
<file path=[Content_Types].xml><?xml version="1.0" encoding="utf-8"?>
<Types xmlns="http://schemas.openxmlformats.org/package/2006/content-types">
  <Default Extension="tmp"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
  </p:notesMasterIdLst>
  <p:sldIdLst>
    <p:sldId id="286" r:id="rId2"/>
    <p:sldId id="273" r:id="rId3"/>
    <p:sldId id="281" r:id="rId4"/>
    <p:sldId id="282" r:id="rId5"/>
    <p:sldId id="283" r:id="rId6"/>
    <p:sldId id="284" r:id="rId7"/>
    <p:sldId id="285" r:id="rId8"/>
    <p:sldId id="258" r:id="rId9"/>
    <p:sldId id="278" r:id="rId1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p:cViewPr varScale="1">
        <p:scale>
          <a:sx n="56" d="100"/>
          <a:sy n="56" d="100"/>
        </p:scale>
        <p:origin x="218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B637-33DD-41AB-9769-9BC6540BF0AB}" type="datetimeFigureOut">
              <a:rPr lang="en-US" smtClean="0"/>
              <a:t>2/11/2020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DCEA8-8C8B-4868-A519-FFD6D091318D}" type="slidenum">
              <a:rPr lang="en-US" smtClean="0"/>
              <a:t>‹#›</a:t>
            </a:fld>
            <a:endParaRPr lang="en-US"/>
          </a:p>
        </p:txBody>
      </p:sp>
    </p:spTree>
    <p:extLst>
      <p:ext uri="{BB962C8B-B14F-4D97-AF65-F5344CB8AC3E}">
        <p14:creationId xmlns:p14="http://schemas.microsoft.com/office/powerpoint/2010/main" val="275220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0281C-8D9C-41D2-A1FE-F569A1F4B9D6}" type="slidenum">
              <a:rPr lang="en-US" smtClean="0"/>
              <a:t>2</a:t>
            </a:fld>
            <a:endParaRPr lang="en-US"/>
          </a:p>
        </p:txBody>
      </p:sp>
    </p:spTree>
    <p:extLst>
      <p:ext uri="{BB962C8B-B14F-4D97-AF65-F5344CB8AC3E}">
        <p14:creationId xmlns:p14="http://schemas.microsoft.com/office/powerpoint/2010/main" val="391194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0281C-8D9C-41D2-A1FE-F569A1F4B9D6}" type="slidenum">
              <a:rPr lang="en-US" smtClean="0"/>
              <a:t>3</a:t>
            </a:fld>
            <a:endParaRPr lang="en-US"/>
          </a:p>
        </p:txBody>
      </p:sp>
    </p:spTree>
    <p:extLst>
      <p:ext uri="{BB962C8B-B14F-4D97-AF65-F5344CB8AC3E}">
        <p14:creationId xmlns:p14="http://schemas.microsoft.com/office/powerpoint/2010/main" val="296451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0281C-8D9C-41D2-A1FE-F569A1F4B9D6}" type="slidenum">
              <a:rPr lang="en-US" smtClean="0"/>
              <a:t>4</a:t>
            </a:fld>
            <a:endParaRPr lang="en-US"/>
          </a:p>
        </p:txBody>
      </p:sp>
    </p:spTree>
    <p:extLst>
      <p:ext uri="{BB962C8B-B14F-4D97-AF65-F5344CB8AC3E}">
        <p14:creationId xmlns:p14="http://schemas.microsoft.com/office/powerpoint/2010/main" val="38666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0281C-8D9C-41D2-A1FE-F569A1F4B9D6}" type="slidenum">
              <a:rPr lang="en-US" smtClean="0"/>
              <a:t>5</a:t>
            </a:fld>
            <a:endParaRPr lang="en-US"/>
          </a:p>
        </p:txBody>
      </p:sp>
    </p:spTree>
    <p:extLst>
      <p:ext uri="{BB962C8B-B14F-4D97-AF65-F5344CB8AC3E}">
        <p14:creationId xmlns:p14="http://schemas.microsoft.com/office/powerpoint/2010/main" val="367857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C0281C-8D9C-41D2-A1FE-F569A1F4B9D6}" type="slidenum">
              <a:rPr lang="en-US" smtClean="0"/>
              <a:t>8</a:t>
            </a:fld>
            <a:endParaRPr lang="en-US" dirty="0"/>
          </a:p>
        </p:txBody>
      </p:sp>
    </p:spTree>
    <p:extLst>
      <p:ext uri="{BB962C8B-B14F-4D97-AF65-F5344CB8AC3E}">
        <p14:creationId xmlns:p14="http://schemas.microsoft.com/office/powerpoint/2010/main" val="701459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tmp"/><Relationship Id="rId4" Type="http://schemas.openxmlformats.org/officeDocument/2006/relationships/image" Target="../media/image3.tm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hyperlink" Target="http://americanaddictioncenters.org/alcoholism-treatment/how-long-in-system/"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tmp"/></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7" Type="http://schemas.openxmlformats.org/officeDocument/2006/relationships/image" Target="../media/image18.tm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tmp"/></Relationships>
</file>

<file path=ppt/slides/_rels/slide9.xml.rels><?xml version="1.0" encoding="UTF-8" standalone="yes"?>
<Relationships xmlns="http://schemas.openxmlformats.org/package/2006/relationships"><Relationship Id="rId8" Type="http://schemas.openxmlformats.org/officeDocument/2006/relationships/hyperlink" Target="https://www.healthline.com/health/kristeen-cherney" TargetMode="External"/><Relationship Id="rId3" Type="http://schemas.openxmlformats.org/officeDocument/2006/relationships/hyperlink" Target="https://study.com/academy/course/human-anatomy-physiology-help-and-review.html" TargetMode="External"/><Relationship Id="rId7" Type="http://schemas.openxmlformats.org/officeDocument/2006/relationships/hyperlink" Target="https://www.healthline.com/medical-team" TargetMode="External"/><Relationship Id="rId2" Type="http://schemas.openxmlformats.org/officeDocument/2006/relationships/hyperlink" Target="http://www.virtualsciencefair.org/2003/mcmul3m/public_html/process.htm" TargetMode="External"/><Relationship Id="rId1" Type="http://schemas.openxmlformats.org/officeDocument/2006/relationships/slideLayout" Target="../slideLayouts/slideLayout7.xml"/><Relationship Id="rId6" Type="http://schemas.openxmlformats.org/officeDocument/2006/relationships/hyperlink" Target="https://study.com/academy/topic/organic-molecules-in-anatomy-and-physiology-help-and-review.html" TargetMode="External"/><Relationship Id="rId5" Type="http://schemas.openxmlformats.org/officeDocument/2006/relationships/hyperlink" Target="https://study.com/academy/lesson/disaccharides-definition-structure-types-examples.html" TargetMode="External"/><Relationship Id="rId4" Type="http://schemas.openxmlformats.org/officeDocument/2006/relationships/hyperlink" Target="https://study.com/academy/subj/scienc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لقطة الشاش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324600" cy="8534400"/>
          </a:xfrm>
          <a:prstGeom prst="rect">
            <a:avLst/>
          </a:prstGeom>
        </p:spPr>
      </p:pic>
    </p:spTree>
    <p:extLst>
      <p:ext uri="{BB962C8B-B14F-4D97-AF65-F5344CB8AC3E}">
        <p14:creationId xmlns:p14="http://schemas.microsoft.com/office/powerpoint/2010/main" val="311275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956"/>
            <a:ext cx="6629400" cy="9017853"/>
          </a:xfrm>
          <a:prstGeom prst="rect">
            <a:avLst/>
          </a:prstGeom>
        </p:spPr>
        <p:txBody>
          <a:bodyPr wrap="square">
            <a:spAutoFit/>
          </a:bodyPr>
          <a:lstStyle/>
          <a:p>
            <a:pPr algn="just"/>
            <a:r>
              <a:rPr lang="en-US" sz="1200" dirty="0"/>
              <a:t>Lecture </a:t>
            </a:r>
            <a:r>
              <a:rPr lang="en-US" sz="1200" dirty="0" smtClean="0"/>
              <a:t>Four:</a:t>
            </a:r>
            <a:r>
              <a:rPr lang="ar-IQ" sz="1200" dirty="0" smtClean="0"/>
              <a:t>عضوية </a:t>
            </a:r>
            <a:endParaRPr lang="en-US" sz="1200" dirty="0" smtClean="0"/>
          </a:p>
          <a:p>
            <a:pPr algn="ctr"/>
            <a:r>
              <a:rPr lang="en-US" sz="2800" b="1" u="sng" dirty="0" smtClean="0"/>
              <a:t>Alcohols</a:t>
            </a:r>
            <a:endParaRPr lang="en-US" sz="1600" dirty="0" smtClean="0"/>
          </a:p>
          <a:p>
            <a:pPr algn="just"/>
            <a:r>
              <a:rPr lang="en-US" sz="1600" dirty="0" smtClean="0"/>
              <a:t>         Alcohols are some of the most important molecules in organic chemistry. They contain the hydroxyl functional group (-OH), bonded to a carbon atom of an alkyl, or substituted alkyl group</a:t>
            </a:r>
            <a:r>
              <a:rPr lang="en-US" sz="1600" dirty="0"/>
              <a:t>(R</a:t>
            </a:r>
            <a:r>
              <a:rPr lang="en-US" sz="1600" dirty="0" smtClean="0"/>
              <a:t>), Table </a:t>
            </a:r>
            <a:r>
              <a:rPr lang="en-US" sz="1600" dirty="0"/>
              <a:t>(1</a:t>
            </a:r>
            <a:r>
              <a:rPr lang="en-US" sz="1600" dirty="0" smtClean="0"/>
              <a:t>).</a:t>
            </a:r>
          </a:p>
          <a:p>
            <a:pPr algn="just"/>
            <a:r>
              <a:rPr lang="en-US" sz="1600" dirty="0" smtClean="0"/>
              <a:t>        </a:t>
            </a:r>
          </a:p>
          <a:p>
            <a:pPr algn="just"/>
            <a:r>
              <a:rPr lang="en-US" sz="1600" dirty="0"/>
              <a:t> </a:t>
            </a:r>
            <a:r>
              <a:rPr lang="en-US" sz="1600" dirty="0" smtClean="0"/>
              <a:t>      </a:t>
            </a:r>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b="1" dirty="0" smtClean="0"/>
          </a:p>
          <a:p>
            <a:pPr algn="ctr"/>
            <a:endParaRPr lang="en-US" sz="2000" b="1" u="sng" dirty="0" smtClean="0"/>
          </a:p>
          <a:p>
            <a:r>
              <a:rPr lang="en-US" sz="2000" b="1" u="sng" dirty="0"/>
              <a:t>Alcohols Uses : </a:t>
            </a:r>
            <a:endParaRPr lang="en-US" sz="2000" b="1" u="sng" dirty="0" smtClean="0"/>
          </a:p>
          <a:p>
            <a:r>
              <a:rPr lang="ar-IQ" sz="2000" b="1" dirty="0" smtClean="0"/>
              <a:t>  </a:t>
            </a:r>
            <a:r>
              <a:rPr lang="en-US" sz="2000" b="1" u="sng" dirty="0"/>
              <a:t>Ethanol</a:t>
            </a:r>
            <a:r>
              <a:rPr lang="en-US" sz="2000" b="1" u="sng" dirty="0" smtClean="0"/>
              <a:t>:</a:t>
            </a:r>
            <a:r>
              <a:rPr lang="en-US" sz="2000" dirty="0"/>
              <a:t> </a:t>
            </a:r>
            <a:endParaRPr lang="en-US" sz="2000" dirty="0" smtClean="0"/>
          </a:p>
          <a:p>
            <a:r>
              <a:rPr lang="en-US" sz="2000" dirty="0" smtClean="0"/>
              <a:t>-Ethanol CH</a:t>
            </a:r>
            <a:r>
              <a:rPr lang="en-US" sz="2000" dirty="0" smtClean="0">
                <a:latin typeface="Calibri" panose="020F0502020204030204" pitchFamily="34" charset="0"/>
              </a:rPr>
              <a:t>₃</a:t>
            </a:r>
            <a:r>
              <a:rPr lang="en-US" sz="2000" dirty="0" smtClean="0"/>
              <a:t>CH</a:t>
            </a:r>
            <a:r>
              <a:rPr lang="en-US" sz="2000" dirty="0" smtClean="0">
                <a:latin typeface="Calibri" panose="020F0502020204030204" pitchFamily="34" charset="0"/>
              </a:rPr>
              <a:t>₂</a:t>
            </a:r>
            <a:r>
              <a:rPr lang="en-US" sz="2000" dirty="0" smtClean="0"/>
              <a:t>OH is  an effective </a:t>
            </a:r>
            <a:r>
              <a:rPr lang="en-US" sz="2000" dirty="0"/>
              <a:t>in killing organisms like bacteria, fungi, and viruses, so it is </a:t>
            </a:r>
            <a:r>
              <a:rPr lang="en-US" sz="2000" dirty="0" smtClean="0"/>
              <a:t>commonly used as hand </a:t>
            </a:r>
            <a:r>
              <a:rPr lang="en-US" sz="2000" dirty="0"/>
              <a:t>sanitizer </a:t>
            </a:r>
            <a:r>
              <a:rPr lang="en-US" sz="2000" dirty="0" smtClean="0"/>
              <a:t>gels &amp; medical </a:t>
            </a:r>
            <a:r>
              <a:rPr lang="en-US" sz="2000" dirty="0"/>
              <a:t>wipes </a:t>
            </a:r>
            <a:r>
              <a:rPr lang="en-US" sz="2000" dirty="0" smtClean="0"/>
              <a:t>at </a:t>
            </a:r>
            <a:r>
              <a:rPr lang="en-US" sz="2000" dirty="0"/>
              <a:t>clinics and </a:t>
            </a:r>
            <a:r>
              <a:rPr lang="en-US" sz="2000" dirty="0" smtClean="0"/>
              <a:t>hospitals.</a:t>
            </a:r>
          </a:p>
          <a:p>
            <a:r>
              <a:rPr lang="en-US" sz="2000" dirty="0"/>
              <a:t>-</a:t>
            </a:r>
            <a:r>
              <a:rPr lang="en-US" sz="2000" dirty="0" smtClean="0"/>
              <a:t> Ethanol</a:t>
            </a:r>
            <a:r>
              <a:rPr lang="en-US" sz="2000" dirty="0"/>
              <a:t> </a:t>
            </a:r>
            <a:r>
              <a:rPr lang="en-US" sz="2000" dirty="0" smtClean="0"/>
              <a:t>spirits consist of a mixture of </a:t>
            </a:r>
            <a:r>
              <a:rPr lang="en-US" sz="2000" dirty="0"/>
              <a:t>Ethanol with a small quantity of </a:t>
            </a:r>
            <a:r>
              <a:rPr lang="en-US" sz="2000" dirty="0" smtClean="0"/>
              <a:t>methanol, </a:t>
            </a:r>
            <a:r>
              <a:rPr lang="en-US" sz="2000" dirty="0"/>
              <a:t>and possibly some color added. </a:t>
            </a:r>
            <a:r>
              <a:rPr lang="en-US" sz="2000" dirty="0" smtClean="0"/>
              <a:t>Because </a:t>
            </a:r>
            <a:r>
              <a:rPr lang="en-US" sz="2000" dirty="0"/>
              <a:t>methanol is poisonous, industrial Ethanol </a:t>
            </a:r>
            <a:r>
              <a:rPr lang="en-US" sz="2000" dirty="0" smtClean="0"/>
              <a:t>spirits </a:t>
            </a:r>
            <a:r>
              <a:rPr lang="en-US" sz="2000" dirty="0"/>
              <a:t>are unfit to drink.</a:t>
            </a:r>
          </a:p>
          <a:p>
            <a:pPr marL="285750" indent="-285750" algn="just">
              <a:buFontTx/>
              <a:buChar char="-"/>
            </a:pPr>
            <a:r>
              <a:rPr lang="en-US" sz="2000" dirty="0"/>
              <a:t>Ethanol </a:t>
            </a:r>
            <a:r>
              <a:rPr lang="en-US" sz="2000" dirty="0" smtClean="0"/>
              <a:t>use as a fuel: Ethanol burns to produce carbon dioxide and water, as shown in the equation below, so can be used as a fuel. </a:t>
            </a:r>
            <a:r>
              <a:rPr lang="en-US" sz="2000" b="1" dirty="0" smtClean="0"/>
              <a:t>                      </a:t>
            </a:r>
          </a:p>
          <a:p>
            <a:pPr algn="ctr"/>
            <a:r>
              <a:rPr lang="en-US" sz="2000" b="1" dirty="0" smtClean="0"/>
              <a:t>CH₃CH₂OH + 3 O₂ → 2 CO₂+ 3 H₂O.</a:t>
            </a:r>
          </a:p>
        </p:txBody>
      </p:sp>
      <p:sp>
        <p:nvSpPr>
          <p:cNvPr id="6" name="AutoShape 2" descr="https://cdn.britannica.com/57/132657-050-A42A94BC/plant-starch-corn-fermentation-production-South-Dakot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9" name="AutoShape 6" descr="نتيجة بحث الصور عن Alcoholic fermentation"/>
          <p:cNvSpPr>
            <a:spLocks noChangeAspect="1" noChangeArrowheads="1"/>
          </p:cNvSpPr>
          <p:nvPr/>
        </p:nvSpPr>
        <p:spPr bwMode="auto">
          <a:xfrm>
            <a:off x="254000" y="-5427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graphicFrame>
        <p:nvGraphicFramePr>
          <p:cNvPr id="1033" name="جدول 1032"/>
          <p:cNvGraphicFramePr>
            <a:graphicFrameLocks noGrp="1"/>
          </p:cNvGraphicFramePr>
          <p:nvPr>
            <p:extLst>
              <p:ext uri="{D42A27DB-BD31-4B8C-83A1-F6EECF244321}">
                <p14:modId xmlns:p14="http://schemas.microsoft.com/office/powerpoint/2010/main" val="927482019"/>
              </p:ext>
            </p:extLst>
          </p:nvPr>
        </p:nvGraphicFramePr>
        <p:xfrm>
          <a:off x="609600" y="1524000"/>
          <a:ext cx="5334000" cy="3048000"/>
        </p:xfrm>
        <a:graphic>
          <a:graphicData uri="http://schemas.openxmlformats.org/drawingml/2006/table">
            <a:tbl>
              <a:tblPr rtl="1" firstRow="1" bandRow="1">
                <a:tableStyleId>{5940675A-B579-460E-94D1-54222C63F5DA}</a:tableStyleId>
              </a:tblPr>
              <a:tblGrid>
                <a:gridCol w="2667000"/>
                <a:gridCol w="2667000"/>
              </a:tblGrid>
              <a:tr h="457200">
                <a:tc gridSpan="2">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smtClean="0"/>
                        <a:t>Table (1): Alcohol Classification.</a:t>
                      </a:r>
                    </a:p>
                    <a:p>
                      <a:pPr rtl="1"/>
                      <a:endParaRPr lang="ar-IQ" sz="1600" dirty="0"/>
                    </a:p>
                  </a:txBody>
                  <a:tcPr/>
                </a:tc>
                <a:tc hMerge="1">
                  <a:txBody>
                    <a:bodyPr/>
                    <a:lstStyle/>
                    <a:p>
                      <a:pPr rtl="1"/>
                      <a:endParaRPr lang="ar-IQ"/>
                    </a:p>
                  </a:txBody>
                  <a:tcPr/>
                </a:tc>
              </a:tr>
              <a:tr h="411480">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smtClean="0"/>
                        <a:t>Types of Alcohol</a:t>
                      </a:r>
                      <a:endParaRPr lang="ar-IQ" sz="1600" b="1" dirty="0" smtClean="0"/>
                    </a:p>
                    <a:p>
                      <a:pPr rtl="1"/>
                      <a:endParaRPr lang="ar-IQ" sz="1600" dirty="0"/>
                    </a:p>
                  </a:txBody>
                  <a:tcPr/>
                </a:tc>
                <a:tc hMerge="1">
                  <a:txBody>
                    <a:bodyPr/>
                    <a:lstStyle/>
                    <a:p>
                      <a:pPr rtl="1"/>
                      <a:endParaRPr lang="ar-IQ" dirty="0"/>
                    </a:p>
                  </a:txBody>
                  <a:tcPr/>
                </a:tc>
              </a:tr>
              <a:tr h="451341">
                <a:tc>
                  <a:txBody>
                    <a:bodyPr/>
                    <a:lstStyle/>
                    <a:p>
                      <a:pPr rtl="1"/>
                      <a:r>
                        <a:rPr lang="en-US" sz="1600" dirty="0" smtClean="0"/>
                        <a:t> </a:t>
                      </a:r>
                      <a:endParaRPr lang="ar-IQ" sz="1600" dirty="0"/>
                    </a:p>
                  </a:txBody>
                  <a:tcPr/>
                </a:tc>
                <a:tc>
                  <a:txBody>
                    <a:bodyPr/>
                    <a:lstStyle/>
                    <a:p>
                      <a:pPr rtl="1"/>
                      <a:r>
                        <a:rPr lang="en-US" sz="1600" dirty="0" smtClean="0"/>
                        <a:t>Primary Alcohol</a:t>
                      </a:r>
                      <a:endParaRPr lang="ar-IQ" sz="1600" dirty="0"/>
                    </a:p>
                  </a:txBody>
                  <a:tcPr/>
                </a:tc>
              </a:tr>
              <a:tr h="737379">
                <a:tc>
                  <a:txBody>
                    <a:bodyPr/>
                    <a:lstStyle/>
                    <a:p>
                      <a:pPr rtl="1"/>
                      <a:endParaRPr lang="ar-IQ" sz="1600"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smtClean="0"/>
                        <a:t>Secondary Alcohol</a:t>
                      </a:r>
                      <a:endParaRPr lang="ar-IQ" sz="1600" dirty="0" smtClean="0"/>
                    </a:p>
                    <a:p>
                      <a:pPr rtl="1"/>
                      <a:endParaRPr lang="ar-IQ" sz="1600" dirty="0"/>
                    </a:p>
                  </a:txBody>
                  <a:tcPr/>
                </a:tc>
              </a:tr>
              <a:tr h="701040">
                <a:tc>
                  <a:txBody>
                    <a:bodyPr/>
                    <a:lstStyle/>
                    <a:p>
                      <a:pPr rtl="1"/>
                      <a:endParaRPr lang="ar-IQ" sz="1600"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smtClean="0"/>
                        <a:t>Tertiary Alcohol</a:t>
                      </a:r>
                      <a:endParaRPr lang="ar-IQ" sz="1600" dirty="0" smtClean="0"/>
                    </a:p>
                    <a:p>
                      <a:pPr rtl="1"/>
                      <a:endParaRPr lang="ar-IQ" sz="1600" dirty="0"/>
                    </a:p>
                  </a:txBody>
                  <a:tcPr/>
                </a:tc>
              </a:tr>
            </a:tbl>
          </a:graphicData>
        </a:graphic>
      </p:graphicFrame>
      <p:pic>
        <p:nvPicPr>
          <p:cNvPr id="1034" name="صورة 1033" descr="لقطة الشاش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944" y="2819400"/>
            <a:ext cx="740294" cy="225852"/>
          </a:xfrm>
          <a:prstGeom prst="rect">
            <a:avLst/>
          </a:prstGeom>
        </p:spPr>
      </p:pic>
      <p:pic>
        <p:nvPicPr>
          <p:cNvPr id="1035" name="صورة 1034" descr="لقطة الشاشة"/>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782" y="3265873"/>
            <a:ext cx="980618" cy="512521"/>
          </a:xfrm>
          <a:prstGeom prst="rect">
            <a:avLst/>
          </a:prstGeom>
        </p:spPr>
      </p:pic>
      <p:pic>
        <p:nvPicPr>
          <p:cNvPr id="1036" name="صورة 1035" descr="لقطة الشاشة"/>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5480" y="4052223"/>
            <a:ext cx="819222" cy="503122"/>
          </a:xfrm>
          <a:prstGeom prst="rect">
            <a:avLst/>
          </a:prstGeom>
        </p:spPr>
      </p:pic>
    </p:spTree>
    <p:extLst>
      <p:ext uri="{BB962C8B-B14F-4D97-AF65-F5344CB8AC3E}">
        <p14:creationId xmlns:p14="http://schemas.microsoft.com/office/powerpoint/2010/main" val="2283471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956"/>
            <a:ext cx="6629400" cy="9294852"/>
          </a:xfrm>
          <a:prstGeom prst="rect">
            <a:avLst/>
          </a:prstGeom>
        </p:spPr>
        <p:txBody>
          <a:bodyPr wrap="square">
            <a:spAutoFit/>
          </a:bodyPr>
          <a:lstStyle/>
          <a:p>
            <a:r>
              <a:rPr lang="en-US" b="1" u="sng" dirty="0" smtClean="0">
                <a:cs typeface="+mj-cs"/>
              </a:rPr>
              <a:t>Alcohols </a:t>
            </a:r>
            <a:r>
              <a:rPr lang="en-US" b="1" u="sng" dirty="0">
                <a:cs typeface="+mj-cs"/>
              </a:rPr>
              <a:t>Uses : </a:t>
            </a:r>
            <a:endParaRPr lang="en-US" b="1" u="sng" dirty="0" smtClean="0">
              <a:cs typeface="+mj-cs"/>
            </a:endParaRPr>
          </a:p>
          <a:p>
            <a:r>
              <a:rPr lang="en-US" dirty="0" smtClean="0">
                <a:cs typeface="+mj-cs"/>
              </a:rPr>
              <a:t>-Ethanol is a solvent: it’s a widely safe solvent, so </a:t>
            </a:r>
            <a:r>
              <a:rPr lang="en-US" dirty="0">
                <a:cs typeface="+mj-cs"/>
              </a:rPr>
              <a:t>used </a:t>
            </a:r>
            <a:r>
              <a:rPr lang="en-US" dirty="0" smtClean="0">
                <a:cs typeface="+mj-cs"/>
              </a:rPr>
              <a:t>to </a:t>
            </a:r>
            <a:r>
              <a:rPr lang="en-US" dirty="0">
                <a:cs typeface="+mj-cs"/>
              </a:rPr>
              <a:t>dissolve many organic compounds that are insoluble in </a:t>
            </a:r>
            <a:r>
              <a:rPr lang="en-US" dirty="0" smtClean="0">
                <a:cs typeface="+mj-cs"/>
              </a:rPr>
              <a:t>water especially for medicine, </a:t>
            </a:r>
            <a:r>
              <a:rPr lang="en-US" dirty="0">
                <a:cs typeface="+mj-cs"/>
              </a:rPr>
              <a:t>to extract active constituents from inert parts of crude drugs</a:t>
            </a:r>
            <a:r>
              <a:rPr lang="en-US" dirty="0" smtClean="0">
                <a:cs typeface="+mj-cs"/>
              </a:rPr>
              <a:t>. </a:t>
            </a:r>
            <a:endParaRPr lang="en-US" dirty="0">
              <a:cs typeface="+mj-cs"/>
            </a:endParaRPr>
          </a:p>
          <a:p>
            <a:pPr algn="ctr"/>
            <a:endParaRPr lang="en-US" b="1" u="sng" dirty="0" smtClean="0">
              <a:cs typeface="+mj-cs"/>
            </a:endParaRPr>
          </a:p>
          <a:p>
            <a:pPr algn="ctr"/>
            <a:r>
              <a:rPr lang="en-US" b="1" u="sng" dirty="0" smtClean="0">
                <a:cs typeface="+mj-cs"/>
              </a:rPr>
              <a:t>Type of Cell Reactions</a:t>
            </a:r>
          </a:p>
          <a:p>
            <a:pPr rtl="1"/>
            <a:endParaRPr lang="en-US" dirty="0" smtClean="0">
              <a:solidFill>
                <a:srgbClr val="222222"/>
              </a:solidFill>
              <a:latin typeface="Arial" panose="020B0604020202020204" pitchFamily="34" charset="0"/>
              <a:cs typeface="+mj-cs"/>
            </a:endParaRPr>
          </a:p>
          <a:p>
            <a:pPr rtl="1"/>
            <a:r>
              <a:rPr lang="en-US" dirty="0" smtClean="0">
                <a:solidFill>
                  <a:srgbClr val="222222"/>
                </a:solidFill>
                <a:latin typeface="Arial" panose="020B0604020202020204" pitchFamily="34" charset="0"/>
                <a:cs typeface="+mj-cs"/>
              </a:rPr>
              <a:t>1- </a:t>
            </a:r>
            <a:r>
              <a:rPr lang="en-US" b="1" u="sng" dirty="0">
                <a:solidFill>
                  <a:srgbClr val="222222"/>
                </a:solidFill>
                <a:latin typeface="Arial" panose="020B0604020202020204" pitchFamily="34" charset="0"/>
                <a:cs typeface="+mj-cs"/>
              </a:rPr>
              <a:t>Aerobic respiration </a:t>
            </a:r>
            <a:r>
              <a:rPr lang="en-US" b="1" dirty="0" smtClean="0">
                <a:solidFill>
                  <a:srgbClr val="222222"/>
                </a:solidFill>
                <a:latin typeface="Arial" panose="020B0604020202020204" pitchFamily="34" charset="0"/>
                <a:cs typeface="+mj-cs"/>
              </a:rPr>
              <a:t>: </a:t>
            </a:r>
            <a:r>
              <a:rPr lang="en-US" dirty="0" smtClean="0">
                <a:solidFill>
                  <a:srgbClr val="222222"/>
                </a:solidFill>
                <a:latin typeface="Arial" panose="020B0604020202020204" pitchFamily="34" charset="0"/>
                <a:cs typeface="+mj-cs"/>
              </a:rPr>
              <a:t>is done in presence of </a:t>
            </a:r>
            <a:r>
              <a:rPr lang="en-US" dirty="0">
                <a:solidFill>
                  <a:srgbClr val="222222"/>
                </a:solidFill>
                <a:latin typeface="Arial" panose="020B0604020202020204" pitchFamily="34" charset="0"/>
                <a:cs typeface="+mj-cs"/>
              </a:rPr>
              <a:t>oxygen </a:t>
            </a:r>
            <a:r>
              <a:rPr lang="en-US" dirty="0" smtClean="0">
                <a:solidFill>
                  <a:srgbClr val="222222"/>
                </a:solidFill>
                <a:latin typeface="Arial" panose="020B0604020202020204" pitchFamily="34" charset="0"/>
                <a:cs typeface="+mj-cs"/>
              </a:rPr>
              <a:t>beside the </a:t>
            </a:r>
            <a:r>
              <a:rPr lang="en-US" dirty="0">
                <a:solidFill>
                  <a:srgbClr val="222222"/>
                </a:solidFill>
                <a:latin typeface="Arial" panose="020B0604020202020204" pitchFamily="34" charset="0"/>
                <a:cs typeface="+mj-cs"/>
              </a:rPr>
              <a:t>formation </a:t>
            </a:r>
            <a:r>
              <a:rPr lang="en-US" dirty="0" smtClean="0">
                <a:solidFill>
                  <a:srgbClr val="222222"/>
                </a:solidFill>
                <a:latin typeface="Arial" panose="020B0604020202020204" pitchFamily="34" charset="0"/>
                <a:cs typeface="+mj-cs"/>
              </a:rPr>
              <a:t>of Adenosine Tri Phosphate ATP as energy from cell:</a:t>
            </a:r>
            <a:endParaRPr lang="en-US" dirty="0">
              <a:solidFill>
                <a:srgbClr val="222222"/>
              </a:solidFill>
              <a:latin typeface="Arial" panose="020B0604020202020204" pitchFamily="34" charset="0"/>
              <a:cs typeface="+mj-cs"/>
            </a:endParaRPr>
          </a:p>
          <a:p>
            <a:pPr rtl="1"/>
            <a:r>
              <a:rPr lang="en-US" dirty="0">
                <a:solidFill>
                  <a:srgbClr val="222222"/>
                </a:solidFill>
                <a:latin typeface="Arial" panose="020B0604020202020204" pitchFamily="34" charset="0"/>
                <a:cs typeface="+mj-cs"/>
              </a:rPr>
              <a:t>1- Glycolysis in cytoplasm</a:t>
            </a:r>
            <a:r>
              <a:rPr lang="en-US" sz="1400" b="1" dirty="0" smtClean="0">
                <a:solidFill>
                  <a:srgbClr val="222222"/>
                </a:solidFill>
                <a:latin typeface="Arial" panose="020B0604020202020204" pitchFamily="34" charset="0"/>
                <a:cs typeface="+mj-cs"/>
              </a:rPr>
              <a:t>.                </a:t>
            </a:r>
            <a:r>
              <a:rPr lang="en-US" sz="1400" b="1" dirty="0" smtClean="0"/>
              <a:t>Figure(1):</a:t>
            </a:r>
            <a:r>
              <a:rPr lang="en-US" sz="1400" b="1" dirty="0" smtClean="0">
                <a:solidFill>
                  <a:srgbClr val="222222"/>
                </a:solidFill>
                <a:latin typeface="Arial" panose="020B0604020202020204" pitchFamily="34" charset="0"/>
              </a:rPr>
              <a:t> Mitochondria</a:t>
            </a:r>
            <a:r>
              <a:rPr lang="en-US" sz="1400" b="1" dirty="0">
                <a:solidFill>
                  <a:srgbClr val="222222"/>
                </a:solidFill>
                <a:latin typeface="Arial" panose="020B0604020202020204" pitchFamily="34" charset="0"/>
              </a:rPr>
              <a:t>.</a:t>
            </a:r>
            <a:r>
              <a:rPr lang="ar-IQ" sz="1400" b="1" dirty="0" smtClean="0">
                <a:solidFill>
                  <a:srgbClr val="222222"/>
                </a:solidFill>
                <a:latin typeface="Arial" panose="020B0604020202020204" pitchFamily="34" charset="0"/>
                <a:cs typeface="+mj-cs"/>
              </a:rPr>
              <a:t>  </a:t>
            </a:r>
            <a:endParaRPr lang="en-US" b="1" dirty="0">
              <a:solidFill>
                <a:srgbClr val="222222"/>
              </a:solidFill>
              <a:latin typeface="Arial" panose="020B0604020202020204" pitchFamily="34" charset="0"/>
              <a:cs typeface="+mj-cs"/>
            </a:endParaRPr>
          </a:p>
          <a:p>
            <a:pPr rtl="1"/>
            <a:r>
              <a:rPr lang="en-US" dirty="0">
                <a:solidFill>
                  <a:srgbClr val="222222"/>
                </a:solidFill>
                <a:latin typeface="Arial" panose="020B0604020202020204" pitchFamily="34" charset="0"/>
                <a:cs typeface="+mj-cs"/>
              </a:rPr>
              <a:t>2- Citric acid cycle, &amp; Crips cycle in mitochondria. </a:t>
            </a:r>
          </a:p>
          <a:p>
            <a:pPr rtl="1"/>
            <a:r>
              <a:rPr lang="en-US" dirty="0">
                <a:solidFill>
                  <a:srgbClr val="222222"/>
                </a:solidFill>
                <a:latin typeface="Arial" panose="020B0604020202020204" pitchFamily="34" charset="0"/>
                <a:cs typeface="+mj-cs"/>
              </a:rPr>
              <a:t>  </a:t>
            </a:r>
            <a:endParaRPr lang="en-US" dirty="0" smtClean="0">
              <a:solidFill>
                <a:srgbClr val="222222"/>
              </a:solidFill>
              <a:latin typeface="Arial" panose="020B0604020202020204" pitchFamily="34" charset="0"/>
              <a:cs typeface="+mj-cs"/>
            </a:endParaRPr>
          </a:p>
          <a:p>
            <a:pPr rtl="1"/>
            <a:r>
              <a:rPr lang="en-US" dirty="0" smtClean="0">
                <a:solidFill>
                  <a:srgbClr val="222222"/>
                </a:solidFill>
                <a:latin typeface="Arial" panose="020B0604020202020204" pitchFamily="34" charset="0"/>
                <a:cs typeface="+mj-cs"/>
              </a:rPr>
              <a:t>Regarding that mitochondria </a:t>
            </a:r>
            <a:r>
              <a:rPr lang="en-US" smtClean="0"/>
              <a:t>Figure(1), </a:t>
            </a:r>
            <a:r>
              <a:rPr lang="en-US" dirty="0" smtClean="0">
                <a:solidFill>
                  <a:srgbClr val="222222"/>
                </a:solidFill>
                <a:latin typeface="Arial" panose="020B0604020202020204" pitchFamily="34" charset="0"/>
                <a:cs typeface="+mj-cs"/>
              </a:rPr>
              <a:t>as </a:t>
            </a:r>
            <a:r>
              <a:rPr lang="en-US" dirty="0">
                <a:solidFill>
                  <a:srgbClr val="222222"/>
                </a:solidFill>
                <a:latin typeface="Arial" panose="020B0604020202020204" pitchFamily="34" charset="0"/>
                <a:cs typeface="+mj-cs"/>
              </a:rPr>
              <a:t>the cells energy factory, where electrons produced and used for pumping the protons </a:t>
            </a:r>
            <a:r>
              <a:rPr lang="en-US" sz="2000" dirty="0">
                <a:cs typeface="+mj-cs"/>
              </a:rPr>
              <a:t>H</a:t>
            </a:r>
            <a:r>
              <a:rPr lang="en-US" sz="2000" baseline="30000" dirty="0">
                <a:cs typeface="+mj-cs"/>
              </a:rPr>
              <a:t>+</a:t>
            </a:r>
            <a:r>
              <a:rPr lang="en-US" sz="2000" dirty="0">
                <a:cs typeface="+mj-cs"/>
              </a:rPr>
              <a:t>¹</a:t>
            </a:r>
            <a:r>
              <a:rPr lang="en-US" dirty="0">
                <a:solidFill>
                  <a:srgbClr val="222222"/>
                </a:solidFill>
                <a:latin typeface="Arial" panose="020B0604020202020204" pitchFamily="34" charset="0"/>
                <a:cs typeface="+mj-cs"/>
              </a:rPr>
              <a:t> to the inner membrane </a:t>
            </a:r>
            <a:r>
              <a:rPr lang="en-US" dirty="0" smtClean="0">
                <a:solidFill>
                  <a:srgbClr val="222222"/>
                </a:solidFill>
                <a:latin typeface="Arial" panose="020B0604020202020204" pitchFamily="34" charset="0"/>
                <a:cs typeface="+mj-cs"/>
              </a:rPr>
              <a:t>space of mitochondria, </a:t>
            </a:r>
            <a:r>
              <a:rPr lang="en-US" dirty="0">
                <a:solidFill>
                  <a:srgbClr val="222222"/>
                </a:solidFill>
                <a:latin typeface="Arial" panose="020B0604020202020204" pitchFamily="34" charset="0"/>
                <a:cs typeface="+mj-cs"/>
              </a:rPr>
              <a:t>by the specific enzyme </a:t>
            </a:r>
            <a:r>
              <a:rPr lang="en-US" dirty="0" smtClean="0">
                <a:solidFill>
                  <a:srgbClr val="222222"/>
                </a:solidFill>
                <a:latin typeface="Arial" panose="020B0604020202020204" pitchFamily="34" charset="0"/>
                <a:cs typeface="+mj-cs"/>
              </a:rPr>
              <a:t>named ATP </a:t>
            </a:r>
            <a:r>
              <a:rPr lang="en-US" dirty="0">
                <a:solidFill>
                  <a:srgbClr val="222222"/>
                </a:solidFill>
                <a:latin typeface="Arial" panose="020B0604020202020204" pitchFamily="34" charset="0"/>
                <a:cs typeface="+mj-cs"/>
              </a:rPr>
              <a:t>synthase. The electrons flow to oxygen in presence of proton </a:t>
            </a:r>
            <a:r>
              <a:rPr lang="en-US" sz="2000" dirty="0">
                <a:cs typeface="+mj-cs"/>
              </a:rPr>
              <a:t>H</a:t>
            </a:r>
            <a:r>
              <a:rPr lang="en-US" sz="2000" baseline="30000" dirty="0">
                <a:cs typeface="+mj-cs"/>
              </a:rPr>
              <a:t>+</a:t>
            </a:r>
            <a:r>
              <a:rPr lang="en-US" sz="2000" dirty="0">
                <a:cs typeface="+mj-cs"/>
              </a:rPr>
              <a:t>¹</a:t>
            </a:r>
            <a:r>
              <a:rPr lang="en-US" dirty="0">
                <a:cs typeface="+mj-cs"/>
              </a:rPr>
              <a:t> and</a:t>
            </a:r>
            <a:r>
              <a:rPr lang="en-US" dirty="0">
                <a:solidFill>
                  <a:srgbClr val="222222"/>
                </a:solidFill>
                <a:latin typeface="Arial" panose="020B0604020202020204" pitchFamily="34" charset="0"/>
                <a:cs typeface="+mj-cs"/>
              </a:rPr>
              <a:t> ATP synthase</a:t>
            </a:r>
            <a:r>
              <a:rPr lang="en-US" dirty="0">
                <a:cs typeface="+mj-cs"/>
              </a:rPr>
              <a:t> , </a:t>
            </a:r>
            <a:r>
              <a:rPr lang="en-US" dirty="0">
                <a:solidFill>
                  <a:srgbClr val="222222"/>
                </a:solidFill>
                <a:latin typeface="Arial" panose="020B0604020202020204" pitchFamily="34" charset="0"/>
                <a:cs typeface="+mj-cs"/>
              </a:rPr>
              <a:t>then forming H</a:t>
            </a:r>
            <a:r>
              <a:rPr lang="en-US" dirty="0">
                <a:solidFill>
                  <a:srgbClr val="222222"/>
                </a:solidFill>
                <a:latin typeface="Calibri" panose="020F0502020204030204" pitchFamily="34" charset="0"/>
                <a:cs typeface="+mj-cs"/>
              </a:rPr>
              <a:t>₂</a:t>
            </a:r>
            <a:r>
              <a:rPr lang="en-US" dirty="0">
                <a:solidFill>
                  <a:srgbClr val="222222"/>
                </a:solidFill>
                <a:latin typeface="Arial" panose="020B0604020202020204" pitchFamily="34" charset="0"/>
                <a:cs typeface="+mj-cs"/>
              </a:rPr>
              <a:t>O, and forming ATP , also decreasing the effect of acidity.</a:t>
            </a:r>
          </a:p>
          <a:p>
            <a:endParaRPr lang="en-US" dirty="0" smtClean="0">
              <a:solidFill>
                <a:srgbClr val="222222"/>
              </a:solidFill>
              <a:latin typeface="Arial" panose="020B0604020202020204" pitchFamily="34" charset="0"/>
              <a:cs typeface="+mj-cs"/>
            </a:endParaRPr>
          </a:p>
          <a:p>
            <a:r>
              <a:rPr lang="en-US" dirty="0" smtClean="0">
                <a:solidFill>
                  <a:srgbClr val="222222"/>
                </a:solidFill>
                <a:latin typeface="Arial" panose="020B0604020202020204" pitchFamily="34" charset="0"/>
                <a:cs typeface="+mj-cs"/>
              </a:rPr>
              <a:t>2- </a:t>
            </a:r>
            <a:r>
              <a:rPr lang="en-US" b="1" u="sng" dirty="0">
                <a:solidFill>
                  <a:srgbClr val="222222"/>
                </a:solidFill>
                <a:latin typeface="Arial" panose="020B0604020202020204" pitchFamily="34" charset="0"/>
                <a:cs typeface="+mj-cs"/>
              </a:rPr>
              <a:t>Anaerobic respiration</a:t>
            </a:r>
            <a:r>
              <a:rPr lang="en-US" b="1" u="sng" dirty="0" smtClean="0">
                <a:solidFill>
                  <a:srgbClr val="222222"/>
                </a:solidFill>
                <a:latin typeface="Arial" panose="020B0604020202020204" pitchFamily="34" charset="0"/>
                <a:cs typeface="+mj-cs"/>
              </a:rPr>
              <a:t>:</a:t>
            </a:r>
            <a:endParaRPr lang="en-US" b="1" u="sng" dirty="0">
              <a:solidFill>
                <a:srgbClr val="222222"/>
              </a:solidFill>
              <a:latin typeface="Arial" panose="020B0604020202020204" pitchFamily="34" charset="0"/>
              <a:cs typeface="+mj-cs"/>
            </a:endParaRPr>
          </a:p>
          <a:p>
            <a:pPr algn="just"/>
            <a:r>
              <a:rPr lang="en-US" dirty="0">
                <a:solidFill>
                  <a:srgbClr val="222222"/>
                </a:solidFill>
                <a:latin typeface="Arial" panose="020B0604020202020204" pitchFamily="34" charset="0"/>
                <a:cs typeface="+mj-cs"/>
              </a:rPr>
              <a:t>   This type of reactions are done in most prokaryotes that live under environmental </a:t>
            </a:r>
            <a:r>
              <a:rPr lang="en-US" dirty="0" smtClean="0">
                <a:solidFill>
                  <a:srgbClr val="222222"/>
                </a:solidFill>
                <a:latin typeface="Arial" panose="020B0604020202020204" pitchFamily="34" charset="0"/>
                <a:cs typeface="+mj-cs"/>
              </a:rPr>
              <a:t>conditions </a:t>
            </a:r>
            <a:r>
              <a:rPr lang="en-US" dirty="0" smtClean="0">
                <a:cs typeface="+mj-cs"/>
              </a:rPr>
              <a:t>in </a:t>
            </a:r>
            <a:r>
              <a:rPr lang="en-US" dirty="0">
                <a:cs typeface="+mj-cs"/>
              </a:rPr>
              <a:t>absence of </a:t>
            </a:r>
            <a:r>
              <a:rPr lang="en-US" dirty="0" smtClean="0">
                <a:cs typeface="+mj-cs"/>
              </a:rPr>
              <a:t>oxygen (not happen in mitochondria).</a:t>
            </a:r>
            <a:r>
              <a:rPr lang="en-US" dirty="0" smtClean="0">
                <a:solidFill>
                  <a:srgbClr val="222222"/>
                </a:solidFill>
                <a:latin typeface="Arial" panose="020B0604020202020204" pitchFamily="34" charset="0"/>
                <a:cs typeface="+mj-cs"/>
              </a:rPr>
              <a:t>The </a:t>
            </a:r>
            <a:r>
              <a:rPr lang="en-US" dirty="0">
                <a:solidFill>
                  <a:srgbClr val="222222"/>
                </a:solidFill>
                <a:latin typeface="Arial" panose="020B0604020202020204" pitchFamily="34" charset="0"/>
                <a:cs typeface="+mj-cs"/>
              </a:rPr>
              <a:t>environmental conditions which lack oxygen uses </a:t>
            </a:r>
            <a:r>
              <a:rPr lang="en-US" dirty="0" smtClean="0">
                <a:solidFill>
                  <a:srgbClr val="222222"/>
                </a:solidFill>
                <a:latin typeface="Arial" panose="020B0604020202020204" pitchFamily="34" charset="0"/>
                <a:cs typeface="+mj-cs"/>
              </a:rPr>
              <a:t>anaerobic </a:t>
            </a:r>
            <a:r>
              <a:rPr lang="en-US" dirty="0">
                <a:solidFill>
                  <a:srgbClr val="222222"/>
                </a:solidFill>
                <a:latin typeface="Arial" panose="020B0604020202020204" pitchFamily="34" charset="0"/>
                <a:cs typeface="+mj-cs"/>
              </a:rPr>
              <a:t>respiration, by use the electron transport chain without the presence of oxygen as electron acceptor to form  Adenosine Tri Phosphate (ATP). But less oxidizing molecules such as sulfate (</a:t>
            </a:r>
            <a:r>
              <a:rPr lang="en-US" dirty="0" err="1">
                <a:solidFill>
                  <a:srgbClr val="222222"/>
                </a:solidFill>
                <a:latin typeface="Arial" panose="020B0604020202020204" pitchFamily="34" charset="0"/>
                <a:cs typeface="+mj-cs"/>
              </a:rPr>
              <a:t>SO4</a:t>
            </a:r>
            <a:r>
              <a:rPr lang="en-US" dirty="0">
                <a:solidFill>
                  <a:srgbClr val="222222"/>
                </a:solidFill>
                <a:latin typeface="Arial" panose="020B0604020202020204" pitchFamily="34" charset="0"/>
                <a:cs typeface="+mj-cs"/>
              </a:rPr>
              <a:t> -), nitrate (NO</a:t>
            </a:r>
            <a:r>
              <a:rPr lang="en-US" dirty="0">
                <a:solidFill>
                  <a:srgbClr val="222222"/>
                </a:solidFill>
                <a:latin typeface="Calibri" panose="020F0502020204030204" pitchFamily="34" charset="0"/>
                <a:cs typeface="+mj-cs"/>
              </a:rPr>
              <a:t>₃</a:t>
            </a:r>
            <a:r>
              <a:rPr lang="en-US" dirty="0">
                <a:solidFill>
                  <a:srgbClr val="222222"/>
                </a:solidFill>
                <a:latin typeface="Arial" panose="020B0604020202020204" pitchFamily="34" charset="0"/>
                <a:cs typeface="+mj-cs"/>
              </a:rPr>
              <a:t>-), or sulfur (S) are used as electron acceptors instead of highly oxidizing of oxygen. Consequently, less energy is formed per molecule of glucose during anaerobic respiration. </a:t>
            </a:r>
          </a:p>
        </p:txBody>
      </p:sp>
      <p:sp>
        <p:nvSpPr>
          <p:cNvPr id="6" name="AutoShape 2" descr="https://cdn.britannica.com/57/132657-050-A42A94BC/plant-starch-corn-fermentation-production-South-Dakot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9" name="AutoShape 6" descr="نتيجة بحث الصور عن Alcoholic fermentation"/>
          <p:cNvSpPr>
            <a:spLocks noChangeAspect="1" noChangeArrowheads="1"/>
          </p:cNvSpPr>
          <p:nvPr/>
        </p:nvSpPr>
        <p:spPr bwMode="auto">
          <a:xfrm>
            <a:off x="254000" y="-5427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7" name="صورة 6" descr="لقطة الشاشة"/>
          <p:cNvPicPr>
            <a:picLocks noChangeAspect="1"/>
          </p:cNvPicPr>
          <p:nvPr/>
        </p:nvPicPr>
        <p:blipFill rotWithShape="1">
          <a:blip r:embed="rId3" cstate="print">
            <a:extLst>
              <a:ext uri="{28A0092B-C50C-407E-A947-70E740481C1C}">
                <a14:useLocalDpi xmlns:a14="http://schemas.microsoft.com/office/drawing/2010/main" val="0"/>
              </a:ext>
            </a:extLst>
          </a:blip>
          <a:srcRect l="55714" t="2634" b="18348"/>
          <a:stretch/>
        </p:blipFill>
        <p:spPr>
          <a:xfrm>
            <a:off x="5715000" y="2819400"/>
            <a:ext cx="762000" cy="737420"/>
          </a:xfrm>
          <a:prstGeom prst="rect">
            <a:avLst/>
          </a:prstGeom>
        </p:spPr>
      </p:pic>
      <p:pic>
        <p:nvPicPr>
          <p:cNvPr id="8" name="صورة 7" descr="لقطة الشاشة"/>
          <p:cNvPicPr>
            <a:picLocks noChangeAspect="1"/>
          </p:cNvPicPr>
          <p:nvPr/>
        </p:nvPicPr>
        <p:blipFill rotWithShape="1">
          <a:blip r:embed="rId4">
            <a:extLst>
              <a:ext uri="{28A0092B-C50C-407E-A947-70E740481C1C}">
                <a14:useLocalDpi xmlns:a14="http://schemas.microsoft.com/office/drawing/2010/main" val="0"/>
              </a:ext>
            </a:extLst>
          </a:blip>
          <a:srcRect t="84286" r="35714"/>
          <a:stretch/>
        </p:blipFill>
        <p:spPr>
          <a:xfrm>
            <a:off x="3366247" y="3637049"/>
            <a:ext cx="3429000" cy="226808"/>
          </a:xfrm>
          <a:prstGeom prst="rect">
            <a:avLst/>
          </a:prstGeom>
        </p:spPr>
      </p:pic>
    </p:spTree>
    <p:extLst>
      <p:ext uri="{BB962C8B-B14F-4D97-AF65-F5344CB8AC3E}">
        <p14:creationId xmlns:p14="http://schemas.microsoft.com/office/powerpoint/2010/main" val="184657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956"/>
            <a:ext cx="6629400" cy="7663636"/>
          </a:xfrm>
          <a:prstGeom prst="rect">
            <a:avLst/>
          </a:prstGeom>
        </p:spPr>
        <p:txBody>
          <a:bodyPr wrap="square">
            <a:spAutoFit/>
          </a:bodyPr>
          <a:lstStyle/>
          <a:p>
            <a:pPr algn="just"/>
            <a:endParaRPr lang="en-US" sz="2400" b="1" u="sng" dirty="0" smtClean="0">
              <a:cs typeface="+mj-cs"/>
            </a:endParaRPr>
          </a:p>
          <a:p>
            <a:pPr algn="just"/>
            <a:r>
              <a:rPr lang="en-US" sz="2400" b="1" u="sng" dirty="0" smtClean="0">
                <a:cs typeface="+mj-cs"/>
              </a:rPr>
              <a:t>Alcoholic </a:t>
            </a:r>
            <a:r>
              <a:rPr lang="en-US" sz="2400" b="1" u="sng" dirty="0">
                <a:cs typeface="+mj-cs"/>
              </a:rPr>
              <a:t>fermentation </a:t>
            </a:r>
            <a:r>
              <a:rPr lang="en-US" dirty="0">
                <a:cs typeface="+mj-cs"/>
              </a:rPr>
              <a:t>: It’s a type of reactions similar to anaerobic </a:t>
            </a:r>
            <a:r>
              <a:rPr lang="en-US" dirty="0" smtClean="0">
                <a:cs typeface="+mj-cs"/>
              </a:rPr>
              <a:t>respiration. This method uses the electron transport chain in absence of oxygen as</a:t>
            </a:r>
            <a:r>
              <a:rPr lang="en-US" dirty="0"/>
              <a:t> the </a:t>
            </a:r>
            <a:r>
              <a:rPr lang="en-US" dirty="0" smtClean="0"/>
              <a:t>electron acceptor.</a:t>
            </a:r>
            <a:r>
              <a:rPr lang="en-US" dirty="0" smtClean="0">
                <a:cs typeface="+mj-cs"/>
              </a:rPr>
              <a:t> This </a:t>
            </a:r>
            <a:r>
              <a:rPr lang="en-US" dirty="0">
                <a:cs typeface="+mj-cs"/>
              </a:rPr>
              <a:t>is very common in yeast (unicellular fungus). Yeast cells release zymase enzymes for hydrolysis of complex carbohydrates into Glucose then Ethanol the main end product to achieve the fermentation. there are a slight smell of alcohol (from ethanol) and gas coming off the mixture (from CO</a:t>
            </a:r>
            <a:r>
              <a:rPr lang="en-US" baseline="-25000" dirty="0">
                <a:cs typeface="+mj-cs"/>
              </a:rPr>
              <a:t>2</a:t>
            </a:r>
            <a:r>
              <a:rPr lang="en-US" dirty="0" smtClean="0">
                <a:cs typeface="+mj-cs"/>
              </a:rPr>
              <a:t>),</a:t>
            </a:r>
            <a:r>
              <a:rPr lang="en-US" dirty="0" smtClean="0"/>
              <a:t> </a:t>
            </a:r>
            <a:r>
              <a:rPr lang="en-US" dirty="0"/>
              <a:t>Figure (2</a:t>
            </a:r>
            <a:r>
              <a:rPr lang="en-US" dirty="0" smtClean="0"/>
              <a:t>).</a:t>
            </a:r>
            <a:endParaRPr lang="en-US" dirty="0">
              <a:cs typeface="+mj-cs"/>
            </a:endParaRPr>
          </a:p>
          <a:p>
            <a:pPr algn="just"/>
            <a:r>
              <a:rPr lang="en-US" dirty="0">
                <a:cs typeface="+mj-cs"/>
              </a:rPr>
              <a:t> </a:t>
            </a:r>
          </a:p>
          <a:p>
            <a:pPr algn="just"/>
            <a:r>
              <a:rPr lang="en-US" b="1" dirty="0" smtClean="0">
                <a:cs typeface="+mj-cs"/>
              </a:rPr>
              <a:t>Alcoholic </a:t>
            </a:r>
            <a:r>
              <a:rPr lang="en-US" b="1" dirty="0">
                <a:cs typeface="+mj-cs"/>
              </a:rPr>
              <a:t>fermentation </a:t>
            </a:r>
            <a:r>
              <a:rPr lang="en-US" b="1" dirty="0" smtClean="0">
                <a:cs typeface="+mj-cs"/>
              </a:rPr>
              <a:t>Reaction</a:t>
            </a:r>
            <a:r>
              <a:rPr lang="en-US" dirty="0" smtClean="0">
                <a:cs typeface="+mj-cs"/>
              </a:rPr>
              <a:t>:</a:t>
            </a:r>
            <a:endParaRPr lang="en-US" dirty="0">
              <a:cs typeface="+mj-cs"/>
            </a:endParaRPr>
          </a:p>
          <a:p>
            <a:pPr algn="just"/>
            <a:r>
              <a:rPr lang="en-US" dirty="0">
                <a:cs typeface="+mj-cs"/>
              </a:rPr>
              <a:t>                                                    </a:t>
            </a:r>
            <a:r>
              <a:rPr lang="en-US" dirty="0" smtClean="0">
                <a:cs typeface="+mj-cs"/>
              </a:rPr>
              <a:t> </a:t>
            </a:r>
            <a:r>
              <a:rPr lang="en-US" b="1" dirty="0" smtClean="0">
                <a:cs typeface="+mj-cs"/>
              </a:rPr>
              <a:t>Zymase </a:t>
            </a:r>
            <a:r>
              <a:rPr lang="en-US" b="1" dirty="0">
                <a:cs typeface="+mj-cs"/>
              </a:rPr>
              <a:t>Enzyme</a:t>
            </a:r>
            <a:r>
              <a:rPr lang="en-US" dirty="0">
                <a:cs typeface="+mj-cs"/>
              </a:rPr>
              <a:t>      </a:t>
            </a:r>
          </a:p>
          <a:p>
            <a:pPr algn="just"/>
            <a:r>
              <a:rPr lang="en-US" dirty="0">
                <a:cs typeface="+mj-cs"/>
              </a:rPr>
              <a:t>    </a:t>
            </a:r>
            <a:r>
              <a:rPr lang="en-US" dirty="0" smtClean="0">
                <a:cs typeface="+mj-cs"/>
              </a:rPr>
              <a:t> </a:t>
            </a:r>
            <a:r>
              <a:rPr lang="en-US" b="1" dirty="0">
                <a:cs typeface="+mj-cs"/>
              </a:rPr>
              <a:t>C₆H₁₂O₆ +                           </a:t>
            </a:r>
            <a:r>
              <a:rPr lang="en-US" b="1" dirty="0" smtClean="0">
                <a:cs typeface="+mj-cs"/>
              </a:rPr>
              <a:t>                                   </a:t>
            </a:r>
            <a:r>
              <a:rPr lang="en-US" b="1" dirty="0">
                <a:cs typeface="+mj-cs"/>
              </a:rPr>
              <a:t>CH₃CH₂OH   +   CO₂.</a:t>
            </a:r>
          </a:p>
          <a:p>
            <a:pPr algn="just"/>
            <a:endParaRPr lang="en-US" dirty="0">
              <a:cs typeface="+mj-cs"/>
            </a:endParaRPr>
          </a:p>
          <a:p>
            <a:pPr algn="just"/>
            <a:r>
              <a:rPr lang="en-US" sz="1600" b="1" dirty="0">
                <a:cs typeface="+mj-cs"/>
              </a:rPr>
              <a:t>  </a:t>
            </a:r>
            <a:r>
              <a:rPr lang="en-US" sz="1600" b="1" dirty="0" smtClean="0">
                <a:cs typeface="+mj-cs"/>
              </a:rPr>
              <a:t>   </a:t>
            </a:r>
            <a:r>
              <a:rPr lang="en-US" sz="1600" b="1" dirty="0">
                <a:cs typeface="+mj-cs"/>
              </a:rPr>
              <a:t>Glucose      </a:t>
            </a:r>
            <a:r>
              <a:rPr lang="en-US" sz="1600" b="1" dirty="0" smtClean="0">
                <a:cs typeface="+mj-cs"/>
              </a:rPr>
              <a:t>        Yeast </a:t>
            </a:r>
            <a:r>
              <a:rPr lang="en-US" sz="1600" b="1" dirty="0">
                <a:cs typeface="+mj-cs"/>
              </a:rPr>
              <a:t>Cell  </a:t>
            </a:r>
            <a:r>
              <a:rPr lang="en-US" sz="1600" b="1" dirty="0" smtClean="0">
                <a:cs typeface="+mj-cs"/>
              </a:rPr>
              <a:t>                                               </a:t>
            </a:r>
            <a:r>
              <a:rPr lang="en-US" sz="1600" b="1" dirty="0">
                <a:cs typeface="+mj-cs"/>
              </a:rPr>
              <a:t>Ethanol        </a:t>
            </a:r>
          </a:p>
          <a:p>
            <a:pPr algn="just"/>
            <a:endParaRPr lang="en-US" sz="1600" b="1" dirty="0">
              <a:cs typeface="+mj-cs"/>
            </a:endParaRPr>
          </a:p>
          <a:p>
            <a:pPr algn="just"/>
            <a:r>
              <a:rPr lang="en-US" b="1" dirty="0">
                <a:cs typeface="+mj-cs"/>
              </a:rPr>
              <a:t>Figure (2): The </a:t>
            </a:r>
            <a:r>
              <a:rPr lang="en-US" b="1" dirty="0" smtClean="0">
                <a:cs typeface="+mj-cs"/>
              </a:rPr>
              <a:t>Fermentation of Alcohol  </a:t>
            </a:r>
            <a:r>
              <a:rPr lang="en-US" b="1" dirty="0">
                <a:cs typeface="+mj-cs"/>
              </a:rPr>
              <a:t>process </a:t>
            </a:r>
            <a:r>
              <a:rPr lang="en-US" b="1" dirty="0" smtClean="0">
                <a:cs typeface="+mj-cs"/>
              </a:rPr>
              <a:t>to form ATP,</a:t>
            </a:r>
          </a:p>
          <a:p>
            <a:pPr algn="just"/>
            <a:r>
              <a:rPr lang="en-US" b="1" dirty="0">
                <a:cs typeface="+mj-cs"/>
              </a:rPr>
              <a:t> </a:t>
            </a:r>
            <a:r>
              <a:rPr lang="en-US" b="1" dirty="0" smtClean="0">
                <a:cs typeface="+mj-cs"/>
              </a:rPr>
              <a:t>                  in absence of  oxygen</a:t>
            </a:r>
            <a:r>
              <a:rPr lang="en-US" b="1" dirty="0">
                <a:cs typeface="+mj-cs"/>
              </a:rPr>
              <a:t>.</a:t>
            </a:r>
          </a:p>
          <a:p>
            <a:pPr algn="just"/>
            <a:endParaRPr lang="en-US" sz="1600" dirty="0"/>
          </a:p>
          <a:p>
            <a:endParaRPr lang="en-US" sz="1600" dirty="0" smtClean="0">
              <a:solidFill>
                <a:srgbClr val="222222"/>
              </a:solidFill>
              <a:latin typeface="Arial" panose="020B0604020202020204" pitchFamily="34" charset="0"/>
            </a:endParaRPr>
          </a:p>
          <a:p>
            <a:r>
              <a:rPr lang="en-US" sz="1600" dirty="0" smtClean="0">
                <a:solidFill>
                  <a:srgbClr val="222222"/>
                </a:solidFill>
                <a:latin typeface="Arial" panose="020B0604020202020204" pitchFamily="34" charset="0"/>
              </a:rPr>
              <a:t>The </a:t>
            </a:r>
            <a:r>
              <a:rPr lang="en-US" sz="1600" dirty="0">
                <a:solidFill>
                  <a:srgbClr val="222222"/>
                </a:solidFill>
                <a:latin typeface="Arial" panose="020B0604020202020204" pitchFamily="34" charset="0"/>
              </a:rPr>
              <a:t>absence of </a:t>
            </a:r>
            <a:r>
              <a:rPr lang="en-US" sz="1600" dirty="0" smtClean="0">
                <a:solidFill>
                  <a:srgbClr val="222222"/>
                </a:solidFill>
                <a:latin typeface="Arial" panose="020B0604020202020204" pitchFamily="34" charset="0"/>
              </a:rPr>
              <a:t>oxygen </a:t>
            </a:r>
            <a:r>
              <a:rPr lang="en-US" sz="1600" dirty="0">
                <a:solidFill>
                  <a:srgbClr val="222222"/>
                </a:solidFill>
                <a:latin typeface="Arial" panose="020B0604020202020204" pitchFamily="34" charset="0"/>
              </a:rPr>
              <a:t>during respiration process, organisms have evolved with mechanisms to recycle </a:t>
            </a:r>
            <a:r>
              <a:rPr lang="en-US" sz="1600" dirty="0" err="1">
                <a:solidFill>
                  <a:srgbClr val="222222"/>
                </a:solidFill>
                <a:latin typeface="Arial" panose="020B0604020202020204" pitchFamily="34" charset="0"/>
              </a:rPr>
              <a:t>Nicotin</a:t>
            </a:r>
            <a:r>
              <a:rPr lang="en-US" sz="1600" dirty="0">
                <a:solidFill>
                  <a:srgbClr val="222222"/>
                </a:solidFill>
                <a:latin typeface="Arial" panose="020B0604020202020204" pitchFamily="34" charset="0"/>
              </a:rPr>
              <a:t> amide Adenine Dinucleotide (</a:t>
            </a:r>
            <a:r>
              <a:rPr lang="en-US" sz="1600" dirty="0" smtClean="0">
                <a:solidFill>
                  <a:srgbClr val="222222"/>
                </a:solidFill>
                <a:latin typeface="Arial" panose="020B0604020202020204" pitchFamily="34" charset="0"/>
              </a:rPr>
              <a:t>NAD</a:t>
            </a:r>
            <a:r>
              <a:rPr lang="en-US" sz="2400" baseline="30000" dirty="0"/>
              <a:t>+</a:t>
            </a:r>
            <a:r>
              <a:rPr lang="en-US" sz="1600" dirty="0" smtClean="0">
                <a:solidFill>
                  <a:srgbClr val="222222"/>
                </a:solidFill>
                <a:latin typeface="Arial" panose="020B0604020202020204" pitchFamily="34" charset="0"/>
              </a:rPr>
              <a:t>) </a:t>
            </a:r>
            <a:r>
              <a:rPr lang="en-US" sz="1600" dirty="0">
                <a:solidFill>
                  <a:srgbClr val="222222"/>
                </a:solidFill>
                <a:latin typeface="Arial" panose="020B0604020202020204" pitchFamily="34" charset="0"/>
              </a:rPr>
              <a:t>for glycolysis to continue in order to synthesize Adenosine Triphosphate (ATP) molecules, known as "energy currency" of cells. This process evolves into two different mechanisms, although both share the name of "fermentation":</a:t>
            </a:r>
          </a:p>
          <a:p>
            <a:pPr>
              <a:buFont typeface="+mj-lt"/>
              <a:buAutoNum type="arabicPeriod"/>
            </a:pPr>
            <a:r>
              <a:rPr lang="en-US" sz="1600" dirty="0">
                <a:solidFill>
                  <a:srgbClr val="222222"/>
                </a:solidFill>
                <a:latin typeface="Arial" panose="020B0604020202020204" pitchFamily="34" charset="0"/>
              </a:rPr>
              <a:t>Ethanol Fermentation occurs in bacteria, yeast,...</a:t>
            </a:r>
          </a:p>
          <a:p>
            <a:pPr>
              <a:buFont typeface="+mj-lt"/>
              <a:buAutoNum type="arabicPeriod"/>
            </a:pPr>
            <a:r>
              <a:rPr lang="en-US" sz="1600" dirty="0">
                <a:solidFill>
                  <a:srgbClr val="222222"/>
                </a:solidFill>
                <a:latin typeface="Arial" panose="020B0604020202020204" pitchFamily="34" charset="0"/>
              </a:rPr>
              <a:t>Lactic Acid (or Lactate) Fermentation occurs in </a:t>
            </a:r>
            <a:r>
              <a:rPr lang="en-US" sz="1600" dirty="0" smtClean="0">
                <a:solidFill>
                  <a:srgbClr val="222222"/>
                </a:solidFill>
                <a:latin typeface="Arial" panose="020B0604020202020204" pitchFamily="34" charset="0"/>
              </a:rPr>
              <a:t>animals (humans).</a:t>
            </a:r>
          </a:p>
        </p:txBody>
      </p:sp>
      <p:sp>
        <p:nvSpPr>
          <p:cNvPr id="6" name="AutoShape 2" descr="https://cdn.britannica.com/57/132657-050-A42A94BC/plant-starch-corn-fermentation-production-South-Dakot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9" name="AutoShape 6" descr="نتيجة بحث الصور عن Alcoholic fermentation"/>
          <p:cNvSpPr>
            <a:spLocks noChangeAspect="1" noChangeArrowheads="1"/>
          </p:cNvSpPr>
          <p:nvPr/>
        </p:nvSpPr>
        <p:spPr bwMode="auto">
          <a:xfrm>
            <a:off x="254000" y="-5427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7" name="انفجار 2 6"/>
          <p:cNvSpPr/>
          <p:nvPr/>
        </p:nvSpPr>
        <p:spPr>
          <a:xfrm>
            <a:off x="1600200" y="3257102"/>
            <a:ext cx="1308100" cy="62909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400" dirty="0" smtClean="0">
                <a:solidFill>
                  <a:srgbClr val="FFFF00"/>
                </a:solidFill>
                <a:latin typeface="Bernard MT Condensed" panose="02050806060905020404" pitchFamily="18" charset="0"/>
                <a:cs typeface="Aharoni" panose="02010803020104030203" pitchFamily="2" charset="-79"/>
              </a:rPr>
              <a:t>Yeast</a:t>
            </a:r>
            <a:endParaRPr lang="ar-IQ" sz="1400" dirty="0">
              <a:solidFill>
                <a:srgbClr val="FFFF00"/>
              </a:solidFill>
              <a:latin typeface="Bernard MT Condensed" panose="02050806060905020404" pitchFamily="18" charset="0"/>
            </a:endParaRPr>
          </a:p>
        </p:txBody>
      </p:sp>
      <p:pic>
        <p:nvPicPr>
          <p:cNvPr id="8" name="Picture 35" descr="https://upload.wikimedia.org/wikipedia/commons/1/15/Grignard-Reaction_Mechanism.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12" t="48581" r="67750" b="43333"/>
          <a:stretch/>
        </p:blipFill>
        <p:spPr bwMode="auto">
          <a:xfrm>
            <a:off x="3200400" y="3544047"/>
            <a:ext cx="1130300" cy="18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943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956"/>
            <a:ext cx="6629400" cy="8987076"/>
          </a:xfrm>
          <a:prstGeom prst="rect">
            <a:avLst/>
          </a:prstGeom>
        </p:spPr>
        <p:txBody>
          <a:bodyPr wrap="square">
            <a:spAutoFit/>
          </a:bodyPr>
          <a:lstStyle/>
          <a:p>
            <a:pPr algn="just"/>
            <a:endParaRPr lang="en-US" dirty="0">
              <a:cs typeface="+mj-cs"/>
            </a:endParaRPr>
          </a:p>
          <a:p>
            <a:pPr fontAlgn="base"/>
            <a:r>
              <a:rPr lang="en-US" dirty="0" smtClean="0"/>
              <a:t>In </a:t>
            </a:r>
            <a:r>
              <a:rPr lang="en-US" dirty="0"/>
              <a:t>mammalian red blood </a:t>
            </a:r>
            <a:r>
              <a:rPr lang="en-US" dirty="0" smtClean="0"/>
              <a:t>cells (without mitochondria) </a:t>
            </a:r>
            <a:r>
              <a:rPr lang="en-US" dirty="0"/>
              <a:t>and in skeletal </a:t>
            </a:r>
            <a:r>
              <a:rPr lang="en-US" dirty="0" smtClean="0"/>
              <a:t>muscle ( Absence of oxygen or </a:t>
            </a:r>
            <a:r>
              <a:rPr lang="en-US" dirty="0"/>
              <a:t>has an insufficient oxygen supply to allow aerobic </a:t>
            </a:r>
            <a:r>
              <a:rPr lang="en-US" dirty="0" smtClean="0"/>
              <a:t>respiration). In </a:t>
            </a:r>
            <a:r>
              <a:rPr lang="en-US" dirty="0"/>
              <a:t>muscles, lactic acid accumulation must be removed by the blood circulation and the lactate brought to the liver for further metabolism. The chemical reactions of lactic acid fermentation are the following</a:t>
            </a:r>
            <a:r>
              <a:rPr lang="en-US" dirty="0" smtClean="0"/>
              <a:t>:</a:t>
            </a:r>
          </a:p>
          <a:p>
            <a:pPr fontAlgn="base"/>
            <a:endParaRPr lang="en-US" dirty="0" smtClean="0"/>
          </a:p>
          <a:p>
            <a:pPr fontAlgn="base"/>
            <a:r>
              <a:rPr lang="en-US" dirty="0" smtClean="0"/>
              <a:t>                                            LDH   </a:t>
            </a:r>
            <a:endParaRPr lang="en-US" dirty="0"/>
          </a:p>
          <a:p>
            <a:pPr fontAlgn="base"/>
            <a:r>
              <a:rPr lang="en-US" b="1" dirty="0" smtClean="0"/>
              <a:t>Pyruvic</a:t>
            </a:r>
            <a:r>
              <a:rPr lang="en-US" b="1" dirty="0"/>
              <a:t> </a:t>
            </a:r>
            <a:r>
              <a:rPr lang="en-US" b="1" dirty="0" smtClean="0"/>
              <a:t>acid +   NADH      ⟷        Lactic</a:t>
            </a:r>
            <a:r>
              <a:rPr lang="en-US" b="1" dirty="0"/>
              <a:t> </a:t>
            </a:r>
            <a:r>
              <a:rPr lang="en-US" b="1" dirty="0" smtClean="0"/>
              <a:t>acid     +     NAD​</a:t>
            </a:r>
            <a:r>
              <a:rPr lang="en-US" baseline="30000" dirty="0"/>
              <a:t>+</a:t>
            </a:r>
            <a:r>
              <a:rPr lang="en-US" b="1" dirty="0" smtClean="0"/>
              <a:t>​​</a:t>
            </a:r>
            <a:endParaRPr lang="en-US" b="1" dirty="0"/>
          </a:p>
          <a:p>
            <a:pPr fontAlgn="base"/>
            <a:endParaRPr lang="en-US" dirty="0" smtClean="0"/>
          </a:p>
          <a:p>
            <a:pPr fontAlgn="base"/>
            <a:r>
              <a:rPr lang="en-US" dirty="0" smtClean="0"/>
              <a:t>The </a:t>
            </a:r>
            <a:r>
              <a:rPr lang="en-US" dirty="0"/>
              <a:t>enzyme used in this reaction is lactate dehydrogenase (LDH). The reaction can proceed in either direction, but the reaction from left to right is inhibited by acidic conditions. Such lactic acid accumulation was once believed to cause muscle stiffness, fatigue, and </a:t>
            </a:r>
            <a:r>
              <a:rPr lang="en-US" dirty="0" smtClean="0"/>
              <a:t>soreness.   </a:t>
            </a:r>
            <a:r>
              <a:rPr lang="en-US" dirty="0"/>
              <a:t>Once the lactic acid has been removed from the muscle and circulated to the liver, it can be reconverted into pyruvic acid and further catabolized for energy</a:t>
            </a:r>
            <a:r>
              <a:rPr lang="en-US" dirty="0" smtClean="0"/>
              <a:t>.</a:t>
            </a:r>
          </a:p>
          <a:p>
            <a:pPr fontAlgn="base"/>
            <a:endParaRPr lang="en-US" dirty="0"/>
          </a:p>
          <a:p>
            <a:pPr fontAlgn="base"/>
            <a:r>
              <a:rPr lang="en-US" sz="2000" b="1" u="sng" dirty="0" smtClean="0"/>
              <a:t>The Effect of Alcohol on Antibiotics:</a:t>
            </a:r>
            <a:endParaRPr lang="en-US" sz="2000" u="sng" dirty="0" smtClean="0"/>
          </a:p>
          <a:p>
            <a:pPr fontAlgn="base"/>
            <a:r>
              <a:rPr lang="en-US" dirty="0" smtClean="0"/>
              <a:t>Consuming </a:t>
            </a:r>
            <a:r>
              <a:rPr lang="en-US" dirty="0"/>
              <a:t>of Alcohol </a:t>
            </a:r>
            <a:r>
              <a:rPr lang="en-US" dirty="0" smtClean="0"/>
              <a:t>while taking</a:t>
            </a:r>
            <a:r>
              <a:rPr lang="en-US" dirty="0"/>
              <a:t> </a:t>
            </a:r>
            <a:r>
              <a:rPr lang="en-US" dirty="0" smtClean="0"/>
              <a:t>Antibiotics can cause dangerous</a:t>
            </a:r>
          </a:p>
          <a:p>
            <a:pPr fontAlgn="base"/>
            <a:r>
              <a:rPr lang="en-US" dirty="0" smtClean="0"/>
              <a:t>reaction. </a:t>
            </a:r>
            <a:r>
              <a:rPr lang="en-US" dirty="0"/>
              <a:t>Alcohol</a:t>
            </a:r>
            <a:r>
              <a:rPr lang="en-US" dirty="0" smtClean="0"/>
              <a:t> Consumption cause:</a:t>
            </a:r>
          </a:p>
          <a:p>
            <a:pPr fontAlgn="base"/>
            <a:r>
              <a:rPr lang="en-US" dirty="0" smtClean="0"/>
              <a:t>1- An upset of stomach and </a:t>
            </a:r>
            <a:r>
              <a:rPr lang="en-US" dirty="0"/>
              <a:t>stomach </a:t>
            </a:r>
            <a:r>
              <a:rPr lang="en-US" dirty="0" smtClean="0"/>
              <a:t>pain.</a:t>
            </a:r>
          </a:p>
          <a:p>
            <a:pPr fontAlgn="base"/>
            <a:r>
              <a:rPr lang="en-US" dirty="0" smtClean="0"/>
              <a:t>2- diarrhea.</a:t>
            </a:r>
          </a:p>
          <a:p>
            <a:pPr fontAlgn="base"/>
            <a:r>
              <a:rPr lang="en-US" dirty="0" smtClean="0"/>
              <a:t>3- Ulcers.</a:t>
            </a:r>
          </a:p>
          <a:p>
            <a:pPr fontAlgn="base"/>
            <a:r>
              <a:rPr lang="en-US" dirty="0" smtClean="0"/>
              <a:t>4- Digestive problems.</a:t>
            </a:r>
          </a:p>
          <a:p>
            <a:pPr fontAlgn="base"/>
            <a:r>
              <a:rPr lang="en-US" dirty="0" smtClean="0"/>
              <a:t> But the signs of </a:t>
            </a:r>
            <a:r>
              <a:rPr lang="en-US" dirty="0"/>
              <a:t>Alcohol </a:t>
            </a:r>
            <a:r>
              <a:rPr lang="en-US" dirty="0" smtClean="0"/>
              <a:t>with Antibiotics</a:t>
            </a:r>
            <a:r>
              <a:rPr lang="en-US" dirty="0"/>
              <a:t> </a:t>
            </a:r>
            <a:r>
              <a:rPr lang="en-US" dirty="0" smtClean="0"/>
              <a:t>reaction cause following side effects:</a:t>
            </a:r>
          </a:p>
          <a:p>
            <a:pPr fontAlgn="base"/>
            <a:r>
              <a:rPr lang="en-US" dirty="0" smtClean="0"/>
              <a:t>1-Racing heart rate.</a:t>
            </a:r>
          </a:p>
          <a:p>
            <a:pPr fontAlgn="base"/>
            <a:r>
              <a:rPr lang="en-US" dirty="0" smtClean="0"/>
              <a:t>2-Sever headache.</a:t>
            </a:r>
          </a:p>
          <a:p>
            <a:pPr fontAlgn="base"/>
            <a:r>
              <a:rPr lang="en-US" dirty="0" smtClean="0"/>
              <a:t>3-Reddening and warming of skin (Flushing).</a:t>
            </a:r>
          </a:p>
          <a:p>
            <a:pPr fontAlgn="base"/>
            <a:endParaRPr lang="en-US" dirty="0" smtClean="0"/>
          </a:p>
        </p:txBody>
      </p:sp>
      <p:sp>
        <p:nvSpPr>
          <p:cNvPr id="6" name="AutoShape 2" descr="https://cdn.britannica.com/57/132657-050-A42A94BC/plant-starch-corn-fermentation-production-South-Dakot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9" name="AutoShape 6" descr="نتيجة بحث الصور عن Alcoholic fermentation"/>
          <p:cNvSpPr>
            <a:spLocks noChangeAspect="1" noChangeArrowheads="1"/>
          </p:cNvSpPr>
          <p:nvPr/>
        </p:nvSpPr>
        <p:spPr bwMode="auto">
          <a:xfrm>
            <a:off x="254000" y="-5427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0" name="صورة 9" descr="لقطة الشاشة"/>
          <p:cNvPicPr>
            <a:picLocks noChangeAspect="1"/>
          </p:cNvPicPr>
          <p:nvPr/>
        </p:nvPicPr>
        <p:blipFill rotWithShape="1">
          <a:blip r:embed="rId3">
            <a:extLst>
              <a:ext uri="{28A0092B-C50C-407E-A947-70E740481C1C}">
                <a14:useLocalDpi xmlns:a14="http://schemas.microsoft.com/office/drawing/2010/main" val="0"/>
              </a:ext>
            </a:extLst>
          </a:blip>
          <a:srcRect l="52941" b="78993"/>
          <a:stretch/>
        </p:blipFill>
        <p:spPr>
          <a:xfrm>
            <a:off x="5181600" y="5857728"/>
            <a:ext cx="838200" cy="873663"/>
          </a:xfrm>
          <a:prstGeom prst="rect">
            <a:avLst/>
          </a:prstGeom>
        </p:spPr>
      </p:pic>
      <p:pic>
        <p:nvPicPr>
          <p:cNvPr id="11" name="صورة 10" descr="لقطة الشاشة"/>
          <p:cNvPicPr>
            <a:picLocks noChangeAspect="1"/>
          </p:cNvPicPr>
          <p:nvPr/>
        </p:nvPicPr>
        <p:blipFill rotWithShape="1">
          <a:blip r:embed="rId3">
            <a:extLst>
              <a:ext uri="{28A0092B-C50C-407E-A947-70E740481C1C}">
                <a14:useLocalDpi xmlns:a14="http://schemas.microsoft.com/office/drawing/2010/main" val="0"/>
              </a:ext>
            </a:extLst>
          </a:blip>
          <a:srcRect t="66159"/>
          <a:stretch/>
        </p:blipFill>
        <p:spPr>
          <a:xfrm>
            <a:off x="4981504" y="7620000"/>
            <a:ext cx="1238391" cy="978511"/>
          </a:xfrm>
          <a:prstGeom prst="rect">
            <a:avLst/>
          </a:prstGeom>
        </p:spPr>
      </p:pic>
    </p:spTree>
    <p:extLst>
      <p:ext uri="{BB962C8B-B14F-4D97-AF65-F5344CB8AC3E}">
        <p14:creationId xmlns:p14="http://schemas.microsoft.com/office/powerpoint/2010/main" val="130577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6629400" cy="8987076"/>
          </a:xfrm>
          <a:prstGeom prst="rect">
            <a:avLst/>
          </a:prstGeom>
        </p:spPr>
        <p:txBody>
          <a:bodyPr wrap="square">
            <a:spAutoFit/>
          </a:bodyPr>
          <a:lstStyle/>
          <a:p>
            <a:pPr algn="just"/>
            <a:endParaRPr lang="en-US" b="1" u="sng" dirty="0" smtClean="0"/>
          </a:p>
          <a:p>
            <a:pPr algn="just"/>
            <a:r>
              <a:rPr lang="en-US" sz="2000" b="1" u="sng" dirty="0"/>
              <a:t>Alcohol's Effects on the </a:t>
            </a:r>
            <a:r>
              <a:rPr lang="en-US" sz="2000" b="1" u="sng" dirty="0" smtClean="0"/>
              <a:t>Body:</a:t>
            </a:r>
            <a:endParaRPr lang="en-US" sz="2000" b="1" u="sng" dirty="0"/>
          </a:p>
          <a:p>
            <a:pPr algn="just"/>
            <a:endParaRPr lang="en-US" dirty="0" smtClean="0"/>
          </a:p>
          <a:p>
            <a:pPr algn="just"/>
            <a:r>
              <a:rPr lang="en-US" dirty="0"/>
              <a:t> </a:t>
            </a:r>
            <a:r>
              <a:rPr lang="en-US" dirty="0" smtClean="0"/>
              <a:t>Figure(2): </a:t>
            </a:r>
            <a:r>
              <a:rPr lang="en-US" dirty="0"/>
              <a:t>Alcohol's Effects on the </a:t>
            </a:r>
            <a:r>
              <a:rPr lang="en-US" dirty="0" smtClean="0"/>
              <a:t>Body.</a:t>
            </a:r>
            <a:endParaRPr lang="en-US" dirty="0"/>
          </a:p>
          <a:p>
            <a:pPr algn="just"/>
            <a:endParaRPr lang="en-US" dirty="0" smtClean="0"/>
          </a:p>
          <a:p>
            <a:pPr algn="just"/>
            <a:r>
              <a:rPr lang="en-US" dirty="0" smtClean="0"/>
              <a:t> Alcohol </a:t>
            </a:r>
            <a:r>
              <a:rPr lang="en-US" dirty="0"/>
              <a:t>swallowed  by mouth to the </a:t>
            </a:r>
            <a:r>
              <a:rPr lang="en-US" dirty="0" smtClean="0"/>
              <a:t>stomach </a:t>
            </a:r>
            <a:r>
              <a:rPr lang="en-US" dirty="0"/>
              <a:t>then </a:t>
            </a:r>
            <a:r>
              <a:rPr lang="en-US" dirty="0" smtClean="0"/>
              <a:t>a </a:t>
            </a:r>
            <a:r>
              <a:rPr lang="en-US" dirty="0"/>
              <a:t>small amount pass by stomach wall to the blood </a:t>
            </a:r>
            <a:r>
              <a:rPr lang="en-US" dirty="0" smtClean="0"/>
              <a:t>stream. About</a:t>
            </a:r>
            <a:r>
              <a:rPr lang="en-US" dirty="0"/>
              <a:t> </a:t>
            </a:r>
            <a:r>
              <a:rPr lang="en-US" dirty="0">
                <a:hlinkClick r:id="rId2"/>
              </a:rPr>
              <a:t>20 percent</a:t>
            </a:r>
            <a:r>
              <a:rPr lang="en-US" dirty="0"/>
              <a:t> of the alcohol from a single drink moves directly to the blood </a:t>
            </a:r>
            <a:r>
              <a:rPr lang="en-US" dirty="0" smtClean="0"/>
              <a:t>vessels, </a:t>
            </a:r>
            <a:r>
              <a:rPr lang="en-US" dirty="0"/>
              <a:t>while most alcohol through </a:t>
            </a:r>
            <a:r>
              <a:rPr lang="en-US" dirty="0" smtClean="0"/>
              <a:t>intestine and </a:t>
            </a:r>
            <a:r>
              <a:rPr lang="en-US" dirty="0"/>
              <a:t>to blood </a:t>
            </a:r>
            <a:r>
              <a:rPr lang="en-US" dirty="0" smtClean="0"/>
              <a:t>circulation (to reach all </a:t>
            </a:r>
            <a:r>
              <a:rPr lang="en-US" dirty="0"/>
              <a:t>over the </a:t>
            </a:r>
            <a:r>
              <a:rPr lang="en-US" dirty="0" smtClean="0"/>
              <a:t>body). </a:t>
            </a:r>
            <a:r>
              <a:rPr lang="en-US" dirty="0"/>
              <a:t>Figure(2</a:t>
            </a:r>
            <a:r>
              <a:rPr lang="en-US" dirty="0" smtClean="0"/>
              <a:t>).</a:t>
            </a:r>
          </a:p>
          <a:p>
            <a:pPr algn="just"/>
            <a:r>
              <a:rPr lang="en-US" dirty="0"/>
              <a:t> Blood alcohol concentration (BAC) refers to the amount of alcohol in your blood in relation to the amount of water in your blood. For example, if two people each have blood alcohol levels of 20 mg/</a:t>
            </a:r>
            <a:r>
              <a:rPr lang="en-US" dirty="0" err="1"/>
              <a:t>dL</a:t>
            </a:r>
            <a:r>
              <a:rPr lang="en-US" dirty="0"/>
              <a:t>, the alcohol will metabolize in about an hour in each person, but their BACs can be very different.</a:t>
            </a:r>
          </a:p>
          <a:p>
            <a:pPr algn="just"/>
            <a:endParaRPr lang="en-US" dirty="0"/>
          </a:p>
          <a:p>
            <a:pPr algn="just"/>
            <a:r>
              <a:rPr lang="en-US" dirty="0"/>
              <a:t>Numerous factors can </a:t>
            </a:r>
            <a:r>
              <a:rPr lang="en-US" dirty="0" smtClean="0"/>
              <a:t>affect</a:t>
            </a:r>
            <a:r>
              <a:rPr lang="en-US" dirty="0"/>
              <a:t> Blood alcohol concentration</a:t>
            </a:r>
            <a:r>
              <a:rPr lang="en-US" dirty="0" smtClean="0"/>
              <a:t> </a:t>
            </a:r>
            <a:r>
              <a:rPr lang="en-US" dirty="0"/>
              <a:t>BAC and how you react to alcohol, including:</a:t>
            </a:r>
          </a:p>
          <a:p>
            <a:pPr algn="just"/>
            <a:r>
              <a:rPr lang="en-US" dirty="0" smtClean="0"/>
              <a:t>Age                                                             </a:t>
            </a:r>
            <a:r>
              <a:rPr lang="en-US" sz="1000" dirty="0" smtClean="0"/>
              <a:t>Normal Brain    </a:t>
            </a:r>
            <a:endParaRPr lang="en-US" dirty="0"/>
          </a:p>
          <a:p>
            <a:pPr algn="just"/>
            <a:r>
              <a:rPr lang="en-US" dirty="0"/>
              <a:t>weight</a:t>
            </a:r>
          </a:p>
          <a:p>
            <a:pPr algn="just"/>
            <a:r>
              <a:rPr lang="en-US" dirty="0"/>
              <a:t>drinking alcohol on an empty stomach</a:t>
            </a:r>
          </a:p>
          <a:p>
            <a:pPr algn="just"/>
            <a:r>
              <a:rPr lang="en-US" dirty="0"/>
              <a:t>medications</a:t>
            </a:r>
          </a:p>
          <a:p>
            <a:pPr algn="just"/>
            <a:r>
              <a:rPr lang="en-US" dirty="0"/>
              <a:t>liver disease</a:t>
            </a:r>
          </a:p>
          <a:p>
            <a:pPr algn="just"/>
            <a:r>
              <a:rPr lang="en-US" dirty="0" smtClean="0"/>
              <a:t>drinking many drinks in a short period of time.</a:t>
            </a:r>
          </a:p>
          <a:p>
            <a:pPr algn="just"/>
            <a:r>
              <a:rPr lang="en-US" dirty="0" smtClean="0"/>
              <a:t>                                                                      Figure(3): Brain function.</a:t>
            </a:r>
          </a:p>
          <a:p>
            <a:pPr algn="just"/>
            <a:r>
              <a:rPr lang="en-US" b="1" u="sng" dirty="0" smtClean="0"/>
              <a:t>1-The </a:t>
            </a:r>
            <a:r>
              <a:rPr lang="en-US" b="1" u="sng" dirty="0"/>
              <a:t>Effect Of Alcohol On Brain :</a:t>
            </a:r>
          </a:p>
          <a:p>
            <a:pPr algn="just"/>
            <a:r>
              <a:rPr lang="en-US" dirty="0"/>
              <a:t>   </a:t>
            </a:r>
            <a:r>
              <a:rPr lang="en-US" dirty="0" smtClean="0"/>
              <a:t> Alcohol reach </a:t>
            </a:r>
            <a:r>
              <a:rPr lang="en-US" dirty="0"/>
              <a:t>the brain </a:t>
            </a:r>
            <a:r>
              <a:rPr lang="en-US" dirty="0" smtClean="0"/>
              <a:t>in a </a:t>
            </a:r>
            <a:r>
              <a:rPr lang="en-US" dirty="0"/>
              <a:t>short </a:t>
            </a:r>
            <a:r>
              <a:rPr lang="en-US" dirty="0" smtClean="0"/>
              <a:t>time. </a:t>
            </a:r>
            <a:r>
              <a:rPr lang="en-US" dirty="0"/>
              <a:t>interferes with the brain’s communication pathways, and can affect brain </a:t>
            </a:r>
            <a:r>
              <a:rPr lang="en-US" dirty="0" smtClean="0"/>
              <a:t>function, and who looks resulting in change </a:t>
            </a:r>
            <a:r>
              <a:rPr lang="en-US" dirty="0"/>
              <a:t>mood and behavior, </a:t>
            </a:r>
            <a:r>
              <a:rPr lang="en-US" dirty="0" smtClean="0"/>
              <a:t>also reduce the </a:t>
            </a:r>
            <a:r>
              <a:rPr lang="en-US" dirty="0"/>
              <a:t>brains ability </a:t>
            </a:r>
            <a:r>
              <a:rPr lang="en-US" dirty="0" smtClean="0"/>
              <a:t>for controlling body activates (speech</a:t>
            </a:r>
            <a:r>
              <a:rPr lang="en-US" dirty="0"/>
              <a:t>, vision and harder to think </a:t>
            </a:r>
            <a:r>
              <a:rPr lang="en-US" dirty="0" smtClean="0"/>
              <a:t>clearly</a:t>
            </a:r>
            <a:r>
              <a:rPr lang="en-US" dirty="0"/>
              <a:t>). Figure(3</a:t>
            </a:r>
            <a:r>
              <a:rPr lang="en-US" dirty="0" smtClean="0"/>
              <a:t>).</a:t>
            </a:r>
          </a:p>
        </p:txBody>
      </p:sp>
      <p:sp>
        <p:nvSpPr>
          <p:cNvPr id="10" name="Slide Number Placeholder 9"/>
          <p:cNvSpPr>
            <a:spLocks noGrp="1"/>
          </p:cNvSpPr>
          <p:nvPr>
            <p:ph type="sldNum" sz="quarter" idx="12"/>
          </p:nvPr>
        </p:nvSpPr>
        <p:spPr/>
        <p:txBody>
          <a:bodyPr/>
          <a:lstStyle/>
          <a:p>
            <a:fld id="{CE40520F-E7DA-42FF-A2EB-E53AB0A3AAC2}" type="slidenum">
              <a:rPr lang="en-US" smtClean="0"/>
              <a:t>6</a:t>
            </a:fld>
            <a:endParaRPr lang="en-US"/>
          </a:p>
        </p:txBody>
      </p:sp>
      <p:pic>
        <p:nvPicPr>
          <p:cNvPr id="6" name="صورة 5" descr="لقطة الشاش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76200"/>
            <a:ext cx="2048129" cy="1329675"/>
          </a:xfrm>
          <a:prstGeom prst="rect">
            <a:avLst/>
          </a:prstGeom>
        </p:spPr>
      </p:pic>
      <p:pic>
        <p:nvPicPr>
          <p:cNvPr id="5" name="صورة 4" descr="لقطة الشاشة"/>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7662" y="5130326"/>
            <a:ext cx="1838392" cy="1524000"/>
          </a:xfrm>
          <a:prstGeom prst="rect">
            <a:avLst/>
          </a:prstGeom>
        </p:spPr>
      </p:pic>
      <p:pic>
        <p:nvPicPr>
          <p:cNvPr id="2" name="صورة 1" descr="لقطة الشاشة"/>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0873" y="5737488"/>
            <a:ext cx="1176650" cy="916838"/>
          </a:xfrm>
          <a:prstGeom prst="rect">
            <a:avLst/>
          </a:prstGeom>
        </p:spPr>
      </p:pic>
    </p:spTree>
    <p:extLst>
      <p:ext uri="{BB962C8B-B14F-4D97-AF65-F5344CB8AC3E}">
        <p14:creationId xmlns:p14="http://schemas.microsoft.com/office/powerpoint/2010/main" val="2584222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6629400" cy="8094524"/>
          </a:xfrm>
          <a:prstGeom prst="rect">
            <a:avLst/>
          </a:prstGeom>
        </p:spPr>
        <p:txBody>
          <a:bodyPr wrap="square">
            <a:spAutoFit/>
          </a:bodyPr>
          <a:lstStyle/>
          <a:p>
            <a:pPr algn="just"/>
            <a:endParaRPr lang="en-US" b="1" u="sng" dirty="0" smtClean="0"/>
          </a:p>
          <a:p>
            <a:pPr algn="just"/>
            <a:r>
              <a:rPr lang="en-US" sz="2000" b="1" u="sng" dirty="0"/>
              <a:t>Alcohol's Effects on the </a:t>
            </a:r>
            <a:r>
              <a:rPr lang="en-US" sz="2000" b="1" u="sng" dirty="0" smtClean="0"/>
              <a:t>Body:</a:t>
            </a:r>
            <a:endParaRPr lang="en-US" sz="2000" b="1" u="sng" dirty="0"/>
          </a:p>
          <a:p>
            <a:pPr algn="just"/>
            <a:endParaRPr lang="en-US" b="1" u="sng" dirty="0" smtClean="0"/>
          </a:p>
          <a:p>
            <a:pPr algn="just"/>
            <a:r>
              <a:rPr lang="en-US" b="1" u="sng" dirty="0" smtClean="0"/>
              <a:t>2-The </a:t>
            </a:r>
            <a:r>
              <a:rPr lang="en-US" b="1" u="sng" dirty="0"/>
              <a:t>Effect Of Alcohol On Nervous </a:t>
            </a:r>
            <a:r>
              <a:rPr lang="en-US" b="1" u="sng" dirty="0" smtClean="0"/>
              <a:t>system (CNS) </a:t>
            </a:r>
            <a:r>
              <a:rPr lang="en-US" b="1" u="sng" dirty="0"/>
              <a:t>:</a:t>
            </a:r>
            <a:endParaRPr lang="en-US" u="sng" dirty="0"/>
          </a:p>
          <a:p>
            <a:r>
              <a:rPr lang="en-US" dirty="0" smtClean="0"/>
              <a:t>Alcohol </a:t>
            </a:r>
            <a:r>
              <a:rPr lang="en-US" dirty="0"/>
              <a:t>can disrupt the </a:t>
            </a:r>
            <a:r>
              <a:rPr lang="en-US" dirty="0" smtClean="0"/>
              <a:t>sympathetic </a:t>
            </a:r>
            <a:r>
              <a:rPr lang="en-US" dirty="0"/>
              <a:t>nervous system </a:t>
            </a:r>
            <a:r>
              <a:rPr lang="en-US" dirty="0" smtClean="0"/>
              <a:t>which controls </a:t>
            </a:r>
            <a:r>
              <a:rPr lang="en-US" dirty="0"/>
              <a:t>the constriction and dilation of blood vessels </a:t>
            </a:r>
            <a:r>
              <a:rPr lang="en-US" dirty="0" smtClean="0"/>
              <a:t> </a:t>
            </a:r>
            <a:r>
              <a:rPr lang="en-US" dirty="0"/>
              <a:t>heavy drinking cause </a:t>
            </a:r>
            <a:r>
              <a:rPr lang="en-US" dirty="0" smtClean="0"/>
              <a:t>rising of blood </a:t>
            </a:r>
            <a:r>
              <a:rPr lang="en-US" dirty="0"/>
              <a:t>pressure </a:t>
            </a:r>
            <a:r>
              <a:rPr lang="en-US" dirty="0" smtClean="0"/>
              <a:t>&amp; damage </a:t>
            </a:r>
            <a:r>
              <a:rPr lang="en-US" dirty="0"/>
              <a:t>nervous </a:t>
            </a:r>
            <a:r>
              <a:rPr lang="en-US" dirty="0" smtClean="0"/>
              <a:t>cells. High </a:t>
            </a:r>
            <a:r>
              <a:rPr lang="en-US" dirty="0"/>
              <a:t>blood pressure can lead to many other health problems, including </a:t>
            </a:r>
            <a:r>
              <a:rPr lang="en-US" dirty="0" smtClean="0"/>
              <a:t>kidney &amp; </a:t>
            </a:r>
            <a:r>
              <a:rPr lang="en-US" dirty="0"/>
              <a:t>heart disease</a:t>
            </a:r>
            <a:r>
              <a:rPr lang="en-US" dirty="0" smtClean="0"/>
              <a:t>.</a:t>
            </a:r>
          </a:p>
          <a:p>
            <a:endParaRPr lang="en-US" dirty="0"/>
          </a:p>
          <a:p>
            <a:pPr algn="just"/>
            <a:r>
              <a:rPr lang="en-US" b="1" u="sng" dirty="0" smtClean="0"/>
              <a:t>3-</a:t>
            </a:r>
            <a:r>
              <a:rPr lang="en-US" b="1" u="sng" dirty="0"/>
              <a:t>The Effect Of Alcohol On Heart :</a:t>
            </a:r>
          </a:p>
          <a:p>
            <a:pPr algn="just"/>
            <a:r>
              <a:rPr lang="en-US" dirty="0"/>
              <a:t>  Alcohol </a:t>
            </a:r>
            <a:r>
              <a:rPr lang="en-US" dirty="0" smtClean="0"/>
              <a:t>elevate the </a:t>
            </a:r>
            <a:r>
              <a:rPr lang="en-US" dirty="0"/>
              <a:t>heart </a:t>
            </a:r>
            <a:r>
              <a:rPr lang="en-US" dirty="0" smtClean="0"/>
              <a:t>rate, and </a:t>
            </a:r>
            <a:r>
              <a:rPr lang="en-US" dirty="0"/>
              <a:t>expanding of blood vessels. Heavy drinking, makes platelets more likely to clump together into blood clots, which </a:t>
            </a:r>
            <a:r>
              <a:rPr lang="en-US" dirty="0" smtClean="0"/>
              <a:t>lead </a:t>
            </a:r>
            <a:r>
              <a:rPr lang="en-US" dirty="0"/>
              <a:t>to heart attack &amp; doubled the risk of death</a:t>
            </a:r>
            <a:r>
              <a:rPr lang="en-US" dirty="0" smtClean="0"/>
              <a:t>.</a:t>
            </a:r>
          </a:p>
          <a:p>
            <a:pPr algn="just"/>
            <a:endParaRPr lang="en-US" dirty="0"/>
          </a:p>
          <a:p>
            <a:pPr algn="just"/>
            <a:r>
              <a:rPr lang="en-US" b="1" u="sng" dirty="0"/>
              <a:t>4-The Effect Of Alcohol On Liver:</a:t>
            </a:r>
          </a:p>
          <a:p>
            <a:pPr algn="just"/>
            <a:r>
              <a:rPr lang="en-US" dirty="0"/>
              <a:t>       </a:t>
            </a:r>
            <a:r>
              <a:rPr lang="en-US" dirty="0" smtClean="0"/>
              <a:t>Normal liver function lead to </a:t>
            </a:r>
            <a:r>
              <a:rPr lang="en-US" dirty="0"/>
              <a:t>cleans the blood</a:t>
            </a:r>
            <a:r>
              <a:rPr lang="en-US" dirty="0" smtClean="0"/>
              <a:t>, and </a:t>
            </a:r>
            <a:r>
              <a:rPr lang="en-US" dirty="0"/>
              <a:t>helps digest </a:t>
            </a:r>
            <a:r>
              <a:rPr lang="en-US" dirty="0" smtClean="0"/>
              <a:t>food. </a:t>
            </a:r>
            <a:r>
              <a:rPr lang="en-US" dirty="0"/>
              <a:t>It is a bodily superhero, it has the power to regenerate when it has been damaged, replacing old tissue with new cells. “Anything that keeps your liver from doing its job </a:t>
            </a:r>
            <a:r>
              <a:rPr lang="en-US" dirty="0" smtClean="0"/>
              <a:t>or </a:t>
            </a:r>
            <a:r>
              <a:rPr lang="en-US" dirty="0"/>
              <a:t>from growing back after injury </a:t>
            </a:r>
            <a:r>
              <a:rPr lang="en-US" dirty="0" smtClean="0"/>
              <a:t> </a:t>
            </a:r>
            <a:r>
              <a:rPr lang="en-US" dirty="0"/>
              <a:t>may put your life in danger”. Alcohol interferes with the </a:t>
            </a:r>
            <a:r>
              <a:rPr lang="en-US" dirty="0" smtClean="0"/>
              <a:t>liver</a:t>
            </a:r>
            <a:r>
              <a:rPr lang="en-US" b="1" dirty="0" smtClean="0"/>
              <a:t>‘</a:t>
            </a:r>
            <a:r>
              <a:rPr lang="en-US" dirty="0" smtClean="0"/>
              <a:t>s</a:t>
            </a:r>
            <a:r>
              <a:rPr lang="en-US" dirty="0"/>
              <a:t> </a:t>
            </a:r>
            <a:r>
              <a:rPr lang="en-US" dirty="0" smtClean="0"/>
              <a:t>function, </a:t>
            </a:r>
            <a:r>
              <a:rPr lang="en-US" dirty="0"/>
              <a:t>so the liver unable to break down fats creating fatty </a:t>
            </a:r>
            <a:r>
              <a:rPr lang="en-US" dirty="0" smtClean="0"/>
              <a:t>acids. Damaged </a:t>
            </a:r>
            <a:r>
              <a:rPr lang="en-US" dirty="0"/>
              <a:t>liver </a:t>
            </a:r>
            <a:r>
              <a:rPr lang="en-US" dirty="0" smtClean="0"/>
              <a:t>result </a:t>
            </a:r>
            <a:r>
              <a:rPr lang="en-US" dirty="0"/>
              <a:t>in Cirrhosis. Cirrhosis is a condition in which liver tissue is destroyed and then replaced with scarred tissue. (scarred that it is unable to function,  no blood flow in scared area.) Most peoples die due to Cirrhosis are heavy drinkers. Figure(4</a:t>
            </a:r>
            <a:r>
              <a:rPr lang="en-US" dirty="0" smtClean="0"/>
              <a:t>).</a:t>
            </a:r>
          </a:p>
          <a:p>
            <a:pPr algn="just"/>
            <a:endParaRPr lang="en-US" dirty="0"/>
          </a:p>
          <a:p>
            <a:pPr algn="just"/>
            <a:r>
              <a:rPr lang="en-US" dirty="0" smtClean="0"/>
              <a:t>              Normal liver.                                                      Liver Cirrhosis</a:t>
            </a:r>
            <a:endParaRPr lang="en-US" dirty="0"/>
          </a:p>
          <a:p>
            <a:pPr algn="just"/>
            <a:r>
              <a:rPr lang="en-US" sz="1400" dirty="0" smtClean="0"/>
              <a:t>Figure(4): Liver conditions.</a:t>
            </a:r>
            <a:endParaRPr lang="en-US" sz="1400" dirty="0"/>
          </a:p>
        </p:txBody>
      </p:sp>
      <p:sp>
        <p:nvSpPr>
          <p:cNvPr id="10" name="Slide Number Placeholder 9"/>
          <p:cNvSpPr>
            <a:spLocks noGrp="1"/>
          </p:cNvSpPr>
          <p:nvPr>
            <p:ph type="sldNum" sz="quarter" idx="12"/>
          </p:nvPr>
        </p:nvSpPr>
        <p:spPr/>
        <p:txBody>
          <a:bodyPr/>
          <a:lstStyle/>
          <a:p>
            <a:fld id="{CE40520F-E7DA-42FF-A2EB-E53AB0A3AAC2}" type="slidenum">
              <a:rPr lang="en-US" smtClean="0"/>
              <a:t>7</a:t>
            </a:fld>
            <a:endParaRPr lang="en-US"/>
          </a:p>
        </p:txBody>
      </p:sp>
      <p:pic>
        <p:nvPicPr>
          <p:cNvPr id="5" name="صورة 4" descr="لقطة الشاشة"/>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362200"/>
            <a:ext cx="786060" cy="693334"/>
          </a:xfrm>
          <a:prstGeom prst="rect">
            <a:avLst/>
          </a:prstGeom>
        </p:spPr>
      </p:pic>
      <p:pic>
        <p:nvPicPr>
          <p:cNvPr id="7" name="صورة 6" descr="لقطة الشاش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7239000"/>
            <a:ext cx="2705100" cy="1757745"/>
          </a:xfrm>
          <a:prstGeom prst="rect">
            <a:avLst/>
          </a:prstGeom>
        </p:spPr>
      </p:pic>
      <p:sp>
        <p:nvSpPr>
          <p:cNvPr id="8" name="سهم إلى اليمين 7"/>
          <p:cNvSpPr/>
          <p:nvPr/>
        </p:nvSpPr>
        <p:spPr>
          <a:xfrm>
            <a:off x="3199279" y="8208629"/>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024901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6705600" cy="10064294"/>
          </a:xfrm>
          <a:prstGeom prst="rect">
            <a:avLst/>
          </a:prstGeom>
        </p:spPr>
        <p:txBody>
          <a:bodyPr wrap="square">
            <a:spAutoFit/>
          </a:bodyPr>
          <a:lstStyle/>
          <a:p>
            <a:pPr algn="just">
              <a:tabLst>
                <a:tab pos="457200" algn="l"/>
              </a:tabLst>
            </a:pPr>
            <a:r>
              <a:rPr lang="en-US" b="1" u="sng" dirty="0" smtClean="0"/>
              <a:t>Symptoms of Cirrhosis :</a:t>
            </a:r>
          </a:p>
          <a:p>
            <a:pPr algn="just">
              <a:tabLst>
                <a:tab pos="457200" algn="l"/>
              </a:tabLst>
            </a:pPr>
            <a:r>
              <a:rPr lang="en-US" dirty="0" smtClean="0"/>
              <a:t>-High blood pressure, and abdominal swelling.</a:t>
            </a:r>
          </a:p>
          <a:p>
            <a:pPr algn="just">
              <a:tabLst>
                <a:tab pos="457200" algn="l"/>
              </a:tabLst>
            </a:pPr>
            <a:r>
              <a:rPr lang="en-US" dirty="0" smtClean="0"/>
              <a:t>-Jaundice yellowing skins and eyes. </a:t>
            </a:r>
          </a:p>
          <a:p>
            <a:pPr algn="just">
              <a:tabLst>
                <a:tab pos="457200" algn="l"/>
              </a:tabLst>
            </a:pPr>
            <a:r>
              <a:rPr lang="en-US" dirty="0" smtClean="0"/>
              <a:t>-Destruction of the liver.</a:t>
            </a:r>
          </a:p>
          <a:p>
            <a:pPr algn="just">
              <a:tabLst>
                <a:tab pos="457200" algn="l"/>
              </a:tabLst>
            </a:pPr>
            <a:r>
              <a:rPr lang="en-US" dirty="0" smtClean="0"/>
              <a:t>-IRREVERSIBLE.</a:t>
            </a:r>
          </a:p>
          <a:p>
            <a:pPr algn="just"/>
            <a:endParaRPr lang="en-US" dirty="0" smtClean="0"/>
          </a:p>
          <a:p>
            <a:pPr algn="just">
              <a:tabLst>
                <a:tab pos="457200" algn="l"/>
              </a:tabLst>
            </a:pPr>
            <a:r>
              <a:rPr lang="en-US" b="1" u="sng" dirty="0" smtClean="0"/>
              <a:t>5-The Effect Of Alcohol On Gastro intestinal tract(</a:t>
            </a:r>
            <a:r>
              <a:rPr lang="en-US" b="1" u="sng" dirty="0" err="1" smtClean="0"/>
              <a:t>GIT</a:t>
            </a:r>
            <a:r>
              <a:rPr lang="en-US" b="1" u="sng" dirty="0" smtClean="0"/>
              <a:t>) :</a:t>
            </a:r>
          </a:p>
          <a:p>
            <a:pPr>
              <a:tabLst>
                <a:tab pos="457200" algn="l"/>
              </a:tabLst>
            </a:pPr>
            <a:r>
              <a:rPr lang="en-US" dirty="0" smtClean="0"/>
              <a:t>The gastrointestinal system is damaged by alcohol. Thus it is less able to absorb nutrients, which can lead to malnutrition. Because alcohol supplies calories, alcoholic drinks can be very fattening. Alcohol is absorbed so quickly that its energy is available almost immediately. This energy is burned first, so the body fuel that would normally be used for energy is stored as fat, Figure below</a:t>
            </a:r>
          </a:p>
          <a:p>
            <a:pPr>
              <a:tabLst>
                <a:tab pos="457200" algn="l"/>
              </a:tabLst>
            </a:pPr>
            <a:endParaRPr lang="en-US" b="1" u="sng" dirty="0" smtClean="0"/>
          </a:p>
          <a:p>
            <a:pPr>
              <a:tabLst>
                <a:tab pos="457200" algn="l"/>
              </a:tabLst>
            </a:pPr>
            <a:r>
              <a:rPr lang="en-US" b="1" u="sng" dirty="0" smtClean="0"/>
              <a:t>5-The Effect Of Alcohol On Immune System:</a:t>
            </a:r>
            <a:r>
              <a:rPr lang="en-US" dirty="0" smtClean="0"/>
              <a:t/>
            </a:r>
            <a:br>
              <a:rPr lang="en-US" dirty="0" smtClean="0"/>
            </a:br>
            <a:r>
              <a:rPr lang="en-US" dirty="0" smtClean="0"/>
              <a:t>Drinking too much can weaken your immune system, making your body a much easier target for disease.</a:t>
            </a:r>
          </a:p>
          <a:p>
            <a:pPr>
              <a:tabLst>
                <a:tab pos="457200" algn="l"/>
              </a:tabLst>
            </a:pPr>
            <a:endParaRPr lang="en-US" dirty="0" smtClean="0"/>
          </a:p>
          <a:p>
            <a:pPr>
              <a:tabLst>
                <a:tab pos="457200" algn="l"/>
              </a:tabLst>
            </a:pPr>
            <a:r>
              <a:rPr lang="en-US" b="1" u="sng" dirty="0" smtClean="0"/>
              <a:t>Blood Alcohol Concentration(ABC):</a:t>
            </a:r>
          </a:p>
          <a:p>
            <a:pPr>
              <a:tabLst>
                <a:tab pos="457200" algn="l"/>
              </a:tabLst>
            </a:pPr>
            <a:r>
              <a:rPr lang="en-US" dirty="0" smtClean="0"/>
              <a:t>Is the </a:t>
            </a:r>
            <a:r>
              <a:rPr lang="en-US" dirty="0"/>
              <a:t>amount of alcohol in a person’s body is measured by the weight of the alcohol in a certain volume of blood. 8% is the legal driving limit.</a:t>
            </a:r>
          </a:p>
          <a:p>
            <a:pPr>
              <a:tabLst>
                <a:tab pos="457200" algn="l"/>
              </a:tabLst>
            </a:pPr>
            <a:r>
              <a:rPr lang="en-US" b="1" u="sng" dirty="0" smtClean="0"/>
              <a:t>The </a:t>
            </a:r>
            <a:r>
              <a:rPr lang="en-US" b="1" u="sng" dirty="0" err="1" smtClean="0"/>
              <a:t>breathalyzer</a:t>
            </a:r>
            <a:r>
              <a:rPr lang="en-US" b="1" u="sng" dirty="0" smtClean="0"/>
              <a:t> </a:t>
            </a:r>
            <a:r>
              <a:rPr lang="en-US" u="sng" dirty="0" smtClean="0"/>
              <a:t>: </a:t>
            </a:r>
          </a:p>
          <a:p>
            <a:pPr>
              <a:tabLst>
                <a:tab pos="457200" algn="l"/>
              </a:tabLst>
            </a:pPr>
            <a:r>
              <a:rPr lang="en-US" dirty="0" smtClean="0"/>
              <a:t>     To test the amount of alcohol consumed, a sample of the patient’s breath  releases it into an optical cavity</a:t>
            </a:r>
            <a:r>
              <a:rPr lang="en-US" b="1" dirty="0" smtClean="0"/>
              <a:t> </a:t>
            </a:r>
            <a:r>
              <a:rPr lang="en-US" dirty="0" smtClean="0"/>
              <a:t>figure(2) Breathalyzer. A near-infrared laser is used to calculate the concentration of alcohol.</a:t>
            </a:r>
            <a:r>
              <a:rPr lang="en-US" dirty="0"/>
              <a:t> Figure(5</a:t>
            </a:r>
            <a:r>
              <a:rPr lang="en-US" dirty="0" smtClean="0"/>
              <a:t>).</a:t>
            </a:r>
          </a:p>
          <a:p>
            <a:pPr>
              <a:tabLst>
                <a:tab pos="457200" algn="l"/>
              </a:tabLst>
            </a:pPr>
            <a:endParaRPr lang="en-US" dirty="0"/>
          </a:p>
          <a:p>
            <a:pPr>
              <a:tabLst>
                <a:tab pos="457200" algn="l"/>
              </a:tabLst>
            </a:pPr>
            <a:endParaRPr lang="en-US" dirty="0" smtClean="0"/>
          </a:p>
          <a:p>
            <a:pPr>
              <a:tabLst>
                <a:tab pos="457200" algn="l"/>
              </a:tabLst>
            </a:pPr>
            <a:endParaRPr lang="en-US" dirty="0"/>
          </a:p>
          <a:p>
            <a:pPr>
              <a:tabLst>
                <a:tab pos="457200" algn="l"/>
              </a:tabLst>
            </a:pPr>
            <a:endParaRPr lang="en-US" dirty="0" smtClean="0"/>
          </a:p>
          <a:p>
            <a:pPr>
              <a:tabLst>
                <a:tab pos="457200" algn="l"/>
              </a:tabLst>
            </a:pPr>
            <a:endParaRPr lang="en-US" dirty="0" smtClean="0"/>
          </a:p>
          <a:p>
            <a:pPr>
              <a:tabLst>
                <a:tab pos="457200" algn="l"/>
              </a:tabLst>
            </a:pPr>
            <a:r>
              <a:rPr lang="en-US" dirty="0" smtClean="0"/>
              <a:t> </a:t>
            </a:r>
          </a:p>
          <a:p>
            <a:pPr>
              <a:tabLst>
                <a:tab pos="457200" algn="l"/>
              </a:tabLst>
            </a:pPr>
            <a:endParaRPr lang="en-US" dirty="0" smtClean="0"/>
          </a:p>
          <a:p>
            <a:pPr>
              <a:tabLst>
                <a:tab pos="457200" algn="l"/>
              </a:tabLst>
            </a:pPr>
            <a:endParaRPr lang="en-US" dirty="0" smtClean="0"/>
          </a:p>
          <a:p>
            <a:pPr>
              <a:tabLst>
                <a:tab pos="457200" algn="l"/>
              </a:tabLst>
            </a:pPr>
            <a:endParaRPr lang="en-US" dirty="0"/>
          </a:p>
        </p:txBody>
      </p:sp>
      <p:sp>
        <p:nvSpPr>
          <p:cNvPr id="10" name="Slide Number Placeholder 9"/>
          <p:cNvSpPr>
            <a:spLocks noGrp="1"/>
          </p:cNvSpPr>
          <p:nvPr>
            <p:ph type="sldNum" sz="quarter" idx="12"/>
          </p:nvPr>
        </p:nvSpPr>
        <p:spPr/>
        <p:txBody>
          <a:bodyPr/>
          <a:lstStyle/>
          <a:p>
            <a:fld id="{CE40520F-E7DA-42FF-A2EB-E53AB0A3AAC2}" type="slidenum">
              <a:rPr lang="en-US" smtClean="0"/>
              <a:t>8</a:t>
            </a:fld>
            <a:endParaRPr lang="en-US"/>
          </a:p>
        </p:txBody>
      </p:sp>
      <p:pic>
        <p:nvPicPr>
          <p:cNvPr id="13" name="صورة 12" descr="لقطة الشاش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7620000"/>
            <a:ext cx="1122229" cy="843156"/>
          </a:xfrm>
          <a:prstGeom prst="rect">
            <a:avLst/>
          </a:prstGeom>
        </p:spPr>
      </p:pic>
      <p:pic>
        <p:nvPicPr>
          <p:cNvPr id="14" name="صورة 13" descr="لقطة الشاشة"/>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7543800"/>
            <a:ext cx="1565658" cy="923738"/>
          </a:xfrm>
          <a:prstGeom prst="rect">
            <a:avLst/>
          </a:prstGeom>
        </p:spPr>
      </p:pic>
      <p:pic>
        <p:nvPicPr>
          <p:cNvPr id="15" name="صورة 14" descr="لقطة الشاشة"/>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315" y="7620000"/>
            <a:ext cx="881595" cy="849921"/>
          </a:xfrm>
          <a:prstGeom prst="rect">
            <a:avLst/>
          </a:prstGeom>
        </p:spPr>
      </p:pic>
      <p:pic>
        <p:nvPicPr>
          <p:cNvPr id="16" name="Picture 6" descr="Researchers develop 'breathalyzer' that can detect diabetes - ExtremeTech - Baidu Browser"/>
          <p:cNvPicPr>
            <a:picLocks noChangeAspect="1"/>
          </p:cNvPicPr>
          <p:nvPr/>
        </p:nvPicPr>
        <p:blipFill rotWithShape="1">
          <a:blip r:embed="rId6">
            <a:extLst>
              <a:ext uri="{28A0092B-C50C-407E-A947-70E740481C1C}">
                <a14:useLocalDpi xmlns:a14="http://schemas.microsoft.com/office/drawing/2010/main" val="0"/>
              </a:ext>
            </a:extLst>
          </a:blip>
          <a:srcRect l="19190" t="40440" r="39488" b="13226"/>
          <a:stretch/>
        </p:blipFill>
        <p:spPr>
          <a:xfrm>
            <a:off x="4722413" y="7239000"/>
            <a:ext cx="1258625" cy="1543130"/>
          </a:xfrm>
          <a:prstGeom prst="rect">
            <a:avLst/>
          </a:prstGeom>
        </p:spPr>
      </p:pic>
      <p:sp>
        <p:nvSpPr>
          <p:cNvPr id="17" name="Rectangle 1"/>
          <p:cNvSpPr/>
          <p:nvPr/>
        </p:nvSpPr>
        <p:spPr>
          <a:xfrm>
            <a:off x="1828800" y="8698468"/>
            <a:ext cx="3505200" cy="307777"/>
          </a:xfrm>
          <a:prstGeom prst="rect">
            <a:avLst/>
          </a:prstGeom>
        </p:spPr>
        <p:txBody>
          <a:bodyPr wrap="square">
            <a:spAutoFit/>
          </a:bodyPr>
          <a:lstStyle/>
          <a:p>
            <a:pPr algn="just">
              <a:tabLst>
                <a:tab pos="457200" algn="l"/>
              </a:tabLst>
            </a:pPr>
            <a:r>
              <a:rPr lang="en-US" sz="1400" dirty="0" smtClean="0"/>
              <a:t>Figure(5):</a:t>
            </a:r>
            <a:r>
              <a:rPr lang="en-US" sz="1400" b="1" u="sng" dirty="0" smtClean="0"/>
              <a:t>The </a:t>
            </a:r>
            <a:r>
              <a:rPr lang="en-US" sz="1400" b="1" u="sng" dirty="0" err="1"/>
              <a:t>breathalyzer</a:t>
            </a:r>
            <a:endParaRPr lang="en-US" sz="1400" dirty="0"/>
          </a:p>
        </p:txBody>
      </p:sp>
      <p:sp>
        <p:nvSpPr>
          <p:cNvPr id="18" name="Rectangle 1"/>
          <p:cNvSpPr/>
          <p:nvPr/>
        </p:nvSpPr>
        <p:spPr>
          <a:xfrm>
            <a:off x="152400" y="276286"/>
            <a:ext cx="6553200" cy="369332"/>
          </a:xfrm>
          <a:prstGeom prst="rect">
            <a:avLst/>
          </a:prstGeom>
        </p:spPr>
        <p:txBody>
          <a:bodyPr wrap="square">
            <a:spAutoFit/>
          </a:bodyPr>
          <a:lstStyle/>
          <a:p>
            <a:pPr algn="just">
              <a:tabLst>
                <a:tab pos="457200" algn="l"/>
              </a:tabLst>
            </a:pPr>
            <a:r>
              <a:rPr lang="en-US" b="1" u="sng"/>
              <a:t>The breathalyzer</a:t>
            </a:r>
            <a:endParaRPr lang="en-US" dirty="0"/>
          </a:p>
        </p:txBody>
      </p:sp>
      <p:pic>
        <p:nvPicPr>
          <p:cNvPr id="19" name="صورة 18" descr="لقطة الشاشة"/>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4900" y="3386257"/>
            <a:ext cx="1110058" cy="708452"/>
          </a:xfrm>
          <a:prstGeom prst="rect">
            <a:avLst/>
          </a:prstGeom>
        </p:spPr>
      </p:pic>
    </p:spTree>
    <p:extLst>
      <p:ext uri="{BB962C8B-B14F-4D97-AF65-F5344CB8AC3E}">
        <p14:creationId xmlns:p14="http://schemas.microsoft.com/office/powerpoint/2010/main" val="2627661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 y="1114485"/>
            <a:ext cx="6553200" cy="4524315"/>
          </a:xfrm>
          <a:prstGeom prst="rect">
            <a:avLst/>
          </a:prstGeom>
        </p:spPr>
        <p:txBody>
          <a:bodyPr wrap="square">
            <a:spAutoFit/>
          </a:bodyPr>
          <a:lstStyle/>
          <a:p>
            <a:r>
              <a:rPr lang="en-US" dirty="0" smtClean="0">
                <a:latin typeface="Noto Naskh Arabic UI"/>
                <a:hlinkClick r:id="rId2"/>
              </a:rPr>
              <a:t>References:</a:t>
            </a:r>
          </a:p>
          <a:p>
            <a:endParaRPr lang="en-US" dirty="0" smtClean="0">
              <a:latin typeface="Noto Naskh Arabic UI"/>
              <a:hlinkClick r:id="rId2"/>
            </a:endParaRPr>
          </a:p>
          <a:p>
            <a:r>
              <a:rPr lang="en-US" u="sng" dirty="0" smtClean="0">
                <a:solidFill>
                  <a:srgbClr val="3C4043"/>
                </a:solidFill>
                <a:latin typeface="Noto Naskh Arabic UI"/>
                <a:hlinkClick r:id="rId2"/>
              </a:rPr>
              <a:t>1- </a:t>
            </a:r>
            <a:r>
              <a:rPr lang="en-US" u="sng" dirty="0" err="1" smtClean="0">
                <a:solidFill>
                  <a:srgbClr val="3C4043"/>
                </a:solidFill>
                <a:latin typeface="Noto Naskh Arabic UI"/>
                <a:hlinkClick r:id="rId2"/>
              </a:rPr>
              <a:t>www.virtualsciencefair.org</a:t>
            </a:r>
            <a:r>
              <a:rPr lang="en-US" u="sng" dirty="0">
                <a:solidFill>
                  <a:srgbClr val="3C4043"/>
                </a:solidFill>
                <a:latin typeface="Noto Naskh Arabic UI"/>
                <a:hlinkClick r:id="rId2"/>
              </a:rPr>
              <a:t> › </a:t>
            </a:r>
            <a:r>
              <a:rPr lang="en-US" u="sng" dirty="0" err="1">
                <a:solidFill>
                  <a:srgbClr val="3C4043"/>
                </a:solidFill>
                <a:latin typeface="Noto Naskh Arabic UI"/>
                <a:hlinkClick r:id="rId2"/>
              </a:rPr>
              <a:t>public_html</a:t>
            </a:r>
            <a:r>
              <a:rPr lang="en-US" u="sng" dirty="0">
                <a:solidFill>
                  <a:srgbClr val="3C4043"/>
                </a:solidFill>
                <a:latin typeface="Noto Naskh Arabic UI"/>
                <a:hlinkClick r:id="rId2"/>
              </a:rPr>
              <a:t> › </a:t>
            </a:r>
            <a:r>
              <a:rPr lang="en-US" u="sng" dirty="0" smtClean="0">
                <a:solidFill>
                  <a:srgbClr val="3C4043"/>
                </a:solidFill>
                <a:latin typeface="Noto Naskh Arabic UI"/>
                <a:hlinkClick r:id="rId2"/>
              </a:rPr>
              <a:t>process</a:t>
            </a:r>
            <a:r>
              <a:rPr lang="en-US" u="sng" dirty="0">
                <a:solidFill>
                  <a:srgbClr val="660099"/>
                </a:solidFill>
                <a:latin typeface="Noto Naskh Arabic UI"/>
                <a:hlinkClick r:id="rId2"/>
              </a:rPr>
              <a:t/>
            </a:r>
            <a:br>
              <a:rPr lang="en-US" u="sng" dirty="0">
                <a:solidFill>
                  <a:srgbClr val="660099"/>
                </a:solidFill>
                <a:latin typeface="Noto Naskh Arabic UI"/>
                <a:hlinkClick r:id="rId2"/>
              </a:rPr>
            </a:br>
            <a:r>
              <a:rPr lang="en-US" u="sng" dirty="0">
                <a:solidFill>
                  <a:srgbClr val="660099"/>
                </a:solidFill>
                <a:latin typeface="Noto Naskh Arabic UI"/>
                <a:hlinkClick r:id="rId2"/>
              </a:rPr>
              <a:t>process - Virtual Science </a:t>
            </a:r>
            <a:r>
              <a:rPr lang="en-US" u="sng" dirty="0" smtClean="0">
                <a:solidFill>
                  <a:srgbClr val="660099"/>
                </a:solidFill>
                <a:latin typeface="Noto Naskh Arabic UI"/>
                <a:hlinkClick r:id="rId2"/>
              </a:rPr>
              <a:t>Fair.</a:t>
            </a:r>
          </a:p>
          <a:p>
            <a:endParaRPr lang="en-US" u="sng" dirty="0" smtClean="0">
              <a:solidFill>
                <a:srgbClr val="660099"/>
              </a:solidFill>
              <a:latin typeface="Noto Naskh Arabic UI"/>
              <a:hlinkClick r:id="rId2"/>
            </a:endParaRPr>
          </a:p>
          <a:p>
            <a:r>
              <a:rPr lang="en-US" u="sng" dirty="0" smtClean="0">
                <a:solidFill>
                  <a:srgbClr val="660099"/>
                </a:solidFill>
                <a:latin typeface="Noto Naskh Arabic UI"/>
                <a:hlinkClick r:id="rId2"/>
              </a:rPr>
              <a:t>2- </a:t>
            </a:r>
            <a:r>
              <a:rPr lang="en-US" b="1" dirty="0">
                <a:hlinkClick r:id="rId3"/>
              </a:rPr>
              <a:t> Human Anatomy &amp; Physiology: Help and Review</a:t>
            </a:r>
            <a:r>
              <a:rPr lang="en-US" dirty="0"/>
              <a:t>  /  </a:t>
            </a:r>
            <a:r>
              <a:rPr lang="en-US" b="1" dirty="0">
                <a:hlinkClick r:id="rId4"/>
              </a:rPr>
              <a:t>Science </a:t>
            </a:r>
            <a:r>
              <a:rPr lang="en-US" b="1" dirty="0" smtClean="0">
                <a:hlinkClick r:id="rId4"/>
              </a:rPr>
              <a:t>Courses</a:t>
            </a:r>
            <a:r>
              <a:rPr lang="en-US" b="1" dirty="0" smtClean="0"/>
              <a:t> </a:t>
            </a:r>
            <a:r>
              <a:rPr lang="en-US" b="1" dirty="0" smtClean="0">
                <a:hlinkClick r:id="rId5"/>
              </a:rPr>
              <a:t>Next </a:t>
            </a:r>
            <a:r>
              <a:rPr lang="en-US" b="1" dirty="0">
                <a:hlinkClick r:id="rId5"/>
              </a:rPr>
              <a:t>Lesson </a:t>
            </a:r>
            <a:r>
              <a:rPr lang="en-US" b="1" dirty="0" smtClean="0"/>
              <a:t>What </a:t>
            </a:r>
            <a:r>
              <a:rPr lang="en-US" b="1" dirty="0"/>
              <a:t>is Ethanol? - Formula, Structure &amp; Uses</a:t>
            </a:r>
          </a:p>
          <a:p>
            <a:r>
              <a:rPr lang="en-US" b="1" dirty="0">
                <a:hlinkClick r:id="rId6" tooltip="Go to Chapter 2"/>
              </a:rPr>
              <a:t>Chapter 2</a:t>
            </a:r>
            <a:r>
              <a:rPr lang="en-US" dirty="0"/>
              <a:t> /  Lesson 8 </a:t>
            </a:r>
            <a:r>
              <a:rPr lang="en-US" b="1" dirty="0"/>
              <a:t>  Transcript</a:t>
            </a:r>
            <a:r>
              <a:rPr lang="en-US" dirty="0"/>
              <a:t> | </a:t>
            </a:r>
            <a:r>
              <a:rPr lang="en-US" b="1" dirty="0"/>
              <a:t>Additional Activities</a:t>
            </a:r>
            <a:endParaRPr lang="en-US" dirty="0"/>
          </a:p>
          <a:p>
            <a:endParaRPr lang="en-US" u="sng" dirty="0" smtClean="0">
              <a:solidFill>
                <a:srgbClr val="660099"/>
              </a:solidFill>
              <a:latin typeface="Noto Naskh Arabic UI"/>
              <a:hlinkClick r:id="rId2"/>
            </a:endParaRPr>
          </a:p>
          <a:p>
            <a:r>
              <a:rPr lang="en-US" u="sng" dirty="0" smtClean="0">
                <a:solidFill>
                  <a:srgbClr val="660099"/>
                </a:solidFill>
                <a:latin typeface="Noto Naskh Arabic UI"/>
                <a:hlinkClick r:id="rId2"/>
              </a:rPr>
              <a:t>3- Medically reviewed by Alan center, </a:t>
            </a:r>
            <a:r>
              <a:rPr lang="en-US" u="sng" dirty="0" err="1" smtClean="0">
                <a:solidFill>
                  <a:srgbClr val="660099"/>
                </a:solidFill>
                <a:latin typeface="Noto Naskh Arabic UI"/>
                <a:hlinkClick r:id="rId2"/>
              </a:rPr>
              <a:t>PharmD</a:t>
            </a:r>
            <a:r>
              <a:rPr lang="en-US" u="sng" dirty="0" smtClean="0">
                <a:solidFill>
                  <a:srgbClr val="660099"/>
                </a:solidFill>
                <a:latin typeface="Noto Naskh Arabic UI"/>
                <a:hlinkClick r:id="rId2"/>
              </a:rPr>
              <a:t> </a:t>
            </a:r>
            <a:r>
              <a:rPr lang="en-US" u="sng" dirty="0" err="1" smtClean="0">
                <a:solidFill>
                  <a:srgbClr val="660099"/>
                </a:solidFill>
                <a:latin typeface="Noto Naskh Arabic UI"/>
                <a:hlinkClick r:id="rId2"/>
              </a:rPr>
              <a:t>onMay9,2019</a:t>
            </a:r>
            <a:r>
              <a:rPr lang="en-US" u="sng" dirty="0" smtClean="0">
                <a:solidFill>
                  <a:srgbClr val="660099"/>
                </a:solidFill>
                <a:latin typeface="Noto Naskh Arabic UI"/>
                <a:hlinkClick r:id="rId2"/>
              </a:rPr>
              <a:t> Written by James Ronald .</a:t>
            </a:r>
          </a:p>
          <a:p>
            <a:endParaRPr lang="en-US" u="sng" dirty="0">
              <a:solidFill>
                <a:srgbClr val="660099"/>
              </a:solidFill>
              <a:latin typeface="Noto Naskh Arabic UI"/>
              <a:hlinkClick r:id="rId2"/>
            </a:endParaRPr>
          </a:p>
          <a:p>
            <a:r>
              <a:rPr lang="en-US" b="1" dirty="0" smtClean="0"/>
              <a:t>4- Medically </a:t>
            </a:r>
            <a:r>
              <a:rPr lang="en-US" b="1" dirty="0"/>
              <a:t>reviewed by </a:t>
            </a:r>
            <a:r>
              <a:rPr lang="en-US" b="1" u="sng" dirty="0">
                <a:hlinkClick r:id="rId7"/>
              </a:rPr>
              <a:t>Timothy J. Legg, PhD, </a:t>
            </a:r>
            <a:r>
              <a:rPr lang="en-US" b="1" u="sng" dirty="0" err="1">
                <a:hlinkClick r:id="rId7"/>
              </a:rPr>
              <a:t>CRNP</a:t>
            </a:r>
            <a:r>
              <a:rPr lang="en-US" b="1" dirty="0"/>
              <a:t> on May 23, 2017 — Written by </a:t>
            </a:r>
            <a:r>
              <a:rPr lang="en-US" b="1" u="sng" dirty="0" err="1">
                <a:hlinkClick r:id="rId8"/>
              </a:rPr>
              <a:t>Kristeen</a:t>
            </a:r>
            <a:r>
              <a:rPr lang="en-US" b="1" u="sng" dirty="0">
                <a:hlinkClick r:id="rId8"/>
              </a:rPr>
              <a:t> </a:t>
            </a:r>
            <a:r>
              <a:rPr lang="en-US" b="1" u="sng" dirty="0" err="1">
                <a:hlinkClick r:id="rId8"/>
              </a:rPr>
              <a:t>Cherney</a:t>
            </a:r>
            <a:endParaRPr lang="en-US" u="sng" dirty="0">
              <a:solidFill>
                <a:srgbClr val="660099"/>
              </a:solidFill>
              <a:latin typeface="Noto Naskh Arabic UI"/>
              <a:hlinkClick r:id="rId2"/>
            </a:endParaRPr>
          </a:p>
          <a:p>
            <a:r>
              <a:rPr lang="en-US" dirty="0"/>
              <a:t/>
            </a:r>
            <a:br>
              <a:rPr lang="en-US" dirty="0"/>
            </a:br>
            <a:endParaRPr lang="ar-IQ" dirty="0"/>
          </a:p>
        </p:txBody>
      </p:sp>
    </p:spTree>
    <p:extLst>
      <p:ext uri="{BB962C8B-B14F-4D97-AF65-F5344CB8AC3E}">
        <p14:creationId xmlns:p14="http://schemas.microsoft.com/office/powerpoint/2010/main" val="2257316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6658</TotalTime>
  <Words>945</Words>
  <Application>Microsoft Office PowerPoint</Application>
  <PresentationFormat>عرض على الشاشة (3:4)‏</PresentationFormat>
  <Paragraphs>152</Paragraphs>
  <Slides>9</Slides>
  <Notes>5</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9</vt:i4>
      </vt:variant>
    </vt:vector>
  </HeadingPairs>
  <TitlesOfParts>
    <vt:vector size="16" baseType="lpstr">
      <vt:lpstr>Aharoni</vt:lpstr>
      <vt:lpstr>Arial</vt:lpstr>
      <vt:lpstr>Bernard MT Condensed</vt:lpstr>
      <vt:lpstr>Calibri</vt:lpstr>
      <vt:lpstr>Noto Naskh Arabic UI</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ONE Organic Chemistry Stereochemistry:  Isomerism,Stereoisomerism &amp;Chirality </dc:title>
  <dc:creator>hp</dc:creator>
  <cp:lastModifiedBy>مكتب الصناعة</cp:lastModifiedBy>
  <cp:revision>151</cp:revision>
  <dcterms:created xsi:type="dcterms:W3CDTF">2006-08-16T00:00:00Z</dcterms:created>
  <dcterms:modified xsi:type="dcterms:W3CDTF">2020-02-10T22:15:57Z</dcterms:modified>
</cp:coreProperties>
</file>