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1" r:id="rId2"/>
    <p:sldId id="396" r:id="rId3"/>
    <p:sldId id="305" r:id="rId4"/>
    <p:sldId id="306" r:id="rId5"/>
    <p:sldId id="333" r:id="rId6"/>
    <p:sldId id="347" r:id="rId7"/>
    <p:sldId id="349" r:id="rId8"/>
    <p:sldId id="307" r:id="rId9"/>
    <p:sldId id="330" r:id="rId10"/>
    <p:sldId id="397" r:id="rId11"/>
    <p:sldId id="353" r:id="rId12"/>
    <p:sldId id="308" r:id="rId13"/>
    <p:sldId id="309" r:id="rId14"/>
    <p:sldId id="348" r:id="rId15"/>
    <p:sldId id="310" r:id="rId16"/>
    <p:sldId id="350" r:id="rId17"/>
    <p:sldId id="311" r:id="rId18"/>
    <p:sldId id="35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4D546D-F5E5-47B6-B569-DE6412CA1345}" type="datetimeFigureOut">
              <a:rPr lang="ar-IQ" smtClean="0"/>
              <a:pPr/>
              <a:t>22/07/1441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5C2736-A420-46F6-A27E-53E431BDC86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2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6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3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5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1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D:\Lectures%20parasitology%202011-2012\Protozoa%20lec%20%202011-2012\Protozoa%20&amp;%20immune%20resp\New%20Page_files\quintttryp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295400"/>
            <a:ext cx="6248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781800" cy="36317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Kinetoplastida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Trypanosomes spp.</a:t>
            </a:r>
          </a:p>
          <a:p>
            <a:pPr algn="ctr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ar-IQ" sz="4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990600"/>
            <a:ext cx="6096000" cy="50167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KINETOPLASTES </a:t>
            </a:r>
          </a:p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African trypanosomes </a:t>
            </a:r>
          </a:p>
          <a:p>
            <a:pPr algn="ctr"/>
            <a:endParaRPr lang="en-US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gambiense</a:t>
            </a:r>
            <a:endParaRPr lang="en-US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American trypanosome </a:t>
            </a:r>
          </a:p>
          <a:p>
            <a:pPr algn="ctr"/>
            <a:endParaRPr lang="en-US" sz="4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cruzi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IQ" smtClean="0"/>
          </a:p>
        </p:txBody>
      </p:sp>
      <p:pic>
        <p:nvPicPr>
          <p:cNvPr id="64515" name="Picture 4" descr="brucei-l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5113337" cy="54737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gambiense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Trypamastigote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parasite extra-cellular in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blood stream;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shape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spindale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-like, S-shaped;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nucleus central;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kinetoplast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posterior;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flagellum arising from   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posterior end, extending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along an   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undulating membrane. </a:t>
            </a:r>
          </a:p>
        </p:txBody>
      </p:sp>
      <p:pic>
        <p:nvPicPr>
          <p:cNvPr id="152582" name="Picture 6" descr="tbsmear6"/>
          <p:cNvPicPr>
            <a:picLocks noChangeAspect="1" noChangeArrowheads="1"/>
          </p:cNvPicPr>
          <p:nvPr/>
        </p:nvPicPr>
        <p:blipFill>
          <a:blip r:embed="rId3">
            <a:lum bright="-12000" contrast="-12000"/>
          </a:blip>
          <a:srcRect/>
          <a:stretch>
            <a:fillRect/>
          </a:stretch>
        </p:blipFill>
        <p:spPr bwMode="auto">
          <a:xfrm>
            <a:off x="5435600" y="0"/>
            <a:ext cx="370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7386"/>
            <a:ext cx="4976813" cy="654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990600"/>
            <a:ext cx="7270044" cy="49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489825" cy="6629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Trypanosoma cruzi</a:t>
            </a:r>
            <a:br>
              <a:rPr lang="en-US" sz="4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trypamastigot: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parasite extra-cellular 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in blood stream;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shape spindale-like, 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C-shaped; </a:t>
            </a:r>
            <a:r>
              <a:rPr lang="ar-IQ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nucleus central;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kinetoplast posterior; 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large, dot-like;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flagellum arising from posterior end,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extending anteriorly along an undulating</a:t>
            </a:r>
            <a:b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     membrane.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0"/>
            <a:ext cx="34194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quintttryp.jpg (37089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0"/>
            <a:ext cx="5305425" cy="5238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5257800" cy="37766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Trypanosoma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cruzi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amastigote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parasite intra-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celllular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shape round –ovoid;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nucleus central;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kinetoplast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marginal.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88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6" descr="heart40x"/>
          <p:cNvPicPr>
            <a:picLocks noChangeAspect="1" noChangeArrowheads="1"/>
          </p:cNvPicPr>
          <p:nvPr/>
        </p:nvPicPr>
        <p:blipFill>
          <a:blip r:embed="rId4">
            <a:lum bright="-6000" contrast="-6000"/>
          </a:blip>
          <a:srcRect/>
          <a:stretch>
            <a:fillRect/>
          </a:stretch>
        </p:blipFill>
        <p:spPr bwMode="auto">
          <a:xfrm>
            <a:off x="0" y="3860800"/>
            <a:ext cx="533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rypanosoma cruzi in cultu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0"/>
            <a:ext cx="38862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96752"/>
            <a:ext cx="8324880" cy="27699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Lab. 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Kinetoplastida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Times New Roman" pitchFamily="18" charset="0"/>
                <a:cs typeface="Times New Roman" pitchFamily="18" charset="0"/>
              </a:rPr>
              <a:t>donovani</a:t>
            </a:r>
            <a:r>
              <a:rPr lang="en-US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9906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Leishmania as a group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6858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endParaRPr lang="ar-IQ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4" name="Picture 4" descr="Leishmania_Lif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2363" cy="62372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Kinetoplastida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donovani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8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Amastigote</a:t>
            </a:r>
            <a:r>
              <a:rPr lang="en-US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parasite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interacellular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in macrophage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shape round-oval,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size 3-4 µm;   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in burst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Møs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parasite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usually ovoid,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4-6 µm long;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nucleus red,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kinetoplast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red.</a:t>
            </a:r>
          </a:p>
        </p:txBody>
      </p:sp>
      <p:pic>
        <p:nvPicPr>
          <p:cNvPr id="62467" name="Picture 7" descr="ls_amas3"/>
          <p:cNvPicPr>
            <a:picLocks noChangeAspect="1" noChangeArrowheads="1"/>
          </p:cNvPicPr>
          <p:nvPr/>
        </p:nvPicPr>
        <p:blipFill>
          <a:blip r:embed="rId3">
            <a:lum bright="-18000" contrast="6000"/>
          </a:blip>
          <a:srcRect/>
          <a:stretch>
            <a:fillRect/>
          </a:stretch>
        </p:blipFill>
        <p:spPr bwMode="auto">
          <a:xfrm>
            <a:off x="4211638" y="1557338"/>
            <a:ext cx="49323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8"/>
          <p:cNvSpPr>
            <a:spLocks noChangeArrowheads="1"/>
          </p:cNvSpPr>
          <p:nvPr/>
        </p:nvSpPr>
        <p:spPr bwMode="auto">
          <a:xfrm>
            <a:off x="4427538" y="249237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</a:rPr>
              <a:t>Amastigotes</a:t>
            </a:r>
            <a:r>
              <a:rPr lang="en-US"/>
              <a:t> </a:t>
            </a:r>
          </a:p>
        </p:txBody>
      </p:sp>
      <p:sp>
        <p:nvSpPr>
          <p:cNvPr id="62469" name="Line 9"/>
          <p:cNvSpPr>
            <a:spLocks noChangeShapeType="1"/>
          </p:cNvSpPr>
          <p:nvPr/>
        </p:nvSpPr>
        <p:spPr bwMode="auto">
          <a:xfrm flipH="1">
            <a:off x="5148263" y="2924175"/>
            <a:ext cx="360362" cy="13684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0" name="Line 10"/>
          <p:cNvSpPr>
            <a:spLocks noChangeShapeType="1"/>
          </p:cNvSpPr>
          <p:nvPr/>
        </p:nvSpPr>
        <p:spPr bwMode="auto">
          <a:xfrm>
            <a:off x="5508625" y="2924175"/>
            <a:ext cx="431800" cy="129698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Line 11"/>
          <p:cNvSpPr>
            <a:spLocks noChangeShapeType="1"/>
          </p:cNvSpPr>
          <p:nvPr/>
        </p:nvSpPr>
        <p:spPr bwMode="auto">
          <a:xfrm flipV="1">
            <a:off x="6011863" y="1628775"/>
            <a:ext cx="288925" cy="1008063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12"/>
          <p:cNvSpPr>
            <a:spLocks noChangeShapeType="1"/>
          </p:cNvSpPr>
          <p:nvPr/>
        </p:nvSpPr>
        <p:spPr bwMode="auto">
          <a:xfrm flipV="1">
            <a:off x="6011863" y="2565400"/>
            <a:ext cx="360362" cy="7143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2363" cy="62372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Kinetoplastida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donovani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800" b="1" dirty="0" err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Amastigote</a:t>
            </a:r>
            <a:r>
              <a:rPr lang="en-US" sz="28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parasite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interacellular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in macrophage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shape round-oval,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size 3-4 µm;   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in burst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Møs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parasite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usually ovoid,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4-6 µm long;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nucleus red,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kinetoplast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red.</a:t>
            </a:r>
          </a:p>
        </p:txBody>
      </p:sp>
      <p:pic>
        <p:nvPicPr>
          <p:cNvPr id="9" name="Picture 7" descr="leishmanialChag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5105401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4657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647" t="3899" r="5167"/>
          <a:stretch>
            <a:fillRect/>
          </a:stretch>
        </p:blipFill>
        <p:spPr bwMode="auto">
          <a:xfrm>
            <a:off x="1371600" y="304800"/>
            <a:ext cx="5715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2951162"/>
          </a:xfrm>
        </p:spPr>
        <p:txBody>
          <a:bodyPr/>
          <a:lstStyle/>
          <a:p>
            <a:pPr marL="838200" indent="-838200" algn="l" rtl="0" eaLnBrk="1" hangingPunct="1">
              <a:buFontTx/>
              <a:buAutoNum type="arabicPeriod"/>
              <a:defRPr/>
            </a:pP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Leishmania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donovani</a:t>
            </a:r>
            <a:r>
              <a:rPr lang="en-US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Promastigote</a:t>
            </a: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parasite extra-cell                shape Spindale- like;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nucleus red, central;     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kinetoplast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red, anterior;</a:t>
            </a:r>
            <a:b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flagellum anterior.</a:t>
            </a:r>
            <a:endParaRPr lang="en-US" b="1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5" descr="promas"/>
          <p:cNvPicPr>
            <a:picLocks noChangeAspect="1" noChangeArrowheads="1"/>
          </p:cNvPicPr>
          <p:nvPr/>
        </p:nvPicPr>
        <p:blipFill>
          <a:blip r:embed="rId3">
            <a:lum bright="-18000" contrast="-24000"/>
          </a:blip>
          <a:srcRect/>
          <a:stretch>
            <a:fillRect/>
          </a:stretch>
        </p:blipFill>
        <p:spPr bwMode="auto">
          <a:xfrm>
            <a:off x="539750" y="3068638"/>
            <a:ext cx="84248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Line 7"/>
          <p:cNvSpPr>
            <a:spLocks noChangeShapeType="1"/>
          </p:cNvSpPr>
          <p:nvPr/>
        </p:nvSpPr>
        <p:spPr bwMode="auto">
          <a:xfrm flipH="1" flipV="1">
            <a:off x="4932363" y="4005263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Line 9"/>
          <p:cNvSpPr>
            <a:spLocks noChangeShapeType="1"/>
          </p:cNvSpPr>
          <p:nvPr/>
        </p:nvSpPr>
        <p:spPr bwMode="auto">
          <a:xfrm>
            <a:off x="7019925" y="37163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4" name="Text Box 11"/>
          <p:cNvSpPr txBox="1">
            <a:spLocks noChangeArrowheads="1"/>
          </p:cNvSpPr>
          <p:nvPr/>
        </p:nvSpPr>
        <p:spPr bwMode="auto">
          <a:xfrm>
            <a:off x="4067175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/>
          </a:p>
        </p:txBody>
      </p:sp>
      <p:sp>
        <p:nvSpPr>
          <p:cNvPr id="63495" name="Text Box 12"/>
          <p:cNvSpPr txBox="1">
            <a:spLocks noChangeArrowheads="1"/>
          </p:cNvSpPr>
          <p:nvPr/>
        </p:nvSpPr>
        <p:spPr bwMode="auto">
          <a:xfrm>
            <a:off x="6516688" y="30686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</a:rPr>
              <a:t>nucleus</a:t>
            </a:r>
          </a:p>
        </p:txBody>
      </p:sp>
      <p:sp>
        <p:nvSpPr>
          <p:cNvPr id="63496" name="Text Box 13"/>
          <p:cNvSpPr txBox="1">
            <a:spLocks noChangeArrowheads="1"/>
          </p:cNvSpPr>
          <p:nvPr/>
        </p:nvSpPr>
        <p:spPr bwMode="auto">
          <a:xfrm>
            <a:off x="4500563" y="47244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CC"/>
                </a:solidFill>
              </a:rPr>
              <a:t>Flagellum </a:t>
            </a:r>
          </a:p>
        </p:txBody>
      </p:sp>
      <p:sp>
        <p:nvSpPr>
          <p:cNvPr id="63497" name="Text Box 14"/>
          <p:cNvSpPr txBox="1">
            <a:spLocks noChangeArrowheads="1"/>
          </p:cNvSpPr>
          <p:nvPr/>
        </p:nvSpPr>
        <p:spPr bwMode="auto">
          <a:xfrm>
            <a:off x="5435600" y="350043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99"/>
                </a:solidFill>
              </a:rPr>
              <a:t>Kinetoplast</a:t>
            </a:r>
            <a:r>
              <a:rPr lang="en-US" b="1"/>
              <a:t> </a:t>
            </a:r>
          </a:p>
        </p:txBody>
      </p:sp>
      <p:sp>
        <p:nvSpPr>
          <p:cNvPr id="63498" name="Line 15"/>
          <p:cNvSpPr>
            <a:spLocks noChangeShapeType="1"/>
          </p:cNvSpPr>
          <p:nvPr/>
        </p:nvSpPr>
        <p:spPr bwMode="auto">
          <a:xfrm>
            <a:off x="7308850" y="3429000"/>
            <a:ext cx="360363" cy="144463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romastigote_1"/>
          <p:cNvPicPr>
            <a:picLocks noChangeAspect="1" noChangeArrowheads="1"/>
          </p:cNvPicPr>
          <p:nvPr/>
        </p:nvPicPr>
        <p:blipFill>
          <a:blip r:embed="rId2"/>
          <a:srcRect b="7825"/>
          <a:stretch>
            <a:fillRect/>
          </a:stretch>
        </p:blipFill>
        <p:spPr>
          <a:xfrm>
            <a:off x="4495800" y="1676400"/>
            <a:ext cx="4114800" cy="4313104"/>
          </a:xfrm>
          <a:prstGeom prst="rect">
            <a:avLst/>
          </a:prstGeom>
          <a:noFill/>
        </p:spPr>
      </p:pic>
      <p:pic>
        <p:nvPicPr>
          <p:cNvPr id="4" name="Picture 10" descr="promastig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1676400"/>
            <a:ext cx="4267200" cy="429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38</Words>
  <Application>Microsoft Office PowerPoint</Application>
  <PresentationFormat>عرض على الشاشة (3:4)‏</PresentationFormat>
  <Paragraphs>25</Paragraphs>
  <Slides>19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Leishmania as a group</vt:lpstr>
      <vt:lpstr>Kinetoplastida 1. Leishmania donovani     A.  Amastigote:   parasite interacellular    in macrophage (Mø);   shape round-oval,   size 3-4 µm;       in burst Møs parasite    usually ovoid,    4-6 µm long;   nucleus red,  kinetoplast red.</vt:lpstr>
      <vt:lpstr>Kinetoplastida 1. Leishmania donovani     A.  Amastigote:   parasite interacellular    in macrophage (Mø);   shape round-oval,   size 3-4 µm;       in burst Møs parasite    usually ovoid,    4-6 µm long;   nucleus red,  kinetoplast red.</vt:lpstr>
      <vt:lpstr>عرض تقديمي في PowerPoint</vt:lpstr>
      <vt:lpstr>عرض تقديمي في PowerPoint</vt:lpstr>
      <vt:lpstr>Leishmania donovani B. Promastigote: parasite extra-cell                shape Spindale- like; nucleus red, central;      kinetoplast red, anterior;  flagellum anterior.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2. Trypanosoma gambiense     A. Trypamastigote:   parasite extra-cellular in     blood stream;    shape spindale-like, S-shaped;     nucleus central;    kinetoplast posterior;     flagellum arising from        posterior end, extending     anteriorly along an        undulating membrane. </vt:lpstr>
      <vt:lpstr>عرض تقديمي في PowerPoint</vt:lpstr>
      <vt:lpstr>عرض تقديمي في PowerPoint</vt:lpstr>
      <vt:lpstr>عرض تقديمي في PowerPoint</vt:lpstr>
      <vt:lpstr>3. Trypanosoma cruzi      a. trypamastigot:   parasite extra-cellular   in blood stream;  shape spindale-like,   C-shaped;    nucleus central;   kinetoplast posterior;    large, dot-like;   flagellum arising from posterior end,  extending anteriorly along an undulating            membrane.                    </vt:lpstr>
      <vt:lpstr>عرض تقديمي في PowerPoint</vt:lpstr>
      <vt:lpstr>3. Trypanosoma cruzi      b. amastigote:    parasite intra-celllular;    shape round –ovoid;    nucleus central;    kinetoplast marginal.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   A. Intestinal </dc:title>
  <dc:creator/>
  <cp:lastModifiedBy>Owner</cp:lastModifiedBy>
  <cp:revision>84</cp:revision>
  <dcterms:created xsi:type="dcterms:W3CDTF">2006-08-16T00:00:00Z</dcterms:created>
  <dcterms:modified xsi:type="dcterms:W3CDTF">2020-03-16T10:34:14Z</dcterms:modified>
</cp:coreProperties>
</file>