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9" r:id="rId11"/>
    <p:sldId id="264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5" r:id="rId20"/>
    <p:sldId id="276" r:id="rId21"/>
    <p:sldId id="280" r:id="rId22"/>
    <p:sldId id="290" r:id="rId23"/>
    <p:sldId id="291" r:id="rId24"/>
    <p:sldId id="292" r:id="rId25"/>
    <p:sldId id="281" r:id="rId26"/>
    <p:sldId id="282" r:id="rId27"/>
    <p:sldId id="283" r:id="rId28"/>
    <p:sldId id="293" r:id="rId29"/>
    <p:sldId id="294" r:id="rId30"/>
    <p:sldId id="295" r:id="rId31"/>
    <p:sldId id="296" r:id="rId32"/>
    <p:sldId id="284" r:id="rId33"/>
    <p:sldId id="297" r:id="rId34"/>
    <p:sldId id="306" r:id="rId35"/>
    <p:sldId id="298" r:id="rId36"/>
    <p:sldId id="299" r:id="rId37"/>
    <p:sldId id="285" r:id="rId38"/>
    <p:sldId id="300" r:id="rId39"/>
    <p:sldId id="301" r:id="rId40"/>
    <p:sldId id="288" r:id="rId41"/>
    <p:sldId id="302" r:id="rId42"/>
    <p:sldId id="303" r:id="rId43"/>
    <p:sldId id="304" r:id="rId44"/>
    <p:sldId id="305" r:id="rId45"/>
    <p:sldId id="289" r:id="rId46"/>
    <p:sldId id="277" r:id="rId47"/>
    <p:sldId id="278" r:id="rId48"/>
    <p:sldId id="279" r:id="rId4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12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2E9E-29BD-429A-A56D-E0EB6D0A5E2E}" type="datetimeFigureOut">
              <a:rPr lang="ar-IQ" smtClean="0"/>
              <a:pPr/>
              <a:t>18/02/1443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F4B1-6F94-440C-BB0E-56009C985D6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Haemopoiesis</a:t>
            </a:r>
            <a:r>
              <a:rPr lang="en-US" b="1" smtClean="0"/>
              <a:t> MSC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Ass.prof</a:t>
            </a:r>
            <a:r>
              <a:rPr lang="en-US" dirty="0" smtClean="0"/>
              <a:t>. </a:t>
            </a:r>
            <a:r>
              <a:rPr lang="en-US" dirty="0" err="1" smtClean="0"/>
              <a:t>Abeer</a:t>
            </a:r>
            <a:r>
              <a:rPr lang="en-US" dirty="0" smtClean="0"/>
              <a:t> </a:t>
            </a:r>
            <a:r>
              <a:rPr lang="en-US" dirty="0" err="1" smtClean="0"/>
              <a:t>Anwer</a:t>
            </a:r>
            <a:r>
              <a:rPr lang="en-US" dirty="0" smtClean="0"/>
              <a:t> Ahmed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47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The regulation of </a:t>
            </a:r>
            <a:r>
              <a:rPr lang="en-US" sz="2800" b="1" dirty="0" err="1" smtClean="0">
                <a:solidFill>
                  <a:srgbClr val="FF0000"/>
                </a:solidFill>
              </a:rPr>
              <a:t>haemopoiesis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800" dirty="0" err="1" smtClean="0"/>
              <a:t>Haemopoiesis</a:t>
            </a:r>
            <a:r>
              <a:rPr lang="en-US" sz="2800" dirty="0" smtClean="0"/>
              <a:t> starts with stem cell division in</a:t>
            </a:r>
          </a:p>
          <a:p>
            <a:pPr algn="l"/>
            <a:r>
              <a:rPr lang="en-US" sz="2800" dirty="0" smtClean="0"/>
              <a:t>which one cell replaces the stem cell </a:t>
            </a:r>
            <a:r>
              <a:rPr lang="en-US" sz="2800" i="1" dirty="0" smtClean="0">
                <a:solidFill>
                  <a:srgbClr val="FF0000"/>
                </a:solidFill>
              </a:rPr>
              <a:t>(self-renewa</a:t>
            </a:r>
            <a:r>
              <a:rPr lang="en-US" sz="2800" i="1" dirty="0" smtClean="0"/>
              <a:t>l)</a:t>
            </a:r>
          </a:p>
          <a:p>
            <a:pPr algn="l"/>
            <a:r>
              <a:rPr lang="en-US" sz="2800" dirty="0" smtClean="0"/>
              <a:t>and the other is </a:t>
            </a:r>
            <a:r>
              <a:rPr lang="en-US" sz="2800" dirty="0" smtClean="0">
                <a:solidFill>
                  <a:srgbClr val="FF0000"/>
                </a:solidFill>
              </a:rPr>
              <a:t>committed to differentiation</a:t>
            </a:r>
            <a:r>
              <a:rPr lang="en-US" sz="2800" dirty="0" smtClean="0"/>
              <a:t>. </a:t>
            </a:r>
          </a:p>
          <a:p>
            <a:pPr algn="l"/>
            <a:r>
              <a:rPr lang="en-US" sz="2800" dirty="0" smtClean="0"/>
              <a:t>These</a:t>
            </a:r>
            <a:r>
              <a:rPr lang="en-US" sz="2800" dirty="0"/>
              <a:t> </a:t>
            </a:r>
            <a:r>
              <a:rPr lang="en-US" sz="2800" dirty="0" smtClean="0"/>
              <a:t>early committed progenitors express low levels of</a:t>
            </a:r>
          </a:p>
          <a:p>
            <a:pPr algn="l"/>
            <a:r>
              <a:rPr lang="en-US" sz="2800" dirty="0" smtClean="0"/>
              <a:t>transcription factors that may commit them to discrete</a:t>
            </a:r>
          </a:p>
          <a:p>
            <a:pPr algn="l"/>
            <a:r>
              <a:rPr lang="en-US" sz="2800" dirty="0" smtClean="0"/>
              <a:t>cell lineages.</a:t>
            </a:r>
          </a:p>
          <a:p>
            <a:pPr algn="l"/>
            <a:r>
              <a:rPr lang="en-US" sz="2800" dirty="0" smtClean="0"/>
              <a:t>Which cell lineage is selected for differentiation may depend both on chance and on the external signals received by progenitor cells.</a:t>
            </a:r>
          </a:p>
          <a:p>
            <a:pPr algn="l"/>
            <a:r>
              <a:rPr lang="en-US" sz="2800" dirty="0" smtClean="0"/>
              <a:t>Several transcription factors that</a:t>
            </a:r>
            <a:r>
              <a:rPr lang="en-US" sz="2800" dirty="0"/>
              <a:t> </a:t>
            </a:r>
            <a:r>
              <a:rPr lang="en-US" sz="2800" dirty="0" smtClean="0"/>
              <a:t>regulate differentiation: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PU.1</a:t>
            </a:r>
            <a:r>
              <a:rPr lang="en-US" sz="2800" dirty="0" smtClean="0"/>
              <a:t> commits cells to the myeloid lineage 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 GATA-1 </a:t>
            </a:r>
            <a:r>
              <a:rPr lang="en-US" sz="2800" dirty="0" smtClean="0"/>
              <a:t>has an essential role in </a:t>
            </a:r>
            <a:r>
              <a:rPr lang="en-US" sz="3200" dirty="0" err="1" smtClean="0"/>
              <a:t>erythropoietic</a:t>
            </a:r>
            <a:r>
              <a:rPr lang="en-US" sz="3200" dirty="0" smtClean="0"/>
              <a:t> and megakaryocytic differentiation.</a:t>
            </a:r>
            <a:endParaRPr lang="ar-IQ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393587"/>
            <a:ext cx="87154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</a:rPr>
              <a:t>Haemopoietic</a:t>
            </a:r>
            <a:r>
              <a:rPr lang="en-US" sz="2800" b="1" dirty="0" smtClean="0">
                <a:solidFill>
                  <a:srgbClr val="FF0000"/>
                </a:solidFill>
              </a:rPr>
              <a:t> growth factors</a:t>
            </a:r>
          </a:p>
          <a:p>
            <a:pPr algn="l"/>
            <a:r>
              <a:rPr lang="en-US" sz="3200" u="sng" dirty="0" smtClean="0"/>
              <a:t>The </a:t>
            </a:r>
            <a:r>
              <a:rPr lang="en-US" sz="3200" u="sng" dirty="0" err="1" smtClean="0"/>
              <a:t>haemopoietic</a:t>
            </a:r>
            <a:r>
              <a:rPr lang="en-US" sz="3200" u="sng" dirty="0" smtClean="0"/>
              <a:t> growth factors are </a:t>
            </a:r>
            <a:r>
              <a:rPr lang="en-US" sz="3200" dirty="0" smtClean="0"/>
              <a:t>glycoprotein</a:t>
            </a:r>
          </a:p>
          <a:p>
            <a:pPr algn="l"/>
            <a:r>
              <a:rPr lang="en-US" sz="3200" dirty="0" smtClean="0"/>
              <a:t>hormones that  regulate the proliferation and differentiation of </a:t>
            </a:r>
            <a:r>
              <a:rPr lang="en-US" sz="3200" dirty="0" err="1" smtClean="0"/>
              <a:t>haemopoietic</a:t>
            </a:r>
            <a:r>
              <a:rPr lang="en-US" sz="3200" dirty="0" smtClean="0"/>
              <a:t> progenitor cells and the function of mature blood cells. </a:t>
            </a:r>
          </a:p>
          <a:p>
            <a:pPr algn="l"/>
            <a:r>
              <a:rPr lang="en-US" sz="3200" dirty="0" smtClean="0"/>
              <a:t>They may </a:t>
            </a:r>
            <a:r>
              <a:rPr lang="en-US" sz="3200" u="sng" dirty="0" smtClean="0"/>
              <a:t>act locally </a:t>
            </a:r>
            <a:r>
              <a:rPr lang="en-US" sz="3200" dirty="0" smtClean="0"/>
              <a:t>at the site where they are produced by cell-cell contact or circulate in plasma. </a:t>
            </a:r>
          </a:p>
          <a:p>
            <a:pPr algn="l"/>
            <a:r>
              <a:rPr lang="en-US" sz="3200" dirty="0" smtClean="0"/>
              <a:t>They also bind to the </a:t>
            </a:r>
            <a:r>
              <a:rPr lang="en-US" sz="3200" u="sng" dirty="0" smtClean="0"/>
              <a:t>extracellular matrix </a:t>
            </a:r>
            <a:r>
              <a:rPr lang="en-US" sz="3200" dirty="0" smtClean="0"/>
              <a:t>to form niches to which stem and progenitor cells adhere. </a:t>
            </a:r>
          </a:p>
          <a:p>
            <a:pPr algn="l"/>
            <a:r>
              <a:rPr lang="en-US" sz="3200" dirty="0" smtClean="0"/>
              <a:t>The growth factors may </a:t>
            </a:r>
            <a:r>
              <a:rPr lang="en-US" sz="3600" b="1" dirty="0" smtClean="0">
                <a:solidFill>
                  <a:srgbClr val="002060"/>
                </a:solidFill>
              </a:rPr>
              <a:t>cause cell proliferation but can also stimulate differentiation, maturation, prevent apoptosis and affect the function of mature cells</a:t>
            </a:r>
            <a:endParaRPr lang="ar-IQ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012"/>
            <a:ext cx="8001056" cy="683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39582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-57021"/>
            <a:ext cx="4357717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371475"/>
            <a:ext cx="82105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630556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928670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The biological effects of growth factors are mediated</a:t>
            </a:r>
          </a:p>
          <a:p>
            <a:pPr algn="l"/>
            <a:r>
              <a:rPr lang="en-US" sz="2400" dirty="0"/>
              <a:t>through specific receptors on target cells. </a:t>
            </a:r>
            <a:endParaRPr lang="en-US" sz="2400" dirty="0" smtClean="0"/>
          </a:p>
          <a:p>
            <a:pPr algn="l"/>
            <a:r>
              <a:rPr lang="en-US" sz="2400" dirty="0" smtClean="0"/>
              <a:t>Many receptors </a:t>
            </a:r>
            <a:r>
              <a:rPr lang="en-US" sz="2400" dirty="0"/>
              <a:t>(e.g. </a:t>
            </a:r>
            <a:r>
              <a:rPr lang="en-US" sz="2400" dirty="0" smtClean="0"/>
              <a:t>erythropoietin </a:t>
            </a:r>
            <a:r>
              <a:rPr lang="en-US" sz="2400" dirty="0"/>
              <a:t>(</a:t>
            </a:r>
            <a:r>
              <a:rPr lang="en-US" sz="2400" dirty="0" err="1"/>
              <a:t>epa</a:t>
            </a:r>
            <a:r>
              <a:rPr lang="en-US" sz="2400" dirty="0"/>
              <a:t>) receptor (R), </a:t>
            </a:r>
            <a:r>
              <a:rPr lang="en-US" sz="2400" dirty="0" smtClean="0"/>
              <a:t>GMCSF-</a:t>
            </a:r>
            <a:endParaRPr lang="en-US" sz="2400" dirty="0"/>
          </a:p>
          <a:p>
            <a:pPr algn="l"/>
            <a:r>
              <a:rPr lang="en-US" sz="2400" dirty="0"/>
              <a:t>R) are from the </a:t>
            </a:r>
            <a:r>
              <a:rPr lang="en-US" sz="2400" i="1" dirty="0" err="1"/>
              <a:t>haematopoietin</a:t>
            </a:r>
            <a:r>
              <a:rPr lang="en-US" sz="2400" i="1" dirty="0"/>
              <a:t> receptor </a:t>
            </a:r>
            <a:r>
              <a:rPr lang="en-US" sz="2400" i="1" dirty="0" err="1"/>
              <a:t>superfamily</a:t>
            </a:r>
            <a:endParaRPr lang="en-US" sz="2400" i="1" dirty="0"/>
          </a:p>
          <a:p>
            <a:pPr algn="l"/>
            <a:r>
              <a:rPr lang="en-US" sz="2400" dirty="0"/>
              <a:t>which </a:t>
            </a:r>
            <a:r>
              <a:rPr lang="en-US" sz="2400" dirty="0" err="1"/>
              <a:t>dimerize</a:t>
            </a:r>
            <a:r>
              <a:rPr lang="en-US" sz="2400" dirty="0"/>
              <a:t> after binding their </a:t>
            </a:r>
            <a:r>
              <a:rPr lang="en-US" sz="2400" dirty="0" err="1"/>
              <a:t>ligand</a:t>
            </a:r>
            <a:r>
              <a:rPr lang="en-US" sz="2400" dirty="0"/>
              <a:t>.</a:t>
            </a:r>
          </a:p>
          <a:p>
            <a:pPr algn="l"/>
            <a:r>
              <a:rPr lang="en-US" sz="2400" dirty="0" err="1"/>
              <a:t>Dimerization</a:t>
            </a:r>
            <a:r>
              <a:rPr lang="en-US" sz="2400" dirty="0"/>
              <a:t> of the receptor </a:t>
            </a:r>
            <a:r>
              <a:rPr lang="en-US" sz="2400" u="sng" dirty="0"/>
              <a:t>leads to </a:t>
            </a:r>
            <a:r>
              <a:rPr lang="en-US" sz="2400" dirty="0"/>
              <a:t>activation </a:t>
            </a:r>
            <a:r>
              <a:rPr lang="en-US" sz="2400" dirty="0" smtClean="0"/>
              <a:t>of a </a:t>
            </a:r>
            <a:r>
              <a:rPr lang="en-US" sz="2400" dirty="0"/>
              <a:t>complex series of intracellular signal </a:t>
            </a:r>
            <a:r>
              <a:rPr lang="en-US" sz="2400" dirty="0" smtClean="0"/>
              <a:t>transduction pathways </a:t>
            </a:r>
            <a:r>
              <a:rPr lang="en-US" sz="2400" dirty="0"/>
              <a:t>of which the </a:t>
            </a:r>
            <a:r>
              <a:rPr lang="en-US" sz="2400" dirty="0" smtClean="0"/>
              <a:t>three major ones </a:t>
            </a:r>
            <a:r>
              <a:rPr lang="en-US" sz="2400" dirty="0"/>
              <a:t>are :</a:t>
            </a:r>
          </a:p>
          <a:p>
            <a:pPr algn="l"/>
            <a:r>
              <a:rPr lang="en-US" sz="2400" dirty="0" smtClean="0"/>
              <a:t>JAK (The Janus associated </a:t>
            </a:r>
            <a:r>
              <a:rPr lang="en-US" sz="2400" dirty="0" err="1" smtClean="0"/>
              <a:t>kinase</a:t>
            </a:r>
            <a:r>
              <a:rPr lang="en-US" sz="2400" dirty="0" smtClean="0"/>
              <a:t>) /STAT(</a:t>
            </a:r>
            <a:r>
              <a:rPr lang="en-US" sz="2400" dirty="0"/>
              <a:t>signal </a:t>
            </a:r>
            <a:r>
              <a:rPr lang="en-US" sz="2400" dirty="0" smtClean="0"/>
              <a:t>transducer</a:t>
            </a:r>
            <a:endParaRPr lang="en-US" sz="2400" dirty="0"/>
          </a:p>
          <a:p>
            <a:pPr algn="l"/>
            <a:r>
              <a:rPr lang="en-US" sz="2400" dirty="0"/>
              <a:t>and activator of </a:t>
            </a:r>
            <a:r>
              <a:rPr lang="en-US" sz="2400" dirty="0" smtClean="0"/>
              <a:t>transcription)</a:t>
            </a:r>
          </a:p>
          <a:p>
            <a:pPr algn="l"/>
            <a:r>
              <a:rPr lang="en-US" sz="2400" dirty="0" err="1" smtClean="0"/>
              <a:t>mitogen</a:t>
            </a:r>
            <a:r>
              <a:rPr lang="en-US" sz="2400" dirty="0" smtClean="0"/>
              <a:t> </a:t>
            </a:r>
            <a:r>
              <a:rPr lang="en-US" sz="2400" dirty="0"/>
              <a:t>activated protein (</a:t>
            </a:r>
            <a:r>
              <a:rPr lang="en-US" sz="2400" dirty="0" smtClean="0"/>
              <a:t>MAP)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the </a:t>
            </a:r>
            <a:r>
              <a:rPr lang="en-US" sz="2400" dirty="0" err="1"/>
              <a:t>phosphatidylinositol</a:t>
            </a:r>
            <a:r>
              <a:rPr lang="en-US" sz="2400" dirty="0"/>
              <a:t> 3 (PI3)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pathways . </a:t>
            </a:r>
            <a:endParaRPr lang="ar-IQ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15315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Full Blood Count: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29288"/>
          </a:xfrm>
        </p:spPr>
        <p:txBody>
          <a:bodyPr/>
          <a:lstStyle/>
          <a:p>
            <a:pPr algn="l">
              <a:buNone/>
            </a:pPr>
            <a:r>
              <a:rPr lang="en-US" b="1" dirty="0"/>
              <a:t>This term refers to  </a:t>
            </a:r>
            <a:r>
              <a:rPr lang="en-US" b="1" u="sng" dirty="0"/>
              <a:t>a group of tests that performed simultaneously on a blood sample to assess whether there is any hematological abnormality.</a:t>
            </a:r>
            <a:endParaRPr lang="en-US" dirty="0"/>
          </a:p>
          <a:p>
            <a:pPr>
              <a:buNone/>
            </a:pPr>
            <a:endParaRPr lang="ar-IQ" dirty="0"/>
          </a:p>
        </p:txBody>
      </p:sp>
      <p:pic>
        <p:nvPicPr>
          <p:cNvPr id="45058" name="Picture 2" descr="Image result for cbc 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48" y="3071809"/>
            <a:ext cx="8485994" cy="3786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885828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</a:rPr>
              <a:t>Hemopoiesis</a:t>
            </a:r>
            <a:r>
              <a:rPr lang="en-US" sz="3200" dirty="0" smtClean="0"/>
              <a:t>: </a:t>
            </a:r>
            <a:r>
              <a:rPr lang="en-US" sz="3200" b="1" dirty="0" smtClean="0"/>
              <a:t>the process of production of new blood cells </a:t>
            </a:r>
            <a:r>
              <a:rPr lang="en-US" sz="2800" b="1" dirty="0" smtClean="0"/>
              <a:t>   (RBC, WBC, </a:t>
            </a:r>
            <a:r>
              <a:rPr lang="en-US" sz="2800" b="1" dirty="0" err="1" smtClean="0"/>
              <a:t>Plt</a:t>
            </a:r>
            <a:r>
              <a:rPr lang="en-US" sz="2800" b="1" dirty="0" smtClean="0"/>
              <a:t>) from the stem cells</a:t>
            </a:r>
          </a:p>
          <a:p>
            <a:pPr algn="l">
              <a:spcBef>
                <a:spcPct val="50000"/>
              </a:spcBef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121442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u="sng" dirty="0" err="1" smtClean="0">
                <a:solidFill>
                  <a:srgbClr val="FF0000"/>
                </a:solidFill>
              </a:rPr>
              <a:t>Erythropoiesis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/>
              <a:t>the process of new RBC production.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b="1" dirty="0" err="1" smtClean="0"/>
              <a:t>Hemopoiesis</a:t>
            </a:r>
            <a:r>
              <a:rPr lang="en-US" sz="2400" b="1" dirty="0" smtClean="0"/>
              <a:t> starts in the yolk sac. </a:t>
            </a:r>
          </a:p>
          <a:p>
            <a:pPr algn="l"/>
            <a:r>
              <a:rPr lang="en-US" sz="2400" b="1" dirty="0" smtClean="0"/>
              <a:t>After the 12th week of gestation, the liver &amp; spleen become the main sites.</a:t>
            </a:r>
          </a:p>
          <a:p>
            <a:pPr algn="l"/>
            <a:r>
              <a:rPr lang="en-US" sz="2400" b="1" dirty="0" smtClean="0"/>
              <a:t> The bone marrow becomes active from week 20 onwards &amp; it is the only site in the postnatal life.</a:t>
            </a:r>
          </a:p>
          <a:p>
            <a:pPr algn="l"/>
            <a:r>
              <a:rPr lang="en-US" sz="2400" b="1" dirty="0" smtClean="0"/>
              <a:t>  During the first 3 years of life active bone marrow is found in all bones. Later; the active (red) marrow will be replaced gradually by yellow (fatty) marrow. </a:t>
            </a:r>
          </a:p>
          <a:p>
            <a:pPr algn="l"/>
            <a:r>
              <a:rPr lang="en-US" sz="2400" b="1" dirty="0" smtClean="0"/>
              <a:t>o in adults, the red marrow is confined to the axial skeleton: sternum, ribs, cranium, vertebrae &amp; pelvis. However, increased demand will result in expansion of the red marrow into the yellow marrow &amp; to </a:t>
            </a:r>
            <a:r>
              <a:rPr lang="en-US" sz="2400" b="1" dirty="0" err="1" smtClean="0"/>
              <a:t>extramedullary</a:t>
            </a:r>
            <a:r>
              <a:rPr lang="en-US" sz="2400" b="1" dirty="0" smtClean="0"/>
              <a:t> sites (liver &amp; spleen)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6562" name="Picture 2" descr="C:\Users\Al-Hudhud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0"/>
            <a:ext cx="3500462" cy="3111522"/>
          </a:xfrm>
          <a:prstGeom prst="rect">
            <a:avLst/>
          </a:prstGeom>
          <a:noFill/>
        </p:spPr>
      </p:pic>
      <p:pic>
        <p:nvPicPr>
          <p:cNvPr id="66563" name="Picture 3" descr="C:\Users\Al-Hudhud\Pictures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"/>
            <a:ext cx="3616521" cy="3214684"/>
          </a:xfrm>
          <a:prstGeom prst="rect">
            <a:avLst/>
          </a:prstGeom>
          <a:noFill/>
        </p:spPr>
      </p:pic>
      <p:pic>
        <p:nvPicPr>
          <p:cNvPr id="66564" name="Picture 4" descr="C:\Users\Al-Hudhud\Pictures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841" y="3071810"/>
            <a:ext cx="6403114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84731" cy="596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erythropoiesis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the first recognizable erythrocyte precursor in </a:t>
            </a:r>
            <a:endParaRPr lang="ar-IQ" dirty="0" smtClean="0"/>
          </a:p>
          <a:p>
            <a:pPr algn="l">
              <a:buNone/>
            </a:pPr>
            <a:r>
              <a:rPr lang="en-US" dirty="0" smtClean="0"/>
              <a:t>the bone marrow, the </a:t>
            </a:r>
            <a:r>
              <a:rPr lang="en-US" dirty="0" err="1" smtClean="0"/>
              <a:t>pronormoblast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pronormoblast</a:t>
            </a:r>
            <a:r>
              <a:rPr lang="en-US" dirty="0" smtClean="0"/>
              <a:t> is a large cell with dark blue cytoplasm,</a:t>
            </a:r>
          </a:p>
          <a:p>
            <a:pPr algn="l">
              <a:buNone/>
            </a:pPr>
            <a:r>
              <a:rPr lang="en-US" dirty="0" smtClean="0"/>
              <a:t>a central nucleus with nucleoli and slightly clumped</a:t>
            </a:r>
          </a:p>
          <a:p>
            <a:pPr algn="l">
              <a:buNone/>
            </a:pPr>
            <a:r>
              <a:rPr lang="en-US" dirty="0" smtClean="0"/>
              <a:t>chromatin </a:t>
            </a:r>
          </a:p>
          <a:p>
            <a:pPr algn="l">
              <a:buNone/>
            </a:pPr>
            <a:r>
              <a:rPr lang="en-US" dirty="0" smtClean="0"/>
              <a:t>It gives rise to a series of progressively</a:t>
            </a:r>
          </a:p>
          <a:p>
            <a:pPr algn="l">
              <a:buNone/>
            </a:pPr>
            <a:r>
              <a:rPr lang="en-US" dirty="0" smtClean="0"/>
              <a:t>smaller </a:t>
            </a:r>
            <a:r>
              <a:rPr lang="en-US" dirty="0" err="1" smtClean="0"/>
              <a:t>normoblasts</a:t>
            </a:r>
            <a:r>
              <a:rPr lang="en-US" dirty="0" smtClean="0"/>
              <a:t> by a number of cell divisions. </a:t>
            </a:r>
          </a:p>
          <a:p>
            <a:pPr algn="l">
              <a:buNone/>
            </a:pPr>
            <a:r>
              <a:rPr lang="en-US" dirty="0" smtClean="0"/>
              <a:t>They also contain progressively more </a:t>
            </a:r>
            <a:r>
              <a:rPr lang="en-US" dirty="0" err="1" smtClean="0"/>
              <a:t>haemoglobin</a:t>
            </a:r>
            <a:r>
              <a:rPr lang="en-US" dirty="0" smtClean="0"/>
              <a:t> (which stains pink) in the cytoplasm; the cytoplasm stains paler blue as it loses its</a:t>
            </a:r>
          </a:p>
          <a:p>
            <a:pPr algn="l">
              <a:buNone/>
            </a:pPr>
            <a:r>
              <a:rPr lang="en-US" dirty="0" smtClean="0"/>
              <a:t>RNA and protein synthetic apparatus while nuclear chromatin</a:t>
            </a:r>
          </a:p>
          <a:p>
            <a:pPr algn="l">
              <a:buNone/>
            </a:pPr>
            <a:r>
              <a:rPr lang="en-US" dirty="0" smtClean="0"/>
              <a:t>becomes more condensed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The nucleus is finally extruded from the late </a:t>
            </a:r>
            <a:r>
              <a:rPr lang="en-US" dirty="0" err="1" smtClean="0"/>
              <a:t>normoblast</a:t>
            </a:r>
            <a:r>
              <a:rPr lang="en-US" dirty="0" smtClean="0"/>
              <a:t> within the marrow</a:t>
            </a:r>
          </a:p>
          <a:p>
            <a:pPr algn="l">
              <a:buNone/>
            </a:pPr>
            <a:r>
              <a:rPr lang="en-US" dirty="0" smtClean="0"/>
              <a:t>and a </a:t>
            </a:r>
            <a:r>
              <a:rPr lang="en-US" dirty="0" err="1" smtClean="0"/>
              <a:t>reticulocyte</a:t>
            </a:r>
            <a:r>
              <a:rPr lang="en-US" dirty="0" smtClean="0"/>
              <a:t> results, which still contains some ribosomal RNA and is still able to synthesize </a:t>
            </a:r>
            <a:r>
              <a:rPr lang="en-US" dirty="0" err="1" smtClean="0"/>
              <a:t>haemoglobin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This cell is slightly larger than a mature red cell, and circulates in the peripheral blood for 1–2 days before maturing,</a:t>
            </a:r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A completely pink‐staining mature</a:t>
            </a:r>
          </a:p>
          <a:p>
            <a:pPr algn="l">
              <a:buNone/>
            </a:pPr>
            <a:r>
              <a:rPr lang="en-US" dirty="0" smtClean="0"/>
              <a:t>erythrocyte results which is a non‐nucleated biconcave disc.</a:t>
            </a:r>
          </a:p>
          <a:p>
            <a:pPr algn="l">
              <a:buNone/>
            </a:pPr>
            <a:r>
              <a:rPr lang="en-US" dirty="0" smtClean="0"/>
              <a:t>One </a:t>
            </a:r>
            <a:r>
              <a:rPr lang="en-US" dirty="0" err="1" smtClean="0"/>
              <a:t>pronormoblast</a:t>
            </a:r>
            <a:r>
              <a:rPr lang="en-US" dirty="0" smtClean="0"/>
              <a:t> usually gives rise to 16 mature red cells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Nucleated red cells (</a:t>
            </a:r>
            <a:r>
              <a:rPr lang="en-US" dirty="0" err="1" smtClean="0"/>
              <a:t>normoblasts</a:t>
            </a:r>
            <a:r>
              <a:rPr lang="en-US" dirty="0" smtClean="0"/>
              <a:t>) are not present</a:t>
            </a:r>
          </a:p>
          <a:p>
            <a:pPr algn="l">
              <a:buNone/>
            </a:pPr>
            <a:r>
              <a:rPr lang="en-US" dirty="0" smtClean="0"/>
              <a:t>in normal human peripheral blood </a:t>
            </a:r>
          </a:p>
          <a:p>
            <a:pPr algn="l">
              <a:buNone/>
            </a:pPr>
            <a:r>
              <a:rPr lang="en-US" dirty="0" smtClean="0"/>
              <a:t> They appear in</a:t>
            </a:r>
          </a:p>
          <a:p>
            <a:pPr algn="l">
              <a:buNone/>
            </a:pPr>
            <a:r>
              <a:rPr lang="en-US" dirty="0" smtClean="0"/>
              <a:t>the blood if </a:t>
            </a:r>
            <a:r>
              <a:rPr lang="en-US" dirty="0" err="1" smtClean="0"/>
              <a:t>erythropoiesis</a:t>
            </a:r>
            <a:r>
              <a:rPr lang="en-US" dirty="0" smtClean="0"/>
              <a:t> is occurring outside the marrow</a:t>
            </a:r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dirty="0" err="1" smtClean="0"/>
              <a:t>extramedullary</a:t>
            </a:r>
            <a:r>
              <a:rPr lang="en-US" dirty="0" smtClean="0"/>
              <a:t> </a:t>
            </a:r>
            <a:r>
              <a:rPr lang="en-US" dirty="0" err="1" smtClean="0"/>
              <a:t>erythropoiesis</a:t>
            </a:r>
            <a:r>
              <a:rPr lang="en-US" dirty="0" smtClean="0"/>
              <a:t>) and also with some marrow</a:t>
            </a:r>
          </a:p>
          <a:p>
            <a:pPr algn="l">
              <a:buNone/>
            </a:pPr>
            <a:r>
              <a:rPr lang="en-US" dirty="0" smtClean="0"/>
              <a:t>diseases.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047" y="440860"/>
            <a:ext cx="8138289" cy="584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753" y="571480"/>
            <a:ext cx="890124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1239" y="928671"/>
            <a:ext cx="6318281" cy="53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Erythropoietin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None/>
            </a:pPr>
            <a:r>
              <a:rPr lang="en-US" dirty="0" err="1" smtClean="0"/>
              <a:t>Erythropoiesis</a:t>
            </a:r>
            <a:r>
              <a:rPr lang="en-US" dirty="0" smtClean="0"/>
              <a:t> is regulated by the hormone erythropoietin.</a:t>
            </a:r>
          </a:p>
          <a:p>
            <a:pPr algn="l">
              <a:buNone/>
            </a:pPr>
            <a:r>
              <a:rPr lang="en-US" dirty="0" smtClean="0"/>
              <a:t>Erythropoietin is a heavily </a:t>
            </a:r>
            <a:r>
              <a:rPr lang="en-US" dirty="0" err="1" smtClean="0"/>
              <a:t>glycosylated</a:t>
            </a:r>
            <a:r>
              <a:rPr lang="en-US" dirty="0" smtClean="0"/>
              <a:t> polypeptide.</a:t>
            </a:r>
          </a:p>
          <a:p>
            <a:pPr algn="l">
              <a:buNone/>
            </a:pPr>
            <a:r>
              <a:rPr lang="en-US" dirty="0" smtClean="0"/>
              <a:t> Normally, 90% of the hormone is produced in the </a:t>
            </a:r>
            <a:r>
              <a:rPr lang="en-US" dirty="0" err="1" smtClean="0"/>
              <a:t>peritubular</a:t>
            </a:r>
            <a:r>
              <a:rPr lang="en-US" dirty="0" smtClean="0"/>
              <a:t> interstitial cells of the kidney and 10% in the liver and elsewhere.</a:t>
            </a:r>
          </a:p>
          <a:p>
            <a:pPr algn="l">
              <a:buNone/>
            </a:pPr>
            <a:r>
              <a:rPr lang="en-US" dirty="0" smtClean="0"/>
              <a:t>There are no preformed stores and the stimulus to erythropoietin production is the oxygen (O2) tension in the tissues of the kidney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/>
              <a:t>Hypoxia induces synthesis of </a:t>
            </a:r>
            <a:r>
              <a:rPr lang="en-US" dirty="0" err="1" smtClean="0"/>
              <a:t>hypoxiainducible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factors (HIF‐1α and β), which stimulate erythropoietin</a:t>
            </a:r>
          </a:p>
          <a:p>
            <a:pPr algn="l">
              <a:buNone/>
            </a:pPr>
            <a:r>
              <a:rPr lang="en-US" dirty="0" smtClean="0"/>
              <a:t>production and also new vessel formation and </a:t>
            </a:r>
            <a:r>
              <a:rPr lang="en-US" dirty="0" err="1" smtClean="0"/>
              <a:t>transferrin</a:t>
            </a:r>
            <a:endParaRPr lang="ar-IQ" dirty="0" smtClean="0"/>
          </a:p>
          <a:p>
            <a:pPr algn="l">
              <a:buNone/>
            </a:pPr>
            <a:r>
              <a:rPr lang="en-US" dirty="0" smtClean="0"/>
              <a:t>receptor synthesis, and reduces </a:t>
            </a:r>
            <a:r>
              <a:rPr lang="en-US" dirty="0" err="1" smtClean="0"/>
              <a:t>hepcidin</a:t>
            </a:r>
            <a:r>
              <a:rPr lang="en-US" dirty="0" smtClean="0"/>
              <a:t> synthesis, increasing </a:t>
            </a:r>
            <a:r>
              <a:rPr lang="de-DE" dirty="0" smtClean="0"/>
              <a:t>iron absorption. </a:t>
            </a:r>
          </a:p>
          <a:p>
            <a:pPr algn="l">
              <a:buNone/>
            </a:pPr>
            <a:r>
              <a:rPr lang="de-DE" dirty="0" smtClean="0"/>
              <a:t>Von Hippel‐Lindau (VHL) protein breaks</a:t>
            </a:r>
          </a:p>
          <a:p>
            <a:pPr algn="l">
              <a:buNone/>
            </a:pPr>
            <a:r>
              <a:rPr lang="en-US" dirty="0" smtClean="0"/>
              <a:t>down HIFs and PHD2 </a:t>
            </a:r>
            <a:r>
              <a:rPr lang="en-US" dirty="0" err="1" smtClean="0"/>
              <a:t>hydroxylates</a:t>
            </a:r>
            <a:r>
              <a:rPr lang="en-US" dirty="0" smtClean="0"/>
              <a:t> HIF‐1α allowing VHL</a:t>
            </a:r>
          </a:p>
          <a:p>
            <a:pPr algn="l">
              <a:buNone/>
            </a:pPr>
            <a:r>
              <a:rPr lang="en-US" dirty="0" smtClean="0"/>
              <a:t>binding </a:t>
            </a:r>
          </a:p>
          <a:p>
            <a:pPr algn="l">
              <a:buNone/>
            </a:pPr>
            <a:r>
              <a:rPr lang="en-US" dirty="0" smtClean="0"/>
              <a:t>Abnormalities in these proteins may cause</a:t>
            </a:r>
          </a:p>
          <a:p>
            <a:pPr algn="l">
              <a:buNone/>
            </a:pPr>
            <a:r>
              <a:rPr lang="en-US" dirty="0" err="1" smtClean="0"/>
              <a:t>polycythaemia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Erythropoietin production therefore increases in </a:t>
            </a:r>
            <a:r>
              <a:rPr lang="en-US" dirty="0" err="1" smtClean="0"/>
              <a:t>anaemia</a:t>
            </a:r>
            <a:r>
              <a:rPr lang="en-US" dirty="0" smtClean="0"/>
              <a:t>,</a:t>
            </a:r>
          </a:p>
          <a:p>
            <a:pPr algn="l">
              <a:buNone/>
            </a:pPr>
            <a:r>
              <a:rPr lang="en-US" dirty="0" smtClean="0"/>
              <a:t>and also when </a:t>
            </a:r>
            <a:r>
              <a:rPr lang="en-US" dirty="0" err="1" smtClean="0"/>
              <a:t>haemoglobin</a:t>
            </a:r>
            <a:r>
              <a:rPr lang="en-US" dirty="0" smtClean="0"/>
              <a:t> for some metabolic or structural reason is unable to give up O2 normally,</a:t>
            </a:r>
          </a:p>
          <a:p>
            <a:pPr algn="l">
              <a:buNone/>
            </a:pPr>
            <a:r>
              <a:rPr lang="en-US" dirty="0" smtClean="0"/>
              <a:t> when atmospheric O2 is low or when defective cardiac or pulmonary function</a:t>
            </a:r>
          </a:p>
          <a:p>
            <a:pPr algn="l">
              <a:buNone/>
            </a:pPr>
            <a:r>
              <a:rPr lang="en-US" dirty="0" smtClean="0"/>
              <a:t>or damage to the renal circulation affects O2 delivery to the kidney</a:t>
            </a:r>
            <a:endParaRPr lang="ar-IQ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Conversely, increased O2 supply to the tissues (because of</a:t>
            </a:r>
          </a:p>
          <a:p>
            <a:pPr algn="l">
              <a:buNone/>
            </a:pPr>
            <a:r>
              <a:rPr lang="en-US" dirty="0" smtClean="0"/>
              <a:t>an increased red cell mass or because </a:t>
            </a:r>
            <a:r>
              <a:rPr lang="en-US" dirty="0" err="1" smtClean="0"/>
              <a:t>haemoglobin</a:t>
            </a:r>
            <a:r>
              <a:rPr lang="en-US" dirty="0" smtClean="0"/>
              <a:t> is able to</a:t>
            </a:r>
          </a:p>
          <a:p>
            <a:pPr algn="l">
              <a:buNone/>
            </a:pPr>
            <a:r>
              <a:rPr lang="en-US" dirty="0" smtClean="0"/>
              <a:t>release its O2 more readily than normal) reduces the erythropoietin</a:t>
            </a:r>
          </a:p>
          <a:p>
            <a:pPr algn="l">
              <a:buNone/>
            </a:pPr>
            <a:r>
              <a:rPr lang="en-US" dirty="0" smtClean="0"/>
              <a:t>drive. Plasma erythropoietin levels can be valuable in</a:t>
            </a:r>
          </a:p>
          <a:p>
            <a:pPr algn="l">
              <a:buNone/>
            </a:pPr>
            <a:r>
              <a:rPr lang="en-US" dirty="0" smtClean="0"/>
              <a:t>clinical diagnosis. They are high in </a:t>
            </a:r>
            <a:r>
              <a:rPr lang="en-US" dirty="0" err="1" smtClean="0"/>
              <a:t>anaemia</a:t>
            </a:r>
            <a:r>
              <a:rPr lang="en-US" dirty="0" smtClean="0"/>
              <a:t> unless this is due to</a:t>
            </a:r>
          </a:p>
          <a:p>
            <a:pPr algn="l">
              <a:buNone/>
            </a:pPr>
            <a:r>
              <a:rPr lang="en-US" dirty="0" smtClean="0"/>
              <a:t>renal failure and if a </a:t>
            </a:r>
            <a:r>
              <a:rPr lang="en-US" dirty="0" err="1" smtClean="0"/>
              <a:t>tumour</a:t>
            </a:r>
            <a:r>
              <a:rPr lang="en-US" dirty="0" smtClean="0"/>
              <a:t> secreting erythropoietin is present,</a:t>
            </a:r>
          </a:p>
          <a:p>
            <a:pPr algn="l">
              <a:buNone/>
            </a:pPr>
            <a:r>
              <a:rPr lang="en-US" dirty="0" smtClean="0"/>
              <a:t>but low in severe renal disease or </a:t>
            </a:r>
            <a:r>
              <a:rPr lang="en-US" dirty="0" err="1" smtClean="0"/>
              <a:t>polycythaemia</a:t>
            </a:r>
            <a:r>
              <a:rPr lang="en-US" dirty="0" smtClean="0"/>
              <a:t> </a:t>
            </a:r>
            <a:r>
              <a:rPr lang="en-US" dirty="0" err="1" smtClean="0"/>
              <a:t>vera</a:t>
            </a:r>
            <a:endParaRPr lang="ar-IQ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901031"/>
            <a:ext cx="68961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Haemoglobin</a:t>
            </a:r>
            <a:r>
              <a:rPr lang="en-US" b="1" dirty="0" smtClean="0"/>
              <a:t> synthesis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/>
              <a:t>The main function of red cells is to carry O2 to the tissues and</a:t>
            </a:r>
          </a:p>
          <a:p>
            <a:pPr algn="l">
              <a:buNone/>
            </a:pPr>
            <a:r>
              <a:rPr lang="en-US" dirty="0" smtClean="0"/>
              <a:t>to return carbon dioxide (CO2) from the tissues to the lungs. </a:t>
            </a:r>
          </a:p>
          <a:p>
            <a:pPr algn="l">
              <a:buNone/>
            </a:pPr>
            <a:r>
              <a:rPr lang="en-US" dirty="0" smtClean="0"/>
              <a:t>In order to achieve this gaseous exchange they contain the specialized</a:t>
            </a:r>
          </a:p>
          <a:p>
            <a:pPr algn="l">
              <a:buNone/>
            </a:pPr>
            <a:r>
              <a:rPr lang="en-US" dirty="0" smtClean="0"/>
              <a:t>protein </a:t>
            </a:r>
            <a:r>
              <a:rPr lang="en-US" dirty="0" err="1" smtClean="0"/>
              <a:t>haemoglobin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/>
              <a:t>Each molecule of normal adult </a:t>
            </a:r>
            <a:r>
              <a:rPr lang="en-US" dirty="0" err="1" smtClean="0"/>
              <a:t>haemoglobin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A (</a:t>
            </a:r>
            <a:r>
              <a:rPr lang="en-US" dirty="0" err="1" smtClean="0"/>
              <a:t>Hb</a:t>
            </a:r>
            <a:r>
              <a:rPr lang="en-US" dirty="0" smtClean="0"/>
              <a:t> A) (the dominant </a:t>
            </a:r>
            <a:r>
              <a:rPr lang="en-US" dirty="0" err="1" smtClean="0"/>
              <a:t>haemoglobin</a:t>
            </a:r>
            <a:r>
              <a:rPr lang="en-US" dirty="0" smtClean="0"/>
              <a:t> in blood after the</a:t>
            </a:r>
          </a:p>
          <a:p>
            <a:pPr algn="l">
              <a:buNone/>
            </a:pPr>
            <a:r>
              <a:rPr lang="en-US" dirty="0" smtClean="0"/>
              <a:t>age of 3–6 months) consists of four polypeptide chains, α2β2, each</a:t>
            </a:r>
          </a:p>
          <a:p>
            <a:pPr algn="l">
              <a:buNone/>
            </a:pPr>
            <a:r>
              <a:rPr lang="en-US" dirty="0" smtClean="0"/>
              <a:t>with its own </a:t>
            </a:r>
            <a:r>
              <a:rPr lang="en-US" dirty="0" err="1" smtClean="0"/>
              <a:t>haem</a:t>
            </a:r>
            <a:r>
              <a:rPr lang="en-US" dirty="0" smtClean="0"/>
              <a:t> group. </a:t>
            </a:r>
          </a:p>
          <a:p>
            <a:pPr algn="l">
              <a:buNone/>
            </a:pPr>
            <a:r>
              <a:rPr lang="en-US" dirty="0" smtClean="0"/>
              <a:t>Normal adult blood also contains small</a:t>
            </a:r>
          </a:p>
          <a:p>
            <a:pPr algn="l">
              <a:buNone/>
            </a:pPr>
            <a:r>
              <a:rPr lang="en-US" dirty="0" smtClean="0"/>
              <a:t>quantities of two other </a:t>
            </a:r>
            <a:r>
              <a:rPr lang="en-US" dirty="0" err="1" smtClean="0"/>
              <a:t>haemoglobins</a:t>
            </a:r>
            <a:r>
              <a:rPr lang="en-US" dirty="0" smtClean="0"/>
              <a:t>: </a:t>
            </a:r>
            <a:r>
              <a:rPr lang="en-US" dirty="0" err="1" smtClean="0"/>
              <a:t>Hb</a:t>
            </a:r>
            <a:r>
              <a:rPr lang="en-US" dirty="0" smtClean="0"/>
              <a:t> F and </a:t>
            </a:r>
            <a:r>
              <a:rPr lang="en-US" dirty="0" err="1" smtClean="0"/>
              <a:t>Hb</a:t>
            </a:r>
            <a:r>
              <a:rPr lang="en-US" dirty="0" smtClean="0"/>
              <a:t> A2. These</a:t>
            </a:r>
          </a:p>
          <a:p>
            <a:pPr algn="l">
              <a:buNone/>
            </a:pPr>
            <a:r>
              <a:rPr lang="en-US" dirty="0" smtClean="0"/>
              <a:t>also contain α chains, but with γ and δ chains, respectively, instead</a:t>
            </a:r>
          </a:p>
          <a:p>
            <a:pPr algn="l">
              <a:buNone/>
            </a:pPr>
            <a:r>
              <a:rPr lang="en-US" dirty="0" smtClean="0"/>
              <a:t>of </a:t>
            </a:r>
            <a:r>
              <a:rPr lang="el-GR" dirty="0" smtClean="0"/>
              <a:t>β</a:t>
            </a:r>
            <a:endParaRPr lang="ar-IQ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6562"/>
            <a:ext cx="8358246" cy="650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952"/>
            <a:ext cx="9144000" cy="311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Haem</a:t>
            </a:r>
            <a:r>
              <a:rPr lang="en-US" b="1" dirty="0" smtClean="0">
                <a:solidFill>
                  <a:srgbClr val="C00000"/>
                </a:solidFill>
              </a:rPr>
              <a:t> synthesis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b="1" dirty="0" smtClean="0"/>
              <a:t>occurs largely in the mitochondria by a</a:t>
            </a:r>
          </a:p>
          <a:p>
            <a:pPr algn="l">
              <a:buNone/>
            </a:pPr>
            <a:r>
              <a:rPr lang="en-US" b="1" dirty="0" smtClean="0"/>
              <a:t>series of biochemical reactions commencing with the condensation of </a:t>
            </a:r>
            <a:r>
              <a:rPr lang="en-US" b="1" dirty="0" err="1" smtClean="0"/>
              <a:t>glycine</a:t>
            </a:r>
            <a:r>
              <a:rPr lang="en-US" b="1" dirty="0" smtClean="0"/>
              <a:t> and </a:t>
            </a:r>
            <a:r>
              <a:rPr lang="en-US" b="1" dirty="0" err="1" smtClean="0"/>
              <a:t>succinyl</a:t>
            </a:r>
            <a:r>
              <a:rPr lang="en-US" b="1" dirty="0" smtClean="0"/>
              <a:t> coenzyme A under the action</a:t>
            </a:r>
          </a:p>
          <a:p>
            <a:pPr algn="l">
              <a:buNone/>
            </a:pPr>
            <a:r>
              <a:rPr lang="en-US" b="1" dirty="0" smtClean="0"/>
              <a:t>of the key rate‐limiting enzyme δ‐</a:t>
            </a:r>
            <a:r>
              <a:rPr lang="en-US" b="1" dirty="0" err="1" smtClean="0"/>
              <a:t>aminolaevulinic</a:t>
            </a:r>
            <a:r>
              <a:rPr lang="en-US" b="1" dirty="0" smtClean="0"/>
              <a:t> acid (ALA) </a:t>
            </a:r>
            <a:r>
              <a:rPr lang="en-US" b="1" dirty="0" err="1" smtClean="0"/>
              <a:t>synthase</a:t>
            </a:r>
            <a:r>
              <a:rPr lang="en-US" b="1" dirty="0" smtClean="0"/>
              <a:t> </a:t>
            </a:r>
          </a:p>
          <a:p>
            <a:pPr algn="l">
              <a:buNone/>
            </a:pPr>
            <a:r>
              <a:rPr lang="en-US" b="1" dirty="0" err="1" smtClean="0"/>
              <a:t>Pyridoxal</a:t>
            </a:r>
            <a:r>
              <a:rPr lang="en-US" b="1" dirty="0" smtClean="0"/>
              <a:t> phosphate (vitamin B6) is a coenzyme</a:t>
            </a:r>
          </a:p>
          <a:p>
            <a:pPr algn="l">
              <a:buNone/>
            </a:pPr>
            <a:r>
              <a:rPr lang="en-US" b="1" dirty="0" smtClean="0"/>
              <a:t>for this reaction. </a:t>
            </a:r>
          </a:p>
          <a:p>
            <a:pPr algn="l">
              <a:buNone/>
            </a:pPr>
            <a:r>
              <a:rPr lang="en-US" b="1" dirty="0" smtClean="0"/>
              <a:t>Ultimately, </a:t>
            </a:r>
            <a:r>
              <a:rPr lang="en-US" b="1" dirty="0" err="1" smtClean="0"/>
              <a:t>protoporphyrin</a:t>
            </a:r>
            <a:r>
              <a:rPr lang="en-US" b="1" dirty="0" smtClean="0"/>
              <a:t> combines</a:t>
            </a:r>
          </a:p>
          <a:p>
            <a:pPr algn="l">
              <a:buNone/>
            </a:pPr>
            <a:r>
              <a:rPr lang="en-US" b="1" dirty="0" smtClean="0"/>
              <a:t>with iron in the ferrous (Fe2+) state to form </a:t>
            </a:r>
            <a:r>
              <a:rPr lang="en-US" b="1" dirty="0" err="1" smtClean="0"/>
              <a:t>haem</a:t>
            </a:r>
            <a:endParaRPr lang="ar-IQ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28667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dirty="0" smtClean="0"/>
              <a:t>A tetramer of four </a:t>
            </a:r>
            <a:r>
              <a:rPr lang="en-US" b="1" dirty="0" err="1" smtClean="0"/>
              <a:t>globin</a:t>
            </a:r>
            <a:r>
              <a:rPr lang="en-US" b="1" dirty="0" smtClean="0"/>
              <a:t> chains each with its own </a:t>
            </a:r>
            <a:r>
              <a:rPr lang="en-US" b="1" dirty="0" err="1" smtClean="0"/>
              <a:t>haem</a:t>
            </a:r>
            <a:r>
              <a:rPr lang="en-US" b="1" dirty="0" smtClean="0"/>
              <a:t> group</a:t>
            </a:r>
          </a:p>
          <a:p>
            <a:pPr algn="l">
              <a:buNone/>
            </a:pPr>
            <a:r>
              <a:rPr lang="en-US" b="1" dirty="0" smtClean="0"/>
              <a:t>in a ‘pocket’ is then formed to make up a </a:t>
            </a:r>
            <a:r>
              <a:rPr lang="en-US" b="1" dirty="0" err="1" smtClean="0"/>
              <a:t>haemoglobin</a:t>
            </a:r>
            <a:r>
              <a:rPr lang="en-US" b="1" dirty="0" smtClean="0"/>
              <a:t> molecule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Haemoglobin</a:t>
            </a:r>
            <a:r>
              <a:rPr lang="en-US" b="1" dirty="0" smtClean="0">
                <a:solidFill>
                  <a:srgbClr val="C00000"/>
                </a:solidFill>
              </a:rPr>
              <a:t> function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The red cells in systemic arterial blood carry O2 from the lungs to the tissues and return in venous blood with CO2 to</a:t>
            </a:r>
          </a:p>
          <a:p>
            <a:pPr algn="l">
              <a:buNone/>
            </a:pPr>
            <a:r>
              <a:rPr lang="en-US" b="1" dirty="0" smtClean="0"/>
              <a:t>the lungs.</a:t>
            </a:r>
          </a:p>
          <a:p>
            <a:pPr algn="l">
              <a:buNone/>
            </a:pPr>
            <a:r>
              <a:rPr lang="en-US" b="1" dirty="0" smtClean="0"/>
              <a:t> As the </a:t>
            </a:r>
            <a:r>
              <a:rPr lang="en-US" b="1" dirty="0" err="1" smtClean="0"/>
              <a:t>haemoglobin</a:t>
            </a:r>
            <a:r>
              <a:rPr lang="en-US" b="1" dirty="0" smtClean="0"/>
              <a:t> molecule loads and unloads O2 the individual </a:t>
            </a:r>
            <a:r>
              <a:rPr lang="en-US" b="1" dirty="0" err="1" smtClean="0"/>
              <a:t>globin</a:t>
            </a:r>
            <a:r>
              <a:rPr lang="en-US" b="1" dirty="0" smtClean="0"/>
              <a:t> chains move on each other</a:t>
            </a:r>
            <a:endParaRPr lang="ar-IQ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</a:rPr>
              <a:t>Haemopoietic</a:t>
            </a:r>
            <a:r>
              <a:rPr lang="en-US" sz="2800" b="1" dirty="0">
                <a:solidFill>
                  <a:srgbClr val="FF0000"/>
                </a:solidFill>
              </a:rPr>
              <a:t> stem and progenitor cells</a:t>
            </a:r>
          </a:p>
          <a:p>
            <a:pPr algn="l"/>
            <a:r>
              <a:rPr lang="en-US" sz="2800" dirty="0" err="1"/>
              <a:t>Haemopoiesis</a:t>
            </a:r>
            <a:r>
              <a:rPr lang="en-US" sz="2800" dirty="0"/>
              <a:t> starts with a </a:t>
            </a:r>
            <a:r>
              <a:rPr lang="en-US" sz="2800" dirty="0" err="1"/>
              <a:t>pluripotential</a:t>
            </a:r>
            <a:r>
              <a:rPr lang="en-US" sz="2800" dirty="0"/>
              <a:t> stem</a:t>
            </a:r>
          </a:p>
          <a:p>
            <a:pPr algn="l"/>
            <a:r>
              <a:rPr lang="en-US" sz="2800" dirty="0"/>
              <a:t>cell that can give rise to the separate cell lineages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71448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This </a:t>
            </a:r>
            <a:r>
              <a:rPr lang="en-US" sz="3200" i="1" dirty="0" err="1"/>
              <a:t>haemopoietic</a:t>
            </a:r>
            <a:r>
              <a:rPr lang="en-US" sz="3200" i="1" dirty="0"/>
              <a:t> stem cell is rare, perhaps 1 in</a:t>
            </a:r>
          </a:p>
          <a:p>
            <a:pPr algn="l"/>
            <a:r>
              <a:rPr lang="en-US" sz="3200" dirty="0"/>
              <a:t>every 20 million nucleated cells in bone marrow.</a:t>
            </a:r>
          </a:p>
          <a:p>
            <a:pPr algn="l"/>
            <a:r>
              <a:rPr lang="en-US" sz="3200" dirty="0"/>
              <a:t>Although its exact phenotype is unknown, on</a:t>
            </a:r>
          </a:p>
          <a:p>
            <a:pPr algn="l"/>
            <a:r>
              <a:rPr lang="en-US" sz="3200" dirty="0" smtClean="0"/>
              <a:t>immunological </a:t>
            </a:r>
            <a:r>
              <a:rPr lang="en-US" sz="3200" dirty="0"/>
              <a:t>testing it is CD34+ </a:t>
            </a:r>
            <a:r>
              <a:rPr lang="en-US" sz="3200" dirty="0" smtClean="0"/>
              <a:t>CD38- </a:t>
            </a:r>
            <a:r>
              <a:rPr lang="en-US" sz="3200" dirty="0"/>
              <a:t>and has</a:t>
            </a:r>
          </a:p>
          <a:p>
            <a:pPr algn="l"/>
            <a:r>
              <a:rPr lang="en-US" sz="3200" dirty="0"/>
              <a:t>the appearance of a small or medium-sized lymphocyte</a:t>
            </a:r>
            <a:endParaRPr lang="ar-IQ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478632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Cell differentiation occurs </a:t>
            </a:r>
            <a:r>
              <a:rPr lang="en-US" sz="2800" dirty="0" smtClean="0"/>
              <a:t>from the </a:t>
            </a:r>
            <a:r>
              <a:rPr lang="en-US" sz="2800" dirty="0"/>
              <a:t>stem cell via </a:t>
            </a:r>
            <a:r>
              <a:rPr lang="en-US" sz="2800" dirty="0" smtClean="0"/>
              <a:t>the committed </a:t>
            </a:r>
            <a:r>
              <a:rPr lang="en-US" sz="2800" i="1" dirty="0" err="1"/>
              <a:t>haemopoietic</a:t>
            </a:r>
            <a:r>
              <a:rPr lang="en-US" sz="2800" i="1" dirty="0"/>
              <a:t> </a:t>
            </a:r>
            <a:r>
              <a:rPr lang="en-US" sz="2800" i="1" dirty="0" smtClean="0"/>
              <a:t> progenitors </a:t>
            </a:r>
            <a:r>
              <a:rPr lang="en-US" sz="2800" dirty="0" smtClean="0"/>
              <a:t>which </a:t>
            </a:r>
            <a:r>
              <a:rPr lang="en-US" sz="2800" dirty="0"/>
              <a:t>are restricted in their </a:t>
            </a:r>
            <a:r>
              <a:rPr lang="en-US" sz="2800" dirty="0" smtClean="0"/>
              <a:t>developmental potential</a:t>
            </a:r>
            <a:endParaRPr lang="ar-IQ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7462" y="592419"/>
            <a:ext cx="7555000" cy="560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α1β1 and α2β2 contacts stabilize the molecule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When O2 is unloaded the β chains are pulled apart, permitting  entry of the metabolite 2,3‐diphosphoglycerate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(2,3‐DPG) resulting in a lower affinity of the molecule for O2</a:t>
            </a:r>
            <a:r>
              <a:rPr lang="en-US" b="1" dirty="0" smtClean="0"/>
              <a:t>. </a:t>
            </a:r>
          </a:p>
          <a:p>
            <a:pPr algn="l">
              <a:buNone/>
            </a:pPr>
            <a:r>
              <a:rPr lang="en-US" b="1" dirty="0" smtClean="0"/>
              <a:t>This movement is responsible for the sigmoid form of the </a:t>
            </a:r>
            <a:r>
              <a:rPr lang="en-US" b="1" dirty="0" err="1" smtClean="0"/>
              <a:t>haemoglobin</a:t>
            </a:r>
            <a:r>
              <a:rPr lang="en-US" b="1" dirty="0" smtClean="0"/>
              <a:t> O2 dissociation curve</a:t>
            </a:r>
            <a:endParaRPr lang="ar-IQ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i="1" dirty="0" smtClean="0">
                <a:solidFill>
                  <a:srgbClr val="C00000"/>
                </a:solidFill>
              </a:rPr>
              <a:t>P50</a:t>
            </a:r>
            <a:endParaRPr lang="ar-IQ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b="1" dirty="0" smtClean="0"/>
              <a:t>(i.e. the partial pressure of O2 at which </a:t>
            </a:r>
            <a:r>
              <a:rPr lang="en-US" b="1" dirty="0" err="1" smtClean="0"/>
              <a:t>haemoglobin</a:t>
            </a:r>
            <a:r>
              <a:rPr lang="en-US" b="1" dirty="0" smtClean="0"/>
              <a:t> is half saturated with O2) </a:t>
            </a:r>
          </a:p>
          <a:p>
            <a:pPr algn="l">
              <a:buNone/>
            </a:pPr>
            <a:r>
              <a:rPr lang="en-US" b="1" dirty="0" smtClean="0"/>
              <a:t>of normal blood is 26.6 mmHg.</a:t>
            </a:r>
          </a:p>
          <a:p>
            <a:pPr algn="l">
              <a:buNone/>
            </a:pPr>
            <a:r>
              <a:rPr lang="en-US" b="1" dirty="0" smtClean="0"/>
              <a:t> With increased affinity for O2, the curve shifts to the left (</a:t>
            </a:r>
            <a:r>
              <a:rPr lang="en-US" b="1" dirty="0" err="1" smtClean="0"/>
              <a:t>i.e.the</a:t>
            </a:r>
            <a:r>
              <a:rPr lang="en-US" b="1" dirty="0" smtClean="0"/>
              <a:t> </a:t>
            </a:r>
            <a:r>
              <a:rPr lang="en-US" b="1" i="1" dirty="0" smtClean="0"/>
              <a:t>P50 falls) </a:t>
            </a:r>
          </a:p>
          <a:p>
            <a:pPr algn="l">
              <a:buNone/>
            </a:pPr>
            <a:r>
              <a:rPr lang="en-US" b="1" i="1" dirty="0" smtClean="0"/>
              <a:t>while with decreased affinity for O2, the curve </a:t>
            </a:r>
            <a:r>
              <a:rPr lang="en-US" b="1" dirty="0" smtClean="0"/>
              <a:t>shifts to the right (i.e. the </a:t>
            </a:r>
            <a:r>
              <a:rPr lang="en-US" b="1" i="1" dirty="0" smtClean="0"/>
              <a:t>P50 rises).</a:t>
            </a:r>
            <a:endParaRPr lang="ar-IQ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Normally, </a:t>
            </a:r>
            <a:r>
              <a:rPr lang="en-US" i="1" dirty="0" smtClean="0"/>
              <a:t>in vivo, O2 exchange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operates between 95% </a:t>
            </a:r>
            <a:r>
              <a:rPr lang="en-US" b="1" dirty="0" smtClean="0">
                <a:solidFill>
                  <a:srgbClr val="FF0000"/>
                </a:solidFill>
              </a:rPr>
              <a:t>saturation (arterial blood)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with a mean arterial O2 tension of 95 mmHg</a:t>
            </a:r>
          </a:p>
          <a:p>
            <a:pPr algn="l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 70% saturation (venous blood)</a:t>
            </a:r>
          </a:p>
          <a:p>
            <a:pPr algn="l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with a mean venous O2 tension of 40 mmHg</a:t>
            </a:r>
            <a:endParaRPr lang="ar-IQ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The normal position of the curve depends on the concentration of 2,3‐DPG, </a:t>
            </a:r>
          </a:p>
          <a:p>
            <a:pPr algn="l">
              <a:buNone/>
            </a:pPr>
            <a:r>
              <a:rPr lang="en-US" dirty="0" smtClean="0"/>
              <a:t>H+ ions </a:t>
            </a:r>
          </a:p>
          <a:p>
            <a:pPr algn="l">
              <a:buNone/>
            </a:pPr>
            <a:r>
              <a:rPr lang="en-US" dirty="0" smtClean="0"/>
              <a:t>and CO2 in the red cell</a:t>
            </a:r>
          </a:p>
          <a:p>
            <a:pPr algn="l">
              <a:buNone/>
            </a:pPr>
            <a:r>
              <a:rPr lang="en-US" dirty="0" smtClean="0"/>
              <a:t>and on the structure of the </a:t>
            </a:r>
            <a:r>
              <a:rPr lang="en-US" dirty="0" err="1" smtClean="0"/>
              <a:t>haemoglobin</a:t>
            </a:r>
            <a:r>
              <a:rPr lang="en-US" dirty="0" smtClean="0"/>
              <a:t> molecule.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</a:t>
            </a:r>
          </a:p>
          <a:p>
            <a:pPr algn="l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concentrations of 2,3‐DPG, H+ or CO2, and the presence</a:t>
            </a:r>
          </a:p>
          <a:p>
            <a:pPr algn="l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sickle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haemoglobin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S), shift the curve to the right</a:t>
            </a:r>
          </a:p>
          <a:p>
            <a:pPr algn="l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(oxygen is given up more easily) 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whereas fetal </a:t>
            </a:r>
            <a:r>
              <a:rPr lang="en-US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Hb</a:t>
            </a:r>
            <a:r>
              <a:rPr lang="en-US" dirty="0" smtClean="0">
                <a:solidFill>
                  <a:srgbClr val="FF0000"/>
                </a:solidFill>
              </a:rPr>
              <a:t> F) – which is unable to bind 2,3‐DPG – and </a:t>
            </a:r>
            <a:r>
              <a:rPr lang="en-US" dirty="0" err="1" smtClean="0">
                <a:solidFill>
                  <a:srgbClr val="FF0000"/>
                </a:solidFill>
              </a:rPr>
              <a:t>certainrare</a:t>
            </a:r>
            <a:r>
              <a:rPr lang="en-US" dirty="0" smtClean="0">
                <a:solidFill>
                  <a:srgbClr val="FF0000"/>
                </a:solidFill>
              </a:rPr>
              <a:t> abnormal </a:t>
            </a:r>
            <a:r>
              <a:rPr lang="en-US" dirty="0" err="1" smtClean="0">
                <a:solidFill>
                  <a:srgbClr val="FF0000"/>
                </a:solidFill>
              </a:rPr>
              <a:t>haemoglobins</a:t>
            </a:r>
            <a:r>
              <a:rPr lang="en-US" dirty="0" smtClean="0">
                <a:solidFill>
                  <a:srgbClr val="FF0000"/>
                </a:solidFill>
              </a:rPr>
              <a:t> associated with </a:t>
            </a:r>
            <a:r>
              <a:rPr lang="en-US" dirty="0" err="1" smtClean="0">
                <a:solidFill>
                  <a:srgbClr val="FF0000"/>
                </a:solidFill>
              </a:rPr>
              <a:t>polycythaemia</a:t>
            </a: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shift the curve to the left because they give up O2 less readily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than normal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14"/>
            <a:ext cx="6786610" cy="625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5" descr="C:\Users\Al-Hudhud\Pictures\1781912_223917654481760_1165457511_n-570x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-142924"/>
            <a:ext cx="7000924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8610" name="Picture 2" descr="C:\Users\Al-Hudhud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0034"/>
            <a:ext cx="9260344" cy="6936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l-Hudhud\Pictures\hematology-8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191556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3"/>
            <a:ext cx="9429784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Bone marrow </a:t>
            </a:r>
            <a:r>
              <a:rPr lang="en-US" sz="3600" b="1" dirty="0" err="1">
                <a:solidFill>
                  <a:srgbClr val="FF0000"/>
                </a:solidFill>
              </a:rPr>
              <a:t>stroma</a:t>
            </a:r>
            <a:endParaRPr lang="en-US" sz="3600" b="1" dirty="0">
              <a:solidFill>
                <a:srgbClr val="FF0000"/>
              </a:solidFill>
            </a:endParaRPr>
          </a:p>
          <a:p>
            <a:pPr algn="l"/>
            <a:r>
              <a:rPr lang="en-US" sz="2800" dirty="0"/>
              <a:t>The bone marrow forms a suitable </a:t>
            </a:r>
            <a:r>
              <a:rPr lang="en-US" sz="2800" dirty="0" smtClean="0"/>
              <a:t>environment for </a:t>
            </a:r>
            <a:r>
              <a:rPr lang="en-US" sz="2800" dirty="0"/>
              <a:t>stem cell survival, growth and development. </a:t>
            </a:r>
            <a:endParaRPr lang="en-US" sz="2800" dirty="0" smtClean="0"/>
          </a:p>
          <a:p>
            <a:pPr algn="l"/>
            <a:r>
              <a:rPr lang="en-US" sz="2800" dirty="0" smtClean="0"/>
              <a:t>It is composed </a:t>
            </a:r>
            <a:r>
              <a:rPr lang="en-US" sz="2800" dirty="0"/>
              <a:t>of </a:t>
            </a:r>
            <a:r>
              <a:rPr lang="en-US" sz="2800" dirty="0" err="1"/>
              <a:t>stromal</a:t>
            </a:r>
            <a:r>
              <a:rPr lang="en-US" sz="2800" dirty="0"/>
              <a:t> cells and a </a:t>
            </a:r>
            <a:r>
              <a:rPr lang="en-US" sz="2800" dirty="0" err="1"/>
              <a:t>microvascular</a:t>
            </a:r>
            <a:r>
              <a:rPr lang="en-US" sz="2800" dirty="0"/>
              <a:t> network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221455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The </a:t>
            </a:r>
            <a:r>
              <a:rPr lang="en-US" sz="2800" dirty="0" err="1"/>
              <a:t>stromal</a:t>
            </a:r>
            <a:r>
              <a:rPr lang="en-US" sz="2800" dirty="0"/>
              <a:t> cells include </a:t>
            </a:r>
            <a:r>
              <a:rPr lang="en-US" sz="2800" dirty="0" smtClean="0"/>
              <a:t>: </a:t>
            </a:r>
          </a:p>
          <a:p>
            <a:pPr algn="l"/>
            <a:r>
              <a:rPr lang="en-US" sz="2800" dirty="0" err="1" smtClean="0"/>
              <a:t>adipocytes</a:t>
            </a:r>
            <a:r>
              <a:rPr lang="en-US" sz="2800" dirty="0"/>
              <a:t>,</a:t>
            </a:r>
          </a:p>
          <a:p>
            <a:pPr algn="l"/>
            <a:r>
              <a:rPr lang="en-US" sz="2800" dirty="0" smtClean="0"/>
              <a:t>Fibroblasts</a:t>
            </a:r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endothelial </a:t>
            </a:r>
            <a:r>
              <a:rPr lang="en-US" sz="2800" dirty="0" smtClean="0"/>
              <a:t>cells </a:t>
            </a:r>
          </a:p>
          <a:p>
            <a:pPr algn="l"/>
            <a:r>
              <a:rPr lang="en-US" sz="2800" dirty="0" smtClean="0"/>
              <a:t> macrophages</a:t>
            </a:r>
            <a:endParaRPr lang="ar-IQ" sz="2800" dirty="0"/>
          </a:p>
        </p:txBody>
      </p:sp>
      <p:sp>
        <p:nvSpPr>
          <p:cNvPr id="4" name="Rectangle 3"/>
          <p:cNvSpPr/>
          <p:nvPr/>
        </p:nvSpPr>
        <p:spPr>
          <a:xfrm>
            <a:off x="2571736" y="3071810"/>
            <a:ext cx="635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they secrete </a:t>
            </a:r>
            <a:r>
              <a:rPr lang="en-US" sz="2400" b="1" dirty="0" err="1" smtClean="0"/>
              <a:t>extraceliular</a:t>
            </a:r>
            <a:r>
              <a:rPr lang="en-US" sz="2400" b="1" dirty="0" smtClean="0"/>
              <a:t> </a:t>
            </a:r>
            <a:r>
              <a:rPr lang="en-US" sz="2400" b="1" dirty="0"/>
              <a:t>molecules such as </a:t>
            </a:r>
            <a:r>
              <a:rPr lang="en-US" sz="2400" b="1" dirty="0" smtClean="0"/>
              <a:t>:</a:t>
            </a:r>
          </a:p>
          <a:p>
            <a:pPr algn="l"/>
            <a:r>
              <a:rPr lang="en-US" sz="2400" b="1" dirty="0" smtClean="0"/>
              <a:t>collagen</a:t>
            </a:r>
            <a:r>
              <a:rPr lang="en-US" sz="2400" b="1" dirty="0"/>
              <a:t>,</a:t>
            </a:r>
          </a:p>
          <a:p>
            <a:pPr algn="l"/>
            <a:r>
              <a:rPr lang="en-US" sz="2400" b="1" dirty="0" err="1"/>
              <a:t>glycoproteins</a:t>
            </a:r>
            <a:r>
              <a:rPr lang="en-US" sz="2400" b="1" dirty="0"/>
              <a:t> (</a:t>
            </a:r>
            <a:r>
              <a:rPr lang="en-US" sz="2400" b="1" dirty="0" err="1"/>
              <a:t>fibronectin</a:t>
            </a:r>
            <a:r>
              <a:rPr lang="en-US" sz="2400" b="1" dirty="0"/>
              <a:t> and </a:t>
            </a:r>
            <a:r>
              <a:rPr lang="en-US" sz="2400" b="1" dirty="0" err="1"/>
              <a:t>thrombospondin</a:t>
            </a:r>
            <a:r>
              <a:rPr lang="en-US" sz="2400" b="1" dirty="0"/>
              <a:t>)</a:t>
            </a:r>
          </a:p>
          <a:p>
            <a:pPr algn="l"/>
            <a:r>
              <a:rPr lang="en-US" sz="2400" b="1" dirty="0"/>
              <a:t>and </a:t>
            </a:r>
            <a:r>
              <a:rPr lang="en-US" sz="2400" b="1" dirty="0" err="1"/>
              <a:t>glycosaminoglycans</a:t>
            </a:r>
            <a:r>
              <a:rPr lang="en-US" sz="2400" b="1" dirty="0"/>
              <a:t> (</a:t>
            </a:r>
            <a:r>
              <a:rPr lang="en-US" sz="2400" b="1" dirty="0" err="1"/>
              <a:t>hyaluronic</a:t>
            </a:r>
            <a:r>
              <a:rPr lang="en-US" sz="2400" b="1" dirty="0"/>
              <a:t> acid and</a:t>
            </a:r>
          </a:p>
          <a:p>
            <a:pPr algn="l"/>
            <a:r>
              <a:rPr lang="en-US" sz="2400" b="1" dirty="0" err="1"/>
              <a:t>chondroitin</a:t>
            </a:r>
            <a:r>
              <a:rPr lang="en-US" sz="2400" b="1" dirty="0"/>
              <a:t> derivatives</a:t>
            </a:r>
            <a:r>
              <a:rPr lang="en-US" sz="2400" b="1" dirty="0" smtClean="0"/>
              <a:t>)</a:t>
            </a:r>
          </a:p>
          <a:p>
            <a:pPr algn="l"/>
            <a:r>
              <a:rPr lang="en-US" sz="2400" b="1" dirty="0" smtClean="0"/>
              <a:t> </a:t>
            </a:r>
            <a:r>
              <a:rPr lang="en-US" sz="2400" b="1" dirty="0"/>
              <a:t>to form an </a:t>
            </a:r>
            <a:r>
              <a:rPr lang="en-US" sz="2400" b="1" dirty="0" smtClean="0"/>
              <a:t>extracellular matrix.</a:t>
            </a:r>
          </a:p>
          <a:p>
            <a:pPr algn="l"/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FF0000"/>
                </a:solidFill>
              </a:rPr>
              <a:t>In addition, </a:t>
            </a:r>
            <a:r>
              <a:rPr lang="en-US" sz="2400" b="1" dirty="0" err="1">
                <a:solidFill>
                  <a:srgbClr val="FF0000"/>
                </a:solidFill>
              </a:rPr>
              <a:t>stromal</a:t>
            </a:r>
            <a:r>
              <a:rPr lang="en-US" sz="2400" b="1" dirty="0">
                <a:solidFill>
                  <a:srgbClr val="FF0000"/>
                </a:solidFill>
              </a:rPr>
              <a:t> cells secrete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b="1" dirty="0" smtClean="0"/>
              <a:t>Several growth </a:t>
            </a:r>
            <a:r>
              <a:rPr lang="en-US" sz="2400" b="1" dirty="0"/>
              <a:t>factors necessary for stem cell survival</a:t>
            </a:r>
            <a:r>
              <a:rPr lang="en-US" sz="2400" dirty="0"/>
              <a:t>.</a:t>
            </a:r>
            <a:endParaRPr lang="ar-IQ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7"/>
            <a:ext cx="9144000" cy="505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i="1" dirty="0" err="1"/>
              <a:t>Mesenchymal</a:t>
            </a:r>
            <a:r>
              <a:rPr lang="en-US" sz="3200" i="1" dirty="0"/>
              <a:t> stem </a:t>
            </a:r>
            <a:r>
              <a:rPr lang="en-US" sz="3200" i="1" dirty="0" smtClean="0"/>
              <a:t>cells </a:t>
            </a:r>
            <a:r>
              <a:rPr lang="en-US" sz="3200" i="1" dirty="0"/>
              <a:t>are thought to be critical</a:t>
            </a:r>
          </a:p>
          <a:p>
            <a:pPr algn="l"/>
            <a:r>
              <a:rPr lang="en-US" sz="3200" dirty="0"/>
              <a:t>in </a:t>
            </a:r>
            <a:r>
              <a:rPr lang="en-US" sz="3200" dirty="0" err="1"/>
              <a:t>stromal</a:t>
            </a:r>
            <a:r>
              <a:rPr lang="en-US" sz="3200" dirty="0"/>
              <a:t> cell formation.</a:t>
            </a: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Stem cells are able to traffic around the body and</a:t>
            </a: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are found in peripheral blood in low numbers</a:t>
            </a:r>
            <a:r>
              <a:rPr lang="en-US" sz="3200" dirty="0"/>
              <a:t>.</a:t>
            </a:r>
          </a:p>
          <a:p>
            <a:pPr algn="l"/>
            <a:r>
              <a:rPr lang="en-US" sz="3200" dirty="0"/>
              <a:t>In order to exit the bone marrow, cells must cross</a:t>
            </a:r>
          </a:p>
          <a:p>
            <a:pPr algn="l"/>
            <a:r>
              <a:rPr lang="en-US" sz="3200" dirty="0"/>
              <a:t>the blood vessel endothelium and this process of</a:t>
            </a:r>
          </a:p>
          <a:p>
            <a:pPr algn="l"/>
            <a:r>
              <a:rPr lang="en-US" sz="3200" i="1" dirty="0">
                <a:solidFill>
                  <a:srgbClr val="FF0000"/>
                </a:solidFill>
              </a:rPr>
              <a:t>mobilization</a:t>
            </a:r>
            <a:r>
              <a:rPr lang="en-US" sz="3200" i="1" dirty="0"/>
              <a:t> </a:t>
            </a:r>
            <a:r>
              <a:rPr lang="en-US" sz="2800" i="1" dirty="0"/>
              <a:t>is enhanced by administration of</a:t>
            </a:r>
          </a:p>
          <a:p>
            <a:pPr algn="l"/>
            <a:r>
              <a:rPr lang="en-US" sz="2800" dirty="0"/>
              <a:t>cytokines such as granulocyte </a:t>
            </a:r>
            <a:r>
              <a:rPr lang="en-US" sz="2800" dirty="0" smtClean="0"/>
              <a:t>colony-stimulating factor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G-CSF) </a:t>
            </a:r>
            <a:r>
              <a:rPr lang="en-US" sz="2800" dirty="0"/>
              <a:t>or granulocyte-macrophage </a:t>
            </a:r>
            <a:r>
              <a:rPr lang="en-US" sz="2800" dirty="0" smtClean="0"/>
              <a:t>colony stimulating</a:t>
            </a:r>
            <a:endParaRPr lang="en-US" sz="2800" dirty="0"/>
          </a:p>
          <a:p>
            <a:pPr algn="l"/>
            <a:r>
              <a:rPr lang="en-US" sz="2800" dirty="0"/>
              <a:t>factor (</a:t>
            </a:r>
            <a:r>
              <a:rPr lang="en-US" sz="2800" dirty="0">
                <a:solidFill>
                  <a:srgbClr val="FF0000"/>
                </a:solidFill>
              </a:rPr>
              <a:t>GM-CSF</a:t>
            </a:r>
            <a:r>
              <a:rPr lang="en-US" sz="2800" dirty="0"/>
              <a:t>) </a:t>
            </a:r>
            <a:endParaRPr lang="en-US" sz="2800" dirty="0" smtClean="0"/>
          </a:p>
          <a:p>
            <a:pPr algn="l"/>
            <a:r>
              <a:rPr lang="en-US" sz="2800" dirty="0" smtClean="0"/>
              <a:t>The reverse process </a:t>
            </a:r>
            <a:r>
              <a:rPr lang="en-US" sz="2800" dirty="0"/>
              <a:t>of stem cell </a:t>
            </a:r>
            <a:r>
              <a:rPr lang="en-US" sz="2800" b="1" i="1" dirty="0">
                <a:solidFill>
                  <a:srgbClr val="00B050"/>
                </a:solidFill>
              </a:rPr>
              <a:t>homing </a:t>
            </a:r>
            <a:r>
              <a:rPr lang="en-US" sz="2800" i="1" dirty="0"/>
              <a:t>appears to depend </a:t>
            </a:r>
            <a:r>
              <a:rPr lang="en-US" sz="2800" i="1" dirty="0" smtClean="0"/>
              <a:t>on </a:t>
            </a:r>
            <a:r>
              <a:rPr lang="en-US" sz="2800" dirty="0" smtClean="0"/>
              <a:t>a </a:t>
            </a:r>
            <a:r>
              <a:rPr lang="en-US" sz="2800" dirty="0" err="1"/>
              <a:t>chemokine</a:t>
            </a:r>
            <a:r>
              <a:rPr lang="en-US" sz="2800" dirty="0"/>
              <a:t> gradient in which the </a:t>
            </a:r>
            <a:r>
              <a:rPr lang="en-US" sz="2800" dirty="0" err="1" smtClean="0"/>
              <a:t>stromal</a:t>
            </a:r>
            <a:r>
              <a:rPr lang="en-US" sz="2800" dirty="0" smtClean="0"/>
              <a:t> derived</a:t>
            </a:r>
            <a:endParaRPr lang="en-US" sz="2800" dirty="0"/>
          </a:p>
          <a:p>
            <a:pPr algn="l"/>
            <a:r>
              <a:rPr lang="en-US" sz="2800" dirty="0"/>
              <a:t>factor </a:t>
            </a:r>
            <a:r>
              <a:rPr lang="en-US" sz="2800" b="1" dirty="0">
                <a:solidFill>
                  <a:srgbClr val="00B050"/>
                </a:solidFill>
              </a:rPr>
              <a:t>(SDF-l) </a:t>
            </a:r>
            <a:r>
              <a:rPr lang="en-US" sz="2800" dirty="0"/>
              <a:t>is critical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7148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 </a:t>
            </a:r>
            <a:r>
              <a:rPr lang="en-US" sz="2800" dirty="0" smtClean="0"/>
              <a:t>Several interactions maintain stem cell viability and production in the </a:t>
            </a:r>
            <a:r>
              <a:rPr lang="en-US" sz="2800" dirty="0" err="1" smtClean="0"/>
              <a:t>stroma</a:t>
            </a:r>
            <a:r>
              <a:rPr lang="en-US" sz="2800" dirty="0" smtClean="0"/>
              <a:t> including stem cell factor</a:t>
            </a:r>
          </a:p>
          <a:p>
            <a:pPr algn="l"/>
            <a:r>
              <a:rPr lang="en-US" sz="2800" dirty="0" smtClean="0"/>
              <a:t>(SCF) and Jagged proteins expressed on </a:t>
            </a:r>
            <a:r>
              <a:rPr lang="en-US" sz="2800" dirty="0" err="1" smtClean="0"/>
              <a:t>stroma</a:t>
            </a:r>
            <a:r>
              <a:rPr lang="en-US" sz="2800" dirty="0" smtClean="0"/>
              <a:t> and</a:t>
            </a:r>
          </a:p>
          <a:p>
            <a:pPr algn="l"/>
            <a:r>
              <a:rPr lang="en-US" sz="2800" dirty="0" smtClean="0"/>
              <a:t>their respective receptors c-Kit and Notch expressed</a:t>
            </a:r>
          </a:p>
          <a:p>
            <a:pPr algn="l"/>
            <a:r>
              <a:rPr lang="en-US" sz="2800" dirty="0" smtClean="0"/>
              <a:t>on stem cell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0" y="307181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Stem cell plasticity</a:t>
            </a:r>
          </a:p>
          <a:p>
            <a:pPr algn="l"/>
            <a:r>
              <a:rPr lang="en-US" sz="2800" dirty="0"/>
              <a:t>There is some evidence that adult stem cells in</a:t>
            </a:r>
          </a:p>
          <a:p>
            <a:pPr algn="l"/>
            <a:r>
              <a:rPr lang="en-US" sz="2800" dirty="0"/>
              <a:t>different organs are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pluripotent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/>
              <a:t>and can generate</a:t>
            </a:r>
          </a:p>
          <a:p>
            <a:pPr algn="l"/>
            <a:r>
              <a:rPr lang="en-US" sz="2800" dirty="0"/>
              <a:t>various types of tissue </a:t>
            </a:r>
            <a:endParaRPr lang="en-US" sz="2800" dirty="0" smtClean="0"/>
          </a:p>
          <a:p>
            <a:pPr algn="l"/>
            <a:r>
              <a:rPr lang="en-US" sz="2800" dirty="0" smtClean="0"/>
              <a:t>Studies </a:t>
            </a:r>
            <a:r>
              <a:rPr lang="en-US" sz="2800" dirty="0"/>
              <a:t>in </a:t>
            </a:r>
            <a:r>
              <a:rPr lang="en-US" sz="2800" dirty="0" smtClean="0"/>
              <a:t>patients and </a:t>
            </a:r>
            <a:r>
              <a:rPr lang="en-US" sz="2800" dirty="0"/>
              <a:t>animals who have received </a:t>
            </a:r>
            <a:r>
              <a:rPr lang="en-US" sz="2800" dirty="0" err="1"/>
              <a:t>haemopoietic</a:t>
            </a:r>
            <a:r>
              <a:rPr lang="en-US" sz="2800" dirty="0"/>
              <a:t> </a:t>
            </a:r>
            <a:r>
              <a:rPr lang="en-US" sz="2800" dirty="0" smtClean="0"/>
              <a:t>stem cell </a:t>
            </a:r>
            <a:r>
              <a:rPr lang="en-US" sz="2800" dirty="0"/>
              <a:t>transplants </a:t>
            </a:r>
            <a:r>
              <a:rPr lang="en-US" sz="2800" dirty="0" smtClean="0"/>
              <a:t> </a:t>
            </a:r>
            <a:r>
              <a:rPr lang="en-US" sz="2800" dirty="0"/>
              <a:t>have suggested </a:t>
            </a:r>
            <a:r>
              <a:rPr lang="en-US" sz="2800" dirty="0" smtClean="0"/>
              <a:t>that donor </a:t>
            </a:r>
            <a:r>
              <a:rPr lang="en-US" sz="2800" dirty="0"/>
              <a:t>cells may contribute to tissues such as neurons,</a:t>
            </a:r>
          </a:p>
          <a:p>
            <a:pPr algn="l"/>
            <a:r>
              <a:rPr lang="en-US" sz="2800" dirty="0"/>
              <a:t>liver and muscle</a:t>
            </a:r>
            <a:r>
              <a:rPr lang="en-US" dirty="0"/>
              <a:t>.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1811</Words>
  <Application>Microsoft Office PowerPoint</Application>
  <PresentationFormat>عرض على الشاشة (3:4)‏</PresentationFormat>
  <Paragraphs>188</Paragraphs>
  <Slides>48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49" baseType="lpstr">
      <vt:lpstr>Office Theme</vt:lpstr>
      <vt:lpstr>Haemopoiesis MSC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Full Blood Count: </vt:lpstr>
      <vt:lpstr>الشريحة 20</vt:lpstr>
      <vt:lpstr>الشريحة 21</vt:lpstr>
      <vt:lpstr>erythropoiesis</vt:lpstr>
      <vt:lpstr>الشريحة 23</vt:lpstr>
      <vt:lpstr>الشريحة 24</vt:lpstr>
      <vt:lpstr>الشريحة 25</vt:lpstr>
      <vt:lpstr>الشريحة 26</vt:lpstr>
      <vt:lpstr>الشريحة 27</vt:lpstr>
      <vt:lpstr>Erythropoietin </vt:lpstr>
      <vt:lpstr>الشريحة 29</vt:lpstr>
      <vt:lpstr>الشريحة 30</vt:lpstr>
      <vt:lpstr>الشريحة 31</vt:lpstr>
      <vt:lpstr>الشريحة 32</vt:lpstr>
      <vt:lpstr>Haemoglobin synthesis</vt:lpstr>
      <vt:lpstr>الشريحة 34</vt:lpstr>
      <vt:lpstr>الشريحة 35</vt:lpstr>
      <vt:lpstr>Haem synthesis</vt:lpstr>
      <vt:lpstr>الشريحة 37</vt:lpstr>
      <vt:lpstr>الشريحة 38</vt:lpstr>
      <vt:lpstr>Haemoglobin function </vt:lpstr>
      <vt:lpstr>الشريحة 40</vt:lpstr>
      <vt:lpstr>The α1β1 and α2β2 contacts stabilize the molecule</vt:lpstr>
      <vt:lpstr>The P50</vt:lpstr>
      <vt:lpstr>Normally, in vivo, O2 exchange</vt:lpstr>
      <vt:lpstr>الشريحة 44</vt:lpstr>
      <vt:lpstr>الشريحة 45</vt:lpstr>
      <vt:lpstr>الشريحة 46</vt:lpstr>
      <vt:lpstr>الشريحة 47</vt:lpstr>
      <vt:lpstr>الشريحة 48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haemopoiesis</dc:title>
  <dc:creator>Al-Hudhud</dc:creator>
  <cp:lastModifiedBy>DR.Ahmed Saker 2O14</cp:lastModifiedBy>
  <cp:revision>34</cp:revision>
  <dcterms:created xsi:type="dcterms:W3CDTF">2016-10-03T16:27:11Z</dcterms:created>
  <dcterms:modified xsi:type="dcterms:W3CDTF">2021-09-25T12:44:54Z</dcterms:modified>
</cp:coreProperties>
</file>