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9"/>
  </p:notesMasterIdLst>
  <p:sldIdLst>
    <p:sldId id="325" r:id="rId4"/>
    <p:sldId id="330" r:id="rId5"/>
    <p:sldId id="328" r:id="rId6"/>
    <p:sldId id="327" r:id="rId7"/>
    <p:sldId id="258" r:id="rId8"/>
    <p:sldId id="260" r:id="rId9"/>
    <p:sldId id="263" r:id="rId10"/>
    <p:sldId id="287" r:id="rId11"/>
    <p:sldId id="288" r:id="rId12"/>
    <p:sldId id="302" r:id="rId13"/>
    <p:sldId id="303" r:id="rId14"/>
    <p:sldId id="297" r:id="rId15"/>
    <p:sldId id="298" r:id="rId16"/>
    <p:sldId id="270" r:id="rId17"/>
    <p:sldId id="294" r:id="rId18"/>
    <p:sldId id="301" r:id="rId19"/>
    <p:sldId id="324" r:id="rId20"/>
    <p:sldId id="289" r:id="rId21"/>
    <p:sldId id="282" r:id="rId22"/>
    <p:sldId id="304" r:id="rId23"/>
    <p:sldId id="312" r:id="rId24"/>
    <p:sldId id="313" r:id="rId25"/>
    <p:sldId id="314" r:id="rId26"/>
    <p:sldId id="319" r:id="rId27"/>
    <p:sldId id="32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7F7F7"/>
    <a:srgbClr val="DED7BC"/>
    <a:srgbClr val="D8D3BE"/>
    <a:srgbClr val="C2BA9A"/>
    <a:srgbClr val="DDDEAA"/>
    <a:srgbClr val="EDDEA9"/>
    <a:srgbClr val="E7D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6092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EDB31-BEC1-4C4B-A9A7-C05C523F34F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105BEC9-7D5B-4F73-B481-D15FFD5BEE88}">
      <dgm:prSet phldrT="[Text]"/>
      <dgm:spPr/>
      <dgm:t>
        <a:bodyPr/>
        <a:lstStyle/>
        <a:p>
          <a:r>
            <a:rPr lang="fr-CH" dirty="0" smtClean="0">
              <a:solidFill>
                <a:schemeClr val="accent1"/>
              </a:solidFill>
            </a:rPr>
            <a:t>1</a:t>
          </a:r>
          <a:endParaRPr lang="en-US" dirty="0">
            <a:solidFill>
              <a:schemeClr val="accent1"/>
            </a:solidFill>
          </a:endParaRPr>
        </a:p>
      </dgm:t>
    </dgm:pt>
    <dgm:pt modelId="{B6BF90EF-AEED-4D33-82F7-73FD4B235FD7}" type="parTrans" cxnId="{B8178CAA-2966-422E-B4D4-14D7A1549457}">
      <dgm:prSet/>
      <dgm:spPr/>
      <dgm:t>
        <a:bodyPr/>
        <a:lstStyle/>
        <a:p>
          <a:endParaRPr lang="en-US"/>
        </a:p>
      </dgm:t>
    </dgm:pt>
    <dgm:pt modelId="{5CD9A7C1-3E6D-488E-88F7-F478CFEEFC4F}" type="sibTrans" cxnId="{B8178CAA-2966-422E-B4D4-14D7A1549457}">
      <dgm:prSet/>
      <dgm:spPr/>
      <dgm:t>
        <a:bodyPr/>
        <a:lstStyle/>
        <a:p>
          <a:endParaRPr lang="en-US"/>
        </a:p>
      </dgm:t>
    </dgm:pt>
    <dgm:pt modelId="{1F6CE092-B2E6-45CE-9B98-9A485B022E3D}">
      <dgm:prSet phldrT="[Text]"/>
      <dgm:spPr/>
      <dgm:t>
        <a:bodyPr/>
        <a:lstStyle/>
        <a:p>
          <a:r>
            <a:rPr lang="fr-CH" dirty="0" smtClean="0">
              <a:solidFill>
                <a:schemeClr val="accent1"/>
              </a:solidFill>
            </a:rPr>
            <a:t>1</a:t>
          </a:r>
          <a:endParaRPr lang="en-US" dirty="0">
            <a:solidFill>
              <a:schemeClr val="accent1"/>
            </a:solidFill>
          </a:endParaRPr>
        </a:p>
      </dgm:t>
    </dgm:pt>
    <dgm:pt modelId="{95ECAD43-F436-40D6-8037-A8661836E829}" type="parTrans" cxnId="{245A5785-13AD-40C9-B707-7B873DCF26C0}">
      <dgm:prSet/>
      <dgm:spPr/>
      <dgm:t>
        <a:bodyPr/>
        <a:lstStyle/>
        <a:p>
          <a:endParaRPr lang="en-US"/>
        </a:p>
      </dgm:t>
    </dgm:pt>
    <dgm:pt modelId="{22B4BF05-C700-4D63-B4EB-C017E7497CBE}" type="sibTrans" cxnId="{245A5785-13AD-40C9-B707-7B873DCF26C0}">
      <dgm:prSet/>
      <dgm:spPr/>
      <dgm:t>
        <a:bodyPr/>
        <a:lstStyle/>
        <a:p>
          <a:endParaRPr lang="en-US"/>
        </a:p>
      </dgm:t>
    </dgm:pt>
    <dgm:pt modelId="{2C74BA56-4606-40C6-8726-5CE8F0CBE704}">
      <dgm:prSet phldrT="[Text]"/>
      <dgm:spPr/>
      <dgm:t>
        <a:bodyPr/>
        <a:lstStyle/>
        <a:p>
          <a:r>
            <a:rPr lang="fr-CH" dirty="0" smtClean="0">
              <a:solidFill>
                <a:schemeClr val="accent1"/>
              </a:solidFill>
            </a:rPr>
            <a:t>1</a:t>
          </a:r>
          <a:endParaRPr lang="en-US" dirty="0">
            <a:solidFill>
              <a:schemeClr val="accent1"/>
            </a:solidFill>
          </a:endParaRPr>
        </a:p>
      </dgm:t>
    </dgm:pt>
    <dgm:pt modelId="{76BBA231-59F5-4908-970D-3B2CF8E9CF5B}" type="sibTrans" cxnId="{6DF2C49A-9DA7-49E0-8B43-2B0554F33860}">
      <dgm:prSet/>
      <dgm:spPr/>
      <dgm:t>
        <a:bodyPr/>
        <a:lstStyle/>
        <a:p>
          <a:endParaRPr lang="en-US"/>
        </a:p>
      </dgm:t>
    </dgm:pt>
    <dgm:pt modelId="{5FD06EBC-5B10-4A9E-B462-16AB9B84711F}" type="parTrans" cxnId="{6DF2C49A-9DA7-49E0-8B43-2B0554F33860}">
      <dgm:prSet/>
      <dgm:spPr/>
      <dgm:t>
        <a:bodyPr/>
        <a:lstStyle/>
        <a:p>
          <a:endParaRPr lang="en-US"/>
        </a:p>
      </dgm:t>
    </dgm:pt>
    <dgm:pt modelId="{AC304861-9B8C-427A-9AD8-BAB3F0844EC2}" type="pres">
      <dgm:prSet presAssocID="{147EDB31-BEC1-4C4B-A9A7-C05C523F34F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FAF656E-EAC5-4589-928B-A359DC4815E0}" type="pres">
      <dgm:prSet presAssocID="{2C74BA56-4606-40C6-8726-5CE8F0CBE704}" presName="gear1" presStyleLbl="node1" presStyleIdx="0" presStyleCnt="3" custLinFactNeighborX="-4378" custLinFactNeighborY="12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76C0C-3EFD-445D-B681-2BD7ADD3BE5D}" type="pres">
      <dgm:prSet presAssocID="{2C74BA56-4606-40C6-8726-5CE8F0CBE704}" presName="gear1srcNode" presStyleLbl="node1" presStyleIdx="0" presStyleCnt="3"/>
      <dgm:spPr/>
      <dgm:t>
        <a:bodyPr/>
        <a:lstStyle/>
        <a:p>
          <a:endParaRPr lang="en-US"/>
        </a:p>
      </dgm:t>
    </dgm:pt>
    <dgm:pt modelId="{AB89CF9D-CB54-4D5E-A590-68B80A1B7DF7}" type="pres">
      <dgm:prSet presAssocID="{2C74BA56-4606-40C6-8726-5CE8F0CBE704}" presName="gear1dstNode" presStyleLbl="node1" presStyleIdx="0" presStyleCnt="3"/>
      <dgm:spPr/>
      <dgm:t>
        <a:bodyPr/>
        <a:lstStyle/>
        <a:p>
          <a:endParaRPr lang="en-US"/>
        </a:p>
      </dgm:t>
    </dgm:pt>
    <dgm:pt modelId="{CAAF0AAF-3DFC-4D98-AB72-325B642C726A}" type="pres">
      <dgm:prSet presAssocID="{2105BEC9-7D5B-4F73-B481-D15FFD5BEE8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C2D6B-F3F4-45C4-A282-DA00E2287B5F}" type="pres">
      <dgm:prSet presAssocID="{2105BEC9-7D5B-4F73-B481-D15FFD5BEE88}" presName="gear2srcNode" presStyleLbl="node1" presStyleIdx="1" presStyleCnt="3"/>
      <dgm:spPr/>
      <dgm:t>
        <a:bodyPr/>
        <a:lstStyle/>
        <a:p>
          <a:endParaRPr lang="en-US"/>
        </a:p>
      </dgm:t>
    </dgm:pt>
    <dgm:pt modelId="{A204CB80-BE0A-42EC-8D76-CF8DB05BBCFE}" type="pres">
      <dgm:prSet presAssocID="{2105BEC9-7D5B-4F73-B481-D15FFD5BEE88}" presName="gear2dstNode" presStyleLbl="node1" presStyleIdx="1" presStyleCnt="3"/>
      <dgm:spPr/>
      <dgm:t>
        <a:bodyPr/>
        <a:lstStyle/>
        <a:p>
          <a:endParaRPr lang="en-US"/>
        </a:p>
      </dgm:t>
    </dgm:pt>
    <dgm:pt modelId="{7DE08368-DD1A-417B-8873-0D861012B8D0}" type="pres">
      <dgm:prSet presAssocID="{1F6CE092-B2E6-45CE-9B98-9A485B022E3D}" presName="gear3" presStyleLbl="node1" presStyleIdx="2" presStyleCnt="3" custLinFactNeighborX="9344" custLinFactNeighborY="0"/>
      <dgm:spPr/>
      <dgm:t>
        <a:bodyPr/>
        <a:lstStyle/>
        <a:p>
          <a:endParaRPr lang="en-US"/>
        </a:p>
      </dgm:t>
    </dgm:pt>
    <dgm:pt modelId="{83290CA9-FEF4-4314-A68D-41239A3C9C67}" type="pres">
      <dgm:prSet presAssocID="{1F6CE092-B2E6-45CE-9B98-9A485B022E3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CFECC-7BCB-40FA-A271-01A52257385C}" type="pres">
      <dgm:prSet presAssocID="{1F6CE092-B2E6-45CE-9B98-9A485B022E3D}" presName="gear3srcNode" presStyleLbl="node1" presStyleIdx="2" presStyleCnt="3"/>
      <dgm:spPr/>
      <dgm:t>
        <a:bodyPr/>
        <a:lstStyle/>
        <a:p>
          <a:endParaRPr lang="en-US"/>
        </a:p>
      </dgm:t>
    </dgm:pt>
    <dgm:pt modelId="{1E70DAC9-B3FB-41A2-8E16-B19E3332F434}" type="pres">
      <dgm:prSet presAssocID="{1F6CE092-B2E6-45CE-9B98-9A485B022E3D}" presName="gear3dstNode" presStyleLbl="node1" presStyleIdx="2" presStyleCnt="3"/>
      <dgm:spPr/>
      <dgm:t>
        <a:bodyPr/>
        <a:lstStyle/>
        <a:p>
          <a:endParaRPr lang="en-US"/>
        </a:p>
      </dgm:t>
    </dgm:pt>
    <dgm:pt modelId="{9D40A083-1051-47CC-AC80-85EC1F8E73BD}" type="pres">
      <dgm:prSet presAssocID="{76BBA231-59F5-4908-970D-3B2CF8E9CF5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4683DDC-2320-4A27-A388-3851ABFB9852}" type="pres">
      <dgm:prSet presAssocID="{5CD9A7C1-3E6D-488E-88F7-F478CFEEFC4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4EE4DC6-1391-4EFE-A021-1776931E4326}" type="pres">
      <dgm:prSet presAssocID="{22B4BF05-C700-4D63-B4EB-C017E7497C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07A2DC3-7BEB-4F10-AE79-9FD399627B0E}" type="presOf" srcId="{2105BEC9-7D5B-4F73-B481-D15FFD5BEE88}" destId="{A204CB80-BE0A-42EC-8D76-CF8DB05BBCFE}" srcOrd="2" destOrd="0" presId="urn:microsoft.com/office/officeart/2005/8/layout/gear1"/>
    <dgm:cxn modelId="{2C303330-D460-482F-A16A-3843D69D30F7}" type="presOf" srcId="{5CD9A7C1-3E6D-488E-88F7-F478CFEEFC4F}" destId="{04683DDC-2320-4A27-A388-3851ABFB9852}" srcOrd="0" destOrd="0" presId="urn:microsoft.com/office/officeart/2005/8/layout/gear1"/>
    <dgm:cxn modelId="{8A038D56-A831-4B01-B949-B170A7F82F52}" type="presOf" srcId="{1F6CE092-B2E6-45CE-9B98-9A485B022E3D}" destId="{7AECFECC-7BCB-40FA-A271-01A52257385C}" srcOrd="2" destOrd="0" presId="urn:microsoft.com/office/officeart/2005/8/layout/gear1"/>
    <dgm:cxn modelId="{9FBFDF8B-C3ED-4E86-AB45-3B100C83E8F4}" type="presOf" srcId="{1F6CE092-B2E6-45CE-9B98-9A485B022E3D}" destId="{1E70DAC9-B3FB-41A2-8E16-B19E3332F434}" srcOrd="3" destOrd="0" presId="urn:microsoft.com/office/officeart/2005/8/layout/gear1"/>
    <dgm:cxn modelId="{8F282219-3AE6-40EC-8D6B-4A4A3DAD7187}" type="presOf" srcId="{76BBA231-59F5-4908-970D-3B2CF8E9CF5B}" destId="{9D40A083-1051-47CC-AC80-85EC1F8E73BD}" srcOrd="0" destOrd="0" presId="urn:microsoft.com/office/officeart/2005/8/layout/gear1"/>
    <dgm:cxn modelId="{41AE2A2E-7F1A-4D89-B5DD-C5A66891ECE8}" type="presOf" srcId="{2105BEC9-7D5B-4F73-B481-D15FFD5BEE88}" destId="{856C2D6B-F3F4-45C4-A282-DA00E2287B5F}" srcOrd="1" destOrd="0" presId="urn:microsoft.com/office/officeart/2005/8/layout/gear1"/>
    <dgm:cxn modelId="{B8178CAA-2966-422E-B4D4-14D7A1549457}" srcId="{147EDB31-BEC1-4C4B-A9A7-C05C523F34FC}" destId="{2105BEC9-7D5B-4F73-B481-D15FFD5BEE88}" srcOrd="1" destOrd="0" parTransId="{B6BF90EF-AEED-4D33-82F7-73FD4B235FD7}" sibTransId="{5CD9A7C1-3E6D-488E-88F7-F478CFEEFC4F}"/>
    <dgm:cxn modelId="{6BC61423-247B-448D-98E0-4136ACF3594B}" type="presOf" srcId="{2C74BA56-4606-40C6-8726-5CE8F0CBE704}" destId="{AB89CF9D-CB54-4D5E-A590-68B80A1B7DF7}" srcOrd="2" destOrd="0" presId="urn:microsoft.com/office/officeart/2005/8/layout/gear1"/>
    <dgm:cxn modelId="{199BB7DF-601B-4676-A165-D98308F3310D}" type="presOf" srcId="{1F6CE092-B2E6-45CE-9B98-9A485B022E3D}" destId="{7DE08368-DD1A-417B-8873-0D861012B8D0}" srcOrd="0" destOrd="0" presId="urn:microsoft.com/office/officeart/2005/8/layout/gear1"/>
    <dgm:cxn modelId="{A8368659-C7FA-45F3-9CAF-A85D5EA86F9B}" type="presOf" srcId="{2C74BA56-4606-40C6-8726-5CE8F0CBE704}" destId="{DFAF656E-EAC5-4589-928B-A359DC4815E0}" srcOrd="0" destOrd="0" presId="urn:microsoft.com/office/officeart/2005/8/layout/gear1"/>
    <dgm:cxn modelId="{6DF2C49A-9DA7-49E0-8B43-2B0554F33860}" srcId="{147EDB31-BEC1-4C4B-A9A7-C05C523F34FC}" destId="{2C74BA56-4606-40C6-8726-5CE8F0CBE704}" srcOrd="0" destOrd="0" parTransId="{5FD06EBC-5B10-4A9E-B462-16AB9B84711F}" sibTransId="{76BBA231-59F5-4908-970D-3B2CF8E9CF5B}"/>
    <dgm:cxn modelId="{10064187-E7F4-40F0-8935-65944495EB85}" type="presOf" srcId="{2C74BA56-4606-40C6-8726-5CE8F0CBE704}" destId="{98276C0C-3EFD-445D-B681-2BD7ADD3BE5D}" srcOrd="1" destOrd="0" presId="urn:microsoft.com/office/officeart/2005/8/layout/gear1"/>
    <dgm:cxn modelId="{245A5785-13AD-40C9-B707-7B873DCF26C0}" srcId="{147EDB31-BEC1-4C4B-A9A7-C05C523F34FC}" destId="{1F6CE092-B2E6-45CE-9B98-9A485B022E3D}" srcOrd="2" destOrd="0" parTransId="{95ECAD43-F436-40D6-8037-A8661836E829}" sibTransId="{22B4BF05-C700-4D63-B4EB-C017E7497CBE}"/>
    <dgm:cxn modelId="{9BAB495B-10E4-4BD5-8C52-0E0506C0C49F}" type="presOf" srcId="{1F6CE092-B2E6-45CE-9B98-9A485B022E3D}" destId="{83290CA9-FEF4-4314-A68D-41239A3C9C67}" srcOrd="1" destOrd="0" presId="urn:microsoft.com/office/officeart/2005/8/layout/gear1"/>
    <dgm:cxn modelId="{5200EAAB-F6A5-434A-B3B3-8AF80F15B7D2}" type="presOf" srcId="{2105BEC9-7D5B-4F73-B481-D15FFD5BEE88}" destId="{CAAF0AAF-3DFC-4D98-AB72-325B642C726A}" srcOrd="0" destOrd="0" presId="urn:microsoft.com/office/officeart/2005/8/layout/gear1"/>
    <dgm:cxn modelId="{BD660C05-A331-4DE9-AB55-491421399EFE}" type="presOf" srcId="{147EDB31-BEC1-4C4B-A9A7-C05C523F34FC}" destId="{AC304861-9B8C-427A-9AD8-BAB3F0844EC2}" srcOrd="0" destOrd="0" presId="urn:microsoft.com/office/officeart/2005/8/layout/gear1"/>
    <dgm:cxn modelId="{CA4DC416-70B3-4067-A208-D242071254D8}" type="presOf" srcId="{22B4BF05-C700-4D63-B4EB-C017E7497CBE}" destId="{04EE4DC6-1391-4EFE-A021-1776931E4326}" srcOrd="0" destOrd="0" presId="urn:microsoft.com/office/officeart/2005/8/layout/gear1"/>
    <dgm:cxn modelId="{092EDCAF-2B4E-474D-9A31-B681D08687E2}" type="presParOf" srcId="{AC304861-9B8C-427A-9AD8-BAB3F0844EC2}" destId="{DFAF656E-EAC5-4589-928B-A359DC4815E0}" srcOrd="0" destOrd="0" presId="urn:microsoft.com/office/officeart/2005/8/layout/gear1"/>
    <dgm:cxn modelId="{5A9121E8-1B1D-462A-9BFB-01E04E107BBC}" type="presParOf" srcId="{AC304861-9B8C-427A-9AD8-BAB3F0844EC2}" destId="{98276C0C-3EFD-445D-B681-2BD7ADD3BE5D}" srcOrd="1" destOrd="0" presId="urn:microsoft.com/office/officeart/2005/8/layout/gear1"/>
    <dgm:cxn modelId="{278456D1-2FE8-47BF-AD51-FA3638DF4B2B}" type="presParOf" srcId="{AC304861-9B8C-427A-9AD8-BAB3F0844EC2}" destId="{AB89CF9D-CB54-4D5E-A590-68B80A1B7DF7}" srcOrd="2" destOrd="0" presId="urn:microsoft.com/office/officeart/2005/8/layout/gear1"/>
    <dgm:cxn modelId="{C035B63B-8BE5-40B7-9503-41B034858712}" type="presParOf" srcId="{AC304861-9B8C-427A-9AD8-BAB3F0844EC2}" destId="{CAAF0AAF-3DFC-4D98-AB72-325B642C726A}" srcOrd="3" destOrd="0" presId="urn:microsoft.com/office/officeart/2005/8/layout/gear1"/>
    <dgm:cxn modelId="{1E2C0B65-3547-499A-868B-C1EFE5C477F1}" type="presParOf" srcId="{AC304861-9B8C-427A-9AD8-BAB3F0844EC2}" destId="{856C2D6B-F3F4-45C4-A282-DA00E2287B5F}" srcOrd="4" destOrd="0" presId="urn:microsoft.com/office/officeart/2005/8/layout/gear1"/>
    <dgm:cxn modelId="{38088C69-19E6-4288-898F-01966DE488EE}" type="presParOf" srcId="{AC304861-9B8C-427A-9AD8-BAB3F0844EC2}" destId="{A204CB80-BE0A-42EC-8D76-CF8DB05BBCFE}" srcOrd="5" destOrd="0" presId="urn:microsoft.com/office/officeart/2005/8/layout/gear1"/>
    <dgm:cxn modelId="{ABA055E1-8E37-46EB-9EE9-B5CD6700D4FE}" type="presParOf" srcId="{AC304861-9B8C-427A-9AD8-BAB3F0844EC2}" destId="{7DE08368-DD1A-417B-8873-0D861012B8D0}" srcOrd="6" destOrd="0" presId="urn:microsoft.com/office/officeart/2005/8/layout/gear1"/>
    <dgm:cxn modelId="{CA795D9F-4991-4C84-B362-FB442FFF043E}" type="presParOf" srcId="{AC304861-9B8C-427A-9AD8-BAB3F0844EC2}" destId="{83290CA9-FEF4-4314-A68D-41239A3C9C67}" srcOrd="7" destOrd="0" presId="urn:microsoft.com/office/officeart/2005/8/layout/gear1"/>
    <dgm:cxn modelId="{F4D44ECA-319B-45F4-B6C7-A180D7F61A56}" type="presParOf" srcId="{AC304861-9B8C-427A-9AD8-BAB3F0844EC2}" destId="{7AECFECC-7BCB-40FA-A271-01A52257385C}" srcOrd="8" destOrd="0" presId="urn:microsoft.com/office/officeart/2005/8/layout/gear1"/>
    <dgm:cxn modelId="{04902955-51E3-4332-8EAC-7C8B89AC1659}" type="presParOf" srcId="{AC304861-9B8C-427A-9AD8-BAB3F0844EC2}" destId="{1E70DAC9-B3FB-41A2-8E16-B19E3332F434}" srcOrd="9" destOrd="0" presId="urn:microsoft.com/office/officeart/2005/8/layout/gear1"/>
    <dgm:cxn modelId="{E0C1A48F-2F71-48B5-A446-BA5E671AC923}" type="presParOf" srcId="{AC304861-9B8C-427A-9AD8-BAB3F0844EC2}" destId="{9D40A083-1051-47CC-AC80-85EC1F8E73BD}" srcOrd="10" destOrd="0" presId="urn:microsoft.com/office/officeart/2005/8/layout/gear1"/>
    <dgm:cxn modelId="{22B34659-D5A0-400B-8C5C-2D3135C84F5C}" type="presParOf" srcId="{AC304861-9B8C-427A-9AD8-BAB3F0844EC2}" destId="{04683DDC-2320-4A27-A388-3851ABFB9852}" srcOrd="11" destOrd="0" presId="urn:microsoft.com/office/officeart/2005/8/layout/gear1"/>
    <dgm:cxn modelId="{3DD2A1BC-1AE2-4C40-95CD-4B9B41BC8D8A}" type="presParOf" srcId="{AC304861-9B8C-427A-9AD8-BAB3F0844EC2}" destId="{04EE4DC6-1391-4EFE-A021-1776931E432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F656E-EAC5-4589-928B-A359DC4815E0}">
      <dsp:nvSpPr>
        <dsp:cNvPr id="0" name=""/>
        <dsp:cNvSpPr/>
      </dsp:nvSpPr>
      <dsp:spPr>
        <a:xfrm>
          <a:off x="786784" y="566169"/>
          <a:ext cx="691984" cy="69198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>
              <a:solidFill>
                <a:schemeClr val="accent1"/>
              </a:solidFill>
            </a:rPr>
            <a:t>1</a:t>
          </a:r>
          <a:endParaRPr lang="en-US" sz="1500" kern="1200" dirty="0">
            <a:solidFill>
              <a:schemeClr val="accent1"/>
            </a:solidFill>
          </a:endParaRPr>
        </a:p>
      </dsp:txBody>
      <dsp:txXfrm>
        <a:off x="925904" y="728263"/>
        <a:ext cx="413744" cy="355694"/>
      </dsp:txXfrm>
    </dsp:sp>
    <dsp:sp modelId="{CAAF0AAF-3DFC-4D98-AB72-325B642C726A}">
      <dsp:nvSpPr>
        <dsp:cNvPr id="0" name=""/>
        <dsp:cNvSpPr/>
      </dsp:nvSpPr>
      <dsp:spPr>
        <a:xfrm>
          <a:off x="414470" y="402609"/>
          <a:ext cx="503261" cy="50326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>
              <a:solidFill>
                <a:schemeClr val="accent1"/>
              </a:solidFill>
            </a:rPr>
            <a:t>1</a:t>
          </a:r>
          <a:endParaRPr lang="en-US" sz="1500" kern="1200" dirty="0">
            <a:solidFill>
              <a:schemeClr val="accent1"/>
            </a:solidFill>
          </a:endParaRPr>
        </a:p>
      </dsp:txBody>
      <dsp:txXfrm>
        <a:off x="541167" y="530072"/>
        <a:ext cx="249867" cy="248335"/>
      </dsp:txXfrm>
    </dsp:sp>
    <dsp:sp modelId="{7DE08368-DD1A-417B-8873-0D861012B8D0}">
      <dsp:nvSpPr>
        <dsp:cNvPr id="0" name=""/>
        <dsp:cNvSpPr/>
      </dsp:nvSpPr>
      <dsp:spPr>
        <a:xfrm rot="20700000">
          <a:off x="752777" y="55410"/>
          <a:ext cx="493093" cy="49309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>
              <a:solidFill>
                <a:schemeClr val="accent1"/>
              </a:solidFill>
            </a:rPr>
            <a:t>1</a:t>
          </a:r>
          <a:endParaRPr lang="en-US" sz="1500" kern="1200" dirty="0">
            <a:solidFill>
              <a:schemeClr val="accent1"/>
            </a:solidFill>
          </a:endParaRPr>
        </a:p>
      </dsp:txBody>
      <dsp:txXfrm rot="-20700000">
        <a:off x="860927" y="163560"/>
        <a:ext cx="276793" cy="276793"/>
      </dsp:txXfrm>
    </dsp:sp>
    <dsp:sp modelId="{9D40A083-1051-47CC-AC80-85EC1F8E73BD}">
      <dsp:nvSpPr>
        <dsp:cNvPr id="0" name=""/>
        <dsp:cNvSpPr/>
      </dsp:nvSpPr>
      <dsp:spPr>
        <a:xfrm>
          <a:off x="736728" y="476064"/>
          <a:ext cx="885740" cy="885740"/>
        </a:xfrm>
        <a:prstGeom prst="circularArrow">
          <a:avLst>
            <a:gd name="adj1" fmla="val 4687"/>
            <a:gd name="adj2" fmla="val 299029"/>
            <a:gd name="adj3" fmla="val 2339932"/>
            <a:gd name="adj4" fmla="val 1631391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83DDC-2320-4A27-A388-3851ABFB9852}">
      <dsp:nvSpPr>
        <dsp:cNvPr id="0" name=""/>
        <dsp:cNvSpPr/>
      </dsp:nvSpPr>
      <dsp:spPr>
        <a:xfrm>
          <a:off x="325343" y="303857"/>
          <a:ext cx="643545" cy="6435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E4DC6-1391-4EFE-A021-1776931E4326}">
      <dsp:nvSpPr>
        <dsp:cNvPr id="0" name=""/>
        <dsp:cNvSpPr/>
      </dsp:nvSpPr>
      <dsp:spPr>
        <a:xfrm>
          <a:off x="582290" y="-39995"/>
          <a:ext cx="693871" cy="6938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1348-DFAF-4393-93CB-6738B13392A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C4AFB-7BE6-4259-B60F-ABD218B2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4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66FAA-C092-4FC7-A049-1A9D87E5695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1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Stimulation of </a:t>
            </a:r>
            <a:r>
              <a:rPr lang="en-US" dirty="0" err="1" smtClean="0"/>
              <a:t>Bifidobacteria</a:t>
            </a:r>
            <a:r>
              <a:rPr lang="en-US" dirty="0" smtClean="0"/>
              <a:t> growth and metabolic activity leading to protection</a:t>
            </a:r>
            <a:r>
              <a:rPr lang="en-US" baseline="0" dirty="0" smtClean="0"/>
              <a:t> from pathogen induced inflammation and invasion</a:t>
            </a:r>
            <a:endParaRPr lang="en-US" dirty="0" smtClean="0"/>
          </a:p>
          <a:p>
            <a:r>
              <a:rPr lang="en-US" dirty="0" smtClean="0"/>
              <a:t>Literature and own data on …</a:t>
            </a:r>
          </a:p>
          <a:p>
            <a:r>
              <a:rPr lang="en-US" dirty="0" smtClean="0"/>
              <a:t>Leads</a:t>
            </a:r>
            <a:r>
              <a:rPr lang="en-US" baseline="0" dirty="0" smtClean="0"/>
              <a:t> to next question: HMO and immune protection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030B6-5608-42D9-AF17-51577D199A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6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3974B-765A-4331-8C00-C1036D544BE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991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26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4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BFAD4-F78E-4ED6-996C-7B7392B9462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99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BFAD4-F78E-4ED6-996C-7B7392B9462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4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BFAD4-F78E-4ED6-996C-7B7392B9462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1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0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FUT2 Secretor</a:t>
            </a:r>
          </a:p>
          <a:p>
            <a:r>
              <a:rPr lang="en-US" dirty="0" smtClean="0"/>
              <a:t>FUT3 Lewis</a:t>
            </a:r>
          </a:p>
          <a:p>
            <a:r>
              <a:rPr lang="en-US" dirty="0" smtClean="0"/>
              <a:t>References: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8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4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4AFB-7BE6-4259-B60F-ABD218B222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40B9-41B6-48EA-AF5C-BD4D3BF73DBB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E32-B9FC-4DF2-9479-3AFB105493AB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5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67B-FA89-4ED8-816B-4747D20D6070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Simple Page Gold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57300" y="495300"/>
            <a:ext cx="10096500" cy="619126"/>
          </a:xfrm>
        </p:spPr>
        <p:txBody>
          <a:bodyPr anchor="ctr">
            <a:normAutofit/>
          </a:bodyPr>
          <a:lstStyle>
            <a:lvl1pPr>
              <a:defRPr sz="2600">
                <a:solidFill>
                  <a:srgbClr val="A29061"/>
                </a:solidFill>
              </a:defRPr>
            </a:lvl1pPr>
          </a:lstStyle>
          <a:p>
            <a:r>
              <a:rPr lang="fr-FR" dirty="0" err="1" smtClean="0"/>
              <a:t>Text</a:t>
            </a:r>
            <a:r>
              <a:rPr lang="fr-FR" dirty="0" smtClean="0"/>
              <a:t> slide option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6091238"/>
            <a:ext cx="10467975" cy="436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50" b="0">
                <a:solidFill>
                  <a:srgbClr val="919191"/>
                </a:solidFill>
              </a:defRPr>
            </a:lvl1pPr>
          </a:lstStyle>
          <a:p>
            <a:pPr lvl="0"/>
            <a:r>
              <a:rPr lang="fr-FR" dirty="0" err="1" smtClean="0"/>
              <a:t>References</a:t>
            </a:r>
            <a:r>
              <a:rPr lang="fr-FR" dirty="0" smtClean="0"/>
              <a:t>/</a:t>
            </a:r>
            <a:r>
              <a:rPr lang="fr-FR" dirty="0" err="1" smtClean="0"/>
              <a:t>footnotes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1257300" y="1223963"/>
            <a:ext cx="10096500" cy="45418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 marL="982663" indent="-263525">
              <a:buFont typeface="Arial" charset="0"/>
              <a:buChar char="•"/>
              <a:defRPr sz="1600"/>
            </a:lvl4pPr>
            <a:lvl5pPr marL="1252538" indent="-269875">
              <a:buFont typeface=".AppleSystemUIFont" charset="-120"/>
              <a:buChar char="-"/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 flipH="1">
            <a:off x="1264707" y="1076326"/>
            <a:ext cx="10089093" cy="12752"/>
          </a:xfrm>
          <a:prstGeom prst="line">
            <a:avLst/>
          </a:prstGeom>
          <a:ln w="19050">
            <a:gradFill>
              <a:gsLst>
                <a:gs pos="28000">
                  <a:srgbClr val="C79A3F"/>
                </a:gs>
                <a:gs pos="0">
                  <a:srgbClr val="CA9124"/>
                </a:gs>
                <a:gs pos="100000">
                  <a:srgbClr val="A07E29"/>
                </a:gs>
                <a:gs pos="77000">
                  <a:srgbClr val="E8D07D"/>
                </a:gs>
                <a:gs pos="64000">
                  <a:srgbClr val="EDCC6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360362"/>
            <a:ext cx="9963150" cy="96785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1264708" y="457200"/>
            <a:ext cx="10089092" cy="0"/>
          </a:xfrm>
          <a:prstGeom prst="line">
            <a:avLst/>
          </a:prstGeom>
          <a:ln w="19050">
            <a:gradFill>
              <a:gsLst>
                <a:gs pos="28000">
                  <a:srgbClr val="C79A3F"/>
                </a:gs>
                <a:gs pos="0">
                  <a:srgbClr val="CA9124"/>
                </a:gs>
                <a:gs pos="100000">
                  <a:srgbClr val="A07E29"/>
                </a:gs>
                <a:gs pos="77000">
                  <a:srgbClr val="E8D07D"/>
                </a:gs>
                <a:gs pos="64000">
                  <a:srgbClr val="EDCC6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7" y="248502"/>
            <a:ext cx="986089" cy="1084998"/>
          </a:xfrm>
          <a:prstGeom prst="rect">
            <a:avLst/>
          </a:prstGeom>
        </p:spPr>
      </p:pic>
      <p:sp>
        <p:nvSpPr>
          <p:cNvPr id="11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9152465" y="6250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E097-DF23-324E-88DA-AE5DA78F00E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89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8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8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73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5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1177-F585-4DA3-BD8B-1D16609CBE0F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14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6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6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7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Simple Page Gold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57300" y="495300"/>
            <a:ext cx="10096500" cy="619126"/>
          </a:xfrm>
        </p:spPr>
        <p:txBody>
          <a:bodyPr anchor="ctr">
            <a:normAutofit/>
          </a:bodyPr>
          <a:lstStyle>
            <a:lvl1pPr>
              <a:defRPr sz="2600">
                <a:solidFill>
                  <a:srgbClr val="A29061"/>
                </a:solidFill>
              </a:defRPr>
            </a:lvl1pPr>
          </a:lstStyle>
          <a:p>
            <a:r>
              <a:rPr lang="fr-FR" dirty="0" err="1" smtClean="0"/>
              <a:t>Text</a:t>
            </a:r>
            <a:r>
              <a:rPr lang="fr-FR" dirty="0" smtClean="0"/>
              <a:t> slide option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6091238"/>
            <a:ext cx="10467975" cy="436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50" b="0">
                <a:solidFill>
                  <a:srgbClr val="919191"/>
                </a:solidFill>
              </a:defRPr>
            </a:lvl1pPr>
          </a:lstStyle>
          <a:p>
            <a:pPr lvl="0"/>
            <a:r>
              <a:rPr lang="fr-FR" dirty="0" err="1" smtClean="0"/>
              <a:t>References</a:t>
            </a:r>
            <a:r>
              <a:rPr lang="fr-FR" dirty="0" smtClean="0"/>
              <a:t>/</a:t>
            </a:r>
            <a:r>
              <a:rPr lang="fr-FR" dirty="0" err="1" smtClean="0"/>
              <a:t>footnotes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1257300" y="1223963"/>
            <a:ext cx="10096500" cy="45418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 marL="982663" indent="-263525">
              <a:buFont typeface="Arial" charset="0"/>
              <a:buChar char="•"/>
              <a:defRPr sz="1600"/>
            </a:lvl4pPr>
            <a:lvl5pPr marL="1252538" indent="-269875">
              <a:buFont typeface=".AppleSystemUIFont" charset="-120"/>
              <a:buChar char="-"/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 flipH="1">
            <a:off x="1264707" y="1076326"/>
            <a:ext cx="10089093" cy="12752"/>
          </a:xfrm>
          <a:prstGeom prst="line">
            <a:avLst/>
          </a:prstGeom>
          <a:ln w="19050">
            <a:gradFill>
              <a:gsLst>
                <a:gs pos="28000">
                  <a:srgbClr val="C79A3F"/>
                </a:gs>
                <a:gs pos="0">
                  <a:srgbClr val="CA9124"/>
                </a:gs>
                <a:gs pos="100000">
                  <a:srgbClr val="A07E29"/>
                </a:gs>
                <a:gs pos="77000">
                  <a:srgbClr val="E8D07D"/>
                </a:gs>
                <a:gs pos="64000">
                  <a:srgbClr val="EDCC6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360362"/>
            <a:ext cx="9963150" cy="96785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1264708" y="457200"/>
            <a:ext cx="10089092" cy="0"/>
          </a:xfrm>
          <a:prstGeom prst="line">
            <a:avLst/>
          </a:prstGeom>
          <a:ln w="19050">
            <a:gradFill>
              <a:gsLst>
                <a:gs pos="28000">
                  <a:srgbClr val="C79A3F"/>
                </a:gs>
                <a:gs pos="0">
                  <a:srgbClr val="CA9124"/>
                </a:gs>
                <a:gs pos="100000">
                  <a:srgbClr val="A07E29"/>
                </a:gs>
                <a:gs pos="77000">
                  <a:srgbClr val="E8D07D"/>
                </a:gs>
                <a:gs pos="64000">
                  <a:srgbClr val="EDCC6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7" y="248502"/>
            <a:ext cx="986089" cy="1084998"/>
          </a:xfrm>
          <a:prstGeom prst="rect">
            <a:avLst/>
          </a:prstGeom>
        </p:spPr>
      </p:pic>
      <p:sp>
        <p:nvSpPr>
          <p:cNvPr id="11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9152465" y="6250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E097-DF23-324E-88DA-AE5DA78F00E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21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8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5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23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56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14C-ED43-43B3-9161-786C383AF3E5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7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11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75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88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15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23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40" y="25248"/>
            <a:ext cx="1089872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01966" y="1380410"/>
            <a:ext cx="11058236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69" y="678923"/>
            <a:ext cx="10972800" cy="59672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69" y="1498600"/>
            <a:ext cx="10972800" cy="42578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8969" y="378176"/>
            <a:ext cx="10972800" cy="381000"/>
          </a:xfrm>
        </p:spPr>
        <p:txBody>
          <a:bodyPr anchor="b">
            <a:noAutofit/>
          </a:bodyPr>
          <a:lstStyle>
            <a:lvl1pPr marL="0" indent="0">
              <a:buNone/>
              <a:defRPr sz="32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71169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F5D5BF1-BE87-4CE8-8CF0-8CD621441B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4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BC47-CD58-4992-AD7A-894474FCF747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C373-DAC2-43B3-A3CB-3D90D312F894}" type="datetime1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0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0968-03DC-494A-BD50-B6BE66D17349}" type="datetime1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5F12-C9F4-4A2E-8C41-E4ACFE5EDA57}" type="datetime1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34D9-9B34-44F2-A082-12E8108AE66E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B64-CA23-4A5A-8E1A-F16483DD2FA0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723D-452D-4021-8A78-1899DF55D2C6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BB9E-A2FB-43FE-8D56-49444EFA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34A2-C086-4FB1-9E45-2DF6532E069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EF2F-800A-4193-90CE-38FEFF56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0152-937C-44CA-8CED-16C1051A7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5F6C-5347-4683-8781-6A66673B3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6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1</a:t>
            </a:fld>
            <a:endParaRPr lang="en-US"/>
          </a:p>
        </p:txBody>
      </p:sp>
      <p:pic>
        <p:nvPicPr>
          <p:cNvPr id="1027" name="Picture 3" descr="C:\Users\abd\Desktop\48289729-young-mother-holding-her-newborn-child-mom-nursing-baby-woman-and-new-born-boy-in-white-bedroom-w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1883"/>
            <a:ext cx="121920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Future 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start 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Now</a:t>
            </a:r>
          </a:p>
          <a:p>
            <a:pPr lvl="0" algn="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lvl="0" algn="r"/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r"/>
            <a:endParaRPr lang="en-US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r"/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r"/>
            <a:endParaRPr lang="en-US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r"/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Keep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Mom Happy Once</a:t>
            </a:r>
            <a:endParaRPr lang="ar-IQ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ar-IQ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9434"/>
            <a:ext cx="652328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lonna MT" panose="04020805060202030203" pitchFamily="82" charset="0"/>
                <a:cs typeface="Arial" panose="020B0604020202020204" pitchFamily="34" charset="0"/>
              </a:rPr>
              <a:t>HMO Biology</a:t>
            </a:r>
            <a:endParaRPr lang="en-US" sz="4000" b="1" dirty="0">
              <a:solidFill>
                <a:srgbClr val="002060"/>
              </a:solidFill>
              <a:latin typeface="Colonna MT" panose="04020805060202030203" pitchFamily="82" charset="0"/>
              <a:cs typeface="Arial" panose="020B0604020202020204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638167" y="2535527"/>
            <a:ext cx="4733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000" i="1" dirty="0" smtClean="0"/>
              <a:t>The majority </a:t>
            </a:r>
            <a:r>
              <a:rPr lang="en-US" altLang="fr-FR" sz="2000" i="1" dirty="0"/>
              <a:t>of HMOs remain intact in gut </a:t>
            </a:r>
            <a:r>
              <a:rPr lang="en-US" altLang="fr-FR" sz="2000" i="1" dirty="0" smtClean="0"/>
              <a:t>lumen and </a:t>
            </a:r>
            <a:r>
              <a:rPr lang="en-US" altLang="fr-FR" sz="2000" i="1" dirty="0"/>
              <a:t>have no nutritive value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3210" y="2332940"/>
            <a:ext cx="5768051" cy="3529337"/>
            <a:chOff x="686773" y="1579462"/>
            <a:chExt cx="5768051" cy="352933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7499" t="9176" r="10031"/>
            <a:stretch/>
          </p:blipFill>
          <p:spPr>
            <a:xfrm rot="5400000">
              <a:off x="2902612" y="1556587"/>
              <a:ext cx="3529337" cy="3575087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86773" y="2759503"/>
              <a:ext cx="2510865" cy="1811926"/>
              <a:chOff x="837527" y="2185370"/>
              <a:chExt cx="2659651" cy="197055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883" y="2185370"/>
                <a:ext cx="499915" cy="31092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/>
              <a:srcRect l="41535"/>
              <a:stretch/>
            </p:blipFill>
            <p:spPr>
              <a:xfrm>
                <a:off x="1515751" y="3845003"/>
                <a:ext cx="292275" cy="31092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/>
              <a:srcRect r="58455"/>
              <a:stretch/>
            </p:blipFill>
            <p:spPr>
              <a:xfrm>
                <a:off x="1401966" y="3534080"/>
                <a:ext cx="207691" cy="3109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l="45764" t="27833" r="38764" b="8379"/>
              <a:stretch/>
            </p:blipFill>
            <p:spPr>
              <a:xfrm rot="5400000">
                <a:off x="1807313" y="1593799"/>
                <a:ext cx="720080" cy="2659651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986160" flipH="1" flipV="1">
              <a:off x="1206118" y="3350813"/>
              <a:ext cx="1237148" cy="576461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8955646" y="3555368"/>
            <a:ext cx="2760628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do HMO do?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524" y="2370197"/>
            <a:ext cx="1126544" cy="483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932" y="2133193"/>
            <a:ext cx="1144285" cy="5189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231" y="3124877"/>
            <a:ext cx="940266" cy="5056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4339" y="3120442"/>
            <a:ext cx="887043" cy="51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3738" y="2571997"/>
            <a:ext cx="1499103" cy="4390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788" y="3487968"/>
            <a:ext cx="1126544" cy="4834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196" y="3250964"/>
            <a:ext cx="1144285" cy="5189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495" y="4242648"/>
            <a:ext cx="940266" cy="5056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8603" y="4238213"/>
            <a:ext cx="887043" cy="51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8002" y="3689768"/>
            <a:ext cx="1499103" cy="439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9782" y="1334284"/>
            <a:ext cx="5861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Production of HMOs requires 10% of the mother’s total energy expenditure for milk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10</a:t>
            </a:fld>
            <a:endParaRPr lang="en-US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1AB7E67D-C6E8-4D5A-B8DB-8085DE3C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1261" y="5324907"/>
            <a:ext cx="5425043" cy="920450"/>
          </a:xfrm>
        </p:spPr>
        <p:txBody>
          <a:bodyPr anchor="t"/>
          <a:lstStyle/>
          <a:p>
            <a:pPr algn="l"/>
            <a:r>
              <a:rPr lang="fr-CH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Rudloff et al.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(2006) </a:t>
            </a:r>
            <a:r>
              <a:rPr lang="fr-CH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Glycobiology</a:t>
            </a:r>
            <a:r>
              <a:rPr lang="fr-CH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16:477</a:t>
            </a:r>
            <a:endParaRPr lang="fr-CH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Rudloff et al. (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2011) Br </a:t>
            </a:r>
            <a:r>
              <a:rPr lang="fr-CH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fr-CH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fr-CH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107:957</a:t>
            </a:r>
            <a:endParaRPr lang="fr-CH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Albrecht et al. (2011) Carbohydrate Research 346:2540</a:t>
            </a:r>
            <a:endParaRPr lang="fr-CH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lonna MT" panose="04020805060202030203" pitchFamily="82" charset="0"/>
                <a:cs typeface="Arial" panose="020B0604020202020204" pitchFamily="34" charset="0"/>
              </a:rPr>
              <a:t>HMO Biology</a:t>
            </a:r>
            <a:endParaRPr lang="en-US" sz="4000" b="1" dirty="0">
              <a:solidFill>
                <a:srgbClr val="002060"/>
              </a:solidFill>
              <a:latin typeface="Colonna MT" panose="04020805060202030203" pitchFamily="82" charset="0"/>
              <a:cs typeface="Arial" panose="020B0604020202020204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78197" y="1701137"/>
            <a:ext cx="4733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000" i="1" dirty="0" smtClean="0"/>
              <a:t>HMO, </a:t>
            </a:r>
          </a:p>
          <a:p>
            <a:r>
              <a:rPr lang="en-US" altLang="fr-FR" sz="2000" i="1" dirty="0" smtClean="0"/>
              <a:t>A multifunctional breast milk component</a:t>
            </a:r>
            <a:endParaRPr lang="en-US" altLang="fr-FR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1" y="1014419"/>
            <a:ext cx="5683412" cy="5143591"/>
          </a:xfrm>
          <a:prstGeom prst="rect">
            <a:avLst/>
          </a:prstGeom>
        </p:spPr>
      </p:pic>
      <p:sp>
        <p:nvSpPr>
          <p:cNvPr id="6" name="Rectangle à coins arrondis 16"/>
          <p:cNvSpPr/>
          <p:nvPr/>
        </p:nvSpPr>
        <p:spPr>
          <a:xfrm>
            <a:off x="6878197" y="2677054"/>
            <a:ext cx="2312086" cy="1389851"/>
          </a:xfrm>
          <a:prstGeom prst="roundRect">
            <a:avLst>
              <a:gd name="adj" fmla="val 5264"/>
            </a:avLst>
          </a:prstGeom>
          <a:solidFill>
            <a:srgbClr val="F9F8F4"/>
          </a:solidFill>
          <a:ln>
            <a:gradFill flip="none" rotWithShape="1">
              <a:gsLst>
                <a:gs pos="0">
                  <a:srgbClr val="CA9222"/>
                </a:gs>
                <a:gs pos="100000">
                  <a:srgbClr val="CA9222"/>
                </a:gs>
                <a:gs pos="50000">
                  <a:srgbClr val="E0B954"/>
                </a:gs>
              </a:gsLst>
              <a:lin ang="0" scaled="1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35100" rtlCol="0" anchor="ctr" anchorCtr="0"/>
          <a:lstStyle/>
          <a:p>
            <a:pPr algn="ctr"/>
            <a:r>
              <a:rPr lang="en-US" sz="2000" b="1" dirty="0" smtClean="0">
                <a:solidFill>
                  <a:srgbClr val="A29061"/>
                </a:solidFill>
              </a:rPr>
              <a:t>NURTURE BENEFICIAL MICROBIOTA</a:t>
            </a:r>
            <a:endParaRPr lang="en-US" sz="2000" b="1" dirty="0">
              <a:solidFill>
                <a:srgbClr val="A29061"/>
              </a:solidFill>
            </a:endParaRPr>
          </a:p>
        </p:txBody>
      </p:sp>
      <p:sp>
        <p:nvSpPr>
          <p:cNvPr id="7" name="Rectangle à coins arrondis 17"/>
          <p:cNvSpPr/>
          <p:nvPr/>
        </p:nvSpPr>
        <p:spPr>
          <a:xfrm>
            <a:off x="6878199" y="4161156"/>
            <a:ext cx="2312086" cy="1389851"/>
          </a:xfrm>
          <a:prstGeom prst="roundRect">
            <a:avLst>
              <a:gd name="adj" fmla="val 5264"/>
            </a:avLst>
          </a:prstGeom>
          <a:solidFill>
            <a:srgbClr val="F9F8F4"/>
          </a:solidFill>
          <a:ln>
            <a:gradFill flip="none" rotWithShape="1">
              <a:gsLst>
                <a:gs pos="0">
                  <a:srgbClr val="CA9222"/>
                </a:gs>
                <a:gs pos="100000">
                  <a:srgbClr val="CA9222"/>
                </a:gs>
                <a:gs pos="50000">
                  <a:srgbClr val="E0B954"/>
                </a:gs>
              </a:gsLst>
              <a:lin ang="0" scaled="1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35100" rtlCol="0" anchor="ctr" anchorCtr="0"/>
          <a:lstStyle/>
          <a:p>
            <a:pPr algn="ctr"/>
            <a:r>
              <a:rPr lang="en-US" sz="2000" b="1" dirty="0">
                <a:solidFill>
                  <a:srgbClr val="A29061"/>
                </a:solidFill>
              </a:rPr>
              <a:t>ACT AS </a:t>
            </a:r>
            <a:r>
              <a:rPr lang="en-US" sz="2000" b="1" dirty="0" smtClean="0">
                <a:solidFill>
                  <a:srgbClr val="A29061"/>
                </a:solidFill>
              </a:rPr>
              <a:t>TRAP</a:t>
            </a:r>
            <a:endParaRPr lang="en-US" sz="2000" b="1" dirty="0">
              <a:solidFill>
                <a:srgbClr val="A29061"/>
              </a:solidFill>
            </a:endParaRPr>
          </a:p>
          <a:p>
            <a:pPr algn="ctr"/>
            <a:r>
              <a:rPr lang="en-US" sz="2000" b="1" dirty="0">
                <a:solidFill>
                  <a:srgbClr val="A29061"/>
                </a:solidFill>
              </a:rPr>
              <a:t>FOR </a:t>
            </a:r>
            <a:r>
              <a:rPr lang="en-US" sz="2000" b="1" dirty="0" smtClean="0">
                <a:solidFill>
                  <a:srgbClr val="A29061"/>
                </a:solidFill>
              </a:rPr>
              <a:t>PATHOGENS</a:t>
            </a:r>
            <a:endParaRPr lang="en-US" sz="2000" b="1" dirty="0">
              <a:solidFill>
                <a:srgbClr val="A29061"/>
              </a:solidFill>
            </a:endParaRPr>
          </a:p>
        </p:txBody>
      </p:sp>
      <p:sp>
        <p:nvSpPr>
          <p:cNvPr id="8" name="Rectangle à coins arrondis 18"/>
          <p:cNvSpPr/>
          <p:nvPr/>
        </p:nvSpPr>
        <p:spPr>
          <a:xfrm>
            <a:off x="9299807" y="2677054"/>
            <a:ext cx="2312086" cy="1389851"/>
          </a:xfrm>
          <a:prstGeom prst="roundRect">
            <a:avLst>
              <a:gd name="adj" fmla="val 5264"/>
            </a:avLst>
          </a:prstGeom>
          <a:solidFill>
            <a:srgbClr val="F9F8F4"/>
          </a:solidFill>
          <a:ln>
            <a:gradFill flip="none" rotWithShape="1">
              <a:gsLst>
                <a:gs pos="0">
                  <a:srgbClr val="CA9222"/>
                </a:gs>
                <a:gs pos="100000">
                  <a:srgbClr val="CA9222"/>
                </a:gs>
                <a:gs pos="50000">
                  <a:srgbClr val="E0B954"/>
                </a:gs>
              </a:gsLst>
              <a:lin ang="0" scaled="1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35100" rtlCol="0" anchor="ctr" anchorCtr="0"/>
          <a:lstStyle/>
          <a:p>
            <a:pPr algn="ctr"/>
            <a:r>
              <a:rPr lang="en-US" sz="2000" b="1" dirty="0">
                <a:solidFill>
                  <a:srgbClr val="A29061"/>
                </a:solidFill>
              </a:rPr>
              <a:t>STRENGTHEN</a:t>
            </a:r>
          </a:p>
          <a:p>
            <a:pPr algn="ctr"/>
            <a:r>
              <a:rPr lang="en-US" sz="2000" b="1" dirty="0">
                <a:solidFill>
                  <a:srgbClr val="A29061"/>
                </a:solidFill>
              </a:rPr>
              <a:t>GUT BARRIER FUNCTION </a:t>
            </a:r>
          </a:p>
        </p:txBody>
      </p:sp>
      <p:sp>
        <p:nvSpPr>
          <p:cNvPr id="9" name="Rectangle à coins arrondis 19"/>
          <p:cNvSpPr/>
          <p:nvPr/>
        </p:nvSpPr>
        <p:spPr>
          <a:xfrm>
            <a:off x="9299807" y="4161156"/>
            <a:ext cx="2312086" cy="1389851"/>
          </a:xfrm>
          <a:prstGeom prst="roundRect">
            <a:avLst>
              <a:gd name="adj" fmla="val 5264"/>
            </a:avLst>
          </a:prstGeom>
          <a:solidFill>
            <a:srgbClr val="F9F8F4"/>
          </a:solidFill>
          <a:ln>
            <a:gradFill flip="none" rotWithShape="1">
              <a:gsLst>
                <a:gs pos="0">
                  <a:srgbClr val="CA9222"/>
                </a:gs>
                <a:gs pos="100000">
                  <a:srgbClr val="CA9222"/>
                </a:gs>
                <a:gs pos="50000">
                  <a:srgbClr val="E0B954"/>
                </a:gs>
              </a:gsLst>
              <a:lin ang="0" scaled="1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35100" rtlCol="0" anchor="ctr" anchorCtr="0"/>
          <a:lstStyle/>
          <a:p>
            <a:pPr algn="ctr"/>
            <a:r>
              <a:rPr lang="en-US" sz="2000" b="1" dirty="0">
                <a:solidFill>
                  <a:srgbClr val="A29061"/>
                </a:solidFill>
              </a:rPr>
              <a:t>EDUCATE THE DEVELOPING </a:t>
            </a:r>
          </a:p>
          <a:p>
            <a:pPr algn="ctr"/>
            <a:r>
              <a:rPr lang="en-US" sz="2000" b="1" dirty="0">
                <a:solidFill>
                  <a:srgbClr val="A29061"/>
                </a:solidFill>
              </a:rPr>
              <a:t>IMMUNE SYSTEM 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8190269" y="3437828"/>
          <a:ext cx="1759974" cy="12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0295" y="5530001"/>
            <a:ext cx="10592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HMOs serve as decoys for pathogens.</a:t>
            </a:r>
            <a:r>
              <a:rPr lang="en-US" b="1" baseline="30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t="1000" r="1178" b="-1000"/>
          <a:stretch/>
        </p:blipFill>
        <p:spPr>
          <a:xfrm>
            <a:off x="1409335" y="1906729"/>
            <a:ext cx="4183037" cy="3519940"/>
          </a:xfrm>
          <a:prstGeom prst="roundRect">
            <a:avLst>
              <a:gd name="adj" fmla="val 5241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CA9222"/>
                </a:gs>
                <a:gs pos="100000">
                  <a:srgbClr val="CA9222"/>
                </a:gs>
                <a:gs pos="50000">
                  <a:srgbClr val="E0B954"/>
                </a:gs>
              </a:gsLst>
              <a:lin ang="0" scaled="1"/>
              <a:tileRect/>
            </a:gra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lonna MT" panose="04020805060202030203" pitchFamily="82" charset="0"/>
              </a:rPr>
              <a:t>HMO</a:t>
            </a:r>
            <a:r>
              <a:rPr lang="en-US" cap="none" dirty="0" smtClean="0">
                <a:latin typeface="Colonna MT" panose="04020805060202030203" pitchFamily="82" charset="0"/>
              </a:rPr>
              <a:t>s</a:t>
            </a:r>
            <a:r>
              <a:rPr lang="en-US" dirty="0" smtClean="0">
                <a:latin typeface="Colonna MT" panose="04020805060202030203" pitchFamily="82" charset="0"/>
              </a:rPr>
              <a:t> </a:t>
            </a:r>
            <a:r>
              <a:rPr lang="en-US" dirty="0">
                <a:latin typeface="Colonna MT" panose="04020805060202030203" pitchFamily="82" charset="0"/>
              </a:rPr>
              <a:t>block pathogens from doing </a:t>
            </a:r>
            <a:r>
              <a:rPr lang="en-US" dirty="0" smtClean="0">
                <a:latin typeface="Colonna MT" panose="04020805060202030203" pitchFamily="82" charset="0"/>
              </a:rPr>
              <a:t>harm</a:t>
            </a:r>
            <a:endParaRPr lang="fr-CH" dirty="0">
              <a:latin typeface="Colonna MT" panose="04020805060202030203" pitchFamily="82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1  Bode  et al. </a:t>
            </a:r>
            <a:r>
              <a:rPr lang="en-US" sz="1600" i="1" dirty="0" err="1">
                <a:solidFill>
                  <a:schemeClr val="tx1"/>
                </a:solidFill>
              </a:rPr>
              <a:t>Adv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Nutr</a:t>
            </a:r>
            <a:r>
              <a:rPr lang="en-US" sz="1600" i="1" dirty="0">
                <a:solidFill>
                  <a:schemeClr val="tx1"/>
                </a:solidFill>
              </a:rPr>
              <a:t> 2012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  <a:r>
              <a:rPr lang="en-US" sz="1600" i="1" dirty="0">
                <a:solidFill>
                  <a:schemeClr val="tx1"/>
                </a:solidFill>
              </a:rPr>
              <a:t> 2 </a:t>
            </a:r>
            <a:r>
              <a:rPr lang="en-US" sz="1600" i="1" dirty="0" err="1" smtClean="0">
                <a:solidFill>
                  <a:schemeClr val="tx1"/>
                </a:solidFill>
              </a:rPr>
              <a:t>Smilovitz</a:t>
            </a:r>
            <a:r>
              <a:rPr lang="en-US" sz="1600" i="1" dirty="0" smtClean="0">
                <a:solidFill>
                  <a:schemeClr val="tx1"/>
                </a:solidFill>
              </a:rPr>
              <a:t> et </a:t>
            </a:r>
            <a:r>
              <a:rPr lang="en-US" sz="1600" i="1" dirty="0">
                <a:solidFill>
                  <a:schemeClr val="tx1"/>
                </a:solidFill>
              </a:rPr>
              <a:t>al. </a:t>
            </a:r>
            <a:r>
              <a:rPr lang="en-US" sz="1600" i="1" dirty="0" err="1">
                <a:solidFill>
                  <a:schemeClr val="tx1"/>
                </a:solidFill>
              </a:rPr>
              <a:t>Annu</a:t>
            </a:r>
            <a:r>
              <a:rPr lang="en-US" sz="1600" i="1" dirty="0">
                <a:solidFill>
                  <a:schemeClr val="tx1"/>
                </a:solidFill>
              </a:rPr>
              <a:t> Rev </a:t>
            </a:r>
            <a:r>
              <a:rPr lang="en-US" sz="1600" i="1" dirty="0" err="1">
                <a:solidFill>
                  <a:schemeClr val="tx1"/>
                </a:solidFill>
              </a:rPr>
              <a:t>Nutr</a:t>
            </a:r>
            <a:r>
              <a:rPr lang="en-US" sz="1600" i="1" dirty="0">
                <a:solidFill>
                  <a:schemeClr val="tx1"/>
                </a:solidFill>
              </a:rPr>
              <a:t> 2014; 3 </a:t>
            </a:r>
            <a:r>
              <a:rPr lang="en-US" sz="1600" i="1" dirty="0" err="1">
                <a:solidFill>
                  <a:schemeClr val="tx1"/>
                </a:solidFill>
              </a:rPr>
              <a:t>Sprenger</a:t>
            </a:r>
            <a:r>
              <a:rPr lang="en-US" sz="1600" i="1" dirty="0">
                <a:solidFill>
                  <a:schemeClr val="tx1"/>
                </a:solidFill>
              </a:rPr>
              <a:t> et al. </a:t>
            </a:r>
            <a:r>
              <a:rPr lang="en-US" sz="1600" i="1" dirty="0" err="1">
                <a:solidFill>
                  <a:schemeClr val="tx1"/>
                </a:solidFill>
              </a:rPr>
              <a:t>Eur</a:t>
            </a:r>
            <a:r>
              <a:rPr lang="en-US" sz="1600" i="1" dirty="0">
                <a:solidFill>
                  <a:schemeClr val="tx1"/>
                </a:solidFill>
              </a:rPr>
              <a:t> J </a:t>
            </a:r>
            <a:r>
              <a:rPr lang="en-US" sz="1600" i="1" dirty="0" err="1">
                <a:solidFill>
                  <a:schemeClr val="tx1"/>
                </a:solidFill>
              </a:rPr>
              <a:t>Nutr</a:t>
            </a:r>
            <a:r>
              <a:rPr lang="en-US" sz="1600" i="1" dirty="0">
                <a:solidFill>
                  <a:schemeClr val="tx1"/>
                </a:solidFill>
              </a:rPr>
              <a:t> 2016; </a:t>
            </a:r>
            <a:r>
              <a:rPr lang="en-US" sz="1600" i="1" dirty="0" smtClean="0">
                <a:solidFill>
                  <a:schemeClr val="tx1"/>
                </a:solidFill>
              </a:rPr>
              <a:t>4  </a:t>
            </a:r>
            <a:r>
              <a:rPr lang="en-US" sz="1600" i="1" dirty="0" err="1">
                <a:solidFill>
                  <a:schemeClr val="tx1"/>
                </a:solidFill>
              </a:rPr>
              <a:t>Jantscher-Krenn</a:t>
            </a:r>
            <a:r>
              <a:rPr lang="en-US" sz="1600" i="1" dirty="0">
                <a:solidFill>
                  <a:schemeClr val="tx1"/>
                </a:solidFill>
              </a:rPr>
              <a:t> et al.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Minerva </a:t>
            </a:r>
            <a:r>
              <a:rPr lang="en-US" sz="1600" i="1" dirty="0" err="1">
                <a:solidFill>
                  <a:schemeClr val="tx1"/>
                </a:solidFill>
              </a:rPr>
              <a:t>Pediatr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2012</a:t>
            </a:r>
            <a:endParaRPr lang="de-DE" sz="1600" i="1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792530" y="2231081"/>
            <a:ext cx="5606675" cy="3116432"/>
          </a:xfrm>
        </p:spPr>
        <p:txBody>
          <a:bodyPr>
            <a:normAutofit/>
          </a:bodyPr>
          <a:lstStyle/>
          <a:p>
            <a:r>
              <a:rPr lang="fr-CH" sz="1800" dirty="0" smtClean="0">
                <a:solidFill>
                  <a:srgbClr val="A29061"/>
                </a:solidFill>
              </a:rPr>
              <a:t>Many </a:t>
            </a:r>
            <a:r>
              <a:rPr lang="fr-CH" sz="1800" dirty="0">
                <a:solidFill>
                  <a:srgbClr val="A29061"/>
                </a:solidFill>
              </a:rPr>
              <a:t>pathogens need to </a:t>
            </a:r>
            <a:r>
              <a:rPr lang="fr-CH" sz="1800" dirty="0">
                <a:solidFill>
                  <a:schemeClr val="accent5">
                    <a:lumMod val="50000"/>
                  </a:schemeClr>
                </a:solidFill>
              </a:rPr>
              <a:t>attach </a:t>
            </a:r>
            <a:r>
              <a:rPr lang="fr-CH" sz="1800" dirty="0">
                <a:solidFill>
                  <a:srgbClr val="A29061"/>
                </a:solidFill>
              </a:rPr>
              <a:t>to the mucosal surface to cause infectious disease.</a:t>
            </a:r>
            <a:r>
              <a:rPr lang="fr-CH" sz="1800" baseline="30000" dirty="0">
                <a:solidFill>
                  <a:srgbClr val="A29061"/>
                </a:solidFill>
              </a:rPr>
              <a:t>1</a:t>
            </a:r>
          </a:p>
          <a:p>
            <a:r>
              <a:rPr lang="fr-CH" sz="1800" dirty="0" smtClean="0">
                <a:solidFill>
                  <a:srgbClr val="A29061"/>
                </a:solidFill>
              </a:rPr>
              <a:t>HMOs</a:t>
            </a:r>
            <a:r>
              <a:rPr lang="fr-CH" sz="1800" b="0" dirty="0" smtClean="0">
                <a:solidFill>
                  <a:srgbClr val="A29061"/>
                </a:solidFill>
              </a:rPr>
              <a:t> </a:t>
            </a:r>
            <a:r>
              <a:rPr lang="fr-CH" sz="1800" b="0" dirty="0"/>
              <a:t>(</a:t>
            </a:r>
            <a:r>
              <a:rPr lang="fr-CH" sz="1800" dirty="0">
                <a:solidFill>
                  <a:srgbClr val="907E4E"/>
                </a:solidFill>
              </a:rPr>
              <a:t>especially </a:t>
            </a:r>
            <a:r>
              <a:rPr lang="fr-CH" sz="1800" u="sng" dirty="0">
                <a:solidFill>
                  <a:schemeClr val="accent5">
                    <a:lumMod val="50000"/>
                  </a:schemeClr>
                </a:solidFill>
              </a:rPr>
              <a:t>fucosylated</a:t>
            </a:r>
            <a:r>
              <a:rPr lang="fr-CH" sz="1800" dirty="0">
                <a:solidFill>
                  <a:srgbClr val="907E4E"/>
                </a:solidFill>
              </a:rPr>
              <a:t> structures</a:t>
            </a:r>
            <a:r>
              <a:rPr lang="fr-CH" sz="1800" b="0" dirty="0">
                <a:solidFill>
                  <a:srgbClr val="907E4E"/>
                </a:solidFill>
              </a:rPr>
              <a:t>) resemble the host epithelial cell surface glycans (= receptors) to which pathogens adhere.</a:t>
            </a:r>
            <a:r>
              <a:rPr lang="fr-CH" sz="1800" b="0" baseline="30000" dirty="0">
                <a:solidFill>
                  <a:srgbClr val="907E4E"/>
                </a:solidFill>
              </a:rPr>
              <a:t>2,3</a:t>
            </a:r>
          </a:p>
          <a:p>
            <a:r>
              <a:rPr lang="fr-CH" sz="1800" dirty="0" smtClean="0">
                <a:solidFill>
                  <a:srgbClr val="A29061"/>
                </a:solidFill>
              </a:rPr>
              <a:t>Pathogens </a:t>
            </a:r>
            <a:r>
              <a:rPr lang="fr-CH" sz="1800" dirty="0">
                <a:solidFill>
                  <a:srgbClr val="A29061"/>
                </a:solidFill>
              </a:rPr>
              <a:t>(bacteria, viruses and their toxins) are </a:t>
            </a:r>
            <a:r>
              <a:rPr lang="fr-CH" sz="1800" dirty="0">
                <a:solidFill>
                  <a:schemeClr val="accent5">
                    <a:lumMod val="50000"/>
                  </a:schemeClr>
                </a:solidFill>
              </a:rPr>
              <a:t>deceived</a:t>
            </a:r>
            <a:r>
              <a:rPr lang="fr-CH" sz="1800" dirty="0">
                <a:solidFill>
                  <a:srgbClr val="A29061"/>
                </a:solidFill>
              </a:rPr>
              <a:t> </a:t>
            </a:r>
            <a:r>
              <a:rPr lang="fr-CH" sz="1800" b="0" dirty="0">
                <a:solidFill>
                  <a:srgbClr val="A29061"/>
                </a:solidFill>
              </a:rPr>
              <a:t>by the structural similarity and attach to the HMOs.</a:t>
            </a:r>
            <a:r>
              <a:rPr lang="fr-CH" sz="1800" b="0" baseline="30000" dirty="0">
                <a:solidFill>
                  <a:srgbClr val="A29061"/>
                </a:solidFill>
              </a:rPr>
              <a:t>4</a:t>
            </a:r>
            <a:r>
              <a:rPr lang="fr-CH" sz="1800" b="0" dirty="0">
                <a:solidFill>
                  <a:srgbClr val="A29061"/>
                </a:solidFill>
              </a:rPr>
              <a:t>  HMOs thus serve as </a:t>
            </a:r>
            <a:r>
              <a:rPr lang="fr-CH" sz="1800" dirty="0">
                <a:solidFill>
                  <a:srgbClr val="A29061"/>
                </a:solidFill>
              </a:rPr>
              <a:t>soluble decoy </a:t>
            </a:r>
            <a:r>
              <a:rPr lang="fr-CH" sz="1800" b="0" dirty="0">
                <a:solidFill>
                  <a:srgbClr val="A29061"/>
                </a:solidFill>
              </a:rPr>
              <a:t>receptors to prevent pathogen binding to the host cell and thereby reduce the risk of infectious disease.</a:t>
            </a:r>
            <a:r>
              <a:rPr lang="fr-CH" sz="1800" b="0" baseline="30000" dirty="0" smtClean="0">
                <a:solidFill>
                  <a:srgbClr val="A29061"/>
                </a:solidFill>
              </a:rPr>
              <a:t>1</a:t>
            </a:r>
            <a:endParaRPr lang="fr-CH" sz="1800" b="0" baseline="30000" dirty="0">
              <a:solidFill>
                <a:srgbClr val="A2906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2412" y="1174789"/>
            <a:ext cx="10008292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SzPct val="90000"/>
            </a:pPr>
            <a:r>
              <a:rPr lang="fr-CH" sz="2000" b="1" dirty="0">
                <a:solidFill>
                  <a:srgbClr val="A29061"/>
                </a:solidFill>
              </a:rPr>
              <a:t>HMOs function as soluble receptor </a:t>
            </a:r>
            <a:r>
              <a:rPr lang="fr-CH" sz="2000" b="1" dirty="0">
                <a:solidFill>
                  <a:schemeClr val="accent1">
                    <a:lumMod val="50000"/>
                  </a:schemeClr>
                </a:solidFill>
              </a:rPr>
              <a:t>analogs (decoys) that compete </a:t>
            </a:r>
            <a:r>
              <a:rPr lang="fr-CH" sz="2000" b="1" dirty="0">
                <a:solidFill>
                  <a:srgbClr val="A29061"/>
                </a:solidFill>
              </a:rPr>
              <a:t>for bacterial binding against the intestinal mucosa</a:t>
            </a:r>
            <a:r>
              <a:rPr lang="fr-CH" sz="2000" b="1" baseline="30000" dirty="0">
                <a:solidFill>
                  <a:srgbClr val="A29061"/>
                </a:solidFill>
              </a:rPr>
              <a:t>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1FE097-DF23-324E-88DA-AE5DA78F00E5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5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6070" y="5948592"/>
            <a:ext cx="10592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HMOs improve host defense by strengthening intestinal barrier function.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gut barri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-678"/>
          <a:stretch/>
        </p:blipFill>
        <p:spPr>
          <a:xfrm>
            <a:off x="295275" y="1325872"/>
            <a:ext cx="6528179" cy="4615377"/>
          </a:xfrm>
          <a:prstGeom prst="roundRect">
            <a:avLst>
              <a:gd name="adj" fmla="val 5241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CA9222"/>
                </a:gs>
                <a:gs pos="100000">
                  <a:srgbClr val="CA9222"/>
                </a:gs>
                <a:gs pos="50000">
                  <a:srgbClr val="E0B954"/>
                </a:gs>
              </a:gsLst>
              <a:lin ang="0" scaled="1"/>
              <a:tileRect/>
            </a:gra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>
                <a:latin typeface="Colonna MT" panose="04020805060202030203" pitchFamily="82" charset="0"/>
              </a:rPr>
              <a:t>HMO</a:t>
            </a:r>
            <a:r>
              <a:rPr lang="fr-CH" cap="none" dirty="0" err="1">
                <a:latin typeface="Colonna MT" panose="04020805060202030203" pitchFamily="82" charset="0"/>
              </a:rPr>
              <a:t>s</a:t>
            </a:r>
            <a:r>
              <a:rPr lang="en-US" dirty="0" smtClean="0">
                <a:latin typeface="Colonna MT" panose="04020805060202030203" pitchFamily="82" charset="0"/>
              </a:rPr>
              <a:t> </a:t>
            </a:r>
            <a:r>
              <a:rPr lang="en-US" dirty="0">
                <a:latin typeface="Colonna MT" panose="04020805060202030203" pitchFamily="82" charset="0"/>
              </a:rPr>
              <a:t>strengthen the gut barrier function </a:t>
            </a:r>
            <a:endParaRPr lang="fr-CH" dirty="0">
              <a:latin typeface="Colonna MT" panose="04020805060202030203" pitchFamily="82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95275" y="6328778"/>
            <a:ext cx="10467975" cy="436562"/>
          </a:xfrm>
        </p:spPr>
        <p:txBody>
          <a:bodyPr>
            <a:norm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1 </a:t>
            </a:r>
            <a:r>
              <a:rPr lang="en-US" sz="1600" i="1" dirty="0" err="1">
                <a:solidFill>
                  <a:schemeClr val="tx1"/>
                </a:solidFill>
              </a:rPr>
              <a:t>Angeloni</a:t>
            </a:r>
            <a:r>
              <a:rPr lang="en-US" sz="1600" i="1" dirty="0">
                <a:solidFill>
                  <a:schemeClr val="tx1"/>
                </a:solidFill>
              </a:rPr>
              <a:t> et al. </a:t>
            </a:r>
            <a:r>
              <a:rPr lang="en-US" sz="1600" i="1" dirty="0" err="1">
                <a:solidFill>
                  <a:schemeClr val="tx1"/>
                </a:solidFill>
              </a:rPr>
              <a:t>Glycobiology</a:t>
            </a:r>
            <a:r>
              <a:rPr lang="en-US" sz="1600" i="1" dirty="0">
                <a:solidFill>
                  <a:schemeClr val="tx1"/>
                </a:solidFill>
              </a:rPr>
              <a:t> 2005; 2 Bode, </a:t>
            </a:r>
            <a:r>
              <a:rPr lang="en-US" sz="1600" i="1" dirty="0" err="1">
                <a:solidFill>
                  <a:schemeClr val="tx1"/>
                </a:solidFill>
              </a:rPr>
              <a:t>Glycobiology</a:t>
            </a:r>
            <a:r>
              <a:rPr lang="en-US" sz="1600" i="1" dirty="0">
                <a:solidFill>
                  <a:schemeClr val="tx1"/>
                </a:solidFill>
              </a:rPr>
              <a:t> 2012; 3 </a:t>
            </a:r>
            <a:r>
              <a:rPr lang="en-US" sz="1600" i="1" dirty="0" err="1">
                <a:solidFill>
                  <a:schemeClr val="tx1"/>
                </a:solidFill>
              </a:rPr>
              <a:t>Jantscher-Krenn</a:t>
            </a:r>
            <a:r>
              <a:rPr lang="en-US" sz="1600" i="1" dirty="0">
                <a:solidFill>
                  <a:schemeClr val="tx1"/>
                </a:solidFill>
              </a:rPr>
              <a:t> et al. Minerva </a:t>
            </a:r>
            <a:r>
              <a:rPr lang="en-US" sz="1600" i="1" dirty="0" err="1">
                <a:solidFill>
                  <a:schemeClr val="tx1"/>
                </a:solidFill>
              </a:rPr>
              <a:t>Pediatr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2012</a:t>
            </a:r>
            <a:endParaRPr lang="de-DE" sz="1600" i="1" dirty="0">
              <a:solidFill>
                <a:schemeClr val="tx1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7192370" y="1399413"/>
            <a:ext cx="4703295" cy="4541837"/>
          </a:xfrm>
        </p:spPr>
        <p:txBody>
          <a:bodyPr>
            <a:normAutofit/>
          </a:bodyPr>
          <a:lstStyle/>
          <a:p>
            <a:r>
              <a:rPr lang="fr-CH" sz="1800" dirty="0">
                <a:solidFill>
                  <a:srgbClr val="A29061"/>
                </a:solidFill>
              </a:rPr>
              <a:t>The surface of </a:t>
            </a:r>
            <a:r>
              <a:rPr lang="fr-CH" sz="1800" dirty="0">
                <a:solidFill>
                  <a:srgbClr val="002060"/>
                </a:solidFill>
              </a:rPr>
              <a:t>intestinal epithelial cells</a:t>
            </a:r>
            <a:r>
              <a:rPr lang="fr-CH" sz="1800" b="0" dirty="0"/>
              <a:t>, </a:t>
            </a:r>
            <a:r>
              <a:rPr lang="fr-CH" sz="1800" b="0" dirty="0">
                <a:solidFill>
                  <a:srgbClr val="A29061"/>
                </a:solidFill>
              </a:rPr>
              <a:t>like that of any living cell, is </a:t>
            </a:r>
            <a:r>
              <a:rPr lang="fr-CH" sz="1800" dirty="0">
                <a:solidFill>
                  <a:srgbClr val="002060"/>
                </a:solidFill>
              </a:rPr>
              <a:t>covered in glycans</a:t>
            </a:r>
            <a:r>
              <a:rPr lang="fr-CH" sz="1800" b="0" dirty="0">
                <a:solidFill>
                  <a:srgbClr val="A29061"/>
                </a:solidFill>
              </a:rPr>
              <a:t>. They represent the first and crucial interface to the intestinal epithelial cell’s environment.</a:t>
            </a:r>
            <a:r>
              <a:rPr lang="fr-CH" sz="1800" b="0" baseline="30000" dirty="0">
                <a:solidFill>
                  <a:srgbClr val="A29061"/>
                </a:solidFill>
              </a:rPr>
              <a:t>1</a:t>
            </a:r>
            <a:r>
              <a:rPr lang="fr-CH" sz="1800" b="0" dirty="0">
                <a:solidFill>
                  <a:srgbClr val="A29061"/>
                </a:solidFill>
              </a:rPr>
              <a:t> </a:t>
            </a:r>
          </a:p>
          <a:p>
            <a:r>
              <a:rPr lang="fr-CH" sz="1800" dirty="0" smtClean="0">
                <a:solidFill>
                  <a:srgbClr val="A29061"/>
                </a:solidFill>
              </a:rPr>
              <a:t>HMOs </a:t>
            </a:r>
            <a:r>
              <a:rPr lang="fr-CH" sz="1800" dirty="0">
                <a:solidFill>
                  <a:srgbClr val="A29061"/>
                </a:solidFill>
              </a:rPr>
              <a:t>can </a:t>
            </a:r>
            <a:r>
              <a:rPr lang="fr-CH" sz="1800" dirty="0">
                <a:solidFill>
                  <a:schemeClr val="accent1">
                    <a:lumMod val="50000"/>
                  </a:schemeClr>
                </a:solidFill>
              </a:rPr>
              <a:t>directly interact </a:t>
            </a:r>
            <a:r>
              <a:rPr lang="fr-CH" sz="1800" dirty="0">
                <a:solidFill>
                  <a:srgbClr val="A29061"/>
                </a:solidFill>
              </a:rPr>
              <a:t>with intestinal epithelial cells  and modulate their glycan expression.</a:t>
            </a:r>
            <a:r>
              <a:rPr lang="fr-CH" sz="1800" b="0" baseline="30000" dirty="0"/>
              <a:t>2,3</a:t>
            </a:r>
          </a:p>
          <a:p>
            <a:r>
              <a:rPr lang="fr-CH" sz="1800" dirty="0" smtClean="0">
                <a:solidFill>
                  <a:schemeClr val="accent1">
                    <a:lumMod val="50000"/>
                  </a:schemeClr>
                </a:solidFill>
              </a:rPr>
              <a:t>Modulating </a:t>
            </a:r>
            <a:r>
              <a:rPr lang="fr-CH" sz="18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fr-CH" sz="1800" dirty="0" err="1" smtClean="0">
                <a:solidFill>
                  <a:schemeClr val="accent1">
                    <a:lumMod val="50000"/>
                  </a:schemeClr>
                </a:solidFill>
              </a:rPr>
              <a:t>glycans</a:t>
            </a:r>
            <a:r>
              <a:rPr lang="fr-CH" sz="18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fr-CH" sz="1800" dirty="0" err="1" smtClean="0">
                <a:solidFill>
                  <a:schemeClr val="accent1">
                    <a:lumMod val="50000"/>
                  </a:schemeClr>
                </a:solidFill>
              </a:rPr>
              <a:t>diffrentiation</a:t>
            </a:r>
            <a:r>
              <a:rPr lang="fr-CH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800" dirty="0" err="1" smtClean="0">
                <a:solidFill>
                  <a:schemeClr val="accent1">
                    <a:lumMod val="50000"/>
                  </a:schemeClr>
                </a:solidFill>
              </a:rPr>
              <a:t>proliferation</a:t>
            </a:r>
            <a:r>
              <a:rPr lang="fr-CH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800" dirty="0" err="1" smtClean="0">
                <a:solidFill>
                  <a:schemeClr val="accent1">
                    <a:lumMod val="50000"/>
                  </a:schemeClr>
                </a:solidFill>
              </a:rPr>
              <a:t>apoptosis</a:t>
            </a:r>
            <a:r>
              <a:rPr lang="fr-CH" sz="18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fr-CH" sz="1800" dirty="0">
                <a:solidFill>
                  <a:srgbClr val="A29061"/>
                </a:solidFill>
              </a:rPr>
              <a:t>of the host </a:t>
            </a:r>
            <a:r>
              <a:rPr lang="fr-CH" sz="1800" dirty="0" err="1">
                <a:solidFill>
                  <a:srgbClr val="A29061"/>
                </a:solidFill>
              </a:rPr>
              <a:t>cell</a:t>
            </a:r>
            <a:r>
              <a:rPr lang="fr-CH" sz="1800" dirty="0">
                <a:solidFill>
                  <a:srgbClr val="A29061"/>
                </a:solidFill>
              </a:rPr>
              <a:t> </a:t>
            </a:r>
            <a:r>
              <a:rPr lang="fr-CH" sz="1800" dirty="0" smtClean="0">
                <a:solidFill>
                  <a:srgbClr val="A29061"/>
                </a:solidFill>
              </a:rPr>
              <a:t>,</a:t>
            </a:r>
            <a:r>
              <a:rPr lang="fr-CH" sz="1800" dirty="0" err="1" smtClean="0">
                <a:solidFill>
                  <a:srgbClr val="A29061"/>
                </a:solidFill>
              </a:rPr>
              <a:t>increasing</a:t>
            </a:r>
            <a:r>
              <a:rPr lang="fr-CH" sz="1800" dirty="0" smtClean="0">
                <a:solidFill>
                  <a:srgbClr val="A29061"/>
                </a:solidFill>
              </a:rPr>
              <a:t> </a:t>
            </a:r>
            <a:r>
              <a:rPr lang="fr-CH" sz="1800" dirty="0">
                <a:solidFill>
                  <a:srgbClr val="A29061"/>
                </a:solidFill>
              </a:rPr>
              <a:t>resistance to infection.</a:t>
            </a:r>
            <a:r>
              <a:rPr lang="fr-CH" sz="1800" b="0" baseline="30000" dirty="0"/>
              <a:t>3</a:t>
            </a:r>
            <a:r>
              <a:rPr lang="fr-CH" sz="1800" b="0" dirty="0"/>
              <a:t> </a:t>
            </a:r>
          </a:p>
          <a:p>
            <a:r>
              <a:rPr lang="fr-CH" sz="1800" dirty="0" smtClean="0">
                <a:solidFill>
                  <a:schemeClr val="accent5">
                    <a:lumMod val="50000"/>
                  </a:schemeClr>
                </a:solidFill>
              </a:rPr>
              <a:t>This </a:t>
            </a:r>
            <a:r>
              <a:rPr lang="fr-CH" sz="1800" dirty="0">
                <a:solidFill>
                  <a:schemeClr val="accent5">
                    <a:lumMod val="50000"/>
                  </a:schemeClr>
                </a:solidFill>
              </a:rPr>
              <a:t>effect is structure-specific and has not been shown with other types of oligosacharides such as </a:t>
            </a:r>
            <a:r>
              <a:rPr lang="fr-CH" sz="1800" u="sng" dirty="0">
                <a:solidFill>
                  <a:schemeClr val="accent5">
                    <a:lumMod val="50000"/>
                  </a:schemeClr>
                </a:solidFill>
              </a:rPr>
              <a:t>FOS/GOS</a:t>
            </a:r>
            <a:r>
              <a:rPr lang="fr-CH" sz="1800" b="0" dirty="0" smtClean="0">
                <a:solidFill>
                  <a:srgbClr val="A29061"/>
                </a:solidFill>
              </a:rPr>
              <a:t>.</a:t>
            </a:r>
            <a:endParaRPr lang="fr-CH" sz="1800" b="0" dirty="0">
              <a:solidFill>
                <a:srgbClr val="A2906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1FE097-DF23-324E-88DA-AE5DA78F00E5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9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31" y="2137954"/>
            <a:ext cx="4467467" cy="3965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2109" y="1873865"/>
            <a:ext cx="3179606" cy="1328023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2’Fucosyl-HMO in breast milk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6698" y="3806907"/>
            <a:ext cx="3179606" cy="1736646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abundance of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bifidobacteria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infant gut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microbiota to 4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366039" y="3269793"/>
            <a:ext cx="924" cy="4692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9" name="TextBox 8"/>
          <p:cNvSpPr txBox="1"/>
          <p:nvPr/>
        </p:nvSpPr>
        <p:spPr>
          <a:xfrm>
            <a:off x="1164214" y="5937596"/>
            <a:ext cx="463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Lewis et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(2015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Microbiome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3:13</a:t>
            </a: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Smith-Brown et al. (2016)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PlosONE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11:e0161211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00" y="142910"/>
            <a:ext cx="5495420" cy="232927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4322" y="2832592"/>
            <a:ext cx="3930629" cy="3107738"/>
            <a:chOff x="288000" y="2283718"/>
            <a:chExt cx="2579345" cy="18430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000" y="2283718"/>
              <a:ext cx="2579345" cy="172762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2774" y="3895931"/>
              <a:ext cx="71045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/>
                <a:t>FUT2 </a:t>
              </a:r>
              <a:r>
                <a:rPr lang="en-US" sz="900" b="1" dirty="0" err="1" smtClean="0"/>
                <a:t>neg</a:t>
              </a:r>
              <a:endParaRPr lang="en-US" sz="9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7756" y="3895931"/>
              <a:ext cx="71045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/>
                <a:t>FUT2 </a:t>
              </a:r>
              <a:r>
                <a:rPr lang="en-US" sz="900" b="1" dirty="0" err="1" smtClean="0"/>
                <a:t>pos</a:t>
              </a:r>
              <a:endParaRPr lang="en-US" sz="900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96" y="209169"/>
            <a:ext cx="11839575" cy="88937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latin typeface="Colonna MT" panose="04020805060202030203" pitchFamily="82" charset="0"/>
              </a:rPr>
              <a:t>HMO</a:t>
            </a:r>
            <a:r>
              <a:rPr lang="en-US" sz="4000" b="1" dirty="0" smtClean="0">
                <a:solidFill>
                  <a:srgbClr val="002060"/>
                </a:solidFill>
                <a:latin typeface="Colonna MT" panose="04020805060202030203" pitchFamily="82" charset="0"/>
              </a:rPr>
              <a:t> stimulate </a:t>
            </a:r>
            <a:r>
              <a:rPr lang="en-US" sz="4000" b="1" dirty="0" err="1" smtClean="0">
                <a:solidFill>
                  <a:srgbClr val="002060"/>
                </a:solidFill>
                <a:latin typeface="Colonna MT" panose="04020805060202030203" pitchFamily="82" charset="0"/>
              </a:rPr>
              <a:t>bifidobacteria</a:t>
            </a:r>
            <a:r>
              <a:rPr lang="en-US" sz="4000" b="1" dirty="0" smtClean="0">
                <a:solidFill>
                  <a:srgbClr val="002060"/>
                </a:solidFill>
                <a:latin typeface="Colonna MT" panose="04020805060202030203" pitchFamily="82" charset="0"/>
              </a:rPr>
              <a:t> growth and metabolic activity</a:t>
            </a:r>
            <a:endParaRPr lang="en-US" sz="4000" b="1" dirty="0">
              <a:solidFill>
                <a:srgbClr val="002060"/>
              </a:solidFill>
              <a:latin typeface="Colonna MT" panose="04020805060202030203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496" y="1124744"/>
            <a:ext cx="4611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2’Fucosyl-HMO (2’FL)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stimulate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bifidobacteria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growth and metabolic activity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09514" y="6017253"/>
            <a:ext cx="31918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Sprenger et al. NRC </a:t>
            </a:r>
            <a:r>
              <a:rPr kumimoji="0" lang="fr-CH" altLang="fr-FR" sz="16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unpublished</a:t>
            </a:r>
            <a:endParaRPr kumimoji="0" lang="fr-CH" altLang="fr-FR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3657" y="1124744"/>
            <a:ext cx="5992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HMO stimulated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bifidobacteria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metabolites reduce inflammatory signals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pathogen invasion in a cell model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413" y="6017253"/>
            <a:ext cx="3495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Yu et al.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(2012)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Glycobiology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23:169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79" y="2341318"/>
            <a:ext cx="3603783" cy="3649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066" y="2849764"/>
            <a:ext cx="3188176" cy="3241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65" y="3083442"/>
            <a:ext cx="3979301" cy="2074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1164" y="2504723"/>
            <a:ext cx="31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NFkB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stimulation by Salmonella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6307" y="2504723"/>
            <a:ext cx="203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Salmonella invasion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43072" b="-4591"/>
          <a:stretch/>
        </p:blipFill>
        <p:spPr>
          <a:xfrm>
            <a:off x="11497234" y="3083442"/>
            <a:ext cx="449937" cy="4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6442"/>
          <a:stretch/>
        </p:blipFill>
        <p:spPr>
          <a:xfrm>
            <a:off x="1380261" y="1355146"/>
            <a:ext cx="5193960" cy="4584260"/>
          </a:xfrm>
          <a:prstGeom prst="roundRect">
            <a:avLst>
              <a:gd name="adj" fmla="val 3864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CA9222"/>
                </a:gs>
                <a:gs pos="100000">
                  <a:srgbClr val="CA9222"/>
                </a:gs>
                <a:gs pos="50000">
                  <a:srgbClr val="E0B954"/>
                </a:gs>
              </a:gsLst>
              <a:lin ang="0" scaled="1"/>
              <a:tileRect/>
            </a:gradFill>
          </a:ln>
        </p:spPr>
      </p:pic>
      <p:sp>
        <p:nvSpPr>
          <p:cNvPr id="8" name="TextBox 7"/>
          <p:cNvSpPr txBox="1"/>
          <p:nvPr/>
        </p:nvSpPr>
        <p:spPr>
          <a:xfrm>
            <a:off x="5714821" y="5174291"/>
            <a:ext cx="903768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CH" b="1" dirty="0" err="1" smtClean="0">
                <a:solidFill>
                  <a:srgbClr val="00B050"/>
                </a:solidFill>
              </a:rPr>
              <a:t>HMOs</a:t>
            </a:r>
            <a:endParaRPr lang="fr-CH" b="1" dirty="0">
              <a:solidFill>
                <a:srgbClr val="00B05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6008320" y="4855160"/>
            <a:ext cx="209091" cy="509777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fr-CH"/>
          </a:p>
        </p:txBody>
      </p:sp>
      <p:sp>
        <p:nvSpPr>
          <p:cNvPr id="13" name="Textfeld 12"/>
          <p:cNvSpPr txBox="1"/>
          <p:nvPr/>
        </p:nvSpPr>
        <p:spPr>
          <a:xfrm>
            <a:off x="1544929" y="5295556"/>
            <a:ext cx="29658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2´FL = </a:t>
            </a:r>
            <a:r>
              <a:rPr lang="en-US" sz="1100" dirty="0" smtClean="0"/>
              <a:t>2'-fucosyllactose </a:t>
            </a:r>
          </a:p>
          <a:p>
            <a:r>
              <a:rPr lang="en-US" sz="1100" dirty="0" smtClean="0"/>
              <a:t>6´SL = 6'-sialyllactose</a:t>
            </a:r>
          </a:p>
          <a:p>
            <a:r>
              <a:rPr lang="en-US" sz="1100" dirty="0" err="1" smtClean="0"/>
              <a:t>LNnT</a:t>
            </a:r>
            <a:r>
              <a:rPr lang="en-US" sz="1100" dirty="0" smtClean="0"/>
              <a:t> = lacto-N-</a:t>
            </a:r>
            <a:r>
              <a:rPr lang="en-US" sz="1100" dirty="0" err="1" smtClean="0"/>
              <a:t>neotetraose</a:t>
            </a:r>
            <a:r>
              <a:rPr lang="en-US" sz="1100" dirty="0" smtClean="0"/>
              <a:t> </a:t>
            </a:r>
            <a:endParaRPr lang="de-DE" sz="1100" dirty="0" smtClean="0"/>
          </a:p>
        </p:txBody>
      </p:sp>
      <p:sp>
        <p:nvSpPr>
          <p:cNvPr id="3" name="Oval 2"/>
          <p:cNvSpPr/>
          <p:nvPr/>
        </p:nvSpPr>
        <p:spPr>
          <a:xfrm>
            <a:off x="4510810" y="4483753"/>
            <a:ext cx="842428" cy="72527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4500" y="484296"/>
            <a:ext cx="8585100" cy="61912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400" dirty="0"/>
              <a:t>Selected</a:t>
            </a:r>
            <a:r>
              <a:rPr lang="en-US" sz="2400" i="1" dirty="0"/>
              <a:t> </a:t>
            </a:r>
            <a:r>
              <a:rPr lang="en-US" sz="2400" i="1" dirty="0" err="1"/>
              <a:t>Enterobacteriaceae</a:t>
            </a:r>
            <a:r>
              <a:rPr lang="en-US" sz="2400" dirty="0"/>
              <a:t> do not grow on selected </a:t>
            </a:r>
            <a:r>
              <a:rPr lang="en-US" sz="2400" dirty="0" smtClean="0"/>
              <a:t>HMO</a:t>
            </a:r>
            <a:r>
              <a:rPr lang="en-US" sz="2400" cap="none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i="1" dirty="0"/>
              <a:t>in vitro</a:t>
            </a:r>
            <a:endParaRPr lang="fr-CH" sz="2400" i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02082" y="6117245"/>
            <a:ext cx="10825478" cy="436562"/>
          </a:xfrm>
        </p:spPr>
        <p:txBody>
          <a:bodyPr>
            <a:noAutofit/>
          </a:bodyPr>
          <a:lstStyle/>
          <a:p>
            <a:r>
              <a:rPr lang="fr-CH" sz="1800" i="1" dirty="0">
                <a:solidFill>
                  <a:schemeClr val="tx1"/>
                </a:solidFill>
              </a:rPr>
              <a:t>1 Hoeflinger et al. Agric Food Chem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2015; 2 Mai et al. </a:t>
            </a:r>
            <a:r>
              <a:rPr lang="en-US" sz="1800" i="1" dirty="0" err="1">
                <a:solidFill>
                  <a:schemeClr val="tx1"/>
                </a:solidFill>
              </a:rPr>
              <a:t>PloS</a:t>
            </a:r>
            <a:r>
              <a:rPr lang="en-US" sz="1800" i="1" dirty="0">
                <a:solidFill>
                  <a:schemeClr val="tx1"/>
                </a:solidFill>
              </a:rPr>
              <a:t> One 2011;  3 Underwood et al. </a:t>
            </a:r>
            <a:r>
              <a:rPr lang="en-US" sz="1800" i="1" dirty="0" err="1">
                <a:solidFill>
                  <a:schemeClr val="tx1"/>
                </a:solidFill>
              </a:rPr>
              <a:t>Pediatr</a:t>
            </a:r>
            <a:r>
              <a:rPr lang="en-US" sz="1800" i="1" dirty="0">
                <a:solidFill>
                  <a:schemeClr val="tx1"/>
                </a:solidFill>
              </a:rPr>
              <a:t> Research </a:t>
            </a:r>
            <a:r>
              <a:rPr lang="en-US" sz="1800" i="1" dirty="0" smtClean="0">
                <a:solidFill>
                  <a:schemeClr val="tx1"/>
                </a:solidFill>
              </a:rPr>
              <a:t>2015</a:t>
            </a:r>
            <a:endParaRPr lang="fr-CH" sz="1800" i="1" dirty="0">
              <a:solidFill>
                <a:schemeClr val="tx1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6876660" y="1431951"/>
            <a:ext cx="5133454" cy="4208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 err="1" smtClean="0">
                <a:solidFill>
                  <a:schemeClr val="bg2">
                    <a:lumMod val="10000"/>
                  </a:schemeClr>
                </a:solidFill>
              </a:rPr>
              <a:t>Results</a:t>
            </a:r>
            <a:endParaRPr lang="fr-CH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CH" sz="1800" dirty="0">
                <a:solidFill>
                  <a:schemeClr val="bg2">
                    <a:lumMod val="10000"/>
                  </a:schemeClr>
                </a:solidFill>
              </a:rPr>
              <a:t>None of the </a:t>
            </a:r>
            <a:r>
              <a:rPr lang="fr-CH" sz="1800" dirty="0" err="1" smtClean="0">
                <a:solidFill>
                  <a:schemeClr val="bg2">
                    <a:lumMod val="10000"/>
                  </a:schemeClr>
                </a:solidFill>
              </a:rPr>
              <a:t>selected</a:t>
            </a:r>
            <a:r>
              <a:rPr lang="fr-CH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CH" sz="1800" i="1" dirty="0" err="1" smtClean="0">
                <a:solidFill>
                  <a:schemeClr val="bg2">
                    <a:lumMod val="10000"/>
                  </a:schemeClr>
                </a:solidFill>
              </a:rPr>
              <a:t>Enterobacteriaceae</a:t>
            </a:r>
            <a:r>
              <a:rPr lang="fr-CH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CH" sz="1800" b="0" dirty="0">
                <a:solidFill>
                  <a:schemeClr val="bg2">
                    <a:lumMod val="10000"/>
                  </a:schemeClr>
                </a:solidFill>
              </a:rPr>
              <a:t>strains grew on </a:t>
            </a:r>
            <a:r>
              <a:rPr lang="fr-CH" sz="1800" b="0" dirty="0" smtClean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fr-CH" sz="1800" b="0" dirty="0" err="1" smtClean="0">
                <a:solidFill>
                  <a:schemeClr val="bg2">
                    <a:lumMod val="10000"/>
                  </a:schemeClr>
                </a:solidFill>
              </a:rPr>
              <a:t>HMOs</a:t>
            </a:r>
            <a:r>
              <a:rPr lang="fr-CH" sz="1800" b="0" dirty="0" smtClean="0">
                <a:solidFill>
                  <a:schemeClr val="bg2">
                    <a:lumMod val="10000"/>
                  </a:schemeClr>
                </a:solidFill>
              </a:rPr>
              <a:t> 2´FL</a:t>
            </a:r>
            <a:r>
              <a:rPr lang="fr-CH" sz="1800" b="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fr-CH" sz="1800" b="0" dirty="0" smtClean="0">
                <a:solidFill>
                  <a:schemeClr val="bg2">
                    <a:lumMod val="10000"/>
                  </a:schemeClr>
                </a:solidFill>
              </a:rPr>
              <a:t>6´SL</a:t>
            </a:r>
            <a:r>
              <a:rPr lang="fr-CH" sz="1800" b="0" dirty="0">
                <a:solidFill>
                  <a:schemeClr val="bg2">
                    <a:lumMod val="10000"/>
                  </a:schemeClr>
                </a:solidFill>
              </a:rPr>
              <a:t>, or LNnT, however, several strains were capable of utilizing galacto-oligosaccharides.</a:t>
            </a:r>
            <a:r>
              <a:rPr lang="fr-CH" sz="1800" b="0" baseline="300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  <a:p>
            <a:r>
              <a:rPr lang="fr-CH" sz="1800" dirty="0">
                <a:solidFill>
                  <a:schemeClr val="bg2">
                    <a:lumMod val="10000"/>
                  </a:schemeClr>
                </a:solidFill>
              </a:rPr>
              <a:t>Several  </a:t>
            </a:r>
            <a:r>
              <a:rPr lang="fr-CH" sz="1800" i="1" dirty="0" err="1">
                <a:solidFill>
                  <a:schemeClr val="bg2">
                    <a:lumMod val="10000"/>
                  </a:schemeClr>
                </a:solidFill>
              </a:rPr>
              <a:t>Enterobacteriacea</a:t>
            </a:r>
            <a:r>
              <a:rPr lang="fr-CH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CH" sz="1800" dirty="0" err="1" smtClean="0">
                <a:solidFill>
                  <a:schemeClr val="bg2">
                    <a:lumMod val="10000"/>
                  </a:schemeClr>
                </a:solidFill>
              </a:rPr>
              <a:t>strains</a:t>
            </a:r>
            <a:r>
              <a:rPr lang="fr-CH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CH" sz="1800" dirty="0" err="1" smtClean="0">
                <a:solidFill>
                  <a:schemeClr val="bg2">
                    <a:lumMod val="10000"/>
                  </a:schemeClr>
                </a:solidFill>
              </a:rPr>
              <a:t>including</a:t>
            </a:r>
            <a:r>
              <a:rPr lang="fr-CH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CH" sz="1800" dirty="0" err="1" smtClean="0">
                <a:solidFill>
                  <a:schemeClr val="bg2">
                    <a:lumMod val="10000"/>
                  </a:schemeClr>
                </a:solidFill>
              </a:rPr>
              <a:t>potentially</a:t>
            </a:r>
            <a:r>
              <a:rPr lang="fr-CH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CH" sz="1800" dirty="0" err="1" smtClean="0">
                <a:solidFill>
                  <a:schemeClr val="bg2">
                    <a:lumMod val="10000"/>
                  </a:schemeClr>
                </a:solidFill>
              </a:rPr>
              <a:t>pathogenic</a:t>
            </a:r>
            <a:r>
              <a:rPr lang="fr-CH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CH" sz="1800" dirty="0" err="1" smtClean="0">
                <a:solidFill>
                  <a:schemeClr val="bg2">
                    <a:lumMod val="10000"/>
                  </a:schemeClr>
                </a:solidFill>
              </a:rPr>
              <a:t>strains</a:t>
            </a:r>
            <a:r>
              <a:rPr lang="fr-CH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CH" sz="1800" dirty="0">
                <a:solidFill>
                  <a:schemeClr val="bg2">
                    <a:lumMod val="10000"/>
                  </a:schemeClr>
                </a:solidFill>
              </a:rPr>
              <a:t>grew well on FOS, GOS </a:t>
            </a:r>
            <a:r>
              <a:rPr lang="fr-CH" sz="1800" b="0" dirty="0">
                <a:solidFill>
                  <a:schemeClr val="bg2">
                    <a:lumMod val="10000"/>
                  </a:schemeClr>
                </a:solidFill>
              </a:rPr>
              <a:t>and mono- and </a:t>
            </a:r>
            <a:r>
              <a:rPr lang="fr-CH" sz="1800" b="0" dirty="0" smtClean="0">
                <a:solidFill>
                  <a:schemeClr val="bg2">
                    <a:lumMod val="10000"/>
                  </a:schemeClr>
                </a:solidFill>
              </a:rPr>
              <a:t>disaccharides.</a:t>
            </a:r>
            <a:r>
              <a:rPr lang="fr-CH" sz="1800" b="0" baseline="30000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fr-CH" sz="1800" b="0" baseline="30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1FE097-DF23-324E-88DA-AE5DA78F00E5}" type="slidenum">
              <a:rPr lang="fr-FR" smtClean="0"/>
              <a:t>16</a:t>
            </a:fld>
            <a:endParaRPr lang="fr-FR" dirty="0"/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935804" y="3808921"/>
            <a:ext cx="459892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latin typeface="+mn-lt"/>
              </a:rPr>
              <a:t>EC1000: </a:t>
            </a:r>
            <a:r>
              <a:rPr lang="en-US" altLang="en-US" sz="1600" b="1" dirty="0">
                <a:latin typeface="+mn-lt"/>
              </a:rPr>
              <a:t>Escherichia coli</a:t>
            </a:r>
            <a:r>
              <a:rPr lang="en-US" altLang="en-US" sz="1600" dirty="0">
                <a:latin typeface="+mn-lt"/>
              </a:rPr>
              <a:t> EC1000, CF8090: </a:t>
            </a:r>
            <a:r>
              <a:rPr lang="en-US" altLang="en-US" sz="1600" dirty="0" err="1">
                <a:latin typeface="+mn-lt"/>
              </a:rPr>
              <a:t>Citrobacter</a:t>
            </a:r>
            <a:r>
              <a:rPr lang="en-US" altLang="en-US" sz="1600" dirty="0">
                <a:latin typeface="+mn-lt"/>
              </a:rPr>
              <a:t> f </a:t>
            </a:r>
            <a:r>
              <a:rPr lang="en-US" altLang="en-US" sz="1600" dirty="0" err="1">
                <a:latin typeface="+mn-lt"/>
              </a:rPr>
              <a:t>reundii</a:t>
            </a:r>
            <a:r>
              <a:rPr lang="en-US" altLang="en-US" sz="1600" dirty="0">
                <a:latin typeface="+mn-lt"/>
              </a:rPr>
              <a:t>, CSBAA894 and CS29544: </a:t>
            </a:r>
            <a:r>
              <a:rPr lang="en-US" altLang="en-US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Cronobacter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sakazakii</a:t>
            </a:r>
            <a:r>
              <a:rPr lang="en-US" altLang="en-US" sz="1600" dirty="0">
                <a:latin typeface="+mn-lt"/>
              </a:rPr>
              <a:t>, CM51329: </a:t>
            </a:r>
            <a:r>
              <a:rPr lang="en-US" altLang="en-U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Cronobacter</a:t>
            </a:r>
            <a:r>
              <a:rPr lang="en-US" altLang="en-U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muytjensii</a:t>
            </a:r>
            <a:r>
              <a:rPr lang="en-US" altLang="en-US" sz="1600" dirty="0">
                <a:latin typeface="+mn-lt"/>
              </a:rPr>
              <a:t>, EC13047: Enterobacter cloacae subsp., EC11775: Escherichia coli O1:K1:H7, EC29425: Escherichia coli K12, KP13883: </a:t>
            </a:r>
            <a:r>
              <a:rPr lang="en-US" altLang="en-US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Klebsiella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pneumoniae </a:t>
            </a:r>
            <a:r>
              <a:rPr lang="en-US" altLang="en-US" sz="1600" dirty="0">
                <a:latin typeface="+mn-lt"/>
              </a:rPr>
              <a:t>subsp., KO13182: </a:t>
            </a:r>
            <a:r>
              <a:rPr lang="en-US" altLang="en-US" sz="1600" dirty="0" err="1">
                <a:latin typeface="+mn-lt"/>
              </a:rPr>
              <a:t>Klebsiella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oxytoca</a:t>
            </a:r>
            <a:r>
              <a:rPr lang="en-US" altLang="en-US" sz="1600" dirty="0">
                <a:latin typeface="+mn-lt"/>
              </a:rPr>
              <a:t>, SD13313: </a:t>
            </a:r>
            <a:r>
              <a:rPr lang="en-US" altLang="en-US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Shigella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dysenteriae</a:t>
            </a:r>
            <a:endParaRPr lang="en-US" altLang="en-US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endParaRPr lang="en-US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72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8982" y="5909578"/>
            <a:ext cx="434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Ruiz-Palacios et al., (2003)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JBC 278:14112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69" y="1969460"/>
            <a:ext cx="4215273" cy="366914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5790" y="365125"/>
            <a:ext cx="11052810" cy="97051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 protect from 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Campylobacter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preventing adhesion 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9789" y="1824755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95247" y="1820128"/>
            <a:ext cx="2679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Activity Index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2195" y="940719"/>
            <a:ext cx="5733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→</a:t>
            </a:r>
            <a:r>
              <a:rPr lang="en-US" sz="2400" i="1" dirty="0" smtClean="0">
                <a:solidFill>
                  <a:srgbClr val="002060"/>
                </a:solidFill>
              </a:rPr>
              <a:t> Structure-Function specific effect of HMO 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45" y="1959021"/>
            <a:ext cx="576854" cy="52243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044611" y="2619417"/>
            <a:ext cx="6729831" cy="3725049"/>
            <a:chOff x="5044611" y="2619417"/>
            <a:chExt cx="6729831" cy="3725049"/>
          </a:xfrm>
        </p:grpSpPr>
        <p:grpSp>
          <p:nvGrpSpPr>
            <p:cNvPr id="26" name="Group 25"/>
            <p:cNvGrpSpPr/>
            <p:nvPr/>
          </p:nvGrpSpPr>
          <p:grpSpPr>
            <a:xfrm>
              <a:off x="5044611" y="2619417"/>
              <a:ext cx="6729831" cy="3659493"/>
              <a:chOff x="5044611" y="2280863"/>
              <a:chExt cx="6729831" cy="3659493"/>
            </a:xfrm>
          </p:grpSpPr>
          <p:pic>
            <p:nvPicPr>
              <p:cNvPr id="21" name="Picture 20" descr="Screen Shot 2017-04-08 at 5.23.03 PM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065"/>
              <a:stretch/>
            </p:blipFill>
            <p:spPr>
              <a:xfrm>
                <a:off x="5044611" y="2470862"/>
                <a:ext cx="3571446" cy="2666338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>
              <a:xfrm>
                <a:off x="5059898" y="2280863"/>
                <a:ext cx="488147" cy="5548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5507" y="2558265"/>
                <a:ext cx="2898935" cy="3382091"/>
              </a:xfrm>
              <a:prstGeom prst="rect">
                <a:avLst/>
              </a:prstGeom>
            </p:spPr>
          </p:pic>
          <p:sp>
            <p:nvSpPr>
              <p:cNvPr id="24" name="Oval 23"/>
              <p:cNvSpPr/>
              <p:nvPr/>
            </p:nvSpPr>
            <p:spPr>
              <a:xfrm>
                <a:off x="8778429" y="2342516"/>
                <a:ext cx="488147" cy="5548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01706" y="2619417"/>
              <a:ext cx="2961644" cy="372504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590942" y="5909578"/>
            <a:ext cx="3099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i="1" dirty="0">
                <a:latin typeface="Arial" panose="020B0604020202020204" pitchFamily="34" charset="0"/>
                <a:cs typeface="Arial" panose="020B0604020202020204" pitchFamily="34" charset="0"/>
              </a:rPr>
              <a:t>Yu et al. </a:t>
            </a:r>
            <a:r>
              <a:rPr lang="nb-N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(2016) J Nutr 146:1980</a:t>
            </a:r>
            <a:endParaRPr lang="nb-NO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7549" y="5922906"/>
            <a:ext cx="434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Morrow et al. (2004) J of Pediatrics 145:297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5792" y="2182434"/>
            <a:ext cx="2836746" cy="1328023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Higher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2’Fucosyl-HMO and 2’FL in breast milk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2218" y="4221947"/>
            <a:ext cx="2880320" cy="1328023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Lower incidence of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infectious </a:t>
            </a:r>
            <a:r>
              <a:rPr lang="en-US" sz="2400" dirty="0">
                <a:solidFill>
                  <a:schemeClr val="bg1"/>
                </a:solidFill>
              </a:rPr>
              <a:t>diarrhea in </a:t>
            </a:r>
            <a:r>
              <a:rPr lang="en-US" sz="2400" dirty="0" smtClean="0">
                <a:solidFill>
                  <a:schemeClr val="bg1"/>
                </a:solidFill>
              </a:rPr>
              <a:t>infants at 9 </a:t>
            </a:r>
            <a:r>
              <a:rPr lang="en-US" sz="2400" dirty="0" err="1" smtClean="0">
                <a:solidFill>
                  <a:schemeClr val="bg1"/>
                </a:solidFill>
              </a:rPr>
              <a:t>mo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762378" y="3670982"/>
            <a:ext cx="769" cy="39044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8" y="237003"/>
            <a:ext cx="2085086" cy="4986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98" y="777085"/>
            <a:ext cx="11327905" cy="10795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61" y="2092367"/>
            <a:ext cx="7065339" cy="35476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4117" y="1512012"/>
            <a:ext cx="3734763" cy="1328023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Presence of 2’Fucosyl-HMO and 2’FL levels in breast milk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8035" y="3523802"/>
            <a:ext cx="3734763" cy="2145268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</a:rPr>
              <a:t>Possibly</a:t>
            </a:r>
            <a:r>
              <a:rPr lang="en-US" sz="2400" dirty="0" smtClean="0">
                <a:solidFill>
                  <a:schemeClr val="bg1"/>
                </a:solidFill>
              </a:rPr>
              <a:t> related to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lower risk for </a:t>
            </a:r>
            <a:r>
              <a:rPr lang="en-US" sz="2400" dirty="0" err="1" smtClean="0">
                <a:solidFill>
                  <a:schemeClr val="bg1"/>
                </a:solidFill>
              </a:rPr>
              <a:t>IgE</a:t>
            </a:r>
            <a:r>
              <a:rPr lang="en-US" sz="2400" dirty="0" smtClean="0">
                <a:solidFill>
                  <a:schemeClr val="bg1"/>
                </a:solidFill>
              </a:rPr>
              <a:t> allergy onset at 2 years in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C-section born infants with genetic allergy risk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905417" y="3020453"/>
            <a:ext cx="462" cy="32450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" name="TextBox 6"/>
          <p:cNvSpPr txBox="1"/>
          <p:nvPr/>
        </p:nvSpPr>
        <p:spPr>
          <a:xfrm>
            <a:off x="7524524" y="6104639"/>
            <a:ext cx="3962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Sprenger et al. (2017)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56:1293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8688" y="118575"/>
            <a:ext cx="7819347" cy="2426038"/>
            <a:chOff x="204770" y="193590"/>
            <a:chExt cx="7819347" cy="24260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r="13367"/>
            <a:stretch/>
          </p:blipFill>
          <p:spPr>
            <a:xfrm>
              <a:off x="204770" y="193591"/>
              <a:ext cx="6783628" cy="242603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43958" y="193590"/>
              <a:ext cx="1980159" cy="426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17733" y="2514956"/>
            <a:ext cx="4235902" cy="297686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31" y="3044869"/>
            <a:ext cx="488331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6552" y="987425"/>
            <a:ext cx="3932237" cy="69272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HMO in </a:t>
            </a:r>
            <a:r>
              <a:rPr lang="en-US" b="1" dirty="0" smtClean="0">
                <a:latin typeface="+mn-lt"/>
              </a:rPr>
              <a:t>Milk</a:t>
            </a:r>
            <a:endParaRPr lang="ar-IQ" b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987425"/>
            <a:ext cx="6050973" cy="4873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46364" y="3893128"/>
            <a:ext cx="4425661" cy="174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Sabah </a:t>
            </a:r>
            <a:r>
              <a:rPr lang="en-US" sz="18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Mohsin</a:t>
            </a:r>
            <a:r>
              <a:rPr lang="en-US" sz="1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Al-</a:t>
            </a:r>
            <a:r>
              <a:rPr lang="en-US" sz="18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maamuri</a:t>
            </a:r>
            <a:r>
              <a:rPr lang="en-US" sz="1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  </a:t>
            </a:r>
            <a:endParaRPr lang="en-US" sz="18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Assistant  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Prof. Pediatrics </a:t>
            </a:r>
            <a:r>
              <a:rPr 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College of medicine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Al-</a:t>
            </a:r>
            <a:r>
              <a:rPr lang="en-US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Mustansiriyah</a:t>
            </a:r>
            <a:r>
              <a:rPr 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University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FICPS  2021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5404" y="2809188"/>
            <a:ext cx="5291826" cy="261610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What Is </a:t>
            </a:r>
            <a:r>
              <a:rPr lang="en-US" b="1" dirty="0" smtClean="0"/>
              <a:t>Known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dirty="0"/>
              <a:t>* </a:t>
            </a:r>
            <a:r>
              <a:rPr lang="en-US" dirty="0" smtClean="0"/>
              <a:t>Human </a:t>
            </a:r>
            <a:r>
              <a:rPr lang="en-US" dirty="0"/>
              <a:t>milk contains structurally diverse oligosaccharides, which may support gastrointestinal and immune functions in breast-fed infants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* Numerous studies have reported a lower incidence of infections, including respiratory tract infections, in breast-fed infants compared with those fed infant formula.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7486" y="2809188"/>
            <a:ext cx="5674936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What Is </a:t>
            </a:r>
            <a:r>
              <a:rPr lang="en-US" b="1" dirty="0" smtClean="0"/>
              <a:t>New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dirty="0"/>
              <a:t>* Infant formula supplemented with 2′fucosyllactose and lacto-N-</a:t>
            </a:r>
            <a:r>
              <a:rPr lang="en-US" dirty="0" err="1"/>
              <a:t>neotetraose</a:t>
            </a:r>
            <a:r>
              <a:rPr lang="en-US" dirty="0"/>
              <a:t>, 2 oligosaccharides commonly found in human milk, is safe, well-tolerated and supports age-appropriate growth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* Secondary outcome findings of lower morbidity (particularly bronchitis) and medication use (antipyretics and antibiotics) were reported in infants fed supplemented formula, associations that warrant confirmation in future studies.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29652" y="6035849"/>
            <a:ext cx="6136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Puccio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G et al. (2017) J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Gastroenterol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Nutr.;64(4):624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4" y="0"/>
            <a:ext cx="7540859" cy="27526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290AABF-1E86-4499-BB7F-7DF8F8C62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755" y="1378315"/>
            <a:ext cx="9218884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Behavioural patterns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2’FL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LNnT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supported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parent-reported infant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patterns (restlessness, irritability and colic) with the control group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fewer night-time wake-ups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 = .036) were reported in the formula-fed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group (with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2’FL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LNnT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 2 months of age); however, this difference did not persist after 2 months of age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Among Caesarean-born infants, parents reported significantly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fewer episodes of colic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 = .035) in infants receiving formulas with 2′FL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LNnT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8888" y="5879457"/>
            <a:ext cx="6136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Puccio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(2017) J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Gastroenterol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Nutr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64(4):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624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62" y="182071"/>
            <a:ext cx="1170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Infants </a:t>
            </a:r>
            <a:r>
              <a:rPr lang="en-US" sz="4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tolerated well the Test 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formula (</a:t>
            </a:r>
            <a:r>
              <a:rPr lang="en-US" sz="4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2’FL+LNnT)</a:t>
            </a:r>
            <a:endParaRPr lang="en-US" sz="36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7803BAE3-DC37-4B77-BDFF-EAA4DBAC90A8}"/>
              </a:ext>
            </a:extLst>
          </p:cNvPr>
          <p:cNvSpPr txBox="1"/>
          <p:nvPr/>
        </p:nvSpPr>
        <p:spPr>
          <a:xfrm>
            <a:off x="733872" y="4908210"/>
            <a:ext cx="10410032" cy="742117"/>
          </a:xfrm>
          <a:prstGeom prst="roundRect">
            <a:avLst>
              <a:gd name="adj" fmla="val 8815"/>
            </a:avLst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Collectively, these tolerance findings suggest that 2’FL and LNnT added to infant </a:t>
            </a:r>
            <a:r>
              <a:rPr lang="en-I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formula are well tolerated and may </a:t>
            </a:r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confer improved GI comfort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2BFEAE3-98A6-463C-8675-793DF0B99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165" y="1904644"/>
            <a:ext cx="3602180" cy="3929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Reduced morbidity 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medication use </a:t>
            </a: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Fewer reports of infections and infestations, lower respiratory tract illnesses, notably bronchitis through 12 months</a:t>
            </a: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antibiotics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through 12 months </a:t>
            </a: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Less antipyretics use through 4 months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165" y="5879454"/>
            <a:ext cx="6136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Puccio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(2017) J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Gastroenterol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Nutr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64(4):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624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673" y="149366"/>
            <a:ext cx="11628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cs typeface="Arial" panose="020B0604020202020204" pitchFamily="34" charset="0"/>
              </a:rPr>
              <a:t>Infants fed a formula with 2’FL+LNnT (Test) have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cs typeface="Arial" panose="020B0604020202020204" pitchFamily="34" charset="0"/>
              </a:rPr>
              <a:t>lower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cs typeface="Arial" panose="020B0604020202020204" pitchFamily="34" charset="0"/>
              </a:rPr>
              <a:t>risk for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cs typeface="Arial" panose="020B0604020202020204" pitchFamily="34" charset="0"/>
              </a:rPr>
              <a:t>infectious illnesses and related medication use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anose="04020805060202030203" pitchFamily="82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81" y="1456619"/>
            <a:ext cx="6761019" cy="46544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2B75B1-99FD-4B73-B754-4472CFEC43B2}"/>
              </a:ext>
            </a:extLst>
          </p:cNvPr>
          <p:cNvSpPr/>
          <p:nvPr/>
        </p:nvSpPr>
        <p:spPr>
          <a:xfrm>
            <a:off x="6687128" y="5833994"/>
            <a:ext cx="5163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URT, upper respiratory tract; LRT,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respiratory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tract.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Fisher’s exact tests and reported as odds ratios with 95% CIs and p values; *p&lt;0.05, **p&lt;0.01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2705" y="6064119"/>
            <a:ext cx="6136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Puccio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(2017) J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Gastroenterol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Nutr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64(4):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624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673" y="149366"/>
            <a:ext cx="11628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cs typeface="Arial" panose="020B0604020202020204" pitchFamily="34" charset="0"/>
              </a:rPr>
              <a:t>Infants fed a formula with 2’FL+LNnT (Test) have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cs typeface="Arial" panose="020B0604020202020204" pitchFamily="34" charset="0"/>
              </a:rPr>
              <a:t>lower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cs typeface="Arial" panose="020B0604020202020204" pitchFamily="34" charset="0"/>
              </a:rPr>
              <a:t>risk for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cs typeface="Arial" panose="020B0604020202020204" pitchFamily="34" charset="0"/>
              </a:rPr>
              <a:t>infectious illnesses and related medication use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anose="04020805060202030203" pitchFamily="8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B75B1-99FD-4B73-B754-4472CFEC43B2}"/>
              </a:ext>
            </a:extLst>
          </p:cNvPr>
          <p:cNvSpPr/>
          <p:nvPr/>
        </p:nvSpPr>
        <p:spPr>
          <a:xfrm>
            <a:off x="6190673" y="5910230"/>
            <a:ext cx="5163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LRT,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respiratory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tract. AE, Adverse Event.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Fisher’s exact tests and reported as odds ratios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(OR) with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95% CIs and p values; *p&lt;0.05, **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p&lt;0.01; ns, not statistical significant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02325" y="1717967"/>
          <a:ext cx="8908473" cy="4170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529">
                  <a:extLst>
                    <a:ext uri="{9D8B030D-6E8A-4147-A177-3AD203B41FA5}">
                      <a16:colId xmlns:a16="http://schemas.microsoft.com/office/drawing/2014/main" val="3001708271"/>
                    </a:ext>
                  </a:extLst>
                </a:gridCol>
                <a:gridCol w="1006763">
                  <a:extLst>
                    <a:ext uri="{9D8B030D-6E8A-4147-A177-3AD203B41FA5}">
                      <a16:colId xmlns:a16="http://schemas.microsoft.com/office/drawing/2014/main" val="775068622"/>
                    </a:ext>
                  </a:extLst>
                </a:gridCol>
                <a:gridCol w="1697525">
                  <a:extLst>
                    <a:ext uri="{9D8B030D-6E8A-4147-A177-3AD203B41FA5}">
                      <a16:colId xmlns:a16="http://schemas.microsoft.com/office/drawing/2014/main" val="3208547833"/>
                    </a:ext>
                  </a:extLst>
                </a:gridCol>
                <a:gridCol w="1403272">
                  <a:extLst>
                    <a:ext uri="{9D8B030D-6E8A-4147-A177-3AD203B41FA5}">
                      <a16:colId xmlns:a16="http://schemas.microsoft.com/office/drawing/2014/main" val="2906359589"/>
                    </a:ext>
                  </a:extLst>
                </a:gridCol>
                <a:gridCol w="1647692">
                  <a:extLst>
                    <a:ext uri="{9D8B030D-6E8A-4147-A177-3AD203B41FA5}">
                      <a16:colId xmlns:a16="http://schemas.microsoft.com/office/drawing/2014/main" val="3520206892"/>
                    </a:ext>
                  </a:extLst>
                </a:gridCol>
                <a:gridCol w="1647692">
                  <a:extLst>
                    <a:ext uri="{9D8B030D-6E8A-4147-A177-3AD203B41FA5}">
                      <a16:colId xmlns:a16="http://schemas.microsoft.com/office/drawing/2014/main" val="1986005597"/>
                    </a:ext>
                  </a:extLst>
                </a:gridCol>
              </a:tblGrid>
              <a:tr h="513329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Reported Event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(n=88)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B8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(n=87)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(95% CI)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88401"/>
                  </a:ext>
                </a:extLst>
              </a:tr>
              <a:tr h="30050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Bronchitis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(2.3%)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(12.6%)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 (0.02-0.78)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≤ 0.01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298680"/>
                  </a:ext>
                </a:extLst>
              </a:tr>
              <a:tr h="3005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0-6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(6.8%)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(21.8%)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 (0.08-0.74)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≤ 0.01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826483"/>
                  </a:ext>
                </a:extLst>
              </a:tr>
              <a:tr h="3005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0-12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(10.2%)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(27.6%)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 (0.11-0.73)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≤ 0.01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622874"/>
                  </a:ext>
                </a:extLst>
              </a:tr>
              <a:tr h="30050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LRT AE cluster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(8%)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(14.9%)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 (0.16-1.42)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680219"/>
                  </a:ext>
                </a:extLst>
              </a:tr>
              <a:tr h="3005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0-6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(14.8%)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(24.1%)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(0.23-1.25)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320579"/>
                  </a:ext>
                </a:extLst>
              </a:tr>
              <a:tr h="3005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0-12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(19.3%)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(34.5%)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 (0.21-0.95)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0.05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258758"/>
                  </a:ext>
                </a:extLst>
              </a:tr>
              <a:tr h="30050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Antibiotics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(28.4%)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(39.1%)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 (0.31-1.22)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893214"/>
                  </a:ext>
                </a:extLst>
              </a:tr>
              <a:tr h="3005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0-6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(34.1%)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(49.4%)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(0.27-1.02)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0.05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485441"/>
                  </a:ext>
                </a:extLst>
              </a:tr>
              <a:tr h="3005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0-12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(42%)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(60.9%)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 (0.24-0.89)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0.05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500259"/>
                  </a:ext>
                </a:extLst>
              </a:tr>
              <a:tr h="30050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Antipyretics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(15.9%)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(29.9%)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 (0.2-0.98)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0.05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152662"/>
                  </a:ext>
                </a:extLst>
              </a:tr>
              <a:tr h="3005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0-6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(26.1%)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(35.6%)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(0.32-1.28)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013988"/>
                  </a:ext>
                </a:extLst>
              </a:tr>
              <a:tr h="3005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0-12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(31.8%)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(40.2%)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 (0.36-1.35)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61859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02325" y="1348635"/>
            <a:ext cx="437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infants with at least one event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02325" y="3149604"/>
            <a:ext cx="89084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02325" y="4050149"/>
            <a:ext cx="89084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02325" y="4969167"/>
            <a:ext cx="89084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02325" y="5893514"/>
            <a:ext cx="89084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gray">
          <a:xfrm>
            <a:off x="239044" y="264669"/>
            <a:ext cx="11758992" cy="10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D2168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D2168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D2168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D2168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D2168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D2168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D2168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D2168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lonna MT" panose="04020805060202030203" pitchFamily="82" charset="0"/>
              </a:rPr>
              <a:t>Infants fed a formula with 2’FL+LNnT (Test) have a gut microbiota close to that observed in breastfed infants (BF)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lonna MT" panose="04020805060202030203" pitchFamily="8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759123" y="3200831"/>
            <a:ext cx="440531" cy="2976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37784" y="6017796"/>
            <a:ext cx="61173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fr-FR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Steenhout et al. </a:t>
            </a:r>
            <a:r>
              <a:rPr kumimoji="0" lang="da-DK" altLang="fr-FR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(2016) </a:t>
            </a:r>
            <a:r>
              <a:rPr kumimoji="0" lang="da-DK" altLang="fr-FR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FASEB J vol. 30 no. 1 Supplement 275.7 </a:t>
            </a:r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8FF2B4-8ED2-4C00-A2C6-6DA0E2491310}"/>
              </a:ext>
            </a:extLst>
          </p:cNvPr>
          <p:cNvSpPr txBox="1">
            <a:spLocks/>
          </p:cNvSpPr>
          <p:nvPr/>
        </p:nvSpPr>
        <p:spPr>
          <a:xfrm>
            <a:off x="391150" y="1744783"/>
            <a:ext cx="4061913" cy="2304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Gut microbial diversity</a:t>
            </a: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 with 2ʹFL and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LNnT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supported gut microbial diversity at genus level different from that of the control group (p&lt;.001) and closer to that of breastfed infants, at 3 months of 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FF71CB3-088C-481B-AAF4-68BE67717264}"/>
              </a:ext>
            </a:extLst>
          </p:cNvPr>
          <p:cNvSpPr/>
          <p:nvPr/>
        </p:nvSpPr>
        <p:spPr>
          <a:xfrm>
            <a:off x="5811748" y="5359616"/>
            <a:ext cx="5262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Redundancy analysis (RDA); filled ellipses identify the centroids of each feeding group; centroids of the control and BF groups are clearly separated, whereas centroids of the study and BF groups are partially overlapped. </a:t>
            </a:r>
          </a:p>
        </p:txBody>
      </p:sp>
      <p:sp>
        <p:nvSpPr>
          <p:cNvPr id="52" name="Textfeld 3"/>
          <p:cNvSpPr txBox="1"/>
          <p:nvPr/>
        </p:nvSpPr>
        <p:spPr>
          <a:xfrm>
            <a:off x="5555475" y="1375451"/>
            <a:ext cx="42627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Gut Microbial Diversity (RDA Genus)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0D20070-B781-470D-937F-A58E5BD37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12" y="1841407"/>
            <a:ext cx="5998542" cy="35096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25</a:t>
            </a:fld>
            <a:endParaRPr lang="en-US"/>
          </a:p>
        </p:txBody>
      </p:sp>
      <p:pic>
        <p:nvPicPr>
          <p:cNvPr id="2053" name="Picture 5" descr="C:\Users\abd\Desktop\50840407-mother-and-child-on-a-white-bed-mom-and-baby-boy-in-diaper-playing-in-sunny-bedroom-parent-and-litt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3829" y="88204"/>
            <a:ext cx="1158239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</a:rPr>
              <a:t>Let Corrects the 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</a:rPr>
              <a:t>future 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</a:rPr>
              <a:t>Now</a:t>
            </a:r>
          </a:p>
          <a:p>
            <a:pPr algn="ctr"/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algn="ctr"/>
            <a:endParaRPr lang="en-US" sz="5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algn="ctr"/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algn="ctr"/>
            <a:endParaRPr lang="en-US" sz="5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algn="ctr"/>
            <a:endParaRPr lang="en-US" sz="5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algn="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</a:rPr>
              <a:t>Thank you</a:t>
            </a:r>
            <a:endParaRPr lang="ar-IQ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829" y="6282108"/>
            <a:ext cx="6499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Sabah </a:t>
            </a:r>
            <a:r>
              <a:rPr lang="en-US" sz="14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Mohsin</a:t>
            </a:r>
            <a:r>
              <a:rPr lang="en-US" sz="1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Al-</a:t>
            </a:r>
            <a:r>
              <a:rPr lang="en-US" sz="14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maamuri</a:t>
            </a:r>
            <a:r>
              <a:rPr lang="en-US" sz="1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  Assistant  </a:t>
            </a:r>
            <a:r>
              <a:rPr lang="en-US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Prof. Pediatrics </a:t>
            </a:r>
            <a:r>
              <a:rPr lang="en-US" sz="1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FICPS  </a:t>
            </a:r>
            <a:r>
              <a:rPr lang="en-US" sz="1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2021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20" y="1814286"/>
            <a:ext cx="10557613" cy="4275592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 smtClean="0">
              <a:solidFill>
                <a:prstClr val="black"/>
              </a:solidFill>
              <a:latin typeface="Bradley Hand ITC" panose="03070402050302030203" pitchFamily="66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 smtClean="0">
              <a:solidFill>
                <a:prstClr val="black"/>
              </a:solidFill>
              <a:latin typeface="Bradley Hand ITC" panose="03070402050302030203" pitchFamily="66" charset="0"/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lonna MT" panose="04020805060202030203" pitchFamily="82" charset="0"/>
                <a:ea typeface="Open Sans" panose="020B0606030504020204" pitchFamily="34" charset="0"/>
                <a:cs typeface="Arial" panose="020B0604020202020204" pitchFamily="34" charset="0"/>
              </a:rPr>
              <a:t>Most 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lonna MT" panose="04020805060202030203" pitchFamily="82" charset="0"/>
                <a:ea typeface="Open Sans" panose="020B0606030504020204" pitchFamily="34" charset="0"/>
                <a:cs typeface="Arial" panose="020B0604020202020204" pitchFamily="34" charset="0"/>
              </a:rPr>
              <a:t>suitable nutrition for infants</a:t>
            </a:r>
          </a:p>
          <a:p>
            <a:pPr marL="285750" lvl="1" indent="-285750" defTabSz="62230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lonna MT" panose="04020805060202030203" pitchFamily="82" charset="0"/>
                <a:ea typeface="Open Sans" panose="020B0606030504020204" pitchFamily="34" charset="0"/>
                <a:cs typeface="Arial" panose="020B0604020202020204" pitchFamily="34" charset="0"/>
              </a:rPr>
              <a:t>Has a unique composition</a:t>
            </a:r>
          </a:p>
          <a:p>
            <a:pPr marL="285750" lvl="1" indent="-285750" defTabSz="62230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lonna MT" panose="04020805060202030203" pitchFamily="82" charset="0"/>
                <a:ea typeface="Open Sans" panose="020B0606030504020204" pitchFamily="34" charset="0"/>
                <a:cs typeface="Arial" panose="020B0604020202020204" pitchFamily="34" charset="0"/>
              </a:rPr>
              <a:t>Offers health benefits to </a:t>
            </a:r>
            <a:r>
              <a:rPr lang="en-GB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lonna MT" panose="04020805060202030203" pitchFamily="82" charset="0"/>
                <a:ea typeface="Open Sans" panose="020B0606030504020204" pitchFamily="34" charset="0"/>
                <a:cs typeface="Arial" panose="020B0604020202020204" pitchFamily="34" charset="0"/>
              </a:rPr>
              <a:t>infants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ar-IQ" sz="3200" b="1" dirty="0">
              <a:latin typeface="Colonna MT" panose="04020805060202030203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310" y="412821"/>
            <a:ext cx="118104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Greatest</a:t>
            </a:r>
            <a:r>
              <a:rPr lang="en-US" sz="44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gifts  only  by God</a:t>
            </a:r>
            <a:endParaRPr lang="ar-IQ" sz="4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3887" y="1798467"/>
            <a:ext cx="30832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lonna MT" panose="04020805060202030203" pitchFamily="82" charset="0"/>
                <a:cs typeface="+mj-cs"/>
              </a:rPr>
              <a:t>Breast  Milk </a:t>
            </a:r>
            <a:endParaRPr lang="ar-IQ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lonna MT" panose="04020805060202030203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20" y="6260236"/>
            <a:ext cx="6499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Sabah </a:t>
            </a:r>
            <a:r>
              <a:rPr lang="en-US" sz="14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Mohsin</a:t>
            </a:r>
            <a:r>
              <a:rPr lang="en-US" sz="1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Al-</a:t>
            </a:r>
            <a:r>
              <a:rPr lang="en-US" sz="14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maamuri</a:t>
            </a:r>
            <a:r>
              <a:rPr lang="en-US" sz="1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  Assistant  </a:t>
            </a:r>
            <a:r>
              <a:rPr lang="en-US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Prof. Pediatrics </a:t>
            </a:r>
            <a:r>
              <a:rPr lang="en-US" sz="1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FICPS  </a:t>
            </a:r>
            <a:r>
              <a:rPr lang="en-US" sz="1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2021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33451D-A61D-44A0-93E2-4EFDC8F23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5" r="15248"/>
          <a:stretch/>
        </p:blipFill>
        <p:spPr>
          <a:xfrm>
            <a:off x="2698605" y="1062469"/>
            <a:ext cx="6203270" cy="452760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165" y="162508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DHA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14871" y="5303399"/>
            <a:ext cx="2983830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SPHINGOMYELIN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53333" y="2859124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IRON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87335" y="210534"/>
            <a:ext cx="2045368" cy="93429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HMO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394" y="3261601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CHOLINE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77137" y="1572356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LUTEIN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36" y="1874277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ZINC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577137" y="246235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77351" y="5480260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VITAMIN B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6310" y="5523184"/>
            <a:ext cx="3653589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ALPHA-LACTALBUMIN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73104" y="240695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Vitamin D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14871" y="4014644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Folate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83960" y="4395011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Iodine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02854" y="240695"/>
            <a:ext cx="2045368" cy="934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LCPUFA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5">
            <a:extLst>
              <a:ext uri="{FF2B5EF4-FFF2-40B4-BE49-F238E27FC236}">
                <a16:creationId xmlns:a16="http://schemas.microsoft.com/office/drawing/2014/main" id="{744A4AB3-5349-4479-B4C5-A1BD1C735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1211668"/>
            <a:ext cx="3866080" cy="25801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7C097D-DBD3-4FC6-8727-BF0CCDCA3255}"/>
              </a:ext>
            </a:extLst>
          </p:cNvPr>
          <p:cNvSpPr/>
          <p:nvPr/>
        </p:nvSpPr>
        <p:spPr>
          <a:xfrm>
            <a:off x="952501" y="3990164"/>
            <a:ext cx="3866080" cy="1458518"/>
          </a:xfrm>
          <a:prstGeom prst="rect">
            <a:avLst/>
          </a:prstGeom>
          <a:ln>
            <a:noFill/>
          </a:ln>
        </p:spPr>
      </p:sp>
      <p:sp>
        <p:nvSpPr>
          <p:cNvPr id="5" name="Freeform: Shape 22">
            <a:extLst>
              <a:ext uri="{FF2B5EF4-FFF2-40B4-BE49-F238E27FC236}">
                <a16:creationId xmlns:a16="http://schemas.microsoft.com/office/drawing/2014/main" id="{0748F17B-253B-4BD6-B58C-52CBEB5FC831}"/>
              </a:ext>
            </a:extLst>
          </p:cNvPr>
          <p:cNvSpPr/>
          <p:nvPr/>
        </p:nvSpPr>
        <p:spPr>
          <a:xfrm>
            <a:off x="952501" y="4003179"/>
            <a:ext cx="3866080" cy="640712"/>
          </a:xfrm>
          <a:custGeom>
            <a:avLst/>
            <a:gdLst>
              <a:gd name="connsiteX0" fmla="*/ 0 w 3866080"/>
              <a:gd name="connsiteY0" fmla="*/ 106787 h 640712"/>
              <a:gd name="connsiteX1" fmla="*/ 106787 w 3866080"/>
              <a:gd name="connsiteY1" fmla="*/ 0 h 640712"/>
              <a:gd name="connsiteX2" fmla="*/ 3759293 w 3866080"/>
              <a:gd name="connsiteY2" fmla="*/ 0 h 640712"/>
              <a:gd name="connsiteX3" fmla="*/ 3866080 w 3866080"/>
              <a:gd name="connsiteY3" fmla="*/ 106787 h 640712"/>
              <a:gd name="connsiteX4" fmla="*/ 3866080 w 3866080"/>
              <a:gd name="connsiteY4" fmla="*/ 533925 h 640712"/>
              <a:gd name="connsiteX5" fmla="*/ 3759293 w 3866080"/>
              <a:gd name="connsiteY5" fmla="*/ 640712 h 640712"/>
              <a:gd name="connsiteX6" fmla="*/ 106787 w 3866080"/>
              <a:gd name="connsiteY6" fmla="*/ 640712 h 640712"/>
              <a:gd name="connsiteX7" fmla="*/ 0 w 3866080"/>
              <a:gd name="connsiteY7" fmla="*/ 533925 h 640712"/>
              <a:gd name="connsiteX8" fmla="*/ 0 w 3866080"/>
              <a:gd name="connsiteY8" fmla="*/ 106787 h 64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6080" h="640712">
                <a:moveTo>
                  <a:pt x="0" y="106787"/>
                </a:moveTo>
                <a:cubicBezTo>
                  <a:pt x="0" y="47810"/>
                  <a:pt x="47810" y="0"/>
                  <a:pt x="106787" y="0"/>
                </a:cubicBezTo>
                <a:lnTo>
                  <a:pt x="3759293" y="0"/>
                </a:lnTo>
                <a:cubicBezTo>
                  <a:pt x="3818270" y="0"/>
                  <a:pt x="3866080" y="47810"/>
                  <a:pt x="3866080" y="106787"/>
                </a:cubicBezTo>
                <a:lnTo>
                  <a:pt x="3866080" y="533925"/>
                </a:lnTo>
                <a:cubicBezTo>
                  <a:pt x="3866080" y="592902"/>
                  <a:pt x="3818270" y="640712"/>
                  <a:pt x="3759293" y="640712"/>
                </a:cubicBezTo>
                <a:lnTo>
                  <a:pt x="106787" y="640712"/>
                </a:lnTo>
                <a:cubicBezTo>
                  <a:pt x="47810" y="640712"/>
                  <a:pt x="0" y="592902"/>
                  <a:pt x="0" y="533925"/>
                </a:cubicBezTo>
                <a:lnTo>
                  <a:pt x="0" y="106787"/>
                </a:lnTo>
                <a:close/>
              </a:path>
            </a:pathLst>
          </a:custGeom>
          <a:solidFill>
            <a:srgbClr val="084D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477" tIns="107477" rIns="107477" bIns="107477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</a:t>
            </a:r>
            <a:r>
              <a:rPr lang="en-US" sz="2000" b="1" kern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breastmilk </a:t>
            </a:r>
            <a:r>
              <a:rPr lang="en-US" sz="2000" b="1" kern="1200" baseline="30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2000" b="1" kern="12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reeform: Shape 23">
            <a:extLst>
              <a:ext uri="{FF2B5EF4-FFF2-40B4-BE49-F238E27FC236}">
                <a16:creationId xmlns:a16="http://schemas.microsoft.com/office/drawing/2014/main" id="{D5099ED4-26B4-4117-BC86-AB605227B305}"/>
              </a:ext>
            </a:extLst>
          </p:cNvPr>
          <p:cNvSpPr/>
          <p:nvPr/>
        </p:nvSpPr>
        <p:spPr>
          <a:xfrm>
            <a:off x="952501" y="4709879"/>
            <a:ext cx="3866080" cy="1092955"/>
          </a:xfrm>
          <a:custGeom>
            <a:avLst/>
            <a:gdLst>
              <a:gd name="connsiteX0" fmla="*/ 0 w 3866080"/>
              <a:gd name="connsiteY0" fmla="*/ 0 h 791774"/>
              <a:gd name="connsiteX1" fmla="*/ 3866080 w 3866080"/>
              <a:gd name="connsiteY1" fmla="*/ 0 h 791774"/>
              <a:gd name="connsiteX2" fmla="*/ 3866080 w 3866080"/>
              <a:gd name="connsiteY2" fmla="*/ 791774 h 791774"/>
              <a:gd name="connsiteX3" fmla="*/ 0 w 3866080"/>
              <a:gd name="connsiteY3" fmla="*/ 791774 h 791774"/>
              <a:gd name="connsiteX4" fmla="*/ 0 w 3866080"/>
              <a:gd name="connsiteY4" fmla="*/ 0 h 79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6080" h="791774">
                <a:moveTo>
                  <a:pt x="0" y="0"/>
                </a:moveTo>
                <a:lnTo>
                  <a:pt x="3866080" y="0"/>
                </a:lnTo>
                <a:lnTo>
                  <a:pt x="3866080" y="791774"/>
                </a:lnTo>
                <a:lnTo>
                  <a:pt x="0" y="7917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748" tIns="17780" rIns="99568" bIns="1778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kern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Most suitable nutrition for infants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kern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Has a unique composition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kern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Offers health benefits to infants</a:t>
            </a:r>
          </a:p>
        </p:txBody>
      </p: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B749BD67-8337-4580-A38F-1216EC241533}"/>
              </a:ext>
            </a:extLst>
          </p:cNvPr>
          <p:cNvSpPr/>
          <p:nvPr/>
        </p:nvSpPr>
        <p:spPr>
          <a:xfrm>
            <a:off x="4942814" y="1221864"/>
            <a:ext cx="2258296" cy="388519"/>
          </a:xfrm>
          <a:custGeom>
            <a:avLst/>
            <a:gdLst>
              <a:gd name="connsiteX0" fmla="*/ 0 w 2722670"/>
              <a:gd name="connsiteY0" fmla="*/ 0 h 298698"/>
              <a:gd name="connsiteX1" fmla="*/ 2573321 w 2722670"/>
              <a:gd name="connsiteY1" fmla="*/ 0 h 298698"/>
              <a:gd name="connsiteX2" fmla="*/ 2722670 w 2722670"/>
              <a:gd name="connsiteY2" fmla="*/ 149349 h 298698"/>
              <a:gd name="connsiteX3" fmla="*/ 2573321 w 2722670"/>
              <a:gd name="connsiteY3" fmla="*/ 298698 h 298698"/>
              <a:gd name="connsiteX4" fmla="*/ 0 w 2722670"/>
              <a:gd name="connsiteY4" fmla="*/ 298698 h 298698"/>
              <a:gd name="connsiteX5" fmla="*/ 149349 w 2722670"/>
              <a:gd name="connsiteY5" fmla="*/ 149349 h 298698"/>
              <a:gd name="connsiteX6" fmla="*/ 0 w 2722670"/>
              <a:gd name="connsiteY6" fmla="*/ 0 h 29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670" h="298698">
                <a:moveTo>
                  <a:pt x="0" y="0"/>
                </a:moveTo>
                <a:lnTo>
                  <a:pt x="2573321" y="0"/>
                </a:lnTo>
                <a:lnTo>
                  <a:pt x="2722670" y="149349"/>
                </a:lnTo>
                <a:lnTo>
                  <a:pt x="2573321" y="298698"/>
                </a:lnTo>
                <a:lnTo>
                  <a:pt x="0" y="298698"/>
                </a:lnTo>
                <a:lnTo>
                  <a:pt x="149349" y="149349"/>
                </a:lnTo>
                <a:lnTo>
                  <a:pt x="0" y="0"/>
                </a:lnTo>
                <a:close/>
              </a:path>
            </a:pathLst>
          </a:custGeom>
          <a:solidFill>
            <a:srgbClr val="084D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1900 </a:t>
            </a:r>
            <a:endParaRPr lang="en-US" sz="2000" b="1" kern="12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: Shape 14">
            <a:extLst>
              <a:ext uri="{FF2B5EF4-FFF2-40B4-BE49-F238E27FC236}">
                <a16:creationId xmlns:a16="http://schemas.microsoft.com/office/drawing/2014/main" id="{BDA82DFD-C227-4846-9614-49919B54CC85}"/>
              </a:ext>
            </a:extLst>
          </p:cNvPr>
          <p:cNvSpPr/>
          <p:nvPr/>
        </p:nvSpPr>
        <p:spPr>
          <a:xfrm>
            <a:off x="4942813" y="1801228"/>
            <a:ext cx="2354099" cy="2996831"/>
          </a:xfrm>
          <a:custGeom>
            <a:avLst/>
            <a:gdLst>
              <a:gd name="connsiteX0" fmla="*/ 0 w 2178136"/>
              <a:gd name="connsiteY0" fmla="*/ 0 h 2304000"/>
              <a:gd name="connsiteX1" fmla="*/ 2178136 w 2178136"/>
              <a:gd name="connsiteY1" fmla="*/ 0 h 2304000"/>
              <a:gd name="connsiteX2" fmla="*/ 2178136 w 2178136"/>
              <a:gd name="connsiteY2" fmla="*/ 2304000 h 2304000"/>
              <a:gd name="connsiteX3" fmla="*/ 0 w 2178136"/>
              <a:gd name="connsiteY3" fmla="*/ 2304000 h 2304000"/>
              <a:gd name="connsiteX4" fmla="*/ 0 w 2178136"/>
              <a:gd name="connsiteY4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136" h="2304000">
                <a:moveTo>
                  <a:pt x="0" y="0"/>
                </a:moveTo>
                <a:lnTo>
                  <a:pt x="2178136" y="0"/>
                </a:lnTo>
                <a:lnTo>
                  <a:pt x="2178136" y="2304000"/>
                </a:lnTo>
                <a:lnTo>
                  <a:pt x="0" y="230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ts val="1200"/>
              </a:spcBef>
              <a:spcAft>
                <a:spcPct val="15000"/>
              </a:spcAft>
              <a:buChar char="•"/>
            </a:pPr>
            <a:r>
              <a:rPr lang="en-US" kern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Breastfed infants have a survival </a:t>
            </a:r>
            <a:r>
              <a:rPr lang="en-US" kern="12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advantage</a:t>
            </a:r>
            <a:endParaRPr lang="en-US" kern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ts val="1200"/>
              </a:spcBef>
              <a:spcAft>
                <a:spcPct val="15000"/>
              </a:spcAft>
              <a:buChar char="•"/>
            </a:pPr>
            <a:r>
              <a:rPr lang="en-US" kern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Differences in the stool bacterial composition of breastfed and formula-fed infants </a:t>
            </a:r>
            <a:r>
              <a:rPr lang="en-US" kern="12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discovered</a:t>
            </a:r>
            <a:endParaRPr lang="en-US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ts val="1200"/>
              </a:spcBef>
              <a:spcAft>
                <a:spcPct val="15000"/>
              </a:spcAft>
              <a:buChar char="•"/>
            </a:pPr>
            <a:r>
              <a:rPr lang="en-US" kern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Mothers milk discovered to have an unidentified carbohydrate fraction</a:t>
            </a:r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DD40C2EC-8F3E-4543-B493-9BBD9BF2BDFE}"/>
              </a:ext>
            </a:extLst>
          </p:cNvPr>
          <p:cNvSpPr/>
          <p:nvPr/>
        </p:nvSpPr>
        <p:spPr>
          <a:xfrm>
            <a:off x="7021130" y="1221864"/>
            <a:ext cx="2258296" cy="388519"/>
          </a:xfrm>
          <a:custGeom>
            <a:avLst/>
            <a:gdLst>
              <a:gd name="connsiteX0" fmla="*/ 0 w 2722670"/>
              <a:gd name="connsiteY0" fmla="*/ 0 h 298698"/>
              <a:gd name="connsiteX1" fmla="*/ 2573321 w 2722670"/>
              <a:gd name="connsiteY1" fmla="*/ 0 h 298698"/>
              <a:gd name="connsiteX2" fmla="*/ 2722670 w 2722670"/>
              <a:gd name="connsiteY2" fmla="*/ 149349 h 298698"/>
              <a:gd name="connsiteX3" fmla="*/ 2573321 w 2722670"/>
              <a:gd name="connsiteY3" fmla="*/ 298698 h 298698"/>
              <a:gd name="connsiteX4" fmla="*/ 0 w 2722670"/>
              <a:gd name="connsiteY4" fmla="*/ 298698 h 298698"/>
              <a:gd name="connsiteX5" fmla="*/ 149349 w 2722670"/>
              <a:gd name="connsiteY5" fmla="*/ 149349 h 298698"/>
              <a:gd name="connsiteX6" fmla="*/ 0 w 2722670"/>
              <a:gd name="connsiteY6" fmla="*/ 0 h 29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670" h="298698">
                <a:moveTo>
                  <a:pt x="0" y="0"/>
                </a:moveTo>
                <a:lnTo>
                  <a:pt x="2573321" y="0"/>
                </a:lnTo>
                <a:lnTo>
                  <a:pt x="2722670" y="149349"/>
                </a:lnTo>
                <a:lnTo>
                  <a:pt x="2573321" y="298698"/>
                </a:lnTo>
                <a:lnTo>
                  <a:pt x="0" y="298698"/>
                </a:lnTo>
                <a:lnTo>
                  <a:pt x="149349" y="1493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1930 </a:t>
            </a:r>
            <a:endParaRPr lang="en-US" sz="2000" b="1" kern="12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B349811F-8D48-4D50-9A18-602DC28A82D0}"/>
              </a:ext>
            </a:extLst>
          </p:cNvPr>
          <p:cNvSpPr/>
          <p:nvPr/>
        </p:nvSpPr>
        <p:spPr>
          <a:xfrm>
            <a:off x="7149146" y="1801228"/>
            <a:ext cx="2013142" cy="2996831"/>
          </a:xfrm>
          <a:custGeom>
            <a:avLst/>
            <a:gdLst>
              <a:gd name="connsiteX0" fmla="*/ 0 w 2178136"/>
              <a:gd name="connsiteY0" fmla="*/ 0 h 2304000"/>
              <a:gd name="connsiteX1" fmla="*/ 2178136 w 2178136"/>
              <a:gd name="connsiteY1" fmla="*/ 0 h 2304000"/>
              <a:gd name="connsiteX2" fmla="*/ 2178136 w 2178136"/>
              <a:gd name="connsiteY2" fmla="*/ 2304000 h 2304000"/>
              <a:gd name="connsiteX3" fmla="*/ 0 w 2178136"/>
              <a:gd name="connsiteY3" fmla="*/ 2304000 h 2304000"/>
              <a:gd name="connsiteX4" fmla="*/ 0 w 2178136"/>
              <a:gd name="connsiteY4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136" h="2304000">
                <a:moveTo>
                  <a:pt x="0" y="0"/>
                </a:moveTo>
                <a:lnTo>
                  <a:pt x="2178136" y="0"/>
                </a:lnTo>
                <a:lnTo>
                  <a:pt x="2178136" y="2304000"/>
                </a:lnTo>
                <a:lnTo>
                  <a:pt x="0" y="230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kern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Bifidogenic factor in human breast milk consists of oligosaccharides </a:t>
            </a:r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BD0BCE42-5A08-4B10-A1EF-AA73D1FE689D}"/>
              </a:ext>
            </a:extLst>
          </p:cNvPr>
          <p:cNvSpPr/>
          <p:nvPr/>
        </p:nvSpPr>
        <p:spPr>
          <a:xfrm>
            <a:off x="9100267" y="1221864"/>
            <a:ext cx="2258296" cy="388519"/>
          </a:xfrm>
          <a:custGeom>
            <a:avLst/>
            <a:gdLst>
              <a:gd name="connsiteX0" fmla="*/ 0 w 2722670"/>
              <a:gd name="connsiteY0" fmla="*/ 0 h 298698"/>
              <a:gd name="connsiteX1" fmla="*/ 2573321 w 2722670"/>
              <a:gd name="connsiteY1" fmla="*/ 0 h 298698"/>
              <a:gd name="connsiteX2" fmla="*/ 2722670 w 2722670"/>
              <a:gd name="connsiteY2" fmla="*/ 149349 h 298698"/>
              <a:gd name="connsiteX3" fmla="*/ 2573321 w 2722670"/>
              <a:gd name="connsiteY3" fmla="*/ 298698 h 298698"/>
              <a:gd name="connsiteX4" fmla="*/ 0 w 2722670"/>
              <a:gd name="connsiteY4" fmla="*/ 298698 h 298698"/>
              <a:gd name="connsiteX5" fmla="*/ 149349 w 2722670"/>
              <a:gd name="connsiteY5" fmla="*/ 149349 h 298698"/>
              <a:gd name="connsiteX6" fmla="*/ 0 w 2722670"/>
              <a:gd name="connsiteY6" fmla="*/ 0 h 29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670" h="298698">
                <a:moveTo>
                  <a:pt x="0" y="0"/>
                </a:moveTo>
                <a:lnTo>
                  <a:pt x="2573321" y="0"/>
                </a:lnTo>
                <a:lnTo>
                  <a:pt x="2722670" y="149349"/>
                </a:lnTo>
                <a:lnTo>
                  <a:pt x="2573321" y="298698"/>
                </a:lnTo>
                <a:lnTo>
                  <a:pt x="0" y="298698"/>
                </a:lnTo>
                <a:lnTo>
                  <a:pt x="149349" y="1493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1954 </a:t>
            </a:r>
            <a:endParaRPr lang="en-US" sz="2000" b="1" kern="12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05341208-E2FD-48AA-82F4-DCFB514E3EC0}"/>
              </a:ext>
            </a:extLst>
          </p:cNvPr>
          <p:cNvSpPr/>
          <p:nvPr/>
        </p:nvSpPr>
        <p:spPr>
          <a:xfrm>
            <a:off x="9255715" y="1801228"/>
            <a:ext cx="2098085" cy="2996831"/>
          </a:xfrm>
          <a:custGeom>
            <a:avLst/>
            <a:gdLst>
              <a:gd name="connsiteX0" fmla="*/ 0 w 2178136"/>
              <a:gd name="connsiteY0" fmla="*/ 0 h 2304000"/>
              <a:gd name="connsiteX1" fmla="*/ 2178136 w 2178136"/>
              <a:gd name="connsiteY1" fmla="*/ 0 h 2304000"/>
              <a:gd name="connsiteX2" fmla="*/ 2178136 w 2178136"/>
              <a:gd name="connsiteY2" fmla="*/ 2304000 h 2304000"/>
              <a:gd name="connsiteX3" fmla="*/ 0 w 2178136"/>
              <a:gd name="connsiteY3" fmla="*/ 2304000 h 2304000"/>
              <a:gd name="connsiteX4" fmla="*/ 0 w 2178136"/>
              <a:gd name="connsiteY4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136" h="2304000">
                <a:moveTo>
                  <a:pt x="0" y="0"/>
                </a:moveTo>
                <a:lnTo>
                  <a:pt x="2178136" y="0"/>
                </a:lnTo>
                <a:lnTo>
                  <a:pt x="2178136" y="2304000"/>
                </a:lnTo>
                <a:lnTo>
                  <a:pt x="0" y="230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kern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Discovery and characterisation of the most abundant oligosaccharides in human breast milk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lonna MT" panose="04020805060202030203" pitchFamily="82" charset="0"/>
                <a:cs typeface="Arial" panose="020B0604020202020204" pitchFamily="34" charset="0"/>
              </a:rPr>
              <a:t>History of HMO</a:t>
            </a:r>
            <a:endParaRPr lang="en-US" sz="4000" b="1" dirty="0">
              <a:solidFill>
                <a:srgbClr val="002060"/>
              </a:solidFill>
              <a:latin typeface="Colonna MT" panose="04020805060202030203" pitchFamily="82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5</a:t>
            </a:fld>
            <a:endParaRPr lang="en-US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1AB7E67D-C6E8-4D5A-B8DB-8085DE3C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2813" y="5511304"/>
            <a:ext cx="6431430" cy="1027608"/>
          </a:xfrm>
        </p:spPr>
        <p:txBody>
          <a:bodyPr/>
          <a:lstStyle/>
          <a:p>
            <a:pPr algn="l"/>
            <a:r>
              <a:rPr lang="en-IN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ESPGHAN </a:t>
            </a:r>
            <a:r>
              <a:rPr lang="en-I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on Nutrition et al. </a:t>
            </a:r>
            <a:r>
              <a:rPr lang="en-I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(2009) JPGN 49:112</a:t>
            </a:r>
            <a:endParaRPr lang="en-IN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Kunz </a:t>
            </a:r>
            <a:r>
              <a:rPr lang="en-I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CH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(2012) </a:t>
            </a:r>
            <a:r>
              <a:rPr lang="en-IN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en-I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-I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3:430S</a:t>
            </a:r>
            <a:endParaRPr lang="en-IN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Bode </a:t>
            </a:r>
            <a:r>
              <a:rPr lang="en-I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fr-CH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(2012) </a:t>
            </a:r>
            <a:r>
              <a:rPr lang="en-IN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Glycobiology</a:t>
            </a:r>
            <a:r>
              <a:rPr lang="en-I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22:1147</a:t>
            </a:r>
            <a:endParaRPr lang="en-IN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lonna MT" panose="04020805060202030203" pitchFamily="82" charset="0"/>
                <a:cs typeface="Arial" panose="020B0604020202020204" pitchFamily="34" charset="0"/>
              </a:rPr>
              <a:t>Gross Composition of Breastmilk</a:t>
            </a:r>
            <a:endParaRPr lang="en-US" sz="4000" b="1" dirty="0">
              <a:solidFill>
                <a:srgbClr val="002060"/>
              </a:solidFill>
              <a:latin typeface="Colonna MT" panose="04020805060202030203" pitchFamily="82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2FC7AC-7B10-41D4-B140-4A4C79C9BD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t="15456" r="37793"/>
          <a:stretch/>
        </p:blipFill>
        <p:spPr>
          <a:xfrm>
            <a:off x="2678430" y="2260879"/>
            <a:ext cx="2223945" cy="2984802"/>
          </a:xfrm>
          <a:prstGeom prst="rect">
            <a:avLst/>
          </a:prstGeom>
        </p:spPr>
      </p:pic>
      <p:sp>
        <p:nvSpPr>
          <p:cNvPr id="18" name="Textfeld 4">
            <a:extLst>
              <a:ext uri="{FF2B5EF4-FFF2-40B4-BE49-F238E27FC236}">
                <a16:creationId xmlns:a16="http://schemas.microsoft.com/office/drawing/2014/main" id="{F3F8324A-8E06-4A96-BCB4-DAE60523A402}"/>
              </a:ext>
            </a:extLst>
          </p:cNvPr>
          <p:cNvSpPr txBox="1"/>
          <p:nvPr/>
        </p:nvSpPr>
        <p:spPr>
          <a:xfrm>
            <a:off x="617144" y="1298244"/>
            <a:ext cx="185937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Human</a:t>
            </a:r>
            <a:br>
              <a:rPr lang="en-GB" sz="2000" b="1" dirty="0"/>
            </a:br>
            <a:r>
              <a:rPr lang="en-GB" sz="2000" b="1" dirty="0" smtClean="0"/>
              <a:t>breastmilk</a:t>
            </a:r>
            <a:endParaRPr lang="en-GB" sz="2000" b="1" dirty="0"/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4FC1F9DA-DD2B-4A40-88CC-A6EE1B655B72}"/>
              </a:ext>
            </a:extLst>
          </p:cNvPr>
          <p:cNvSpPr txBox="1"/>
          <p:nvPr/>
        </p:nvSpPr>
        <p:spPr>
          <a:xfrm>
            <a:off x="6147644" y="1298244"/>
            <a:ext cx="20551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HMO</a:t>
            </a:r>
            <a:endParaRPr lang="en-GB" sz="2000" b="1" dirty="0"/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031B8EDE-E7E3-42CF-A088-848B4C7F0726}"/>
              </a:ext>
            </a:extLst>
          </p:cNvPr>
          <p:cNvSpPr txBox="1"/>
          <p:nvPr/>
        </p:nvSpPr>
        <p:spPr>
          <a:xfrm>
            <a:off x="3388802" y="1298244"/>
            <a:ext cx="15135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Solid </a:t>
            </a:r>
            <a:r>
              <a:rPr lang="en-GB" sz="2000" b="1" dirty="0" smtClean="0"/>
              <a:t>components</a:t>
            </a:r>
            <a:endParaRPr lang="en-GB" sz="2000" b="1" baseline="30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F7F20D-008C-4084-8499-B09F5625CBE0}"/>
              </a:ext>
            </a:extLst>
          </p:cNvPr>
          <p:cNvGrpSpPr/>
          <p:nvPr/>
        </p:nvGrpSpPr>
        <p:grpSpPr>
          <a:xfrm>
            <a:off x="617144" y="2411604"/>
            <a:ext cx="2061286" cy="2695665"/>
            <a:chOff x="1162868" y="2402143"/>
            <a:chExt cx="1591754" cy="270571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60957E-879A-48C4-969F-3674F13523D0}"/>
                </a:ext>
              </a:extLst>
            </p:cNvPr>
            <p:cNvSpPr/>
            <p:nvPr/>
          </p:nvSpPr>
          <p:spPr>
            <a:xfrm>
              <a:off x="1162868" y="2402143"/>
              <a:ext cx="1591754" cy="721373"/>
            </a:xfrm>
            <a:prstGeom prst="rect">
              <a:avLst/>
            </a:prstGeom>
            <a:solidFill>
              <a:srgbClr val="16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Macro- &amp; Micro-nutrients and </a:t>
              </a:r>
              <a:r>
                <a:rPr lang="en-IN" dirty="0"/>
                <a:t>HMO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95E3A4-FF05-4D25-8622-5B67783AA8A8}"/>
                </a:ext>
              </a:extLst>
            </p:cNvPr>
            <p:cNvSpPr/>
            <p:nvPr/>
          </p:nvSpPr>
          <p:spPr>
            <a:xfrm>
              <a:off x="1162868" y="3140715"/>
              <a:ext cx="1591754" cy="1967141"/>
            </a:xfrm>
            <a:prstGeom prst="rect">
              <a:avLst/>
            </a:prstGeom>
            <a:solidFill>
              <a:srgbClr val="078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Water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029332" y="1845860"/>
            <a:ext cx="304809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5 to 15 g/l in breastmilk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&gt;130 structures described, of which about 15 make up the bulk (&gt;80%)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ot generally present in farmed animal milks</a:t>
            </a:r>
            <a:endParaRPr lang="en-US" sz="2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8846" t="8858" r="17641" b="12900"/>
          <a:stretch/>
        </p:blipFill>
        <p:spPr>
          <a:xfrm>
            <a:off x="5339513" y="1762137"/>
            <a:ext cx="3475032" cy="36151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4889500" y="1845860"/>
            <a:ext cx="4344935" cy="3615140"/>
            <a:chOff x="4889500" y="1845860"/>
            <a:chExt cx="4344935" cy="3615140"/>
          </a:xfrm>
          <a:solidFill>
            <a:srgbClr val="DED7BC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4889500" y="2101850"/>
              <a:ext cx="4344935" cy="3359150"/>
              <a:chOff x="4889500" y="2101850"/>
              <a:chExt cx="4344935" cy="3359150"/>
            </a:xfrm>
            <a:grpFill/>
          </p:grpSpPr>
          <p:sp>
            <p:nvSpPr>
              <p:cNvPr id="38" name="Rectangle 37"/>
              <p:cNvSpPr/>
              <p:nvPr/>
            </p:nvSpPr>
            <p:spPr>
              <a:xfrm>
                <a:off x="5104563" y="5406013"/>
                <a:ext cx="4129872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889500" y="2101850"/>
                <a:ext cx="234950" cy="3359150"/>
              </a:xfrm>
              <a:custGeom>
                <a:avLst/>
                <a:gdLst>
                  <a:gd name="connsiteX0" fmla="*/ 0 w 234950"/>
                  <a:gd name="connsiteY0" fmla="*/ 393700 h 3359150"/>
                  <a:gd name="connsiteX1" fmla="*/ 234950 w 234950"/>
                  <a:gd name="connsiteY1" fmla="*/ 0 h 3359150"/>
                  <a:gd name="connsiteX2" fmla="*/ 228600 w 234950"/>
                  <a:gd name="connsiteY2" fmla="*/ 3359150 h 3359150"/>
                  <a:gd name="connsiteX3" fmla="*/ 0 w 234950"/>
                  <a:gd name="connsiteY3" fmla="*/ 946150 h 3359150"/>
                  <a:gd name="connsiteX4" fmla="*/ 0 w 234950"/>
                  <a:gd name="connsiteY4" fmla="*/ 393700 h 335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950" h="3359150">
                    <a:moveTo>
                      <a:pt x="0" y="393700"/>
                    </a:moveTo>
                    <a:lnTo>
                      <a:pt x="234950" y="0"/>
                    </a:lnTo>
                    <a:cubicBezTo>
                      <a:pt x="232833" y="1119717"/>
                      <a:pt x="230717" y="2239433"/>
                      <a:pt x="228600" y="3359150"/>
                    </a:cubicBezTo>
                    <a:lnTo>
                      <a:pt x="0" y="946150"/>
                    </a:lnTo>
                    <a:lnTo>
                      <a:pt x="0" y="3937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 flipV="1">
              <a:off x="5085232" y="1845860"/>
              <a:ext cx="193040" cy="372969"/>
            </a:xfrm>
            <a:prstGeom prst="line">
              <a:avLst/>
            </a:prstGeom>
            <a:grpFill/>
            <a:ln w="38100">
              <a:solidFill>
                <a:srgbClr val="DED7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/>
          <a:srcRect r="35023"/>
          <a:stretch/>
        </p:blipFill>
        <p:spPr>
          <a:xfrm>
            <a:off x="6307560" y="3806910"/>
            <a:ext cx="649807" cy="6408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/>
          <a:srcRect r="27512" b="-5179"/>
          <a:stretch/>
        </p:blipFill>
        <p:spPr>
          <a:xfrm>
            <a:off x="6428683" y="4205199"/>
            <a:ext cx="648346" cy="48518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/>
          <a:srcRect r="39516" b="-7900"/>
          <a:stretch/>
        </p:blipFill>
        <p:spPr>
          <a:xfrm>
            <a:off x="7752897" y="4375536"/>
            <a:ext cx="345034" cy="28116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/>
          <a:srcRect t="-1" r="40019" b="-10163"/>
          <a:stretch/>
        </p:blipFill>
        <p:spPr>
          <a:xfrm>
            <a:off x="7811518" y="3078905"/>
            <a:ext cx="352723" cy="3685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7348" y="4263698"/>
            <a:ext cx="645626" cy="6218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0"/>
          <a:srcRect r="32623"/>
          <a:stretch/>
        </p:blipFill>
        <p:spPr>
          <a:xfrm>
            <a:off x="6017831" y="3538354"/>
            <a:ext cx="539496" cy="3530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BB9E-A2FB-43FE-8D56-49444EFAED71}" type="slidenum">
              <a:rPr lang="en-US" smtClean="0"/>
              <a:t>6</a:t>
            </a:fld>
            <a:endParaRPr lang="en-US"/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1AB7E67D-C6E8-4D5A-B8DB-8085DE3C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0500" y="5606302"/>
            <a:ext cx="6577917" cy="1027711"/>
          </a:xfrm>
        </p:spPr>
        <p:txBody>
          <a:bodyPr anchor="t"/>
          <a:lstStyle/>
          <a:p>
            <a:pPr algn="l"/>
            <a:r>
              <a:rPr lang="en-IN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Zivkovic</a:t>
            </a:r>
            <a:r>
              <a:rPr lang="en-I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et al. (2010) PNAS 108 (Suppl_1):4653 </a:t>
            </a:r>
          </a:p>
          <a:p>
            <a:pPr algn="l"/>
            <a:r>
              <a:rPr lang="da-DK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 et al. (2016) </a:t>
            </a:r>
            <a:r>
              <a:rPr lang="da-DK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Nutrients 8:pii: E346</a:t>
            </a:r>
            <a:endParaRPr lang="da-DK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Sprenger et al. (2017) PlosONE 12:e0171814</a:t>
            </a:r>
          </a:p>
          <a:p>
            <a:pPr algn="l"/>
            <a:r>
              <a:rPr lang="da-DK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Kunz et al. (2017) JPGN 64:789</a:t>
            </a:r>
          </a:p>
          <a:p>
            <a:pPr algn="l"/>
            <a:endParaRPr lang="en-IN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83541" y="111553"/>
            <a:ext cx="10515600" cy="73215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lonna MT" panose="04020805060202030203" pitchFamily="82" charset="0"/>
                <a:cs typeface="Arial" panose="020B0604020202020204" pitchFamily="34" charset="0"/>
              </a:rPr>
              <a:t>Gross Compositional Comparison</a:t>
            </a:r>
            <a:endParaRPr lang="en-US" sz="4000" b="1" dirty="0">
              <a:solidFill>
                <a:srgbClr val="002060"/>
              </a:solidFill>
              <a:latin typeface="Colonna MT" panose="04020805060202030203" pitchFamily="82" charset="0"/>
              <a:cs typeface="Arial" panose="020B0604020202020204" pitchFamily="34" charset="0"/>
            </a:endParaRPr>
          </a:p>
        </p:txBody>
      </p:sp>
      <p:pic>
        <p:nvPicPr>
          <p:cNvPr id="2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" y="5063678"/>
            <a:ext cx="2413814" cy="14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60492" y="2644993"/>
            <a:ext cx="6951977" cy="3476414"/>
            <a:chOff x="1426464" y="1886540"/>
            <a:chExt cx="7398663" cy="3150275"/>
          </a:xfrm>
        </p:grpSpPr>
        <p:pic>
          <p:nvPicPr>
            <p:cNvPr id="1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464" y="2204002"/>
              <a:ext cx="6483330" cy="283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5488829" y="2868619"/>
              <a:ext cx="9925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70 g/L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Lactose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10307" y="2469595"/>
              <a:ext cx="1214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40 </a:t>
              </a:r>
              <a:r>
                <a:rPr lang="en-US" dirty="0" smtClean="0">
                  <a:solidFill>
                    <a:srgbClr val="7030A0"/>
                  </a:solidFill>
                </a:rPr>
                <a:t>g/L Fat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81069" y="2100263"/>
              <a:ext cx="14584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5A0"/>
                  </a:solidFill>
                </a:rPr>
                <a:t>8 </a:t>
              </a:r>
              <a:r>
                <a:rPr lang="en-US" dirty="0" smtClean="0">
                  <a:solidFill>
                    <a:srgbClr val="0055A0"/>
                  </a:solidFill>
                </a:rPr>
                <a:t>g/L protein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19621" y="1886540"/>
              <a:ext cx="1625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C0099"/>
                  </a:solidFill>
                </a:rPr>
                <a:t>5-15 </a:t>
              </a:r>
              <a:r>
                <a:rPr lang="en-US" dirty="0" smtClean="0">
                  <a:solidFill>
                    <a:srgbClr val="CC0099"/>
                  </a:solidFill>
                </a:rPr>
                <a:t>g/L HMO</a:t>
              </a:r>
              <a:endParaRPr lang="en-US" dirty="0">
                <a:solidFill>
                  <a:srgbClr val="CC0099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060" y="2309907"/>
            <a:ext cx="1426464" cy="1813656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5" idx="2"/>
          </p:cNvCxnSpPr>
          <p:nvPr/>
        </p:nvCxnSpPr>
        <p:spPr>
          <a:xfrm flipH="1" flipV="1">
            <a:off x="2684292" y="4123563"/>
            <a:ext cx="517564" cy="7855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07580" y="1106424"/>
            <a:ext cx="4270248" cy="159580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flipH="1" flipV="1">
            <a:off x="6204734" y="2696649"/>
            <a:ext cx="880647" cy="5200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1083541" y="4265768"/>
            <a:ext cx="177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0.05 – 0.2 g/L OS</a:t>
            </a:r>
            <a:endParaRPr lang="en-US" dirty="0">
              <a:solidFill>
                <a:srgbClr val="CC0099"/>
              </a:solidFill>
            </a:endParaRPr>
          </a:p>
        </p:txBody>
      </p:sp>
      <p:pic>
        <p:nvPicPr>
          <p:cNvPr id="241" name="Picture 2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228" y="1882908"/>
            <a:ext cx="1183167" cy="640882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204" y="1239800"/>
            <a:ext cx="1000058" cy="640882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5346" y="1617936"/>
            <a:ext cx="894417" cy="461294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3830" y="2271401"/>
            <a:ext cx="774693" cy="341569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7588" y="1583887"/>
            <a:ext cx="757086" cy="320441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9906" y="1712227"/>
            <a:ext cx="570455" cy="260578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0697" y="1908334"/>
            <a:ext cx="588062" cy="334526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7692" y="2079489"/>
            <a:ext cx="1126826" cy="429602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6857" y="1313146"/>
            <a:ext cx="633839" cy="334526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18861" y="1254697"/>
            <a:ext cx="1017663" cy="3133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37620" y="6356350"/>
            <a:ext cx="2743200" cy="365125"/>
          </a:xfrm>
        </p:spPr>
        <p:txBody>
          <a:bodyPr/>
          <a:lstStyle/>
          <a:p>
            <a:fld id="{BE7ABB9E-A2FB-43FE-8D56-49444EFAED71}" type="slidenum">
              <a:rPr lang="en-US" smtClean="0"/>
              <a:t>7</a:t>
            </a:fld>
            <a:endParaRPr lang="en-US"/>
          </a:p>
        </p:txBody>
      </p:sp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1AB7E67D-C6E8-4D5A-B8DB-8085DE3C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7692" y="6217244"/>
            <a:ext cx="6255632" cy="287480"/>
          </a:xfrm>
        </p:spPr>
        <p:txBody>
          <a:bodyPr anchor="t"/>
          <a:lstStyle/>
          <a:p>
            <a:pPr algn="l"/>
            <a:r>
              <a:rPr lang="en-I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Zivkovic</a:t>
            </a:r>
            <a:r>
              <a:rPr lang="en-I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et al. (2010) PNAS 108 (Suppl_1):4653 </a:t>
            </a:r>
          </a:p>
        </p:txBody>
      </p:sp>
      <p:graphicFrame>
        <p:nvGraphicFramePr>
          <p:cNvPr id="33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56050"/>
              </p:ext>
            </p:extLst>
          </p:nvPr>
        </p:nvGraphicFramePr>
        <p:xfrm>
          <a:off x="8252398" y="4019302"/>
          <a:ext cx="3763014" cy="2060974"/>
        </p:xfrm>
        <a:graphic>
          <a:graphicData uri="http://schemas.openxmlformats.org/drawingml/2006/table">
            <a:tbl>
              <a:tblPr/>
              <a:tblGrid>
                <a:gridCol w="168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9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Human milk</a:t>
                      </a:r>
                      <a:endParaRPr lang="de-DE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9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Bovine milk</a:t>
                      </a:r>
                      <a:endParaRPr lang="de-DE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9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Oligosaccharides (g/l)</a:t>
                      </a:r>
                      <a:endParaRPr lang="de-DE" sz="1400" b="1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10-15</a:t>
                      </a:r>
                      <a:endParaRPr lang="de-DE" sz="1400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  <a:sym typeface="Symbol"/>
                        </a:rPr>
                        <a:t></a:t>
                      </a: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 0.05</a:t>
                      </a:r>
                      <a:endParaRPr lang="de-DE" sz="1400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Number of identified oligosaccharides</a:t>
                      </a:r>
                      <a:endParaRPr lang="de-DE" sz="1400" b="1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&gt;200</a:t>
                      </a:r>
                      <a:r>
                        <a:rPr lang="en-US" sz="1400" baseline="30000" dirty="0" smtClean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400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  <a:sym typeface="Symbol"/>
                        </a:rPr>
                        <a:t></a:t>
                      </a: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 40</a:t>
                      </a:r>
                      <a:endParaRPr lang="de-DE" sz="1400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% </a:t>
                      </a:r>
                      <a:r>
                        <a:rPr lang="en-US" sz="1400" b="1" dirty="0" smtClean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neutral </a:t>
                      </a:r>
                      <a:r>
                        <a:rPr lang="en-US" sz="1400" b="1" dirty="0" err="1" smtClean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fucosylated</a:t>
                      </a:r>
                      <a:endParaRPr lang="de-DE" sz="1400" b="1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 50-80%</a:t>
                      </a:r>
                      <a:r>
                        <a:rPr lang="en-US" sz="1400" baseline="300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1400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  <a:sym typeface="Symbol"/>
                        </a:rPr>
                        <a:t></a:t>
                      </a: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 1%</a:t>
                      </a:r>
                      <a:endParaRPr lang="de-DE" sz="1400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% </a:t>
                      </a:r>
                      <a:r>
                        <a:rPr lang="en-US" sz="1400" b="1" dirty="0" smtClean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sialylated acidic</a:t>
                      </a:r>
                      <a:endParaRPr lang="de-DE" sz="1400" b="1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10-20%</a:t>
                      </a:r>
                      <a:endParaRPr lang="de-DE" sz="1400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  <a:sym typeface="Symbol"/>
                        </a:rPr>
                        <a:t></a:t>
                      </a:r>
                      <a:r>
                        <a:rPr lang="en-US" sz="1400" dirty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 70%</a:t>
                      </a:r>
                      <a:endParaRPr lang="de-DE" sz="1400" dirty="0">
                        <a:solidFill>
                          <a:srgbClr val="76717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E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1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6080" y="365125"/>
            <a:ext cx="11460480" cy="96583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HMO composition varies depending on maternal </a:t>
            </a:r>
            <a:r>
              <a:rPr lang="en-US" sz="4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Secretor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4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Lewis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status</a:t>
            </a:r>
            <a:endParaRPr lang="en-US" sz="40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8" y="1748861"/>
            <a:ext cx="5220853" cy="3473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311" y="1504895"/>
            <a:ext cx="2508128" cy="39614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451" y="1592736"/>
            <a:ext cx="891295" cy="39603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6110" y="5281710"/>
            <a:ext cx="58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Key:</a:t>
            </a:r>
            <a:endParaRPr lang="en-US" i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r="79095" b="15962"/>
          <a:stretch/>
        </p:blipFill>
        <p:spPr>
          <a:xfrm>
            <a:off x="1467072" y="5143954"/>
            <a:ext cx="541996" cy="12599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9068" y="5385761"/>
            <a:ext cx="1871634" cy="10181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26112" y="6403881"/>
            <a:ext cx="2743200" cy="365125"/>
          </a:xfrm>
        </p:spPr>
        <p:txBody>
          <a:bodyPr/>
          <a:lstStyle/>
          <a:p>
            <a:fld id="{BE7ABB9E-A2FB-43FE-8D56-49444EFAED71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AB7E67D-C6E8-4D5A-B8DB-8085DE3C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8231" y="5678653"/>
            <a:ext cx="3880227" cy="930386"/>
          </a:xfrm>
        </p:spPr>
        <p:txBody>
          <a:bodyPr anchor="t"/>
          <a:lstStyle/>
          <a:p>
            <a:pPr algn="l"/>
            <a:r>
              <a:rPr lang="fr-CH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Binia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2017 </a:t>
            </a:r>
            <a:r>
              <a:rPr lang="fr-CH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unpublished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fr-CH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Kunz et al. (2017) </a:t>
            </a:r>
            <a:r>
              <a:rPr lang="da-DK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JPGN 64:789</a:t>
            </a:r>
          </a:p>
          <a:p>
            <a:pPr algn="l"/>
            <a:r>
              <a:rPr lang="da-DK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Sprenger et al. (2017) PlosONE</a:t>
            </a:r>
            <a:endParaRPr lang="da-DK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IN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2758" y="1470331"/>
            <a:ext cx="2732891" cy="3639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4972" y="5127821"/>
            <a:ext cx="1429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Days postpartum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0805" y="5434202"/>
            <a:ext cx="1286941" cy="1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9501" y="55622"/>
            <a:ext cx="11460480" cy="9658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olonna MT" panose="04020805060202030203" pitchFamily="82" charset="0"/>
                <a:cs typeface="Arial" panose="020B0604020202020204" pitchFamily="34" charset="0"/>
              </a:rPr>
              <a:t>HMO composition varies depending on stage of lactation</a:t>
            </a:r>
            <a:endParaRPr lang="en-US" sz="3200" b="1" dirty="0">
              <a:solidFill>
                <a:srgbClr val="002060"/>
              </a:solidFill>
              <a:latin typeface="Colonna MT" panose="04020805060202030203" pitchFamily="8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" y="1006182"/>
            <a:ext cx="11217983" cy="3117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0093" b="-32163"/>
          <a:stretch/>
        </p:blipFill>
        <p:spPr>
          <a:xfrm>
            <a:off x="3681036" y="1721590"/>
            <a:ext cx="467109" cy="480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32366" b="-21516"/>
          <a:stretch/>
        </p:blipFill>
        <p:spPr>
          <a:xfrm>
            <a:off x="10931889" y="1217302"/>
            <a:ext cx="701311" cy="54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-1" r="33541" b="-8578"/>
          <a:stretch/>
        </p:blipFill>
        <p:spPr>
          <a:xfrm>
            <a:off x="10982879" y="1768984"/>
            <a:ext cx="699988" cy="518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41003" b="-6049"/>
          <a:stretch/>
        </p:blipFill>
        <p:spPr>
          <a:xfrm>
            <a:off x="3673743" y="1158549"/>
            <a:ext cx="481697" cy="497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r="31649" b="-3840"/>
          <a:stretch/>
        </p:blipFill>
        <p:spPr>
          <a:xfrm>
            <a:off x="6154145" y="1158549"/>
            <a:ext cx="823150" cy="610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r="31427" b="-35759"/>
          <a:stretch/>
        </p:blipFill>
        <p:spPr>
          <a:xfrm>
            <a:off x="6970000" y="1720688"/>
            <a:ext cx="946201" cy="548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07719" y="6379243"/>
            <a:ext cx="3812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Austin et al. (2016)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8:pii: E346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5300052"/>
            <a:ext cx="2743200" cy="365125"/>
          </a:xfrm>
        </p:spPr>
        <p:txBody>
          <a:bodyPr/>
          <a:lstStyle/>
          <a:p>
            <a:fld id="{BE7ABB9E-A2FB-43FE-8D56-49444EFAED71}" type="slidenum">
              <a:rPr lang="en-US" smtClean="0"/>
              <a:t>9</a:t>
            </a:fld>
            <a:endParaRPr lang="en-US"/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356943" y="4261014"/>
            <a:ext cx="11325924" cy="2271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The oligosaccharide </a:t>
            </a: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amount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and composition in </a:t>
            </a: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human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milk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varies</a:t>
            </a:r>
            <a:r>
              <a:rPr lang="fr-FR" sz="1800" baseline="30000" dirty="0" smtClean="0">
                <a:solidFill>
                  <a:schemeClr val="tx2">
                    <a:lumMod val="50000"/>
                  </a:schemeClr>
                </a:solidFill>
              </a:rPr>
              <a:t>1,2,4</a:t>
            </a:r>
          </a:p>
          <a:p>
            <a:pPr lvl="2">
              <a:buClr>
                <a:srgbClr val="CA9222"/>
              </a:buClr>
              <a:buSzPct val="100000"/>
              <a:buFont typeface="Arial" charset="0"/>
              <a:buChar char="•"/>
            </a:pP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between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individuals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interpersonal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variation)</a:t>
            </a:r>
          </a:p>
          <a:p>
            <a:pPr lvl="2">
              <a:buClr>
                <a:srgbClr val="CA9222"/>
              </a:buClr>
              <a:buSzPct val="100000"/>
              <a:buFont typeface="Arial" charset="0"/>
              <a:buChar char="•"/>
            </a:pP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diurnally</a:t>
            </a: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2">
              <a:buClr>
                <a:srgbClr val="CA9222"/>
              </a:buClr>
              <a:buSzPct val="100000"/>
              <a:buFont typeface="Arial" charset="0"/>
              <a:buChar char="•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by infant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gestational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age</a:t>
            </a: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2">
              <a:buClr>
                <a:srgbClr val="CA9222"/>
              </a:buClr>
              <a:buSzPct val="100000"/>
              <a:buFont typeface="Arial" charset="0"/>
              <a:buChar char="•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over the course of lactation </a:t>
            </a:r>
          </a:p>
          <a:p>
            <a:pPr lvl="2">
              <a:buClr>
                <a:srgbClr val="CA9222"/>
              </a:buClr>
              <a:buSzPct val="100000"/>
              <a:buFont typeface="Arial" charset="0"/>
              <a:buChar char="•"/>
            </a:pP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mother’s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nutritional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status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1">
              <a:buClr>
                <a:srgbClr val="CA9222"/>
              </a:buClr>
              <a:buSzPct val="100000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most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extreme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interpersonal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variations are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based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on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women’s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secretor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and Lewis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blood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group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status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that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determined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genetic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factors.</a:t>
            </a:r>
            <a:r>
              <a:rPr lang="fr-FR" baseline="30000" dirty="0" smtClean="0">
                <a:solidFill>
                  <a:schemeClr val="tx2">
                    <a:lumMod val="50000"/>
                  </a:schemeClr>
                </a:solidFill>
              </a:rPr>
              <a:t>1,2</a:t>
            </a:r>
            <a:endParaRPr lang="fr-FR" baseline="30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2055</Words>
  <Application>Microsoft Office PowerPoint</Application>
  <PresentationFormat>Widescreen</PresentationFormat>
  <Paragraphs>334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ＭＳ Ｐゴシック</vt:lpstr>
      <vt:lpstr>.AppleSystemUIFont</vt:lpstr>
      <vt:lpstr>Arial</vt:lpstr>
      <vt:lpstr>Bradley Hand ITC</vt:lpstr>
      <vt:lpstr>Calibri</vt:lpstr>
      <vt:lpstr>Calibri Light</vt:lpstr>
      <vt:lpstr>Calisto MT</vt:lpstr>
      <vt:lpstr>Colonna MT</vt:lpstr>
      <vt:lpstr>Comic Sans MS</vt:lpstr>
      <vt:lpstr>Open Sans</vt:lpstr>
      <vt:lpstr>Symbol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HMO in Milk</vt:lpstr>
      <vt:lpstr>PowerPoint Presentation</vt:lpstr>
      <vt:lpstr>PowerPoint Presentation</vt:lpstr>
      <vt:lpstr>History of HMO</vt:lpstr>
      <vt:lpstr>Gross Composition of Breastmilk</vt:lpstr>
      <vt:lpstr>Gross Compositional Comparison</vt:lpstr>
      <vt:lpstr>HMO composition varies depending on maternal Secretor and Lewis status</vt:lpstr>
      <vt:lpstr>HMO composition varies depending on stage of lactation</vt:lpstr>
      <vt:lpstr>HMO Biology</vt:lpstr>
      <vt:lpstr>HMO Biology</vt:lpstr>
      <vt:lpstr>HMOs block pathogens from doing harm</vt:lpstr>
      <vt:lpstr>HMOs strengthen the gut barrier function </vt:lpstr>
      <vt:lpstr>PowerPoint Presentation</vt:lpstr>
      <vt:lpstr>HMO stimulate bifidobacteria growth and metabolic activity</vt:lpstr>
      <vt:lpstr>Selected Enterobacteriaceae do not grow on selected HMOs – in vitro</vt:lpstr>
      <vt:lpstr>HMO protect from Campylobacter by preventing adhesion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HMO – Human Milk Oligosaccharides: What are they?  Why are they interesting?</dc:title>
  <dc:creator>Sprenger,Norbert,LAUSANNE,Host-Microbe Interaction</dc:creator>
  <cp:lastModifiedBy>Maher</cp:lastModifiedBy>
  <cp:revision>128</cp:revision>
  <dcterms:created xsi:type="dcterms:W3CDTF">2017-09-29T09:03:07Z</dcterms:created>
  <dcterms:modified xsi:type="dcterms:W3CDTF">2021-12-14T20:58:52Z</dcterms:modified>
</cp:coreProperties>
</file>