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318" r:id="rId3"/>
    <p:sldId id="259" r:id="rId4"/>
    <p:sldId id="312" r:id="rId5"/>
    <p:sldId id="260" r:id="rId6"/>
    <p:sldId id="311" r:id="rId7"/>
    <p:sldId id="313" r:id="rId8"/>
    <p:sldId id="319" r:id="rId9"/>
    <p:sldId id="320" r:id="rId10"/>
    <p:sldId id="261" r:id="rId11"/>
    <p:sldId id="262" r:id="rId12"/>
    <p:sldId id="268" r:id="rId13"/>
    <p:sldId id="269" r:id="rId14"/>
    <p:sldId id="314" r:id="rId15"/>
    <p:sldId id="321" r:id="rId16"/>
    <p:sldId id="317" r:id="rId17"/>
    <p:sldId id="263" r:id="rId18"/>
    <p:sldId id="267" r:id="rId19"/>
    <p:sldId id="322" r:id="rId20"/>
    <p:sldId id="323" r:id="rId21"/>
    <p:sldId id="324" r:id="rId22"/>
    <p:sldId id="325" r:id="rId23"/>
    <p:sldId id="316" r:id="rId24"/>
    <p:sldId id="326" r:id="rId25"/>
    <p:sldId id="327" r:id="rId26"/>
    <p:sldId id="328" r:id="rId27"/>
    <p:sldId id="329" r:id="rId28"/>
    <p:sldId id="331" r:id="rId29"/>
    <p:sldId id="330" r:id="rId30"/>
    <p:sldId id="332" r:id="rId31"/>
    <p:sldId id="333" r:id="rId32"/>
    <p:sldId id="335" r:id="rId33"/>
    <p:sldId id="334" r:id="rId34"/>
    <p:sldId id="336" r:id="rId35"/>
    <p:sldId id="337" r:id="rId36"/>
    <p:sldId id="338" r:id="rId37"/>
    <p:sldId id="266" r:id="rId38"/>
    <p:sldId id="270" r:id="rId39"/>
    <p:sldId id="277" r:id="rId40"/>
    <p:sldId id="278" r:id="rId41"/>
    <p:sldId id="279" r:id="rId42"/>
    <p:sldId id="280" r:id="rId43"/>
    <p:sldId id="265" r:id="rId44"/>
    <p:sldId id="339" r:id="rId45"/>
    <p:sldId id="299" r:id="rId46"/>
    <p:sldId id="294" r:id="rId47"/>
    <p:sldId id="296" r:id="rId48"/>
    <p:sldId id="308" r:id="rId49"/>
    <p:sldId id="309" r:id="rId50"/>
    <p:sldId id="310" r:id="rId51"/>
    <p:sldId id="297" r:id="rId52"/>
    <p:sldId id="298" r:id="rId53"/>
    <p:sldId id="340" r:id="rId54"/>
    <p:sldId id="350" r:id="rId55"/>
    <p:sldId id="351" r:id="rId56"/>
    <p:sldId id="341" r:id="rId57"/>
    <p:sldId id="342" r:id="rId58"/>
    <p:sldId id="343" r:id="rId59"/>
    <p:sldId id="344" r:id="rId60"/>
    <p:sldId id="345" r:id="rId61"/>
    <p:sldId id="346" r:id="rId62"/>
    <p:sldId id="348" r:id="rId63"/>
    <p:sldId id="347" r:id="rId64"/>
    <p:sldId id="349" r:id="rId65"/>
    <p:sldId id="315" r:id="rId66"/>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7D2F8E-0BA2-4FEC-BC4C-9E2016368BD1}" type="datetimeFigureOut">
              <a:rPr lang="ar-IQ" smtClean="0"/>
              <a:t>08/03/1444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5AABB13-606E-4C2F-9238-D52C642C8C00}"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7D2F8E-0BA2-4FEC-BC4C-9E2016368BD1}" type="datetimeFigureOut">
              <a:rPr lang="ar-IQ" smtClean="0"/>
              <a:t>08/03/1444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317268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7D2F8E-0BA2-4FEC-BC4C-9E2016368BD1}" type="datetimeFigureOut">
              <a:rPr lang="ar-IQ" smtClean="0"/>
              <a:t>08/03/1444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405462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7D2F8E-0BA2-4FEC-BC4C-9E2016368BD1}" type="datetimeFigureOut">
              <a:rPr lang="ar-IQ" smtClean="0"/>
              <a:t>08/03/1444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255362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D2F8E-0BA2-4FEC-BC4C-9E2016368BD1}" type="datetimeFigureOut">
              <a:rPr lang="ar-IQ" smtClean="0"/>
              <a:t>08/03/1444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5AABB13-606E-4C2F-9238-D52C642C8C00}"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43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7D2F8E-0BA2-4FEC-BC4C-9E2016368BD1}" type="datetimeFigureOut">
              <a:rPr lang="ar-IQ" smtClean="0"/>
              <a:t>08/03/1444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178666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7D2F8E-0BA2-4FEC-BC4C-9E2016368BD1}" type="datetimeFigureOut">
              <a:rPr lang="ar-IQ" smtClean="0"/>
              <a:t>08/03/1444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9598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7D2F8E-0BA2-4FEC-BC4C-9E2016368BD1}" type="datetimeFigureOut">
              <a:rPr lang="ar-IQ" smtClean="0"/>
              <a:t>08/03/1444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19327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7D2F8E-0BA2-4FEC-BC4C-9E2016368BD1}" type="datetimeFigureOut">
              <a:rPr lang="ar-IQ" smtClean="0"/>
              <a:t>08/03/1444</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172410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7D2F8E-0BA2-4FEC-BC4C-9E2016368BD1}" type="datetimeFigureOut">
              <a:rPr lang="ar-IQ" smtClean="0"/>
              <a:t>08/03/1444</a:t>
            </a:fld>
            <a:endParaRPr lang="ar-IQ"/>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AABB13-606E-4C2F-9238-D52C642C8C00}" type="slidenum">
              <a:rPr lang="ar-IQ" smtClean="0"/>
              <a:t>‹#›</a:t>
            </a:fld>
            <a:endParaRPr lang="ar-IQ"/>
          </a:p>
        </p:txBody>
      </p:sp>
    </p:spTree>
    <p:extLst>
      <p:ext uri="{BB962C8B-B14F-4D97-AF65-F5344CB8AC3E}">
        <p14:creationId xmlns:p14="http://schemas.microsoft.com/office/powerpoint/2010/main" val="266768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D2F8E-0BA2-4FEC-BC4C-9E2016368BD1}" type="datetimeFigureOut">
              <a:rPr lang="ar-IQ" smtClean="0"/>
              <a:t>08/03/1444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5AABB13-606E-4C2F-9238-D52C642C8C00}" type="slidenum">
              <a:rPr lang="ar-IQ" smtClean="0"/>
              <a:t>‹#›</a:t>
            </a:fld>
            <a:endParaRPr lang="ar-IQ"/>
          </a:p>
        </p:txBody>
      </p:sp>
    </p:spTree>
    <p:extLst>
      <p:ext uri="{BB962C8B-B14F-4D97-AF65-F5344CB8AC3E}">
        <p14:creationId xmlns:p14="http://schemas.microsoft.com/office/powerpoint/2010/main" val="34200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7D2F8E-0BA2-4FEC-BC4C-9E2016368BD1}" type="datetimeFigureOut">
              <a:rPr lang="ar-IQ" smtClean="0"/>
              <a:t>08/03/1444</a:t>
            </a:fld>
            <a:endParaRPr lang="ar-IQ"/>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AABB13-606E-4C2F-9238-D52C642C8C00}" type="slidenum">
              <a:rPr lang="ar-IQ" smtClean="0"/>
              <a:t>‹#›</a:t>
            </a:fld>
            <a:endParaRPr lang="ar-IQ"/>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811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dirty="0"/>
              <a:t/>
            </a:r>
            <a:br>
              <a:rPr lang="ar-IQ" dirty="0"/>
            </a:br>
            <a:r>
              <a:rPr lang="en-US" dirty="0"/>
              <a:t> </a:t>
            </a:r>
            <a:r>
              <a:rPr lang="en-US" sz="6700" b="1" dirty="0"/>
              <a:t>Mal development of female genital tract </a:t>
            </a:r>
            <a:endParaRPr lang="ar-IQ" sz="6700" dirty="0"/>
          </a:p>
        </p:txBody>
      </p:sp>
      <p:sp>
        <p:nvSpPr>
          <p:cNvPr id="3" name="Subtitle 2"/>
          <p:cNvSpPr>
            <a:spLocks noGrp="1"/>
          </p:cNvSpPr>
          <p:nvPr>
            <p:ph type="subTitle" idx="1"/>
          </p:nvPr>
        </p:nvSpPr>
        <p:spPr/>
        <p:txBody>
          <a:bodyPr/>
          <a:lstStyle/>
          <a:p>
            <a:r>
              <a:rPr lang="en-US" dirty="0" smtClean="0"/>
              <a:t>PROF </a:t>
            </a:r>
            <a:r>
              <a:rPr lang="en-US" dirty="0" err="1" smtClean="0"/>
              <a:t>Dr</a:t>
            </a:r>
            <a:r>
              <a:rPr lang="en-US" dirty="0" smtClean="0"/>
              <a:t> ban </a:t>
            </a:r>
            <a:r>
              <a:rPr lang="en-US" dirty="0" err="1" smtClean="0"/>
              <a:t>hadi</a:t>
            </a:r>
            <a:r>
              <a:rPr lang="en-US" dirty="0" smtClean="0"/>
              <a:t> / F.I.B.O.G.  2022</a:t>
            </a:r>
          </a:p>
          <a:p>
            <a:r>
              <a:rPr lang="en-US" dirty="0" err="1" smtClean="0"/>
              <a:t>Mustansiriyah</a:t>
            </a:r>
            <a:r>
              <a:rPr lang="en-US" dirty="0" smtClean="0"/>
              <a:t> university</a:t>
            </a:r>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603" y="90219"/>
            <a:ext cx="2321988" cy="2318131"/>
          </a:xfrm>
          <a:prstGeom prst="rect">
            <a:avLst/>
          </a:prstGeom>
        </p:spPr>
      </p:pic>
    </p:spTree>
    <p:extLst>
      <p:ext uri="{BB962C8B-B14F-4D97-AF65-F5344CB8AC3E}">
        <p14:creationId xmlns:p14="http://schemas.microsoft.com/office/powerpoint/2010/main" val="47258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400" b="1" dirty="0"/>
              <a:t>In females</a:t>
            </a:r>
            <a:r>
              <a:rPr lang="en-US" sz="2400" dirty="0"/>
              <a:t>, neither MIS nor testosterone is produced. The </a:t>
            </a:r>
            <a:r>
              <a:rPr lang="en-US" sz="2400" dirty="0" err="1"/>
              <a:t>Wolffian</a:t>
            </a:r>
            <a:r>
              <a:rPr lang="en-US" sz="2400" dirty="0"/>
              <a:t> ducts therefore regress while the Müllerian ducts persist and differentiated.</a:t>
            </a:r>
          </a:p>
          <a:p>
            <a:pPr algn="l" rtl="0">
              <a:buFont typeface="Wingdings" panose="05000000000000000000" pitchFamily="2" charset="2"/>
              <a:buChar char="q"/>
            </a:pPr>
            <a:r>
              <a:rPr lang="en-US" sz="2400" dirty="0" smtClean="0"/>
              <a:t>  </a:t>
            </a:r>
            <a:r>
              <a:rPr lang="en-US" sz="2400" dirty="0"/>
              <a:t>The Müllerian ducts extend in a cranial-caudal fashion and fuse at their caudal end (8-10 weeks.) to form a y-shaped structure, the </a:t>
            </a:r>
            <a:r>
              <a:rPr lang="en-US" sz="2400" dirty="0" err="1"/>
              <a:t>uterovaginal</a:t>
            </a:r>
            <a:r>
              <a:rPr lang="en-US" sz="2400" dirty="0"/>
              <a:t> </a:t>
            </a:r>
            <a:r>
              <a:rPr lang="en-US" sz="2400" dirty="0" err="1"/>
              <a:t>primordium</a:t>
            </a:r>
            <a:r>
              <a:rPr lang="en-US" sz="2400" dirty="0"/>
              <a:t>.</a:t>
            </a:r>
          </a:p>
          <a:p>
            <a:pPr algn="l" rtl="0">
              <a:buFont typeface="Wingdings" panose="05000000000000000000" pitchFamily="2" charset="2"/>
              <a:buChar char="q"/>
            </a:pPr>
            <a:r>
              <a:rPr lang="en-US" sz="2400" dirty="0" smtClean="0"/>
              <a:t>  </a:t>
            </a:r>
            <a:r>
              <a:rPr lang="en-US" sz="2400" dirty="0"/>
              <a:t>This medial fusion event creates a septum which will subsequently regress, resulting in the formation of the uterus, the cervix, and the upper portion 2/3 of the vagina.</a:t>
            </a:r>
          </a:p>
          <a:p>
            <a:pPr algn="l" rtl="0">
              <a:buFont typeface="Wingdings" panose="05000000000000000000" pitchFamily="2" charset="2"/>
              <a:buChar char="q"/>
            </a:pPr>
            <a:r>
              <a:rPr lang="en-US" sz="2400" dirty="0" smtClean="0"/>
              <a:t>  </a:t>
            </a:r>
            <a:r>
              <a:rPr lang="en-US" sz="2400" dirty="0"/>
              <a:t>The cranial, unused portions of the Müllerian ducts will become the paired fallopian tubes.</a:t>
            </a:r>
            <a:endParaRPr lang="ar-IQ" sz="2400" dirty="0"/>
          </a:p>
        </p:txBody>
      </p:sp>
    </p:spTree>
    <p:extLst>
      <p:ext uri="{BB962C8B-B14F-4D97-AF65-F5344CB8AC3E}">
        <p14:creationId xmlns:p14="http://schemas.microsoft.com/office/powerpoint/2010/main" val="1066387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3200" dirty="0"/>
              <a:t>At their caudal end, the fused Müllerian ducts form the Müllerian tubercle (forms upper 2/3 of vagina), which connects with a thickened area of the urogenital sinus that develops into the paired </a:t>
            </a:r>
            <a:r>
              <a:rPr lang="en-US" sz="3200" dirty="0" err="1"/>
              <a:t>sinovaginal</a:t>
            </a:r>
            <a:r>
              <a:rPr lang="en-US" sz="3200" dirty="0"/>
              <a:t> bulbs (forms lower 1/3 of vagina), to form vaginal plate (developed into vagina).</a:t>
            </a:r>
            <a:endParaRPr lang="ar-IQ" sz="3200" dirty="0"/>
          </a:p>
        </p:txBody>
      </p:sp>
    </p:spTree>
    <p:extLst>
      <p:ext uri="{BB962C8B-B14F-4D97-AF65-F5344CB8AC3E}">
        <p14:creationId xmlns:p14="http://schemas.microsoft.com/office/powerpoint/2010/main" val="274661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328042" y="1416676"/>
            <a:ext cx="11704269" cy="4280035"/>
          </a:xfrm>
          <a:prstGeom prst="rect">
            <a:avLst/>
          </a:prstGeom>
        </p:spPr>
      </p:pic>
    </p:spTree>
    <p:extLst>
      <p:ext uri="{BB962C8B-B14F-4D97-AF65-F5344CB8AC3E}">
        <p14:creationId xmlns:p14="http://schemas.microsoft.com/office/powerpoint/2010/main" val="291751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3181082" y="288252"/>
            <a:ext cx="5898524" cy="6084567"/>
          </a:xfrm>
          <a:prstGeom prst="rect">
            <a:avLst/>
          </a:prstGeom>
        </p:spPr>
      </p:pic>
    </p:spTree>
    <p:extLst>
      <p:ext uri="{BB962C8B-B14F-4D97-AF65-F5344CB8AC3E}">
        <p14:creationId xmlns:p14="http://schemas.microsoft.com/office/powerpoint/2010/main" val="2746349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Müllerian anomalies</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2800" dirty="0" smtClean="0"/>
              <a:t>These </a:t>
            </a:r>
            <a:r>
              <a:rPr lang="en-US" sz="2800" dirty="0"/>
              <a:t>are common, occurring in up to 6% of the female population, and may be asymptomatic. </a:t>
            </a:r>
          </a:p>
          <a:p>
            <a:pPr algn="l" rtl="0">
              <a:buFont typeface="Wingdings" panose="05000000000000000000" pitchFamily="2" charset="2"/>
              <a:buChar char="q"/>
            </a:pPr>
            <a:r>
              <a:rPr lang="en-US" sz="2800" dirty="0"/>
              <a:t>The </a:t>
            </a:r>
            <a:r>
              <a:rPr lang="en-US" sz="2800" dirty="0" err="1"/>
              <a:t>aetiology</a:t>
            </a:r>
            <a:r>
              <a:rPr lang="en-US" sz="2800" dirty="0"/>
              <a:t> is unknown, although associated renal anomalies are present in up to 30%. </a:t>
            </a:r>
          </a:p>
          <a:p>
            <a:pPr algn="l" rtl="0">
              <a:buFont typeface="Wingdings" panose="05000000000000000000" pitchFamily="2" charset="2"/>
              <a:buChar char="q"/>
            </a:pPr>
            <a:r>
              <a:rPr lang="en-US" sz="2800" dirty="0"/>
              <a:t>Several classifications are used that have relevance to the clinical management. </a:t>
            </a:r>
          </a:p>
          <a:p>
            <a:pPr algn="l" rtl="0">
              <a:buFont typeface="Wingdings" panose="05000000000000000000" pitchFamily="2" charset="2"/>
              <a:buChar char="q"/>
            </a:pPr>
            <a:r>
              <a:rPr lang="en-US" sz="2800" dirty="0"/>
              <a:t>The classification used in </a:t>
            </a:r>
            <a:r>
              <a:rPr lang="en-US" sz="2800" dirty="0" smtClean="0"/>
              <a:t>Europe</a:t>
            </a:r>
            <a:endParaRPr lang="ar-IQ" sz="2800" dirty="0"/>
          </a:p>
        </p:txBody>
      </p:sp>
    </p:spTree>
    <p:extLst>
      <p:ext uri="{BB962C8B-B14F-4D97-AF65-F5344CB8AC3E}">
        <p14:creationId xmlns:p14="http://schemas.microsoft.com/office/powerpoint/2010/main" val="240475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850364" y="286574"/>
            <a:ext cx="7705760" cy="6139783"/>
          </a:xfrm>
          <a:prstGeom prst="rect">
            <a:avLst/>
          </a:prstGeom>
        </p:spPr>
      </p:pic>
    </p:spTree>
    <p:extLst>
      <p:ext uri="{BB962C8B-B14F-4D97-AF65-F5344CB8AC3E}">
        <p14:creationId xmlns:p14="http://schemas.microsoft.com/office/powerpoint/2010/main" val="298093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3580327" y="305677"/>
            <a:ext cx="4468969" cy="6235102"/>
          </a:xfrm>
          <a:prstGeom prst="rect">
            <a:avLst/>
          </a:prstGeom>
        </p:spPr>
      </p:pic>
    </p:spTree>
    <p:extLst>
      <p:ext uri="{BB962C8B-B14F-4D97-AF65-F5344CB8AC3E}">
        <p14:creationId xmlns:p14="http://schemas.microsoft.com/office/powerpoint/2010/main" val="78989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49" y="286604"/>
            <a:ext cx="10058400" cy="1450757"/>
          </a:xfrm>
        </p:spPr>
        <p:txBody>
          <a:bodyPr>
            <a:noAutofit/>
          </a:bodyPr>
          <a:lstStyle/>
          <a:p>
            <a:pPr lvl="0" rtl="0"/>
            <a:r>
              <a:rPr lang="en-US" sz="3600" b="1" dirty="0"/>
              <a:t>Müllerian agenesis:</a:t>
            </a:r>
            <a:r>
              <a:rPr lang="en-US" sz="3600" dirty="0"/>
              <a:t/>
            </a:r>
            <a:br>
              <a:rPr lang="en-US" sz="3600" dirty="0"/>
            </a:br>
            <a:endParaRPr lang="ar-IQ" sz="3600" dirty="0"/>
          </a:p>
        </p:txBody>
      </p:sp>
      <p:sp>
        <p:nvSpPr>
          <p:cNvPr id="3" name="Content Placeholder 2"/>
          <p:cNvSpPr>
            <a:spLocks noGrp="1"/>
          </p:cNvSpPr>
          <p:nvPr>
            <p:ph idx="1"/>
          </p:nvPr>
        </p:nvSpPr>
        <p:spPr/>
        <p:txBody>
          <a:bodyPr>
            <a:normAutofit/>
          </a:bodyPr>
          <a:lstStyle/>
          <a:p>
            <a:pPr algn="l" rtl="0"/>
            <a:r>
              <a:rPr lang="en-US" sz="2800" b="1" dirty="0" smtClean="0"/>
              <a:t> </a:t>
            </a:r>
            <a:endParaRPr lang="en-US" sz="2800" b="1" dirty="0"/>
          </a:p>
          <a:p>
            <a:pPr algn="l" rtl="0"/>
            <a:r>
              <a:rPr lang="en-US" sz="3200" dirty="0" smtClean="0"/>
              <a:t>The </a:t>
            </a:r>
            <a:r>
              <a:rPr lang="en-US" sz="3200" dirty="0"/>
              <a:t>most common of this group of disorders is Mayer–</a:t>
            </a:r>
            <a:r>
              <a:rPr lang="en-US" sz="3200" dirty="0" err="1"/>
              <a:t>Rokitansky</a:t>
            </a:r>
            <a:r>
              <a:rPr lang="en-US" sz="3200" dirty="0"/>
              <a:t>–</a:t>
            </a:r>
            <a:r>
              <a:rPr lang="en-US" sz="3200" dirty="0" err="1"/>
              <a:t>Küster</a:t>
            </a:r>
            <a:r>
              <a:rPr lang="en-US" sz="3200" dirty="0"/>
              <a:t>–Hauser (MRKH) syndrome which is characterized by congenital absence of the uterus and</a:t>
            </a:r>
          </a:p>
          <a:p>
            <a:pPr algn="l" rtl="0"/>
            <a:r>
              <a:rPr lang="en-US" sz="3200" dirty="0"/>
              <a:t>vagina in individuals who are </a:t>
            </a:r>
            <a:r>
              <a:rPr lang="en-US" sz="3200" b="1" u="sng" dirty="0"/>
              <a:t>46XX</a:t>
            </a:r>
            <a:r>
              <a:rPr lang="en-US" sz="2800" dirty="0"/>
              <a:t>. </a:t>
            </a:r>
          </a:p>
          <a:p>
            <a:pPr algn="l" rtl="0"/>
            <a:r>
              <a:rPr lang="en-US" sz="2800" dirty="0" smtClean="0"/>
              <a:t> </a:t>
            </a:r>
            <a:endParaRPr lang="ar-IQ" sz="2800" dirty="0"/>
          </a:p>
        </p:txBody>
      </p:sp>
    </p:spTree>
    <p:extLst>
      <p:ext uri="{BB962C8B-B14F-4D97-AF65-F5344CB8AC3E}">
        <p14:creationId xmlns:p14="http://schemas.microsoft.com/office/powerpoint/2010/main" val="359519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71" y="132057"/>
            <a:ext cx="10058400" cy="1450757"/>
          </a:xfrm>
        </p:spPr>
        <p:txBody>
          <a:bodyPr/>
          <a:lstStyle/>
          <a:p>
            <a:endParaRPr lang="ar-IQ"/>
          </a:p>
        </p:txBody>
      </p:sp>
      <p:pic>
        <p:nvPicPr>
          <p:cNvPr id="4" name="Content Placeholder 3"/>
          <p:cNvPicPr>
            <a:picLocks noGrp="1" noChangeAspect="1"/>
          </p:cNvPicPr>
          <p:nvPr>
            <p:ph idx="1"/>
          </p:nvPr>
        </p:nvPicPr>
        <p:blipFill rotWithShape="1">
          <a:blip r:embed="rId2"/>
          <a:srcRect r="64598" b="34483"/>
          <a:stretch/>
        </p:blipFill>
        <p:spPr>
          <a:xfrm>
            <a:off x="2820473" y="65060"/>
            <a:ext cx="6529589" cy="6585200"/>
          </a:xfrm>
          <a:prstGeom prst="rect">
            <a:avLst/>
          </a:prstGeom>
        </p:spPr>
      </p:pic>
    </p:spTree>
    <p:extLst>
      <p:ext uri="{BB962C8B-B14F-4D97-AF65-F5344CB8AC3E}">
        <p14:creationId xmlns:p14="http://schemas.microsoft.com/office/powerpoint/2010/main" val="3196285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features</a:t>
            </a:r>
            <a:r>
              <a:rPr lang="en-US" dirty="0"/>
              <a:t>: </a:t>
            </a:r>
            <a:br>
              <a:rPr lang="en-US" dirty="0"/>
            </a:br>
            <a:endParaRPr lang="ar-IQ"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2400" dirty="0" smtClean="0"/>
              <a:t>primary </a:t>
            </a:r>
            <a:r>
              <a:rPr lang="en-US" sz="2400" dirty="0"/>
              <a:t>amenorrhea at the age of 12–16 years </a:t>
            </a:r>
          </a:p>
          <a:p>
            <a:pPr algn="l" rtl="0">
              <a:buFont typeface="Wingdings" panose="05000000000000000000" pitchFamily="2" charset="2"/>
              <a:buChar char="q"/>
            </a:pPr>
            <a:r>
              <a:rPr lang="en-US" sz="2400" dirty="0"/>
              <a:t>normal secondary sexual characteristics as the ovaries are normally developed and functional.</a:t>
            </a:r>
          </a:p>
          <a:p>
            <a:pPr algn="l" rtl="0">
              <a:buFont typeface="Wingdings" panose="05000000000000000000" pitchFamily="2" charset="2"/>
              <a:buChar char="q"/>
            </a:pPr>
            <a:r>
              <a:rPr lang="en-US" sz="2400" dirty="0"/>
              <a:t>The combination of normal secondary sexual characteristics and primary amenorrhea suggests an anatomical cause.</a:t>
            </a:r>
          </a:p>
          <a:p>
            <a:pPr algn="l" rtl="0">
              <a:buFont typeface="Wingdings" panose="05000000000000000000" pitchFamily="2" charset="2"/>
              <a:buChar char="q"/>
            </a:pPr>
            <a:r>
              <a:rPr lang="en-US" sz="2400" dirty="0"/>
              <a:t>Difficult intercourse</a:t>
            </a:r>
          </a:p>
          <a:p>
            <a:pPr algn="l" rtl="0">
              <a:buFont typeface="Wingdings" panose="05000000000000000000" pitchFamily="2" charset="2"/>
              <a:buChar char="q"/>
            </a:pPr>
            <a:r>
              <a:rPr lang="en-US" sz="2400" dirty="0"/>
              <a:t>Inspection of the vulva will reveal that this is normal but there is a short vagina which is blind‐ending</a:t>
            </a:r>
          </a:p>
          <a:p>
            <a:pPr algn="l">
              <a:buFont typeface="Wingdings" panose="05000000000000000000" pitchFamily="2" charset="2"/>
              <a:buChar char="q"/>
            </a:pPr>
            <a:endParaRPr lang="ar-IQ" sz="2400" dirty="0"/>
          </a:p>
        </p:txBody>
      </p:sp>
    </p:spTree>
    <p:extLst>
      <p:ext uri="{BB962C8B-B14F-4D97-AF65-F5344CB8AC3E}">
        <p14:creationId xmlns:p14="http://schemas.microsoft.com/office/powerpoint/2010/main" val="164300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l" rtl="0"/>
            <a:r>
              <a:rPr lang="en-US" sz="2400" b="1" dirty="0" smtClean="0"/>
              <a:t>Fifth </a:t>
            </a:r>
            <a:r>
              <a:rPr lang="en-US" sz="2400" b="1" dirty="0"/>
              <a:t>year students should be able to:</a:t>
            </a:r>
            <a:endParaRPr lang="en-US" sz="2400" dirty="0"/>
          </a:p>
          <a:p>
            <a:pPr lvl="0" algn="l" rtl="0"/>
            <a:r>
              <a:rPr lang="en-US" sz="2400" dirty="0"/>
              <a:t>Describe the types of genital tract developmental abnormalities</a:t>
            </a:r>
          </a:p>
          <a:p>
            <a:pPr lvl="0" algn="l" rtl="0"/>
            <a:r>
              <a:rPr lang="en-US" sz="2400" dirty="0"/>
              <a:t>Summarize the important points in history, examination and investigations to reach the diagnosis</a:t>
            </a:r>
          </a:p>
          <a:p>
            <a:pPr lvl="0" algn="l" rtl="0"/>
            <a:r>
              <a:rPr lang="en-US" sz="2400" dirty="0"/>
              <a:t>Predict the management option for different case scenarios according to their presentation and type of abnormality.</a:t>
            </a:r>
          </a:p>
          <a:p>
            <a:pPr algn="l"/>
            <a:endParaRPr lang="ar-IQ" sz="2400" dirty="0"/>
          </a:p>
        </p:txBody>
      </p:sp>
    </p:spTree>
    <p:extLst>
      <p:ext uri="{BB962C8B-B14F-4D97-AF65-F5344CB8AC3E}">
        <p14:creationId xmlns:p14="http://schemas.microsoft.com/office/powerpoint/2010/main" val="402641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Investigations:</a:t>
            </a:r>
            <a:r>
              <a:rPr lang="en-US" dirty="0"/>
              <a:t>   </a:t>
            </a:r>
            <a:br>
              <a:rPr lang="en-US" dirty="0"/>
            </a:br>
            <a:endParaRPr lang="ar-IQ" dirty="0"/>
          </a:p>
        </p:txBody>
      </p:sp>
      <p:sp>
        <p:nvSpPr>
          <p:cNvPr id="3" name="Content Placeholder 2"/>
          <p:cNvSpPr>
            <a:spLocks noGrp="1"/>
          </p:cNvSpPr>
          <p:nvPr>
            <p:ph idx="1"/>
          </p:nvPr>
        </p:nvSpPr>
        <p:spPr/>
        <p:txBody>
          <a:bodyPr>
            <a:normAutofit/>
          </a:bodyPr>
          <a:lstStyle/>
          <a:p>
            <a:pPr lvl="0" algn="l" rtl="0">
              <a:buFont typeface="Wingdings" panose="05000000000000000000" pitchFamily="2" charset="2"/>
              <a:buChar char="q"/>
            </a:pPr>
            <a:r>
              <a:rPr lang="en-US" sz="2800" dirty="0" smtClean="0"/>
              <a:t>Ultrasound </a:t>
            </a:r>
            <a:r>
              <a:rPr lang="en-US" sz="2800" dirty="0"/>
              <a:t>of the abdomen will define the absence of Müllerian structures. </a:t>
            </a:r>
          </a:p>
          <a:p>
            <a:pPr lvl="0" algn="l" rtl="0">
              <a:buFont typeface="Wingdings" panose="05000000000000000000" pitchFamily="2" charset="2"/>
              <a:buChar char="q"/>
            </a:pPr>
            <a:r>
              <a:rPr lang="en-US" sz="2800" dirty="0"/>
              <a:t> karyotype will differentiate 46XX</a:t>
            </a:r>
          </a:p>
          <a:p>
            <a:pPr lvl="0" algn="l" rtl="0">
              <a:buFont typeface="Wingdings" panose="05000000000000000000" pitchFamily="2" charset="2"/>
              <a:buChar char="q"/>
            </a:pPr>
            <a:r>
              <a:rPr lang="en-US" sz="2800" dirty="0"/>
              <a:t>the renal tract should be investigated using ultrasound and intravenous urography as some 40% of patients will have renal anomalies, with 15% having an absent kidney.  </a:t>
            </a:r>
          </a:p>
          <a:p>
            <a:pPr lvl="0" algn="l" rtl="0">
              <a:buFont typeface="Wingdings" panose="05000000000000000000" pitchFamily="2" charset="2"/>
              <a:buChar char="q"/>
            </a:pPr>
            <a:r>
              <a:rPr lang="en-US" sz="2800" dirty="0"/>
              <a:t> laparoscopy </a:t>
            </a:r>
          </a:p>
          <a:p>
            <a:pPr algn="l" rtl="0">
              <a:buFont typeface="Wingdings" panose="05000000000000000000" pitchFamily="2" charset="2"/>
              <a:buChar char="q"/>
            </a:pPr>
            <a:r>
              <a:rPr lang="en-US" sz="2800" dirty="0"/>
              <a:t>MRI</a:t>
            </a:r>
            <a:endParaRPr lang="ar-IQ" sz="2800" dirty="0"/>
          </a:p>
        </p:txBody>
      </p:sp>
    </p:spTree>
    <p:extLst>
      <p:ext uri="{BB962C8B-B14F-4D97-AF65-F5344CB8AC3E}">
        <p14:creationId xmlns:p14="http://schemas.microsoft.com/office/powerpoint/2010/main" val="255191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Treatment:</a:t>
            </a:r>
            <a:r>
              <a:rPr lang="en-US" dirty="0"/>
              <a:t>  </a:t>
            </a:r>
            <a:br>
              <a:rPr lang="en-US" dirty="0"/>
            </a:br>
            <a:endParaRPr lang="ar-IQ" dirty="0"/>
          </a:p>
        </p:txBody>
      </p:sp>
      <p:sp>
        <p:nvSpPr>
          <p:cNvPr id="3" name="Content Placeholder 2"/>
          <p:cNvSpPr>
            <a:spLocks noGrp="1"/>
          </p:cNvSpPr>
          <p:nvPr>
            <p:ph idx="1"/>
          </p:nvPr>
        </p:nvSpPr>
        <p:spPr/>
        <p:txBody>
          <a:bodyPr>
            <a:normAutofit/>
          </a:bodyPr>
          <a:lstStyle/>
          <a:p>
            <a:pPr lvl="0" algn="l" rtl="0">
              <a:buFont typeface="Wingdings" panose="05000000000000000000" pitchFamily="2" charset="2"/>
              <a:buChar char="q"/>
            </a:pPr>
            <a:r>
              <a:rPr lang="en-US" sz="2800" b="1" dirty="0" smtClean="0"/>
              <a:t>Psychological </a:t>
            </a:r>
            <a:r>
              <a:rPr lang="en-US" sz="2800" b="1" dirty="0"/>
              <a:t>counselling</a:t>
            </a:r>
            <a:r>
              <a:rPr lang="en-US" sz="2800" dirty="0"/>
              <a:t> of patients </a:t>
            </a:r>
          </a:p>
          <a:p>
            <a:pPr algn="l" rtl="0">
              <a:buFont typeface="Wingdings" panose="05000000000000000000" pitchFamily="2" charset="2"/>
              <a:buChar char="q"/>
            </a:pPr>
            <a:r>
              <a:rPr lang="en-US" sz="2800" b="1" dirty="0"/>
              <a:t>Correction of the vaginal anatomy</a:t>
            </a:r>
            <a:r>
              <a:rPr lang="en-US" sz="2800" dirty="0"/>
              <a:t> that could be </a:t>
            </a:r>
            <a:r>
              <a:rPr lang="en-US" sz="2800" b="1" u="sng" dirty="0"/>
              <a:t>non‐surgical</a:t>
            </a:r>
            <a:r>
              <a:rPr lang="en-US" sz="2800" dirty="0"/>
              <a:t> technique OR </a:t>
            </a:r>
            <a:r>
              <a:rPr lang="en-US" sz="2800" b="1" u="sng" dirty="0"/>
              <a:t>operative </a:t>
            </a:r>
            <a:r>
              <a:rPr lang="en-US" sz="2800" b="1" u="sng" dirty="0" err="1" smtClean="0"/>
              <a:t>vaginoplasty</a:t>
            </a:r>
            <a:endParaRPr lang="en-US" sz="2800" b="1" u="sng" dirty="0" smtClean="0"/>
          </a:p>
          <a:p>
            <a:pPr lvl="0" algn="l" rtl="0">
              <a:buFont typeface="Wingdings" panose="05000000000000000000" pitchFamily="2" charset="2"/>
              <a:buChar char="q"/>
            </a:pPr>
            <a:r>
              <a:rPr lang="en-US" sz="2800" b="1" dirty="0"/>
              <a:t>Reproduction</a:t>
            </a:r>
            <a:r>
              <a:rPr lang="en-US" sz="2800" dirty="0"/>
              <a:t>: the pregnancy is impossible, but possibility to have a baby by assessed reproductive technique (ART/IVF/surrogacy)</a:t>
            </a:r>
          </a:p>
          <a:p>
            <a:pPr algn="l" rtl="0">
              <a:buFont typeface="Wingdings" panose="05000000000000000000" pitchFamily="2" charset="2"/>
              <a:buChar char="q"/>
            </a:pPr>
            <a:endParaRPr lang="ar-IQ" sz="2800" dirty="0"/>
          </a:p>
        </p:txBody>
      </p:sp>
    </p:spTree>
    <p:extLst>
      <p:ext uri="{BB962C8B-B14F-4D97-AF65-F5344CB8AC3E}">
        <p14:creationId xmlns:p14="http://schemas.microsoft.com/office/powerpoint/2010/main" val="130954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400" b="1" dirty="0"/>
              <a:t>Non‐surgical</a:t>
            </a:r>
            <a:r>
              <a:rPr lang="en-US" sz="2400" dirty="0"/>
              <a:t>: the patient is instructed to use graduated glass dilators that are placed against the </a:t>
            </a:r>
            <a:r>
              <a:rPr lang="en-US" sz="2400" dirty="0" err="1"/>
              <a:t>introitus</a:t>
            </a:r>
            <a:r>
              <a:rPr lang="en-US" sz="2400" dirty="0"/>
              <a:t> and the blind vagina and gentle pressure is exerted in a posterior direction for approximately 10–20 min twice a day. </a:t>
            </a:r>
          </a:p>
          <a:p>
            <a:pPr algn="l" rtl="0"/>
            <a:r>
              <a:rPr lang="en-US" sz="2400" dirty="0"/>
              <a:t>Gradually the dilator distends the space and then increasing sizes of dilators are used until a </a:t>
            </a:r>
            <a:r>
              <a:rPr lang="en-US" sz="2400" dirty="0" err="1"/>
              <a:t>neovagina</a:t>
            </a:r>
            <a:r>
              <a:rPr lang="en-US" sz="2400" dirty="0"/>
              <a:t> is created. In general it takes between 8 and 10 weeks of repeated use to achieve a satisfactory result.</a:t>
            </a:r>
          </a:p>
          <a:p>
            <a:pPr algn="l" rtl="0"/>
            <a:r>
              <a:rPr lang="en-US" sz="2400" dirty="0"/>
              <a:t>The sexual satisfaction associated with this method is better than surgical correction. </a:t>
            </a:r>
          </a:p>
          <a:p>
            <a:pPr algn="l"/>
            <a:endParaRPr lang="ar-IQ" sz="2400" dirty="0"/>
          </a:p>
        </p:txBody>
      </p:sp>
    </p:spTree>
    <p:extLst>
      <p:ext uri="{BB962C8B-B14F-4D97-AF65-F5344CB8AC3E}">
        <p14:creationId xmlns:p14="http://schemas.microsoft.com/office/powerpoint/2010/main" val="274382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859111" y="496679"/>
            <a:ext cx="7572776" cy="5911132"/>
          </a:xfrm>
          <a:prstGeom prst="rect">
            <a:avLst/>
          </a:prstGeom>
        </p:spPr>
      </p:pic>
    </p:spTree>
    <p:extLst>
      <p:ext uri="{BB962C8B-B14F-4D97-AF65-F5344CB8AC3E}">
        <p14:creationId xmlns:p14="http://schemas.microsoft.com/office/powerpoint/2010/main" val="130108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3200" b="1" dirty="0"/>
              <a:t>Operative </a:t>
            </a:r>
            <a:r>
              <a:rPr lang="en-US" sz="3200" b="1" dirty="0" err="1"/>
              <a:t>vaginoplasty</a:t>
            </a:r>
            <a:r>
              <a:rPr lang="en-US" sz="3200" dirty="0"/>
              <a:t> procedure a cavity is created between the bladder and the bowel at the site where the natural vagina would have been and the cavity is </a:t>
            </a:r>
            <a:r>
              <a:rPr lang="en-US" sz="3200" dirty="0" smtClean="0"/>
              <a:t>then lined </a:t>
            </a:r>
            <a:r>
              <a:rPr lang="en-US" sz="3200" dirty="0"/>
              <a:t>by a split‐thickness skin graft from the thigh and applied to the space on a plastic </a:t>
            </a:r>
            <a:r>
              <a:rPr lang="en-US" sz="3200" dirty="0" err="1"/>
              <a:t>mould</a:t>
            </a:r>
            <a:endParaRPr lang="en-US" sz="3200" dirty="0"/>
          </a:p>
          <a:p>
            <a:pPr algn="l"/>
            <a:endParaRPr lang="ar-IQ" sz="2800" dirty="0"/>
          </a:p>
        </p:txBody>
      </p:sp>
    </p:spTree>
    <p:extLst>
      <p:ext uri="{BB962C8B-B14F-4D97-AF65-F5344CB8AC3E}">
        <p14:creationId xmlns:p14="http://schemas.microsoft.com/office/powerpoint/2010/main" val="42444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Fusion anomalies</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l"/>
            <a:r>
              <a:rPr lang="en-US" sz="3200" dirty="0" smtClean="0"/>
              <a:t>Fusion </a:t>
            </a:r>
            <a:r>
              <a:rPr lang="en-US" sz="3200" dirty="0"/>
              <a:t>anomalies of various kinds are common and may present clinically either in association with pregnancy or not. </a:t>
            </a:r>
            <a:endParaRPr lang="ar-IQ" sz="3200" dirty="0"/>
          </a:p>
        </p:txBody>
      </p:sp>
    </p:spTree>
    <p:extLst>
      <p:ext uri="{BB962C8B-B14F-4D97-AF65-F5344CB8AC3E}">
        <p14:creationId xmlns:p14="http://schemas.microsoft.com/office/powerpoint/2010/main" val="27228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Bicornuate uterus</a:t>
            </a:r>
            <a:r>
              <a:rPr lang="en-US" dirty="0"/>
              <a:t>:</a:t>
            </a:r>
            <a:endParaRPr lang="ar-IQ" dirty="0"/>
          </a:p>
        </p:txBody>
      </p:sp>
      <p:sp>
        <p:nvSpPr>
          <p:cNvPr id="3" name="Content Placeholder 2"/>
          <p:cNvSpPr>
            <a:spLocks noGrp="1"/>
          </p:cNvSpPr>
          <p:nvPr>
            <p:ph idx="1"/>
          </p:nvPr>
        </p:nvSpPr>
        <p:spPr/>
        <p:txBody>
          <a:bodyPr>
            <a:normAutofit/>
          </a:bodyPr>
          <a:lstStyle/>
          <a:p>
            <a:pPr algn="l" rtl="0"/>
            <a:r>
              <a:rPr lang="en-US" sz="2800" dirty="0" smtClean="0"/>
              <a:t>the </a:t>
            </a:r>
            <a:r>
              <a:rPr lang="en-US" sz="2800" dirty="0"/>
              <a:t>lesser degrees of fusion defects are quite common, the </a:t>
            </a:r>
            <a:r>
              <a:rPr lang="en-US" sz="2800" dirty="0" err="1"/>
              <a:t>cornual</a:t>
            </a:r>
            <a:r>
              <a:rPr lang="en-US" sz="2800" dirty="0"/>
              <a:t> parts of the uterus remaining separate, giving the organ a </a:t>
            </a:r>
            <a:r>
              <a:rPr lang="en-US" sz="2800" dirty="0" smtClean="0"/>
              <a:t>heart‐shaped Appearance</a:t>
            </a:r>
            <a:r>
              <a:rPr lang="en-US" sz="2800" dirty="0"/>
              <a:t>. There is no evidence that such minor degrees of fusion defect </a:t>
            </a:r>
            <a:r>
              <a:rPr lang="en-US" sz="2800" dirty="0" smtClean="0"/>
              <a:t>give rise </a:t>
            </a:r>
            <a:r>
              <a:rPr lang="en-US" sz="2800" dirty="0"/>
              <a:t>to clinical signs or symptoms. </a:t>
            </a:r>
          </a:p>
          <a:p>
            <a:pPr algn="l"/>
            <a:endParaRPr lang="ar-IQ" sz="2800" dirty="0"/>
          </a:p>
        </p:txBody>
      </p:sp>
    </p:spTree>
    <p:extLst>
      <p:ext uri="{BB962C8B-B14F-4D97-AF65-F5344CB8AC3E}">
        <p14:creationId xmlns:p14="http://schemas.microsoft.com/office/powerpoint/2010/main" val="156996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71516" t="27740" b="32881"/>
          <a:stretch/>
        </p:blipFill>
        <p:spPr>
          <a:xfrm>
            <a:off x="2871989" y="210491"/>
            <a:ext cx="7031865" cy="5297586"/>
          </a:xfrm>
          <a:prstGeom prst="rect">
            <a:avLst/>
          </a:prstGeom>
        </p:spPr>
      </p:pic>
    </p:spTree>
    <p:extLst>
      <p:ext uri="{BB962C8B-B14F-4D97-AF65-F5344CB8AC3E}">
        <p14:creationId xmlns:p14="http://schemas.microsoft.com/office/powerpoint/2010/main" val="3650583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678806" y="264947"/>
            <a:ext cx="5782614" cy="6026377"/>
          </a:xfrm>
          <a:prstGeom prst="rect">
            <a:avLst/>
          </a:prstGeom>
        </p:spPr>
      </p:pic>
    </p:spTree>
    <p:extLst>
      <p:ext uri="{BB962C8B-B14F-4D97-AF65-F5344CB8AC3E}">
        <p14:creationId xmlns:p14="http://schemas.microsoft.com/office/powerpoint/2010/main" val="53724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Content Placeholder 4"/>
          <p:cNvPicPr>
            <a:picLocks noGrp="1" noChangeAspect="1"/>
          </p:cNvPicPr>
          <p:nvPr>
            <p:ph sz="half" idx="1"/>
          </p:nvPr>
        </p:nvPicPr>
        <p:blipFill>
          <a:blip r:embed="rId2"/>
          <a:stretch>
            <a:fillRect/>
          </a:stretch>
        </p:blipFill>
        <p:spPr>
          <a:xfrm>
            <a:off x="698747" y="1845735"/>
            <a:ext cx="5519173" cy="4080843"/>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18238" y="1834034"/>
            <a:ext cx="5456726" cy="4092544"/>
          </a:xfrm>
          <a:prstGeom prst="rect">
            <a:avLst/>
          </a:prstGeom>
        </p:spPr>
      </p:pic>
    </p:spTree>
    <p:extLst>
      <p:ext uri="{BB962C8B-B14F-4D97-AF65-F5344CB8AC3E}">
        <p14:creationId xmlns:p14="http://schemas.microsoft.com/office/powerpoint/2010/main" val="347057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Sexual differentiation of the fetus and development of sexual organs:</a:t>
            </a:r>
            <a:r>
              <a:rPr lang="en-US" dirty="0"/>
              <a:t/>
            </a:r>
            <a:br>
              <a:rPr lang="en-US" dirty="0"/>
            </a:br>
            <a:endParaRPr lang="ar-IQ" dirty="0"/>
          </a:p>
        </p:txBody>
      </p:sp>
      <p:sp>
        <p:nvSpPr>
          <p:cNvPr id="3" name="Content Placeholder 2"/>
          <p:cNvSpPr>
            <a:spLocks noGrp="1"/>
          </p:cNvSpPr>
          <p:nvPr>
            <p:ph idx="1"/>
          </p:nvPr>
        </p:nvSpPr>
        <p:spPr/>
        <p:txBody>
          <a:bodyPr>
            <a:noAutofit/>
          </a:bodyPr>
          <a:lstStyle/>
          <a:p>
            <a:pPr lvl="0" algn="l" rtl="0"/>
            <a:r>
              <a:rPr lang="en-US" sz="2800" dirty="0"/>
              <a:t>The gonadal rudiments appear as the ‘</a:t>
            </a:r>
            <a:r>
              <a:rPr lang="en-US" sz="2800" b="1" u="sng" dirty="0"/>
              <a:t>genital ridge’</a:t>
            </a:r>
            <a:r>
              <a:rPr lang="en-US" sz="2800" dirty="0"/>
              <a:t> overlying the embryonic kidney in the intermediate mesoderm during the fourth week of embryonic life, and they remain sexually indifferent until the seventh week</a:t>
            </a:r>
          </a:p>
          <a:p>
            <a:pPr lvl="0" algn="l" rtl="0"/>
            <a:r>
              <a:rPr lang="en-US" sz="2800" dirty="0"/>
              <a:t>The undifferentiated gonad has the potential to become either a testis or an ovary, and hence is termed </a:t>
            </a:r>
            <a:r>
              <a:rPr lang="en-US" sz="2800" b="1" u="sng" dirty="0" err="1"/>
              <a:t>bipotential</a:t>
            </a:r>
            <a:r>
              <a:rPr lang="en-US" sz="2800" dirty="0"/>
              <a:t>, and the chromosomal complement of the zygote determines whether the gonad becomes a testis or an ovary. </a:t>
            </a:r>
          </a:p>
        </p:txBody>
      </p:sp>
    </p:spTree>
    <p:extLst>
      <p:ext uri="{BB962C8B-B14F-4D97-AF65-F5344CB8AC3E}">
        <p14:creationId xmlns:p14="http://schemas.microsoft.com/office/powerpoint/2010/main" val="3686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Septate or </a:t>
            </a:r>
            <a:r>
              <a:rPr lang="en-US" b="1" u="sng" dirty="0" err="1"/>
              <a:t>Subseptate</a:t>
            </a:r>
            <a:r>
              <a:rPr lang="en-US" b="1" u="sng" dirty="0"/>
              <a:t> uterus</a:t>
            </a:r>
            <a:r>
              <a:rPr lang="en-US" dirty="0"/>
              <a:t>:</a:t>
            </a:r>
            <a:endParaRPr lang="ar-IQ" dirty="0"/>
          </a:p>
        </p:txBody>
      </p:sp>
      <p:sp>
        <p:nvSpPr>
          <p:cNvPr id="3" name="Content Placeholder 2"/>
          <p:cNvSpPr>
            <a:spLocks noGrp="1"/>
          </p:cNvSpPr>
          <p:nvPr>
            <p:ph idx="1"/>
          </p:nvPr>
        </p:nvSpPr>
        <p:spPr>
          <a:xfrm>
            <a:off x="1097280" y="1845734"/>
            <a:ext cx="10058400" cy="4349004"/>
          </a:xfrm>
        </p:spPr>
        <p:txBody>
          <a:bodyPr>
            <a:normAutofit fontScale="92500"/>
          </a:bodyPr>
          <a:lstStyle/>
          <a:p>
            <a:pPr algn="l" rtl="0"/>
            <a:r>
              <a:rPr lang="en-US" sz="2400" dirty="0" smtClean="0"/>
              <a:t>the </a:t>
            </a:r>
            <a:r>
              <a:rPr lang="en-US" sz="2400" dirty="0"/>
              <a:t>presence of a septum extending down the uterine cavity is likely to give rise to clinical problems. Such a may be of normal external appearance or of </a:t>
            </a:r>
            <a:r>
              <a:rPr lang="en-US" sz="2400" dirty="0" err="1"/>
              <a:t>bicornuate</a:t>
            </a:r>
            <a:r>
              <a:rPr lang="en-US" sz="2400" dirty="0"/>
              <a:t> outline. </a:t>
            </a:r>
          </a:p>
          <a:p>
            <a:pPr algn="l" rtl="0"/>
            <a:r>
              <a:rPr lang="en-US" sz="2400" b="1" dirty="0"/>
              <a:t>Clinically</a:t>
            </a:r>
            <a:r>
              <a:rPr lang="en-US" sz="2400" dirty="0"/>
              <a:t>, patients may present with recurrent spontaneous miscarriage or </a:t>
            </a:r>
            <a:r>
              <a:rPr lang="en-US" sz="2400" dirty="0" err="1"/>
              <a:t>malpresentation</a:t>
            </a:r>
            <a:r>
              <a:rPr lang="en-US" sz="2400" dirty="0"/>
              <a:t> of the fetus during pregnancy, infertility  </a:t>
            </a:r>
          </a:p>
          <a:p>
            <a:pPr algn="l" rtl="0"/>
            <a:r>
              <a:rPr lang="en-US" sz="2400" dirty="0"/>
              <a:t> </a:t>
            </a:r>
          </a:p>
          <a:p>
            <a:pPr algn="l" rtl="0"/>
            <a:r>
              <a:rPr lang="en-US" sz="2400" dirty="0"/>
              <a:t>In </a:t>
            </a:r>
            <a:r>
              <a:rPr lang="en-US" sz="2400" b="1" dirty="0"/>
              <a:t>more extreme forms</a:t>
            </a:r>
            <a:r>
              <a:rPr lang="en-US" sz="2400" dirty="0"/>
              <a:t> of failure of fusion </a:t>
            </a:r>
            <a:r>
              <a:rPr lang="en-US" sz="2400" b="1" dirty="0"/>
              <a:t>the clinical features may be less</a:t>
            </a:r>
            <a:r>
              <a:rPr lang="en-US" sz="2400" dirty="0"/>
              <a:t>, rather than more, marked. Two almost separate uterine cavities with one cervix are</a:t>
            </a:r>
          </a:p>
          <a:p>
            <a:pPr algn="l" rtl="0"/>
            <a:r>
              <a:rPr lang="en-US" sz="2400" dirty="0"/>
              <a:t>probably less likely to be associated with abnormalities than are the lesser degrees of fusion defect. </a:t>
            </a:r>
          </a:p>
          <a:p>
            <a:pPr rtl="0"/>
            <a:r>
              <a:rPr lang="en-US" dirty="0"/>
              <a:t> </a:t>
            </a:r>
          </a:p>
          <a:p>
            <a:pPr algn="l"/>
            <a:endParaRPr lang="ar-IQ" dirty="0"/>
          </a:p>
        </p:txBody>
      </p:sp>
    </p:spTree>
    <p:extLst>
      <p:ext uri="{BB962C8B-B14F-4D97-AF65-F5344CB8AC3E}">
        <p14:creationId xmlns:p14="http://schemas.microsoft.com/office/powerpoint/2010/main" val="189803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t="63276" r="63900"/>
          <a:stretch/>
        </p:blipFill>
        <p:spPr>
          <a:xfrm>
            <a:off x="2326957" y="1429555"/>
            <a:ext cx="8270529" cy="4584879"/>
          </a:xfrm>
          <a:prstGeom prst="rect">
            <a:avLst/>
          </a:prstGeom>
        </p:spPr>
      </p:pic>
    </p:spTree>
    <p:extLst>
      <p:ext uri="{BB962C8B-B14F-4D97-AF65-F5344CB8AC3E}">
        <p14:creationId xmlns:p14="http://schemas.microsoft.com/office/powerpoint/2010/main" val="2358331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453035" y="475183"/>
            <a:ext cx="7888700" cy="5463655"/>
          </a:xfrm>
          <a:prstGeom prst="rect">
            <a:avLst/>
          </a:prstGeom>
        </p:spPr>
      </p:pic>
    </p:spTree>
    <p:extLst>
      <p:ext uri="{BB962C8B-B14F-4D97-AF65-F5344CB8AC3E}">
        <p14:creationId xmlns:p14="http://schemas.microsoft.com/office/powerpoint/2010/main" val="3491946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p:cNvPicPr>
            <a:picLocks noGrp="1" noChangeAspect="1"/>
          </p:cNvPicPr>
          <p:nvPr>
            <p:ph sz="half" idx="1"/>
          </p:nvPr>
        </p:nvPicPr>
        <p:blipFill>
          <a:blip r:embed="rId2"/>
          <a:stretch>
            <a:fillRect/>
          </a:stretch>
        </p:blipFill>
        <p:spPr>
          <a:xfrm>
            <a:off x="1249251" y="2071142"/>
            <a:ext cx="4121239" cy="4080835"/>
          </a:xfrm>
          <a:prstGeom prst="rect">
            <a:avLst/>
          </a:prstGeom>
        </p:spPr>
      </p:pic>
      <p:pic>
        <p:nvPicPr>
          <p:cNvPr id="5" name="Content Placeholder 4"/>
          <p:cNvPicPr>
            <a:picLocks noGrp="1" noChangeAspect="1"/>
          </p:cNvPicPr>
          <p:nvPr>
            <p:ph sz="half" idx="2"/>
          </p:nvPr>
        </p:nvPicPr>
        <p:blipFill>
          <a:blip r:embed="rId3"/>
          <a:stretch>
            <a:fillRect/>
          </a:stretch>
        </p:blipFill>
        <p:spPr>
          <a:xfrm>
            <a:off x="5515300" y="2228044"/>
            <a:ext cx="6462401" cy="3528811"/>
          </a:xfrm>
          <a:prstGeom prst="rect">
            <a:avLst/>
          </a:prstGeom>
        </p:spPr>
      </p:pic>
    </p:spTree>
    <p:extLst>
      <p:ext uri="{BB962C8B-B14F-4D97-AF65-F5344CB8AC3E}">
        <p14:creationId xmlns:p14="http://schemas.microsoft.com/office/powerpoint/2010/main" val="1397778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Uterus </a:t>
            </a:r>
            <a:r>
              <a:rPr lang="en-US" b="1" u="sng" dirty="0" err="1"/>
              <a:t>didelphys</a:t>
            </a:r>
            <a:r>
              <a:rPr lang="en-US" b="1" u="sng" dirty="0"/>
              <a:t>:</a:t>
            </a:r>
            <a:endParaRPr lang="ar-IQ" dirty="0"/>
          </a:p>
        </p:txBody>
      </p:sp>
      <p:sp>
        <p:nvSpPr>
          <p:cNvPr id="3" name="Content Placeholder 2"/>
          <p:cNvSpPr>
            <a:spLocks noGrp="1"/>
          </p:cNvSpPr>
          <p:nvPr>
            <p:ph idx="1"/>
          </p:nvPr>
        </p:nvSpPr>
        <p:spPr>
          <a:xfrm>
            <a:off x="1097280" y="1737360"/>
            <a:ext cx="10058400" cy="4023360"/>
          </a:xfrm>
        </p:spPr>
        <p:txBody>
          <a:bodyPr>
            <a:normAutofit/>
          </a:bodyPr>
          <a:lstStyle/>
          <a:p>
            <a:pPr algn="l"/>
            <a:r>
              <a:rPr lang="en-US" sz="3200" dirty="0" smtClean="0"/>
              <a:t>Complete </a:t>
            </a:r>
            <a:r>
              <a:rPr lang="en-US" sz="3200" dirty="0"/>
              <a:t>duplication of the uterus and cervix  is usually associated with a </a:t>
            </a:r>
            <a:r>
              <a:rPr lang="en-US" sz="3200" dirty="0" err="1"/>
              <a:t>septate</a:t>
            </a:r>
            <a:r>
              <a:rPr lang="en-US" sz="3200" dirty="0"/>
              <a:t> vagina.  </a:t>
            </a:r>
          </a:p>
          <a:p>
            <a:pPr algn="l"/>
            <a:endParaRPr lang="ar-IQ" sz="3200" dirty="0"/>
          </a:p>
        </p:txBody>
      </p:sp>
    </p:spTree>
    <p:extLst>
      <p:ext uri="{BB962C8B-B14F-4D97-AF65-F5344CB8AC3E}">
        <p14:creationId xmlns:p14="http://schemas.microsoft.com/office/powerpoint/2010/main" val="2177285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72039" b="69699"/>
          <a:stretch/>
        </p:blipFill>
        <p:spPr>
          <a:xfrm>
            <a:off x="3876542" y="1737360"/>
            <a:ext cx="5318646" cy="3140880"/>
          </a:xfrm>
          <a:prstGeom prst="rect">
            <a:avLst/>
          </a:prstGeom>
        </p:spPr>
      </p:pic>
    </p:spTree>
    <p:extLst>
      <p:ext uri="{BB962C8B-B14F-4D97-AF65-F5344CB8AC3E}">
        <p14:creationId xmlns:p14="http://schemas.microsoft.com/office/powerpoint/2010/main" val="2625371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Rudimentary horn:</a:t>
            </a:r>
            <a:endParaRPr lang="ar-IQ" b="1" u="sng" dirty="0"/>
          </a:p>
        </p:txBody>
      </p:sp>
      <p:sp>
        <p:nvSpPr>
          <p:cNvPr id="3" name="Content Placeholder 2"/>
          <p:cNvSpPr>
            <a:spLocks noGrp="1"/>
          </p:cNvSpPr>
          <p:nvPr>
            <p:ph idx="1"/>
          </p:nvPr>
        </p:nvSpPr>
        <p:spPr/>
        <p:txBody>
          <a:bodyPr/>
          <a:lstStyle/>
          <a:p>
            <a:pPr algn="l"/>
            <a:r>
              <a:rPr lang="en-US" sz="2800" dirty="0" smtClean="0"/>
              <a:t>Rupture </a:t>
            </a:r>
            <a:r>
              <a:rPr lang="en-US" sz="2800" dirty="0"/>
              <a:t>of the horn with profound bleeding </a:t>
            </a:r>
            <a:r>
              <a:rPr lang="en-US" sz="2800" dirty="0" smtClean="0"/>
              <a:t>may occur </a:t>
            </a:r>
            <a:r>
              <a:rPr lang="en-US" sz="2800" dirty="0"/>
              <a:t>as the pregnancy is implanted there and shock may be profound, </a:t>
            </a:r>
            <a:endParaRPr lang="en-US" sz="2800" dirty="0" smtClean="0"/>
          </a:p>
          <a:p>
            <a:pPr algn="l"/>
            <a:r>
              <a:rPr lang="en-US" sz="2800" dirty="0" err="1" smtClean="0"/>
              <a:t>dysmenorrhoea</a:t>
            </a:r>
            <a:r>
              <a:rPr lang="en-US" sz="2800" dirty="0" smtClean="0"/>
              <a:t> </a:t>
            </a:r>
            <a:r>
              <a:rPr lang="en-US" sz="2800" dirty="0"/>
              <a:t>and pelvic pain if there is any obstruction to communication between the horn and the main uterine cavity or the vagina. </a:t>
            </a:r>
          </a:p>
          <a:p>
            <a:pPr algn="l"/>
            <a:r>
              <a:rPr lang="en-US" sz="2800" dirty="0"/>
              <a:t>Surgical removal of this rudimentary horn is then indicated</a:t>
            </a:r>
          </a:p>
          <a:p>
            <a:endParaRPr lang="en-US" dirty="0"/>
          </a:p>
          <a:p>
            <a:endParaRPr lang="ar-IQ" dirty="0"/>
          </a:p>
        </p:txBody>
      </p:sp>
    </p:spTree>
    <p:extLst>
      <p:ext uri="{BB962C8B-B14F-4D97-AF65-F5344CB8AC3E}">
        <p14:creationId xmlns:p14="http://schemas.microsoft.com/office/powerpoint/2010/main" val="1218960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35228" r="27960" b="34162"/>
          <a:stretch/>
        </p:blipFill>
        <p:spPr>
          <a:xfrm>
            <a:off x="3296992" y="525238"/>
            <a:ext cx="6310647" cy="6150457"/>
          </a:xfrm>
          <a:prstGeom prst="rect">
            <a:avLst/>
          </a:prstGeom>
        </p:spPr>
      </p:pic>
    </p:spTree>
    <p:extLst>
      <p:ext uri="{BB962C8B-B14F-4D97-AF65-F5344CB8AC3E}">
        <p14:creationId xmlns:p14="http://schemas.microsoft.com/office/powerpoint/2010/main" val="2647948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519707" y="396022"/>
            <a:ext cx="8371268" cy="6290738"/>
          </a:xfrm>
          <a:prstGeom prst="rect">
            <a:avLst/>
          </a:prstGeom>
        </p:spPr>
      </p:pic>
    </p:spTree>
    <p:extLst>
      <p:ext uri="{BB962C8B-B14F-4D97-AF65-F5344CB8AC3E}">
        <p14:creationId xmlns:p14="http://schemas.microsoft.com/office/powerpoint/2010/main" val="1213428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a:t/>
            </a:r>
            <a:br>
              <a:rPr lang="en-US" b="1" dirty="0"/>
            </a:br>
            <a:r>
              <a:rPr lang="en-US" b="1" dirty="0" err="1"/>
              <a:t>Arcuate</a:t>
            </a:r>
            <a:r>
              <a:rPr lang="en-US" b="1" dirty="0"/>
              <a:t> uterus</a:t>
            </a:r>
            <a:endParaRPr lang="ar-IQ" dirty="0"/>
          </a:p>
        </p:txBody>
      </p:sp>
      <p:sp>
        <p:nvSpPr>
          <p:cNvPr id="3" name="Content Placeholder 2"/>
          <p:cNvSpPr>
            <a:spLocks noGrp="1"/>
          </p:cNvSpPr>
          <p:nvPr>
            <p:ph idx="1"/>
          </p:nvPr>
        </p:nvSpPr>
        <p:spPr/>
        <p:txBody>
          <a:bodyPr>
            <a:normAutofit/>
          </a:bodyPr>
          <a:lstStyle/>
          <a:p>
            <a:pPr algn="l"/>
            <a:r>
              <a:rPr lang="en-US" sz="2800" dirty="0"/>
              <a:t>a variant of the normal and it only presents a discrete curvature on its bottom, with no clinical translation</a:t>
            </a:r>
            <a:endParaRPr lang="ar-IQ" sz="2800" dirty="0"/>
          </a:p>
        </p:txBody>
      </p:sp>
    </p:spTree>
    <p:extLst>
      <p:ext uri="{BB962C8B-B14F-4D97-AF65-F5344CB8AC3E}">
        <p14:creationId xmlns:p14="http://schemas.microsoft.com/office/powerpoint/2010/main" val="2821688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614411" y="126894"/>
            <a:ext cx="6362164" cy="6212115"/>
          </a:xfrm>
          <a:prstGeom prst="rect">
            <a:avLst/>
          </a:prstGeom>
        </p:spPr>
      </p:pic>
    </p:spTree>
    <p:extLst>
      <p:ext uri="{BB962C8B-B14F-4D97-AF65-F5344CB8AC3E}">
        <p14:creationId xmlns:p14="http://schemas.microsoft.com/office/powerpoint/2010/main" val="162069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34704" t="64557" r="28484"/>
          <a:stretch/>
        </p:blipFill>
        <p:spPr>
          <a:xfrm>
            <a:off x="2743201" y="1738514"/>
            <a:ext cx="6439436" cy="3378617"/>
          </a:xfrm>
          <a:prstGeom prst="rect">
            <a:avLst/>
          </a:prstGeom>
        </p:spPr>
      </p:pic>
    </p:spTree>
    <p:extLst>
      <p:ext uri="{BB962C8B-B14F-4D97-AF65-F5344CB8AC3E}">
        <p14:creationId xmlns:p14="http://schemas.microsoft.com/office/powerpoint/2010/main" val="318107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Diethylstilbestrol </a:t>
            </a:r>
            <a:r>
              <a:rPr lang="en-US" b="1" dirty="0"/>
              <a:t>drug related</a:t>
            </a:r>
            <a:endParaRPr lang="ar-IQ" dirty="0"/>
          </a:p>
        </p:txBody>
      </p:sp>
      <p:sp>
        <p:nvSpPr>
          <p:cNvPr id="3" name="Content Placeholder 2"/>
          <p:cNvSpPr>
            <a:spLocks noGrp="1"/>
          </p:cNvSpPr>
          <p:nvPr>
            <p:ph idx="1"/>
          </p:nvPr>
        </p:nvSpPr>
        <p:spPr/>
        <p:txBody>
          <a:bodyPr>
            <a:normAutofit/>
          </a:bodyPr>
          <a:lstStyle/>
          <a:p>
            <a:pPr algn="l"/>
            <a:r>
              <a:rPr lang="en-US" sz="3200" dirty="0"/>
              <a:t>a T-shaped uterus detected in daughters of women who used this drug during pregnancy</a:t>
            </a:r>
            <a:endParaRPr lang="ar-IQ" sz="3200" dirty="0"/>
          </a:p>
        </p:txBody>
      </p:sp>
    </p:spTree>
    <p:extLst>
      <p:ext uri="{BB962C8B-B14F-4D97-AF65-F5344CB8AC3E}">
        <p14:creationId xmlns:p14="http://schemas.microsoft.com/office/powerpoint/2010/main" val="2587271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70818" t="64237"/>
          <a:stretch/>
        </p:blipFill>
        <p:spPr>
          <a:xfrm>
            <a:off x="3567447" y="2137892"/>
            <a:ext cx="5241701" cy="3500596"/>
          </a:xfrm>
          <a:prstGeom prst="rect">
            <a:avLst/>
          </a:prstGeom>
        </p:spPr>
      </p:pic>
    </p:spTree>
    <p:extLst>
      <p:ext uri="{BB962C8B-B14F-4D97-AF65-F5344CB8AC3E}">
        <p14:creationId xmlns:p14="http://schemas.microsoft.com/office/powerpoint/2010/main" val="4233987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320890" y="73445"/>
            <a:ext cx="11871110" cy="6466263"/>
          </a:xfrm>
          <a:prstGeom prst="rect">
            <a:avLst/>
          </a:prstGeom>
        </p:spPr>
      </p:pic>
    </p:spTree>
    <p:extLst>
      <p:ext uri="{BB962C8B-B14F-4D97-AF65-F5344CB8AC3E}">
        <p14:creationId xmlns:p14="http://schemas.microsoft.com/office/powerpoint/2010/main" val="465712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Investigations:</a:t>
            </a:r>
            <a:r>
              <a:rPr lang="en-US" dirty="0"/>
              <a:t/>
            </a:r>
            <a:br>
              <a:rPr lang="en-US" dirty="0"/>
            </a:br>
            <a:endParaRPr lang="ar-IQ" dirty="0"/>
          </a:p>
        </p:txBody>
      </p:sp>
      <p:sp>
        <p:nvSpPr>
          <p:cNvPr id="3" name="Content Placeholder 2"/>
          <p:cNvSpPr>
            <a:spLocks noGrp="1"/>
          </p:cNvSpPr>
          <p:nvPr>
            <p:ph idx="1"/>
          </p:nvPr>
        </p:nvSpPr>
        <p:spPr/>
        <p:txBody>
          <a:bodyPr/>
          <a:lstStyle/>
          <a:p>
            <a:pPr lvl="0" algn="l" rtl="0"/>
            <a:r>
              <a:rPr lang="en-US" b="1" dirty="0" smtClean="0"/>
              <a:t>  </a:t>
            </a:r>
            <a:r>
              <a:rPr lang="en-US" sz="2400" b="1" dirty="0" smtClean="0"/>
              <a:t>Pelvic </a:t>
            </a:r>
            <a:r>
              <a:rPr lang="en-US" sz="2400" b="1" dirty="0"/>
              <a:t>ultrasound</a:t>
            </a:r>
            <a:r>
              <a:rPr lang="en-US" sz="2400" dirty="0"/>
              <a:t>:  </a:t>
            </a:r>
          </a:p>
          <a:p>
            <a:pPr lvl="0" algn="l" rtl="0"/>
            <a:r>
              <a:rPr lang="en-US" sz="2400" dirty="0"/>
              <a:t>  </a:t>
            </a:r>
            <a:r>
              <a:rPr lang="en-US" sz="2400" b="1" dirty="0"/>
              <a:t>Pelvic magnetic resonance imaging </a:t>
            </a:r>
            <a:r>
              <a:rPr lang="en-US" sz="2400" dirty="0"/>
              <a:t>(MRI), the ‘gold standard’</a:t>
            </a:r>
          </a:p>
          <a:p>
            <a:pPr lvl="0" algn="l" rtl="0"/>
            <a:r>
              <a:rPr lang="en-US" sz="2400" dirty="0"/>
              <a:t>  </a:t>
            </a:r>
            <a:r>
              <a:rPr lang="en-US" sz="2400" b="1" dirty="0" err="1"/>
              <a:t>Hysterosalpingography</a:t>
            </a:r>
            <a:r>
              <a:rPr lang="en-US" sz="2400" dirty="0"/>
              <a:t>.</a:t>
            </a:r>
          </a:p>
          <a:p>
            <a:pPr lvl="0" algn="l" rtl="0"/>
            <a:r>
              <a:rPr lang="en-US" sz="2400" dirty="0"/>
              <a:t>  </a:t>
            </a:r>
            <a:r>
              <a:rPr lang="en-US" sz="2400" b="1" dirty="0"/>
              <a:t>Hysteroscopy</a:t>
            </a:r>
            <a:r>
              <a:rPr lang="en-US" sz="2400" dirty="0"/>
              <a:t>:  </a:t>
            </a:r>
          </a:p>
          <a:p>
            <a:pPr lvl="0" algn="l" rtl="0"/>
            <a:r>
              <a:rPr lang="en-US" sz="2400" dirty="0"/>
              <a:t>  </a:t>
            </a:r>
            <a:r>
              <a:rPr lang="en-US" sz="2400" b="1" dirty="0" err="1"/>
              <a:t>Vaginoscopy</a:t>
            </a:r>
            <a:r>
              <a:rPr lang="en-US" sz="2400" dirty="0"/>
              <a:t>:  </a:t>
            </a:r>
          </a:p>
          <a:p>
            <a:pPr lvl="0" algn="l" rtl="0"/>
            <a:r>
              <a:rPr lang="en-US" sz="2400" dirty="0"/>
              <a:t>  </a:t>
            </a:r>
            <a:r>
              <a:rPr lang="en-US" sz="2400" b="1" dirty="0"/>
              <a:t>Laparoscopy</a:t>
            </a:r>
            <a:r>
              <a:rPr lang="en-US" sz="2400" dirty="0"/>
              <a:t>:  </a:t>
            </a:r>
          </a:p>
          <a:p>
            <a:pPr lvl="0" algn="l" rtl="0"/>
            <a:r>
              <a:rPr lang="en-US" sz="2400" dirty="0"/>
              <a:t>  </a:t>
            </a:r>
            <a:r>
              <a:rPr lang="en-US" sz="2400" b="1" dirty="0"/>
              <a:t>Laboratory </a:t>
            </a:r>
            <a:r>
              <a:rPr lang="en-US" dirty="0"/>
              <a:t>investigations: </a:t>
            </a:r>
            <a:r>
              <a:rPr lang="en-US" i="1" dirty="0"/>
              <a:t>Hormonal assay</a:t>
            </a:r>
            <a:r>
              <a:rPr lang="en-US" dirty="0"/>
              <a:t>: usually show normal follicle-stimulating hormone and luteinizing hormone levels. Testosterone levels .   </a:t>
            </a:r>
            <a:r>
              <a:rPr lang="en-US" i="1" dirty="0"/>
              <a:t>Chromosomal </a:t>
            </a:r>
            <a:r>
              <a:rPr lang="en-US" dirty="0"/>
              <a:t>studies</a:t>
            </a:r>
          </a:p>
          <a:p>
            <a:pPr algn="l"/>
            <a:endParaRPr lang="ar-IQ" dirty="0"/>
          </a:p>
        </p:txBody>
      </p:sp>
    </p:spTree>
    <p:extLst>
      <p:ext uri="{BB962C8B-B14F-4D97-AF65-F5344CB8AC3E}">
        <p14:creationId xmlns:p14="http://schemas.microsoft.com/office/powerpoint/2010/main" val="3081303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Normal uterus</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7735" y="1747794"/>
            <a:ext cx="4876657" cy="4343913"/>
          </a:xfrm>
        </p:spPr>
      </p:pic>
      <p:pic>
        <p:nvPicPr>
          <p:cNvPr id="6" name="Content Placeholder 5"/>
          <p:cNvPicPr>
            <a:picLocks noGrp="1" noChangeAspect="1"/>
          </p:cNvPicPr>
          <p:nvPr>
            <p:ph sz="half" idx="2"/>
          </p:nvPr>
        </p:nvPicPr>
        <p:blipFill>
          <a:blip r:embed="rId3"/>
          <a:stretch>
            <a:fillRect/>
          </a:stretch>
        </p:blipFill>
        <p:spPr>
          <a:xfrm>
            <a:off x="6336405" y="1343351"/>
            <a:ext cx="4378818" cy="4976399"/>
          </a:xfrm>
          <a:prstGeom prst="rect">
            <a:avLst/>
          </a:prstGeom>
        </p:spPr>
      </p:pic>
    </p:spTree>
    <p:extLst>
      <p:ext uri="{BB962C8B-B14F-4D97-AF65-F5344CB8AC3E}">
        <p14:creationId xmlns:p14="http://schemas.microsoft.com/office/powerpoint/2010/main" val="273353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Bicornuate uterus</a:t>
            </a:r>
            <a:endParaRPr lang="ar-IQ" dirty="0"/>
          </a:p>
        </p:txBody>
      </p:sp>
      <p:pic>
        <p:nvPicPr>
          <p:cNvPr id="4" name="Content Placeholder 3"/>
          <p:cNvPicPr>
            <a:picLocks noGrp="1" noChangeAspect="1"/>
          </p:cNvPicPr>
          <p:nvPr>
            <p:ph idx="1"/>
          </p:nvPr>
        </p:nvPicPr>
        <p:blipFill>
          <a:blip r:embed="rId2"/>
          <a:stretch>
            <a:fillRect/>
          </a:stretch>
        </p:blipFill>
        <p:spPr>
          <a:xfrm>
            <a:off x="3365927" y="1891907"/>
            <a:ext cx="5521106" cy="4131628"/>
          </a:xfrm>
          <a:prstGeom prst="rect">
            <a:avLst/>
          </a:prstGeom>
        </p:spPr>
      </p:pic>
    </p:spTree>
    <p:extLst>
      <p:ext uri="{BB962C8B-B14F-4D97-AF65-F5344CB8AC3E}">
        <p14:creationId xmlns:p14="http://schemas.microsoft.com/office/powerpoint/2010/main" val="2221538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249251" y="458565"/>
            <a:ext cx="8783391" cy="6121759"/>
          </a:xfrm>
          <a:prstGeom prst="rect">
            <a:avLst/>
          </a:prstGeom>
        </p:spPr>
      </p:pic>
    </p:spTree>
    <p:extLst>
      <p:ext uri="{BB962C8B-B14F-4D97-AF65-F5344CB8AC3E}">
        <p14:creationId xmlns:p14="http://schemas.microsoft.com/office/powerpoint/2010/main" val="3329853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19819" t="15894" r="23301" b="14313"/>
          <a:stretch/>
        </p:blipFill>
        <p:spPr>
          <a:xfrm>
            <a:off x="2099256" y="406581"/>
            <a:ext cx="8770513" cy="6050543"/>
          </a:xfrm>
          <a:prstGeom prst="rect">
            <a:avLst/>
          </a:prstGeom>
        </p:spPr>
      </p:pic>
    </p:spTree>
    <p:extLst>
      <p:ext uri="{BB962C8B-B14F-4D97-AF65-F5344CB8AC3E}">
        <p14:creationId xmlns:p14="http://schemas.microsoft.com/office/powerpoint/2010/main" val="3623298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19459" t="12372" r="18262" b="7270"/>
          <a:stretch/>
        </p:blipFill>
        <p:spPr>
          <a:xfrm>
            <a:off x="2150772" y="342735"/>
            <a:ext cx="9004908" cy="6532462"/>
          </a:xfrm>
          <a:prstGeom prst="rect">
            <a:avLst/>
          </a:prstGeom>
        </p:spPr>
      </p:pic>
    </p:spTree>
    <p:extLst>
      <p:ext uri="{BB962C8B-B14F-4D97-AF65-F5344CB8AC3E}">
        <p14:creationId xmlns:p14="http://schemas.microsoft.com/office/powerpoint/2010/main" val="409024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lvl="0" algn="l" rtl="0"/>
            <a:r>
              <a:rPr lang="en-US" sz="2800" dirty="0"/>
              <a:t>The development of either the testis or ovary is an active gene-directed process. In the male the activity of the </a:t>
            </a:r>
            <a:r>
              <a:rPr lang="en-US" sz="2800" b="1" u="sng" dirty="0"/>
              <a:t>SRY gene</a:t>
            </a:r>
            <a:r>
              <a:rPr lang="en-US" sz="2800" dirty="0"/>
              <a:t> (sex-determining region of the Y chromosome) causes the gonad to begin development into a testis. In the past, ovarian development was considered a ‘default’ development due solely to the absence of SRY, but in the </a:t>
            </a:r>
            <a:r>
              <a:rPr lang="en-US" sz="2800" dirty="0">
                <a:solidFill>
                  <a:srgbClr val="FF0000"/>
                </a:solidFill>
              </a:rPr>
              <a:t>last 10 years ovarian-determining genes </a:t>
            </a:r>
            <a:r>
              <a:rPr lang="en-US" sz="2800" dirty="0"/>
              <a:t>have also been found that actively lead to the development of a female gonad</a:t>
            </a:r>
            <a:r>
              <a:rPr lang="en-US" sz="2800" dirty="0" smtClean="0"/>
              <a:t>.</a:t>
            </a:r>
            <a:endParaRPr lang="en-US" sz="2800" dirty="0"/>
          </a:p>
        </p:txBody>
      </p:sp>
    </p:spTree>
    <p:extLst>
      <p:ext uri="{BB962C8B-B14F-4D97-AF65-F5344CB8AC3E}">
        <p14:creationId xmlns:p14="http://schemas.microsoft.com/office/powerpoint/2010/main" val="2928511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p:cNvPicPr>
            <a:picLocks noGrp="1" noChangeAspect="1"/>
          </p:cNvPicPr>
          <p:nvPr>
            <p:ph sz="half" idx="1"/>
          </p:nvPr>
        </p:nvPicPr>
        <p:blipFill rotWithShape="1">
          <a:blip r:embed="rId2"/>
          <a:srcRect l="10124" t="8009" r="10078" b="11749"/>
          <a:stretch/>
        </p:blipFill>
        <p:spPr>
          <a:xfrm>
            <a:off x="249247" y="1983346"/>
            <a:ext cx="6082253" cy="3438660"/>
          </a:xfrm>
          <a:prstGeom prst="rect">
            <a:avLst/>
          </a:prstGeom>
        </p:spPr>
      </p:pic>
      <p:pic>
        <p:nvPicPr>
          <p:cNvPr id="5" name="Content Placeholder 4"/>
          <p:cNvPicPr>
            <a:picLocks noGrp="1" noChangeAspect="1"/>
          </p:cNvPicPr>
          <p:nvPr>
            <p:ph sz="half" idx="2"/>
          </p:nvPr>
        </p:nvPicPr>
        <p:blipFill rotWithShape="1">
          <a:blip r:embed="rId3"/>
          <a:srcRect l="10741" t="7532" r="10741" b="11272"/>
          <a:stretch/>
        </p:blipFill>
        <p:spPr>
          <a:xfrm>
            <a:off x="5906766" y="1983346"/>
            <a:ext cx="5914496" cy="3438660"/>
          </a:xfrm>
          <a:prstGeom prst="rect">
            <a:avLst/>
          </a:prstGeom>
        </p:spPr>
      </p:pic>
    </p:spTree>
    <p:extLst>
      <p:ext uri="{BB962C8B-B14F-4D97-AF65-F5344CB8AC3E}">
        <p14:creationId xmlns:p14="http://schemas.microsoft.com/office/powerpoint/2010/main" val="2872843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Laparoscopy</a:t>
            </a:r>
            <a:endParaRPr lang="ar-IQ"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8490" y="2059165"/>
            <a:ext cx="5592153" cy="4303337"/>
          </a:xfrm>
        </p:spPr>
      </p:pic>
      <p:pic>
        <p:nvPicPr>
          <p:cNvPr id="7" name="Content Placeholder 6"/>
          <p:cNvPicPr>
            <a:picLocks noGrp="1" noChangeAspect="1"/>
          </p:cNvPicPr>
          <p:nvPr>
            <p:ph sz="half" idx="2"/>
          </p:nvPr>
        </p:nvPicPr>
        <p:blipFill>
          <a:blip r:embed="rId3"/>
          <a:stretch>
            <a:fillRect/>
          </a:stretch>
        </p:blipFill>
        <p:spPr>
          <a:xfrm>
            <a:off x="6377457" y="1846263"/>
            <a:ext cx="5185311" cy="4516239"/>
          </a:xfrm>
          <a:prstGeom prst="rect">
            <a:avLst/>
          </a:prstGeom>
        </p:spPr>
      </p:pic>
    </p:spTree>
    <p:extLst>
      <p:ext uri="{BB962C8B-B14F-4D97-AF65-F5344CB8AC3E}">
        <p14:creationId xmlns:p14="http://schemas.microsoft.com/office/powerpoint/2010/main" val="136035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p:cNvPicPr>
            <a:picLocks noGrp="1" noChangeAspect="1"/>
          </p:cNvPicPr>
          <p:nvPr>
            <p:ph sz="half" idx="1"/>
          </p:nvPr>
        </p:nvPicPr>
        <p:blipFill>
          <a:blip r:embed="rId2"/>
          <a:stretch>
            <a:fillRect/>
          </a:stretch>
        </p:blipFill>
        <p:spPr>
          <a:xfrm>
            <a:off x="1249251" y="2071142"/>
            <a:ext cx="4121239" cy="4080835"/>
          </a:xfrm>
          <a:prstGeom prst="rect">
            <a:avLst/>
          </a:prstGeom>
        </p:spPr>
      </p:pic>
      <p:pic>
        <p:nvPicPr>
          <p:cNvPr id="5" name="Content Placeholder 4"/>
          <p:cNvPicPr>
            <a:picLocks noGrp="1" noChangeAspect="1"/>
          </p:cNvPicPr>
          <p:nvPr>
            <p:ph sz="half" idx="2"/>
          </p:nvPr>
        </p:nvPicPr>
        <p:blipFill>
          <a:blip r:embed="rId3"/>
          <a:stretch>
            <a:fillRect/>
          </a:stretch>
        </p:blipFill>
        <p:spPr>
          <a:xfrm>
            <a:off x="5515300" y="2228044"/>
            <a:ext cx="6462401" cy="3528811"/>
          </a:xfrm>
          <a:prstGeom prst="rect">
            <a:avLst/>
          </a:prstGeom>
        </p:spPr>
      </p:pic>
    </p:spTree>
    <p:extLst>
      <p:ext uri="{BB962C8B-B14F-4D97-AF65-F5344CB8AC3E}">
        <p14:creationId xmlns:p14="http://schemas.microsoft.com/office/powerpoint/2010/main" val="1672007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Treatment:</a:t>
            </a:r>
            <a:endParaRPr lang="ar-IQ" dirty="0"/>
          </a:p>
        </p:txBody>
      </p:sp>
      <p:sp>
        <p:nvSpPr>
          <p:cNvPr id="3" name="Content Placeholder 2"/>
          <p:cNvSpPr>
            <a:spLocks noGrp="1"/>
          </p:cNvSpPr>
          <p:nvPr>
            <p:ph idx="1"/>
          </p:nvPr>
        </p:nvSpPr>
        <p:spPr/>
        <p:txBody>
          <a:bodyPr>
            <a:noAutofit/>
          </a:bodyPr>
          <a:lstStyle/>
          <a:p>
            <a:pPr algn="l" rtl="0"/>
            <a:r>
              <a:rPr lang="en-US" sz="2800" dirty="0" smtClean="0"/>
              <a:t>is </a:t>
            </a:r>
            <a:r>
              <a:rPr lang="en-US" sz="2800" dirty="0"/>
              <a:t>dependent on the type and extent of the exact structural abnormalities</a:t>
            </a:r>
            <a:r>
              <a:rPr lang="en-US" sz="2800" b="1" u="sng" dirty="0"/>
              <a:t>:</a:t>
            </a:r>
            <a:endParaRPr lang="en-US" sz="2800" dirty="0"/>
          </a:p>
          <a:p>
            <a:pPr algn="l" rtl="0"/>
            <a:r>
              <a:rPr lang="en-US" sz="2800" b="1" u="sng" dirty="0"/>
              <a:t>Bicornuate uterus </a:t>
            </a:r>
            <a:r>
              <a:rPr lang="en-US" sz="2800" dirty="0" err="1"/>
              <a:t>Strassman's</a:t>
            </a:r>
            <a:r>
              <a:rPr lang="en-US" sz="2800" dirty="0"/>
              <a:t> </a:t>
            </a:r>
            <a:r>
              <a:rPr lang="en-US" sz="2800" dirty="0" err="1"/>
              <a:t>metroplasty</a:t>
            </a:r>
            <a:r>
              <a:rPr lang="en-US" sz="2800" dirty="0"/>
              <a:t> can be recommended either open surgery or </a:t>
            </a:r>
            <a:r>
              <a:rPr lang="en-US" sz="2800" dirty="0" err="1"/>
              <a:t>laparoscopically</a:t>
            </a:r>
            <a:r>
              <a:rPr lang="en-US" sz="2800" dirty="0"/>
              <a:t>, with good results and a 90% rate of full pregnancy</a:t>
            </a:r>
          </a:p>
          <a:p>
            <a:pPr algn="l" rtl="0"/>
            <a:r>
              <a:rPr lang="en-US" sz="2800" dirty="0"/>
              <a:t> </a:t>
            </a:r>
          </a:p>
          <a:p>
            <a:pPr algn="l" rtl="0"/>
            <a:r>
              <a:rPr lang="en-US" sz="2800" dirty="0"/>
              <a:t> </a:t>
            </a:r>
          </a:p>
          <a:p>
            <a:pPr algn="l"/>
            <a:endParaRPr lang="ar-IQ" sz="2800" dirty="0"/>
          </a:p>
        </p:txBody>
      </p:sp>
    </p:spTree>
    <p:extLst>
      <p:ext uri="{BB962C8B-B14F-4D97-AF65-F5344CB8AC3E}">
        <p14:creationId xmlns:p14="http://schemas.microsoft.com/office/powerpoint/2010/main" val="3452213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498501" y="104057"/>
            <a:ext cx="5975798" cy="6183202"/>
          </a:xfrm>
          <a:prstGeom prst="rect">
            <a:avLst/>
          </a:prstGeom>
        </p:spPr>
      </p:pic>
    </p:spTree>
    <p:extLst>
      <p:ext uri="{BB962C8B-B14F-4D97-AF65-F5344CB8AC3E}">
        <p14:creationId xmlns:p14="http://schemas.microsoft.com/office/powerpoint/2010/main" val="1696411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r>
              <a:rPr lang="en-US" sz="2800" b="1" u="sng" dirty="0"/>
              <a:t>Septate uterus </a:t>
            </a:r>
            <a:r>
              <a:rPr lang="en-US" sz="2800" dirty="0"/>
              <a:t>the treatment is relatively easy. The chosen treatment is </a:t>
            </a:r>
            <a:r>
              <a:rPr lang="en-US" sz="2800" dirty="0" err="1"/>
              <a:t>hysteroscopic</a:t>
            </a:r>
            <a:r>
              <a:rPr lang="en-US" sz="2800" dirty="0"/>
              <a:t> </a:t>
            </a:r>
            <a:r>
              <a:rPr lang="en-US" sz="2800" dirty="0" err="1"/>
              <a:t>metroplasty</a:t>
            </a:r>
            <a:endParaRPr lang="en-US" sz="2800" dirty="0"/>
          </a:p>
          <a:p>
            <a:pPr algn="l"/>
            <a:endParaRPr lang="ar-IQ" dirty="0"/>
          </a:p>
        </p:txBody>
      </p:sp>
    </p:spTree>
    <p:extLst>
      <p:ext uri="{BB962C8B-B14F-4D97-AF65-F5344CB8AC3E}">
        <p14:creationId xmlns:p14="http://schemas.microsoft.com/office/powerpoint/2010/main" val="411823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2088417" y="1011981"/>
            <a:ext cx="8510896" cy="4886639"/>
          </a:xfrm>
          <a:prstGeom prst="rect">
            <a:avLst/>
          </a:prstGeom>
        </p:spPr>
      </p:pic>
    </p:spTree>
    <p:extLst>
      <p:ext uri="{BB962C8B-B14F-4D97-AF65-F5344CB8AC3E}">
        <p14:creationId xmlns:p14="http://schemas.microsoft.com/office/powerpoint/2010/main" val="1941575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sz="2800" dirty="0"/>
              <a:t>Patients with a </a:t>
            </a:r>
            <a:r>
              <a:rPr lang="en-US" sz="2800" b="1" dirty="0"/>
              <a:t>non-obstructed uterus </a:t>
            </a:r>
            <a:r>
              <a:rPr lang="en-US" sz="2800" b="1" dirty="0" err="1"/>
              <a:t>didelphys</a:t>
            </a:r>
            <a:r>
              <a:rPr lang="en-US" sz="2800" b="1" dirty="0"/>
              <a:t> </a:t>
            </a:r>
            <a:r>
              <a:rPr lang="en-US" sz="2800" dirty="0"/>
              <a:t>should undergo a </a:t>
            </a:r>
            <a:r>
              <a:rPr lang="en-US" sz="2800" dirty="0" err="1"/>
              <a:t>Strassman</a:t>
            </a:r>
            <a:r>
              <a:rPr lang="en-US" sz="2800" dirty="0"/>
              <a:t> </a:t>
            </a:r>
            <a:r>
              <a:rPr lang="en-US" sz="2800" dirty="0" err="1"/>
              <a:t>metroplasty</a:t>
            </a:r>
            <a:r>
              <a:rPr lang="en-US" sz="2800" dirty="0"/>
              <a:t> procedure, in which the 2 uterine cavities are unified and the cervix is left intact.</a:t>
            </a:r>
          </a:p>
          <a:p>
            <a:pPr algn="l" rtl="0"/>
            <a:r>
              <a:rPr lang="en-US" sz="2800" dirty="0"/>
              <a:t>Patients with an </a:t>
            </a:r>
            <a:r>
              <a:rPr lang="en-US" sz="2800" b="1" dirty="0"/>
              <a:t>obstructed duplicate uterus </a:t>
            </a:r>
            <a:r>
              <a:rPr lang="en-US" sz="2800" dirty="0"/>
              <a:t>should undergo a full excision of the vaginal septum in addition to a hemi hysterectomy</a:t>
            </a:r>
          </a:p>
          <a:p>
            <a:pPr rtl="0"/>
            <a:r>
              <a:rPr lang="en-US" dirty="0"/>
              <a:t> </a:t>
            </a:r>
          </a:p>
          <a:p>
            <a:pPr algn="l"/>
            <a:endParaRPr lang="ar-IQ" dirty="0"/>
          </a:p>
        </p:txBody>
      </p:sp>
    </p:spTree>
    <p:extLst>
      <p:ext uri="{BB962C8B-B14F-4D97-AF65-F5344CB8AC3E}">
        <p14:creationId xmlns:p14="http://schemas.microsoft.com/office/powerpoint/2010/main" val="3870740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Transverse vaginal septum/imperforate hymen</a:t>
            </a:r>
            <a:r>
              <a:rPr lang="en-US" dirty="0"/>
              <a:t/>
            </a:r>
            <a:br>
              <a:rPr lang="en-US" dirty="0"/>
            </a:br>
            <a:endParaRPr lang="ar-IQ" dirty="0"/>
          </a:p>
        </p:txBody>
      </p:sp>
      <p:sp>
        <p:nvSpPr>
          <p:cNvPr id="3" name="Content Placeholder 2"/>
          <p:cNvSpPr>
            <a:spLocks noGrp="1"/>
          </p:cNvSpPr>
          <p:nvPr>
            <p:ph idx="1"/>
          </p:nvPr>
        </p:nvSpPr>
        <p:spPr/>
        <p:txBody>
          <a:bodyPr/>
          <a:lstStyle/>
          <a:p>
            <a:pPr algn="l" rtl="0"/>
            <a:r>
              <a:rPr lang="en-US" sz="3200" dirty="0" smtClean="0"/>
              <a:t>An </a:t>
            </a:r>
            <a:r>
              <a:rPr lang="en-US" sz="3200" dirty="0"/>
              <a:t>imperforate membrane may exist at the lower end of the vagina, which is loosely referred to as imperforate hymen, although the hymen can usually be distinguished</a:t>
            </a:r>
          </a:p>
          <a:p>
            <a:pPr algn="l" rtl="0"/>
            <a:r>
              <a:rPr lang="en-US" sz="3200" dirty="0"/>
              <a:t>separately. </a:t>
            </a:r>
          </a:p>
          <a:p>
            <a:pPr rtl="0"/>
            <a:r>
              <a:rPr lang="en-US" dirty="0"/>
              <a:t> </a:t>
            </a:r>
          </a:p>
          <a:p>
            <a:pPr algn="l"/>
            <a:endParaRPr lang="ar-IQ" dirty="0"/>
          </a:p>
        </p:txBody>
      </p:sp>
    </p:spTree>
    <p:extLst>
      <p:ext uri="{BB962C8B-B14F-4D97-AF65-F5344CB8AC3E}">
        <p14:creationId xmlns:p14="http://schemas.microsoft.com/office/powerpoint/2010/main" val="3731764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features</a:t>
            </a:r>
            <a:r>
              <a:rPr lang="en-US" dirty="0"/>
              <a:t>:</a:t>
            </a:r>
            <a:br>
              <a:rPr lang="en-US" dirty="0"/>
            </a:br>
            <a:endParaRPr lang="ar-IQ" dirty="0"/>
          </a:p>
        </p:txBody>
      </p:sp>
      <p:sp>
        <p:nvSpPr>
          <p:cNvPr id="3" name="Content Placeholder 2"/>
          <p:cNvSpPr>
            <a:spLocks noGrp="1"/>
          </p:cNvSpPr>
          <p:nvPr>
            <p:ph idx="1"/>
          </p:nvPr>
        </p:nvSpPr>
        <p:spPr>
          <a:xfrm>
            <a:off x="1097280" y="1845733"/>
            <a:ext cx="10467948" cy="4271731"/>
          </a:xfrm>
        </p:spPr>
        <p:txBody>
          <a:bodyPr>
            <a:normAutofit fontScale="92500" lnSpcReduction="10000"/>
          </a:bodyPr>
          <a:lstStyle/>
          <a:p>
            <a:pPr algn="l" rtl="0"/>
            <a:r>
              <a:rPr lang="en-US" dirty="0" smtClean="0"/>
              <a:t>-</a:t>
            </a:r>
            <a:r>
              <a:rPr lang="en-US" sz="2400" dirty="0"/>
              <a:t>These abnormalities of vertical fusion are seldom recognized clinically until puberty</a:t>
            </a:r>
          </a:p>
          <a:p>
            <a:pPr algn="l" rtl="0"/>
            <a:r>
              <a:rPr lang="en-US" sz="2400" dirty="0"/>
              <a:t>when retention of menstrual flow gives rise to the clinical features of </a:t>
            </a:r>
            <a:r>
              <a:rPr lang="en-US" sz="2400" b="1" u="sng" dirty="0" err="1"/>
              <a:t>haematocolpos</a:t>
            </a:r>
            <a:r>
              <a:rPr lang="en-US" sz="2400" dirty="0"/>
              <a:t>, - rarely they may present in the newborn as </a:t>
            </a:r>
            <a:r>
              <a:rPr lang="en-US" sz="2400" b="1" u="sng" dirty="0" err="1"/>
              <a:t>hydrocolpos</a:t>
            </a:r>
            <a:r>
              <a:rPr lang="en-US" sz="2400" dirty="0"/>
              <a:t>. </a:t>
            </a:r>
          </a:p>
          <a:p>
            <a:pPr algn="l" rtl="0"/>
            <a:r>
              <a:rPr lang="en-US" sz="2400" dirty="0"/>
              <a:t>The features of </a:t>
            </a:r>
            <a:r>
              <a:rPr lang="en-US" sz="2400" dirty="0" err="1"/>
              <a:t>haematocolpos</a:t>
            </a:r>
            <a:r>
              <a:rPr lang="en-US" sz="2400" dirty="0"/>
              <a:t> are:</a:t>
            </a:r>
          </a:p>
          <a:p>
            <a:pPr lvl="0" algn="l" rtl="0">
              <a:buFont typeface="Wingdings" panose="05000000000000000000" pitchFamily="2" charset="2"/>
              <a:buChar char="q"/>
            </a:pPr>
            <a:r>
              <a:rPr lang="en-US" sz="2400" dirty="0"/>
              <a:t>predominantly abdominal pain, </a:t>
            </a:r>
          </a:p>
          <a:p>
            <a:pPr lvl="0" algn="l" rtl="0">
              <a:buFont typeface="Wingdings" panose="05000000000000000000" pitchFamily="2" charset="2"/>
              <a:buChar char="q"/>
            </a:pPr>
            <a:r>
              <a:rPr lang="en-US" sz="2400" dirty="0"/>
              <a:t>primary </a:t>
            </a:r>
            <a:r>
              <a:rPr lang="en-US" sz="2400" dirty="0" err="1"/>
              <a:t>amenorrhoea</a:t>
            </a:r>
            <a:r>
              <a:rPr lang="en-US" sz="2400" dirty="0"/>
              <a:t> </a:t>
            </a:r>
          </a:p>
          <a:p>
            <a:pPr lvl="0" algn="l" rtl="0">
              <a:buFont typeface="Wingdings" panose="05000000000000000000" pitchFamily="2" charset="2"/>
              <a:buChar char="q"/>
            </a:pPr>
            <a:r>
              <a:rPr lang="en-US" sz="2400" dirty="0"/>
              <a:t>occasionally interference with micturition. </a:t>
            </a:r>
          </a:p>
          <a:p>
            <a:pPr algn="l" rtl="0"/>
            <a:r>
              <a:rPr lang="en-US" sz="2400" dirty="0"/>
              <a:t>The patient is usually 14–15 years old but may be older, and a clear history may be given of regular </a:t>
            </a:r>
            <a:r>
              <a:rPr lang="en-US" sz="2400" dirty="0">
                <a:solidFill>
                  <a:srgbClr val="FF0000"/>
                </a:solidFill>
              </a:rPr>
              <a:t>cyclical lower abdominal </a:t>
            </a:r>
            <a:r>
              <a:rPr lang="en-US" sz="2400" dirty="0"/>
              <a:t>pain for several months previously.</a:t>
            </a:r>
          </a:p>
          <a:p>
            <a:pPr algn="l" rtl="0"/>
            <a:r>
              <a:rPr lang="en-US" sz="2400" dirty="0"/>
              <a:t>The patient may also present as an acute emergency if urinary obstruction develops. </a:t>
            </a:r>
          </a:p>
          <a:p>
            <a:pPr algn="l"/>
            <a:endParaRPr lang="ar-IQ" dirty="0"/>
          </a:p>
        </p:txBody>
      </p:sp>
    </p:spTree>
    <p:extLst>
      <p:ext uri="{BB962C8B-B14F-4D97-AF65-F5344CB8AC3E}">
        <p14:creationId xmlns:p14="http://schemas.microsoft.com/office/powerpoint/2010/main" val="384554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lvl="0" algn="l"/>
            <a:r>
              <a:rPr lang="en-US" sz="3200" dirty="0"/>
              <a:t>The fetus has two sets of structures called the </a:t>
            </a:r>
            <a:r>
              <a:rPr lang="en-US" sz="3200" b="1" dirty="0">
                <a:solidFill>
                  <a:srgbClr val="FF0000"/>
                </a:solidFill>
              </a:rPr>
              <a:t>Müllerian</a:t>
            </a:r>
            <a:r>
              <a:rPr lang="en-US" sz="3200" dirty="0"/>
              <a:t> (or </a:t>
            </a:r>
            <a:r>
              <a:rPr lang="en-US" sz="3200" dirty="0" err="1"/>
              <a:t>paramesonephric</a:t>
            </a:r>
            <a:r>
              <a:rPr lang="en-US" sz="3200" dirty="0"/>
              <a:t>) ducts and </a:t>
            </a:r>
            <a:r>
              <a:rPr lang="en-US" sz="3200" b="1" dirty="0" err="1">
                <a:solidFill>
                  <a:srgbClr val="FF0000"/>
                </a:solidFill>
              </a:rPr>
              <a:t>Wolffian</a:t>
            </a:r>
            <a:r>
              <a:rPr lang="en-US" sz="3200" dirty="0"/>
              <a:t> (or </a:t>
            </a:r>
            <a:r>
              <a:rPr lang="en-US" sz="3200" dirty="0" err="1"/>
              <a:t>mesonephric</a:t>
            </a:r>
            <a:r>
              <a:rPr lang="en-US" sz="3200" dirty="0"/>
              <a:t>) ducts, which have the potential to develop into male or female internal and external genitalia respectively.</a:t>
            </a:r>
          </a:p>
          <a:p>
            <a:pPr algn="l"/>
            <a:endParaRPr lang="ar-IQ" dirty="0"/>
          </a:p>
        </p:txBody>
      </p:sp>
    </p:spTree>
    <p:extLst>
      <p:ext uri="{BB962C8B-B14F-4D97-AF65-F5344CB8AC3E}">
        <p14:creationId xmlns:p14="http://schemas.microsoft.com/office/powerpoint/2010/main" val="600440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800" b="1" dirty="0"/>
              <a:t>Examination:</a:t>
            </a:r>
            <a:r>
              <a:rPr lang="en-US" sz="2800" dirty="0"/>
              <a:t> reveals a lower abdominal swelling, and per rectum a large bulging mass in the vagina may be appreciated. </a:t>
            </a:r>
            <a:endParaRPr lang="en-US" sz="2800" dirty="0" smtClean="0"/>
          </a:p>
          <a:p>
            <a:pPr algn="l" rtl="0"/>
            <a:r>
              <a:rPr lang="en-US" sz="2800" dirty="0" err="1" smtClean="0"/>
              <a:t>Vulval</a:t>
            </a:r>
            <a:r>
              <a:rPr lang="en-US" sz="2800" dirty="0" smtClean="0"/>
              <a:t> </a:t>
            </a:r>
            <a:r>
              <a:rPr lang="en-US" sz="2800" dirty="0"/>
              <a:t>inspection may reveal the </a:t>
            </a:r>
            <a:r>
              <a:rPr lang="en-US" sz="2800" dirty="0" smtClean="0"/>
              <a:t>imperforate membrane</a:t>
            </a:r>
            <a:r>
              <a:rPr lang="en-US" sz="2800" dirty="0"/>
              <a:t>, which may or may not be bluish in </a:t>
            </a:r>
            <a:r>
              <a:rPr lang="en-US" sz="2800" dirty="0" err="1"/>
              <a:t>colour</a:t>
            </a:r>
            <a:r>
              <a:rPr lang="en-US" sz="2800" dirty="0"/>
              <a:t> depending on its thickness. </a:t>
            </a:r>
            <a:endParaRPr lang="en-US" sz="2800" dirty="0" smtClean="0"/>
          </a:p>
          <a:p>
            <a:pPr algn="l" rtl="0"/>
            <a:r>
              <a:rPr lang="en-US" sz="2800" dirty="0" smtClean="0"/>
              <a:t>Diagnosis </a:t>
            </a:r>
            <a:r>
              <a:rPr lang="en-US" sz="2800" dirty="0"/>
              <a:t>may be more difficult if the vagina is imperforate over some </a:t>
            </a:r>
            <a:r>
              <a:rPr lang="en-US" sz="2800" dirty="0" smtClean="0"/>
              <a:t>distance in </a:t>
            </a:r>
            <a:r>
              <a:rPr lang="en-US" sz="2800" dirty="0"/>
              <a:t>its lower part or if there is obstruction in one‐half of a </a:t>
            </a:r>
            <a:r>
              <a:rPr lang="en-US" sz="2800" dirty="0" err="1"/>
              <a:t>septate</a:t>
            </a:r>
            <a:r>
              <a:rPr lang="en-US" sz="2800" dirty="0"/>
              <a:t> vagina.</a:t>
            </a:r>
          </a:p>
          <a:p>
            <a:pPr algn="l"/>
            <a:endParaRPr lang="ar-IQ" sz="2800" dirty="0"/>
          </a:p>
        </p:txBody>
      </p:sp>
    </p:spTree>
    <p:extLst>
      <p:ext uri="{BB962C8B-B14F-4D97-AF65-F5344CB8AC3E}">
        <p14:creationId xmlns:p14="http://schemas.microsoft.com/office/powerpoint/2010/main" val="19894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sz="2400" b="1" dirty="0"/>
              <a:t>Imaging:</a:t>
            </a:r>
            <a:r>
              <a:rPr lang="en-US" sz="2400" dirty="0"/>
              <a:t> ultrasound or MRI,</a:t>
            </a:r>
          </a:p>
          <a:p>
            <a:pPr algn="l" rtl="0"/>
            <a:r>
              <a:rPr lang="en-US" sz="2400" dirty="0"/>
              <a:t> </a:t>
            </a:r>
            <a:r>
              <a:rPr lang="en-US" sz="2400" b="1" u="sng" dirty="0" smtClean="0"/>
              <a:t>Treatment</a:t>
            </a:r>
            <a:r>
              <a:rPr lang="en-US" sz="2400" dirty="0"/>
              <a:t>: may be relatively simple or rather complex.</a:t>
            </a:r>
          </a:p>
          <a:p>
            <a:pPr algn="l" rtl="0"/>
            <a:r>
              <a:rPr lang="en-US" sz="2400" dirty="0"/>
              <a:t>If the membrane is thin, then simple excision of the membrane and release of the retained blood  </a:t>
            </a:r>
          </a:p>
          <a:p>
            <a:pPr algn="l" rtl="0"/>
            <a:r>
              <a:rPr lang="en-US" sz="2400" dirty="0"/>
              <a:t>Examination a few weeks later is desirable to ensure that no pelvic mass remains that might also suggest </a:t>
            </a:r>
            <a:r>
              <a:rPr lang="en-US" sz="2400" dirty="0" err="1"/>
              <a:t>haematosalpinx</a:t>
            </a:r>
            <a:r>
              <a:rPr lang="en-US" sz="2400" dirty="0"/>
              <a:t> and </a:t>
            </a:r>
            <a:r>
              <a:rPr lang="en-US" sz="2400" dirty="0" err="1"/>
              <a:t>Haematometra</a:t>
            </a:r>
            <a:r>
              <a:rPr lang="en-US" sz="2400" dirty="0"/>
              <a:t>  </a:t>
            </a:r>
          </a:p>
          <a:p>
            <a:pPr algn="l" rtl="0"/>
            <a:r>
              <a:rPr lang="en-US" sz="2400" dirty="0"/>
              <a:t> </a:t>
            </a:r>
            <a:r>
              <a:rPr lang="en-US" sz="2400" dirty="0" smtClean="0"/>
              <a:t>When </a:t>
            </a:r>
            <a:r>
              <a:rPr lang="en-US" sz="2400" dirty="0"/>
              <a:t>the obstruction is more extensive Resection of the absent segment and reconstruction of the vagina may be done by an end‐to‐end anastomosis of the vagina or by a partial </a:t>
            </a:r>
            <a:r>
              <a:rPr lang="en-US" sz="2400" dirty="0" err="1"/>
              <a:t>vaginoplasty</a:t>
            </a:r>
            <a:r>
              <a:rPr lang="en-US" sz="2400" dirty="0"/>
              <a:t>.</a:t>
            </a:r>
          </a:p>
          <a:p>
            <a:pPr algn="l"/>
            <a:endParaRPr lang="ar-IQ" dirty="0"/>
          </a:p>
        </p:txBody>
      </p:sp>
    </p:spTree>
    <p:extLst>
      <p:ext uri="{BB962C8B-B14F-4D97-AF65-F5344CB8AC3E}">
        <p14:creationId xmlns:p14="http://schemas.microsoft.com/office/powerpoint/2010/main" val="2674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40168" y="579127"/>
            <a:ext cx="6503831" cy="1742536"/>
          </a:xfrm>
          <a:prstGeom prst="rect">
            <a:avLst/>
          </a:prstGeom>
        </p:spPr>
      </p:pic>
      <p:pic>
        <p:nvPicPr>
          <p:cNvPr id="5" name="Content Placeholder 4"/>
          <p:cNvPicPr>
            <a:picLocks noGrp="1" noChangeAspect="1"/>
          </p:cNvPicPr>
          <p:nvPr>
            <p:ph sz="half" idx="1"/>
          </p:nvPr>
        </p:nvPicPr>
        <p:blipFill>
          <a:blip r:embed="rId3"/>
          <a:stretch>
            <a:fillRect/>
          </a:stretch>
        </p:blipFill>
        <p:spPr>
          <a:xfrm>
            <a:off x="1133341" y="3010207"/>
            <a:ext cx="4134118" cy="2685245"/>
          </a:xfrm>
          <a:prstGeom prst="rect">
            <a:avLst/>
          </a:prstGeom>
        </p:spPr>
      </p:pic>
      <p:pic>
        <p:nvPicPr>
          <p:cNvPr id="6" name="Content Placeholder 5"/>
          <p:cNvPicPr>
            <a:picLocks noGrp="1" noChangeAspect="1"/>
          </p:cNvPicPr>
          <p:nvPr>
            <p:ph sz="half" idx="2"/>
          </p:nvPr>
        </p:nvPicPr>
        <p:blipFill>
          <a:blip r:embed="rId4"/>
          <a:stretch>
            <a:fillRect/>
          </a:stretch>
        </p:blipFill>
        <p:spPr>
          <a:xfrm>
            <a:off x="6606862" y="3110801"/>
            <a:ext cx="4056845" cy="2503594"/>
          </a:xfrm>
          <a:prstGeom prst="rect">
            <a:avLst/>
          </a:prstGeom>
        </p:spPr>
      </p:pic>
    </p:spTree>
    <p:extLst>
      <p:ext uri="{BB962C8B-B14F-4D97-AF65-F5344CB8AC3E}">
        <p14:creationId xmlns:p14="http://schemas.microsoft.com/office/powerpoint/2010/main" val="2965475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Longitudinal vaginal septum</a:t>
            </a:r>
            <a:r>
              <a:rPr lang="en-US" dirty="0"/>
              <a:t/>
            </a:r>
            <a:br>
              <a:rPr lang="en-US" dirty="0"/>
            </a:br>
            <a:endParaRPr lang="ar-IQ" dirty="0"/>
          </a:p>
        </p:txBody>
      </p:sp>
      <p:sp>
        <p:nvSpPr>
          <p:cNvPr id="3" name="Content Placeholder 2"/>
          <p:cNvSpPr>
            <a:spLocks noGrp="1"/>
          </p:cNvSpPr>
          <p:nvPr>
            <p:ph idx="1"/>
          </p:nvPr>
        </p:nvSpPr>
        <p:spPr/>
        <p:txBody>
          <a:bodyPr>
            <a:normAutofit/>
          </a:bodyPr>
          <a:lstStyle/>
          <a:p>
            <a:pPr algn="l" rtl="0"/>
            <a:r>
              <a:rPr lang="en-US" sz="2800" dirty="0" smtClean="0"/>
              <a:t>A </a:t>
            </a:r>
            <a:r>
              <a:rPr lang="en-US" sz="2800" dirty="0"/>
              <a:t>vaginal septum extending throughout all or part of a vagina is common; such a septum lies in the sagittal plain in the midline, although if one side of the vagina has been used for coitus the septum may be displaced laterally to such an extent that it may not be obvious at the time of examination. </a:t>
            </a:r>
          </a:p>
          <a:p>
            <a:pPr algn="l" rtl="0"/>
            <a:r>
              <a:rPr lang="en-US" sz="2800" dirty="0"/>
              <a:t>The condition is found in association with a completely double uterus and cervix or with a single uterus and double cervix. </a:t>
            </a:r>
          </a:p>
          <a:p>
            <a:pPr algn="l"/>
            <a:endParaRPr lang="ar-IQ" sz="2800" dirty="0"/>
          </a:p>
        </p:txBody>
      </p:sp>
    </p:spTree>
    <p:extLst>
      <p:ext uri="{BB962C8B-B14F-4D97-AF65-F5344CB8AC3E}">
        <p14:creationId xmlns:p14="http://schemas.microsoft.com/office/powerpoint/2010/main" val="1021843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800" b="1" u="sng" dirty="0"/>
              <a:t>Clinically:</a:t>
            </a:r>
            <a:r>
              <a:rPr lang="en-US" sz="2800" dirty="0"/>
              <a:t> </a:t>
            </a:r>
            <a:r>
              <a:rPr lang="en-US" sz="2800" dirty="0" smtClean="0"/>
              <a:t>asymptomatic, or may cause dyspareunia </a:t>
            </a:r>
            <a:r>
              <a:rPr lang="en-US" sz="2800" dirty="0"/>
              <a:t>and difficult tampon insertion, In obstetrics this septum may have some importance if vaginal delivery is to be attempted as the narrow </a:t>
            </a:r>
            <a:r>
              <a:rPr lang="en-US" sz="2800" dirty="0" err="1"/>
              <a:t>hemivagina</a:t>
            </a:r>
            <a:r>
              <a:rPr lang="en-US" sz="2800" dirty="0"/>
              <a:t> may be inadequate to allow passage of the fetus and serious tears may occur</a:t>
            </a:r>
          </a:p>
          <a:p>
            <a:pPr algn="l" rtl="0"/>
            <a:r>
              <a:rPr lang="en-US" sz="2800" dirty="0"/>
              <a:t>Occasionally, a double vagina may exist in which one side is not patent, and a </a:t>
            </a:r>
            <a:r>
              <a:rPr lang="en-US" sz="2800" dirty="0" err="1"/>
              <a:t>haematometra</a:t>
            </a:r>
            <a:r>
              <a:rPr lang="en-US" sz="2800" dirty="0"/>
              <a:t> and </a:t>
            </a:r>
            <a:r>
              <a:rPr lang="en-US" sz="2800" dirty="0" err="1"/>
              <a:t>haematocolpos</a:t>
            </a:r>
            <a:r>
              <a:rPr lang="en-US" sz="2800" dirty="0"/>
              <a:t> may occur in a single side </a:t>
            </a:r>
          </a:p>
          <a:p>
            <a:pPr algn="l" rtl="0"/>
            <a:r>
              <a:rPr lang="en-US" sz="2800" b="1" u="sng" dirty="0"/>
              <a:t>Treatment:</a:t>
            </a:r>
            <a:r>
              <a:rPr lang="en-US" sz="2800" dirty="0"/>
              <a:t> surgical excision of the septum</a:t>
            </a:r>
          </a:p>
          <a:p>
            <a:pPr algn="l"/>
            <a:endParaRPr lang="ar-IQ" sz="2800" dirty="0"/>
          </a:p>
        </p:txBody>
      </p:sp>
    </p:spTree>
    <p:extLst>
      <p:ext uri="{BB962C8B-B14F-4D97-AF65-F5344CB8AC3E}">
        <p14:creationId xmlns:p14="http://schemas.microsoft.com/office/powerpoint/2010/main" val="300524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ar-IQ" dirty="0"/>
          </a:p>
        </p:txBody>
      </p:sp>
      <p:sp>
        <p:nvSpPr>
          <p:cNvPr id="3" name="Content Placeholder 2"/>
          <p:cNvSpPr>
            <a:spLocks noGrp="1"/>
          </p:cNvSpPr>
          <p:nvPr>
            <p:ph idx="1"/>
          </p:nvPr>
        </p:nvSpPr>
        <p:spPr/>
        <p:txBody>
          <a:bodyPr/>
          <a:lstStyle/>
          <a:p>
            <a:pPr algn="l"/>
            <a:r>
              <a:rPr lang="en-US" dirty="0"/>
              <a:t>Dewhurst’s Textbook of Obstetrics &amp; </a:t>
            </a:r>
            <a:r>
              <a:rPr lang="en-US" dirty="0" err="1" smtClean="0"/>
              <a:t>Gynaecology</a:t>
            </a:r>
            <a:r>
              <a:rPr lang="en-US" dirty="0" smtClean="0"/>
              <a:t> 9tth edition 2018</a:t>
            </a:r>
          </a:p>
          <a:p>
            <a:pPr algn="l"/>
            <a:r>
              <a:rPr lang="en-US" dirty="0" smtClean="0"/>
              <a:t>Gynecology by ten teachers  </a:t>
            </a:r>
            <a:endParaRPr lang="ar-IQ" dirty="0"/>
          </a:p>
        </p:txBody>
      </p:sp>
    </p:spTree>
    <p:extLst>
      <p:ext uri="{BB962C8B-B14F-4D97-AF65-F5344CB8AC3E}">
        <p14:creationId xmlns:p14="http://schemas.microsoft.com/office/powerpoint/2010/main" val="308891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404710" y="1809716"/>
            <a:ext cx="9750970" cy="2806927"/>
          </a:xfrm>
          <a:prstGeom prst="rect">
            <a:avLst/>
          </a:prstGeom>
        </p:spPr>
      </p:pic>
    </p:spTree>
    <p:extLst>
      <p:ext uri="{BB962C8B-B14F-4D97-AF65-F5344CB8AC3E}">
        <p14:creationId xmlns:p14="http://schemas.microsoft.com/office/powerpoint/2010/main" val="99219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of the male sexual organs</a:t>
            </a:r>
            <a:r>
              <a:rPr lang="en-US" dirty="0"/>
              <a:t/>
            </a:r>
            <a:br>
              <a:rPr lang="en-US" dirty="0"/>
            </a:br>
            <a:endParaRPr lang="ar-IQ" dirty="0"/>
          </a:p>
        </p:txBody>
      </p:sp>
      <p:sp>
        <p:nvSpPr>
          <p:cNvPr id="3" name="Content Placeholder 2"/>
          <p:cNvSpPr>
            <a:spLocks noGrp="1"/>
          </p:cNvSpPr>
          <p:nvPr>
            <p:ph idx="1"/>
          </p:nvPr>
        </p:nvSpPr>
        <p:spPr/>
        <p:txBody>
          <a:bodyPr>
            <a:normAutofit lnSpcReduction="10000"/>
          </a:bodyPr>
          <a:lstStyle/>
          <a:p>
            <a:pPr algn="l" rtl="0"/>
            <a:r>
              <a:rPr lang="en-US" sz="2400" dirty="0" smtClean="0"/>
              <a:t>As </a:t>
            </a:r>
            <a:r>
              <a:rPr lang="en-US" sz="2400" dirty="0"/>
              <a:t>the gonad develops into a testis, it differentiates into two cell types: The </a:t>
            </a:r>
            <a:r>
              <a:rPr lang="en-US" sz="2400" b="1" dirty="0" err="1"/>
              <a:t>Sertoli</a:t>
            </a:r>
            <a:r>
              <a:rPr lang="en-US" sz="2400" b="1" dirty="0"/>
              <a:t> cells </a:t>
            </a:r>
            <a:r>
              <a:rPr lang="en-US" sz="2400" dirty="0"/>
              <a:t>produce anti-</a:t>
            </a:r>
            <a:r>
              <a:rPr lang="en-US" sz="2400" dirty="0" err="1"/>
              <a:t>Müllerian</a:t>
            </a:r>
            <a:r>
              <a:rPr lang="en-US" sz="2400" dirty="0"/>
              <a:t> hormone (AMH) and the </a:t>
            </a:r>
            <a:r>
              <a:rPr lang="en-US" sz="2400" b="1" dirty="0" err="1"/>
              <a:t>Leydig</a:t>
            </a:r>
            <a:r>
              <a:rPr lang="en-US" sz="2400" b="1" dirty="0"/>
              <a:t> cells </a:t>
            </a:r>
            <a:r>
              <a:rPr lang="en-US" sz="2400" dirty="0"/>
              <a:t>produce testosterone. </a:t>
            </a:r>
          </a:p>
          <a:p>
            <a:pPr algn="l" rtl="0"/>
            <a:r>
              <a:rPr lang="en-US" sz="2400" b="1" u="sng" dirty="0"/>
              <a:t>AMH</a:t>
            </a:r>
            <a:r>
              <a:rPr lang="en-US" sz="2400" dirty="0"/>
              <a:t> suppresses further development of the Müllerian ducts whereas </a:t>
            </a:r>
            <a:endParaRPr lang="en-US" sz="2400" dirty="0" smtClean="0"/>
          </a:p>
          <a:p>
            <a:pPr algn="l" rtl="0"/>
            <a:r>
              <a:rPr lang="en-US" sz="2400" b="1" u="sng" dirty="0" smtClean="0"/>
              <a:t>testosterone</a:t>
            </a:r>
            <a:r>
              <a:rPr lang="en-US" sz="2400" dirty="0" smtClean="0"/>
              <a:t> </a:t>
            </a:r>
            <a:r>
              <a:rPr lang="en-US" sz="2400" dirty="0"/>
              <a:t>stimulates the </a:t>
            </a:r>
            <a:r>
              <a:rPr lang="en-US" sz="2400" dirty="0" err="1"/>
              <a:t>Wolffian</a:t>
            </a:r>
            <a:r>
              <a:rPr lang="en-US" sz="2400" dirty="0"/>
              <a:t> ducts to develop into the vas deferens, epididymis and seminal vesicles. </a:t>
            </a:r>
          </a:p>
          <a:p>
            <a:pPr algn="l" rtl="0"/>
            <a:r>
              <a:rPr lang="en-US" sz="2400" dirty="0"/>
              <a:t>In the external genital skin, testosterone is converted by the enzyme 5-alpha-reductase into </a:t>
            </a:r>
            <a:r>
              <a:rPr lang="en-US" sz="2400" b="1" dirty="0" err="1"/>
              <a:t>dihydrotestosterone</a:t>
            </a:r>
            <a:r>
              <a:rPr lang="en-US" sz="2400" dirty="0"/>
              <a:t> (DHT). This acts to </a:t>
            </a:r>
            <a:r>
              <a:rPr lang="en-US" sz="2400" dirty="0" err="1"/>
              <a:t>virilize</a:t>
            </a:r>
            <a:r>
              <a:rPr lang="en-US" sz="2400" dirty="0"/>
              <a:t> the external genitalia. The genital tubercle becomes the penis and the </a:t>
            </a:r>
            <a:r>
              <a:rPr lang="en-US" sz="2400" dirty="0" err="1"/>
              <a:t>labioscrotal</a:t>
            </a:r>
            <a:r>
              <a:rPr lang="en-US" sz="2400" dirty="0"/>
              <a:t> folds fuse to form the scrotum. The urogenital folds fuse along the ventral surface of the penis and enclose the urethra so that it opens at the tip of the penis.</a:t>
            </a:r>
          </a:p>
          <a:p>
            <a:pPr algn="l"/>
            <a:endParaRPr lang="ar-IQ" dirty="0"/>
          </a:p>
        </p:txBody>
      </p:sp>
    </p:spTree>
    <p:extLst>
      <p:ext uri="{BB962C8B-B14F-4D97-AF65-F5344CB8AC3E}">
        <p14:creationId xmlns:p14="http://schemas.microsoft.com/office/powerpoint/2010/main" val="153434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of the female sexual organs</a:t>
            </a:r>
            <a:r>
              <a:rPr lang="en-US" dirty="0"/>
              <a:t/>
            </a:r>
            <a:br>
              <a:rPr lang="en-US" dirty="0"/>
            </a:br>
            <a:endParaRPr lang="ar-IQ" dirty="0"/>
          </a:p>
        </p:txBody>
      </p:sp>
      <p:sp>
        <p:nvSpPr>
          <p:cNvPr id="3" name="Content Placeholder 2"/>
          <p:cNvSpPr>
            <a:spLocks noGrp="1"/>
          </p:cNvSpPr>
          <p:nvPr>
            <p:ph idx="1"/>
          </p:nvPr>
        </p:nvSpPr>
        <p:spPr/>
        <p:txBody>
          <a:bodyPr>
            <a:normAutofit lnSpcReduction="10000"/>
          </a:bodyPr>
          <a:lstStyle/>
          <a:p>
            <a:pPr lvl="0" algn="l" rtl="0"/>
            <a:r>
              <a:rPr lang="en-US" sz="2400" dirty="0" smtClean="0"/>
              <a:t>In </a:t>
            </a:r>
            <a:r>
              <a:rPr lang="en-US" sz="2400" dirty="0"/>
              <a:t>the primitive ovary </a:t>
            </a:r>
            <a:r>
              <a:rPr lang="en-US" sz="2400" b="1" u="sng" dirty="0" err="1"/>
              <a:t>granulosa</a:t>
            </a:r>
            <a:r>
              <a:rPr lang="en-US" sz="2400" b="1" u="sng" dirty="0"/>
              <a:t> cells</a:t>
            </a:r>
            <a:r>
              <a:rPr lang="en-US" sz="2400" dirty="0"/>
              <a:t>, derived from the proliferating </a:t>
            </a:r>
            <a:r>
              <a:rPr lang="en-US" sz="2400" dirty="0" err="1"/>
              <a:t>coelomic</a:t>
            </a:r>
            <a:r>
              <a:rPr lang="en-US" sz="2400" dirty="0"/>
              <a:t> epithelium, surround the germ cells and form primordial follicles. </a:t>
            </a:r>
            <a:r>
              <a:rPr lang="en-US" sz="2400" dirty="0" smtClean="0"/>
              <a:t> </a:t>
            </a:r>
            <a:endParaRPr lang="en-US" sz="2400" dirty="0"/>
          </a:p>
          <a:p>
            <a:pPr lvl="0" algn="l" rtl="0"/>
            <a:r>
              <a:rPr lang="en-US" sz="2400" b="1" u="sng" dirty="0"/>
              <a:t>Theca cells</a:t>
            </a:r>
            <a:r>
              <a:rPr lang="en-US" sz="2400" dirty="0"/>
              <a:t> develop from the proliferating </a:t>
            </a:r>
            <a:r>
              <a:rPr lang="en-US" sz="2400" dirty="0" err="1"/>
              <a:t>coelomic</a:t>
            </a:r>
            <a:r>
              <a:rPr lang="en-US" sz="2400" dirty="0"/>
              <a:t> epithelium and </a:t>
            </a:r>
            <a:r>
              <a:rPr lang="en-US" sz="2400" dirty="0" smtClean="0"/>
              <a:t>are separated </a:t>
            </a:r>
            <a:r>
              <a:rPr lang="en-US" sz="2400" dirty="0"/>
              <a:t>from the </a:t>
            </a:r>
            <a:r>
              <a:rPr lang="en-US" sz="2400" dirty="0" err="1"/>
              <a:t>granulosa</a:t>
            </a:r>
            <a:r>
              <a:rPr lang="en-US" sz="2400" dirty="0"/>
              <a:t> cells by a basal lamina.</a:t>
            </a:r>
          </a:p>
          <a:p>
            <a:pPr algn="l" rtl="0"/>
            <a:r>
              <a:rPr lang="en-US" sz="2400" dirty="0"/>
              <a:t> </a:t>
            </a:r>
          </a:p>
          <a:p>
            <a:pPr lvl="0" algn="l" rtl="0"/>
            <a:r>
              <a:rPr lang="en-US" sz="2400" b="1" u="sng" dirty="0"/>
              <a:t>The maximum number</a:t>
            </a:r>
            <a:r>
              <a:rPr lang="en-US" sz="2400" dirty="0"/>
              <a:t> of primordial follicles is reached at </a:t>
            </a:r>
            <a:r>
              <a:rPr lang="en-US" sz="2400" b="1" dirty="0">
                <a:solidFill>
                  <a:srgbClr val="FF0000"/>
                </a:solidFill>
              </a:rPr>
              <a:t>20 weeks</a:t>
            </a:r>
            <a:r>
              <a:rPr lang="en-US" sz="2400" dirty="0"/>
              <a:t>’ gestation when there are </a:t>
            </a:r>
            <a:r>
              <a:rPr lang="en-US" sz="2400" dirty="0">
                <a:solidFill>
                  <a:srgbClr val="FF0000"/>
                </a:solidFill>
              </a:rPr>
              <a:t>six to seven million </a:t>
            </a:r>
            <a:r>
              <a:rPr lang="en-US" sz="2400" dirty="0"/>
              <a:t>primordial follicles present. The numbers of these reduce by atresia and at birth only 1–2 million remain. Atresia continues throughout life and by menarche only 300,000–400,000 are present, and by menopause none.</a:t>
            </a:r>
          </a:p>
          <a:p>
            <a:pPr rtl="0"/>
            <a:r>
              <a:rPr lang="en-US" dirty="0"/>
              <a:t> </a:t>
            </a:r>
          </a:p>
          <a:p>
            <a:pPr algn="l"/>
            <a:endParaRPr lang="ar-IQ" dirty="0"/>
          </a:p>
        </p:txBody>
      </p:sp>
    </p:spTree>
    <p:extLst>
      <p:ext uri="{BB962C8B-B14F-4D97-AF65-F5344CB8AC3E}">
        <p14:creationId xmlns:p14="http://schemas.microsoft.com/office/powerpoint/2010/main" val="271971850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710</TotalTime>
  <Words>1831</Words>
  <Application>Microsoft Office PowerPoint</Application>
  <PresentationFormat>Widescreen</PresentationFormat>
  <Paragraphs>130</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Times New Roman</vt:lpstr>
      <vt:lpstr>Wingdings</vt:lpstr>
      <vt:lpstr>Retrospect</vt:lpstr>
      <vt:lpstr>  Mal development of female genital tract </vt:lpstr>
      <vt:lpstr>LEARNING OBJECTIVES: </vt:lpstr>
      <vt:lpstr>Sexual differentiation of the fetus and development of sexual organs: </vt:lpstr>
      <vt:lpstr>PowerPoint Presentation</vt:lpstr>
      <vt:lpstr>PowerPoint Presentation</vt:lpstr>
      <vt:lpstr>PowerPoint Presentation</vt:lpstr>
      <vt:lpstr>PowerPoint Presentation</vt:lpstr>
      <vt:lpstr>Development of the male sexual organs </vt:lpstr>
      <vt:lpstr>Development of the female sexual organs </vt:lpstr>
      <vt:lpstr>PowerPoint Presentation</vt:lpstr>
      <vt:lpstr>PowerPoint Presentation</vt:lpstr>
      <vt:lpstr>PowerPoint Presentation</vt:lpstr>
      <vt:lpstr>PowerPoint Presentation</vt:lpstr>
      <vt:lpstr>Müllerian anomalies </vt:lpstr>
      <vt:lpstr>PowerPoint Presentation</vt:lpstr>
      <vt:lpstr>PowerPoint Presentation</vt:lpstr>
      <vt:lpstr>Müllerian agenesis: </vt:lpstr>
      <vt:lpstr>PowerPoint Presentation</vt:lpstr>
      <vt:lpstr>Clinical features:  </vt:lpstr>
      <vt:lpstr>Investigations:    </vt:lpstr>
      <vt:lpstr>Treatment:   </vt:lpstr>
      <vt:lpstr>PowerPoint Presentation</vt:lpstr>
      <vt:lpstr>PowerPoint Presentation</vt:lpstr>
      <vt:lpstr>PowerPoint Presentation</vt:lpstr>
      <vt:lpstr>Fusion anomalies </vt:lpstr>
      <vt:lpstr>Bicornuate uterus:</vt:lpstr>
      <vt:lpstr>PowerPoint Presentation</vt:lpstr>
      <vt:lpstr>PowerPoint Presentation</vt:lpstr>
      <vt:lpstr>PowerPoint Presentation</vt:lpstr>
      <vt:lpstr>Septate or Subseptate uterus:</vt:lpstr>
      <vt:lpstr>PowerPoint Presentation</vt:lpstr>
      <vt:lpstr>PowerPoint Presentation</vt:lpstr>
      <vt:lpstr>PowerPoint Presentation</vt:lpstr>
      <vt:lpstr>Uterus didelphys:</vt:lpstr>
      <vt:lpstr>PowerPoint Presentation</vt:lpstr>
      <vt:lpstr>Rudimentary horn:</vt:lpstr>
      <vt:lpstr>PowerPoint Presentation</vt:lpstr>
      <vt:lpstr>PowerPoint Presentation</vt:lpstr>
      <vt:lpstr>  Arcuate uterus</vt:lpstr>
      <vt:lpstr>PowerPoint Presentation</vt:lpstr>
      <vt:lpstr> Diethylstilbestrol drug related</vt:lpstr>
      <vt:lpstr>PowerPoint Presentation</vt:lpstr>
      <vt:lpstr>PowerPoint Presentation</vt:lpstr>
      <vt:lpstr>Investigations: </vt:lpstr>
      <vt:lpstr>US Normal uterus</vt:lpstr>
      <vt:lpstr>US Bicornuate uterus</vt:lpstr>
      <vt:lpstr>PowerPoint Presentation</vt:lpstr>
      <vt:lpstr>PowerPoint Presentation</vt:lpstr>
      <vt:lpstr>PowerPoint Presentation</vt:lpstr>
      <vt:lpstr>PowerPoint Presentation</vt:lpstr>
      <vt:lpstr>Laparoscopy</vt:lpstr>
      <vt:lpstr>PowerPoint Presentation</vt:lpstr>
      <vt:lpstr>Treatment:</vt:lpstr>
      <vt:lpstr>PowerPoint Presentation</vt:lpstr>
      <vt:lpstr>PowerPoint Presentation</vt:lpstr>
      <vt:lpstr>PowerPoint Presentation</vt:lpstr>
      <vt:lpstr>PowerPoint Presentation</vt:lpstr>
      <vt:lpstr>Transverse vaginal septum/imperforate hymen </vt:lpstr>
      <vt:lpstr>Clinical features: </vt:lpstr>
      <vt:lpstr>PowerPoint Presentation</vt:lpstr>
      <vt:lpstr>PowerPoint Presentation</vt:lpstr>
      <vt:lpstr>PowerPoint Presentation</vt:lpstr>
      <vt:lpstr>Longitudinal vaginal septum </vt:lpstr>
      <vt:lpstr>PowerPoint Presentation</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81</cp:revision>
  <dcterms:created xsi:type="dcterms:W3CDTF">2022-02-26T12:09:03Z</dcterms:created>
  <dcterms:modified xsi:type="dcterms:W3CDTF">2022-10-03T17:26:17Z</dcterms:modified>
</cp:coreProperties>
</file>