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2" d="100"/>
          <a:sy n="72" d="100"/>
        </p:scale>
        <p:origin x="-110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92F6223B-400B-435C-8DD8-B48A60918A71}" type="datetimeFigureOut">
              <a:rPr lang="ar-IQ" smtClean="0"/>
              <a:t>26/01/1437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F0D802F-B5E3-4048-A778-30C3BB97DF4E}"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2F6223B-400B-435C-8DD8-B48A60918A71}" type="datetimeFigureOut">
              <a:rPr lang="ar-IQ" smtClean="0"/>
              <a:t>26/01/1437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F0D802F-B5E3-4048-A778-30C3BB97DF4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2F6223B-400B-435C-8DD8-B48A60918A71}" type="datetimeFigureOut">
              <a:rPr lang="ar-IQ" smtClean="0"/>
              <a:t>26/01/1437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F0D802F-B5E3-4048-A778-30C3BB97DF4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2F6223B-400B-435C-8DD8-B48A60918A71}" type="datetimeFigureOut">
              <a:rPr lang="ar-IQ" smtClean="0"/>
              <a:t>26/01/1437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F0D802F-B5E3-4048-A778-30C3BB97DF4E}"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F6223B-400B-435C-8DD8-B48A60918A71}" type="datetimeFigureOut">
              <a:rPr lang="ar-IQ" smtClean="0"/>
              <a:t>26/01/1437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F0D802F-B5E3-4048-A778-30C3BB97DF4E}"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92F6223B-400B-435C-8DD8-B48A60918A71}" type="datetimeFigureOut">
              <a:rPr lang="ar-IQ" smtClean="0"/>
              <a:t>26/01/1437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F0D802F-B5E3-4048-A778-30C3BB97DF4E}"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92F6223B-400B-435C-8DD8-B48A60918A71}" type="datetimeFigureOut">
              <a:rPr lang="ar-IQ" smtClean="0"/>
              <a:t>26/01/1437</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F0D802F-B5E3-4048-A778-30C3BB97DF4E}"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92F6223B-400B-435C-8DD8-B48A60918A71}" type="datetimeFigureOut">
              <a:rPr lang="ar-IQ" smtClean="0"/>
              <a:t>26/01/1437</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F0D802F-B5E3-4048-A778-30C3BB97DF4E}"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F6223B-400B-435C-8DD8-B48A60918A71}" type="datetimeFigureOut">
              <a:rPr lang="ar-IQ" smtClean="0"/>
              <a:t>26/01/1437</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F0D802F-B5E3-4048-A778-30C3BB97DF4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F6223B-400B-435C-8DD8-B48A60918A71}" type="datetimeFigureOut">
              <a:rPr lang="ar-IQ" smtClean="0"/>
              <a:t>26/01/1437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F0D802F-B5E3-4048-A778-30C3BB97DF4E}"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F6223B-400B-435C-8DD8-B48A60918A71}" type="datetimeFigureOut">
              <a:rPr lang="ar-IQ" smtClean="0"/>
              <a:t>26/01/1437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F0D802F-B5E3-4048-A778-30C3BB97DF4E}"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2F6223B-400B-435C-8DD8-B48A60918A71}" type="datetimeFigureOut">
              <a:rPr lang="ar-IQ" smtClean="0"/>
              <a:t>26/01/1437</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F0D802F-B5E3-4048-A778-30C3BB97DF4E}"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905000"/>
          </a:xfrm>
        </p:spPr>
        <p:txBody>
          <a:bodyPr/>
          <a:lstStyle/>
          <a:p>
            <a:r>
              <a:rPr lang="en-US" b="1" dirty="0"/>
              <a:t>White blood cell (WBC) count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12838"/>
          </a:xfrm>
        </p:spPr>
        <p:txBody>
          <a:bodyPr>
            <a:normAutofit fontScale="90000"/>
          </a:bodyPr>
          <a:lstStyle/>
          <a:p>
            <a:pPr lvl="0"/>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Introduction and principle</a:t>
            </a:r>
            <a:r>
              <a:rPr kumimoji="0" lang="en-US" sz="2400" b="0" i="0" u="none" strike="noStrike" cap="none" normalizeH="0" baseline="0" dirty="0" smtClean="0">
                <a:ln>
                  <a:noFill/>
                </a:ln>
                <a:solidFill>
                  <a:schemeClr val="tx1"/>
                </a:solidFill>
                <a:effectLst/>
                <a:latin typeface="Arial" pitchFamily="34" charset="0"/>
                <a:cs typeface="Arial" pitchFamily="34" charset="0"/>
              </a:rPr>
              <a:t/>
            </a:r>
            <a:br>
              <a:rPr kumimoji="0" lang="en-US" sz="2400" b="0" i="0" u="none" strike="noStrike" cap="none" normalizeH="0" baseline="0" dirty="0" smtClean="0">
                <a:ln>
                  <a:noFill/>
                </a:ln>
                <a:solidFill>
                  <a:schemeClr val="tx1"/>
                </a:solidFill>
                <a:effectLst/>
                <a:latin typeface="Arial" pitchFamily="34" charset="0"/>
                <a:cs typeface="Arial" pitchFamily="34" charset="0"/>
              </a:rPr>
            </a:br>
            <a:endParaRPr lang="ar-IQ" dirty="0"/>
          </a:p>
        </p:txBody>
      </p:sp>
      <p:sp>
        <p:nvSpPr>
          <p:cNvPr id="1025" name="Rectangle 1"/>
          <p:cNvSpPr>
            <a:spLocks noChangeArrowheads="1"/>
          </p:cNvSpPr>
          <p:nvPr/>
        </p:nvSpPr>
        <p:spPr bwMode="auto">
          <a:xfrm>
            <a:off x="457200" y="1371600"/>
            <a:ext cx="8153400"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90488" algn="r"/>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White blood cell count denotes the number of white blood cells per unit volume of whole blood.</a:t>
            </a:r>
          </a:p>
          <a:p>
            <a:pPr marL="0" marR="0" lvl="0" indent="0" algn="l" defTabSz="914400" rtl="0" eaLnBrk="0" fontAlgn="base" latinLnBrk="0" hangingPunct="0">
              <a:lnSpc>
                <a:spcPct val="100000"/>
              </a:lnSpc>
              <a:spcBef>
                <a:spcPct val="0"/>
              </a:spcBef>
              <a:spcAft>
                <a:spcPct val="0"/>
              </a:spcAft>
              <a:buClrTx/>
              <a:buSzTx/>
              <a:buFontTx/>
              <a:buNone/>
              <a:tabLst>
                <a:tab pos="90488" algn="r"/>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r"/>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Normal WBC count range from </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4000 - 11000 cell / mm</a:t>
            </a:r>
            <a:r>
              <a:rPr kumimoji="0" lang="en-US" sz="2400" b="0" i="0" u="none" strike="noStrike" cap="none" normalizeH="0" baseline="30000" dirty="0" smtClean="0">
                <a:ln>
                  <a:noFill/>
                </a:ln>
                <a:solidFill>
                  <a:srgbClr val="FF0000"/>
                </a:solidFill>
                <a:effectLst/>
                <a:latin typeface="Arial" pitchFamily="34" charset="0"/>
                <a:ea typeface="Times New Roman" pitchFamily="18" charset="0"/>
                <a:cs typeface="Arial" pitchFamily="34" charset="0"/>
              </a:rPr>
              <a:t>3</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this count varies with age.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r"/>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WBC count is useful to indicate infections or may be employed to follow the progress of certain diseases.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r"/>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White blood cells in the circulation are not white in the sense that a sheet of white paper is white, but in the sense that they are transparent and not </a:t>
            </a:r>
            <a:r>
              <a:rPr kumimoji="0" lang="en-US" sz="2400"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coloured</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White cells are fewer in number than red cells.</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r"/>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White blood cells are counted in a similar manner to red cells, using a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haemocytometer</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r"/>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fontScale="90000"/>
          </a:bodyPr>
          <a:lstStyle/>
          <a:p>
            <a:pPr lvl="0"/>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Methods</a:t>
            </a:r>
            <a:r>
              <a:rPr kumimoji="0" lang="en-US" sz="2400" b="0" i="0" u="none" strike="noStrike" cap="none" normalizeH="0" baseline="0" dirty="0" smtClean="0">
                <a:ln>
                  <a:noFill/>
                </a:ln>
                <a:solidFill>
                  <a:schemeClr val="tx1"/>
                </a:solidFill>
                <a:effectLst/>
                <a:latin typeface="Arial" pitchFamily="34" charset="0"/>
                <a:cs typeface="Arial" pitchFamily="34" charset="0"/>
              </a:rPr>
              <a:t/>
            </a:r>
            <a:br>
              <a:rPr kumimoji="0" lang="en-US" sz="2400" b="0" i="0" u="none" strike="noStrike" cap="none" normalizeH="0" baseline="0" dirty="0" smtClean="0">
                <a:ln>
                  <a:noFill/>
                </a:ln>
                <a:solidFill>
                  <a:schemeClr val="tx1"/>
                </a:solidFill>
                <a:effectLst/>
                <a:latin typeface="Arial" pitchFamily="34" charset="0"/>
                <a:cs typeface="Arial" pitchFamily="34" charset="0"/>
              </a:rPr>
            </a:br>
            <a:endParaRPr lang="ar-IQ" dirty="0"/>
          </a:p>
        </p:txBody>
      </p:sp>
      <p:sp>
        <p:nvSpPr>
          <p:cNvPr id="15361" name="Rectangle 1"/>
          <p:cNvSpPr>
            <a:spLocks noChangeArrowheads="1"/>
          </p:cNvSpPr>
          <p:nvPr/>
        </p:nvSpPr>
        <p:spPr bwMode="auto">
          <a:xfrm>
            <a:off x="609600" y="1828800"/>
            <a:ext cx="8229600" cy="1046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90488" algn="r"/>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Manual method.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r"/>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Electronic cell counting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r"/>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Manual method</a:t>
            </a:r>
            <a:endParaRPr lang="ar-IQ" dirty="0"/>
          </a:p>
        </p:txBody>
      </p:sp>
      <p:sp>
        <p:nvSpPr>
          <p:cNvPr id="16385" name="Rectangle 1"/>
          <p:cNvSpPr>
            <a:spLocks noChangeArrowheads="1"/>
          </p:cNvSpPr>
          <p:nvPr/>
        </p:nvSpPr>
        <p:spPr bwMode="auto">
          <a:xfrm>
            <a:off x="228600" y="1447800"/>
            <a:ext cx="8915400"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8100" algn="l" defTabSz="914400" rtl="0" eaLnBrk="0" fontAlgn="base" latinLnBrk="0" hangingPunct="0">
              <a:lnSpc>
                <a:spcPct val="100000"/>
              </a:lnSpc>
              <a:spcBef>
                <a:spcPct val="0"/>
              </a:spcBef>
              <a:spcAft>
                <a:spcPct val="0"/>
              </a:spcAft>
              <a:buClrTx/>
              <a:buSzTx/>
              <a:buFontTx/>
              <a:buNone/>
              <a:tabLst>
                <a:tab pos="90488" algn="r"/>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Materials &amp; instrument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8100" algn="l" defTabSz="914400" rtl="0" eaLnBrk="0" fontAlgn="base" latinLnBrk="0" hangingPunct="0">
              <a:lnSpc>
                <a:spcPct val="100000"/>
              </a:lnSpc>
              <a:spcBef>
                <a:spcPct val="0"/>
              </a:spcBef>
              <a:spcAft>
                <a:spcPct val="0"/>
              </a:spcAft>
              <a:buClrTx/>
              <a:buSzTx/>
              <a:buFontTx/>
              <a:buChar char="•"/>
              <a:tabLst>
                <a:tab pos="90488" algn="r"/>
              </a:tabLst>
            </a:pP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Anticoagulated</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whole blood or capillary blood can be used.</a:t>
            </a:r>
          </a:p>
          <a:p>
            <a:pPr marL="0" marR="0" lvl="0" indent="38100" algn="l" defTabSz="914400" rtl="0" eaLnBrk="0" fontAlgn="base" latinLnBrk="0" hangingPunct="0">
              <a:lnSpc>
                <a:spcPct val="100000"/>
              </a:lnSpc>
              <a:spcBef>
                <a:spcPct val="0"/>
              </a:spcBef>
              <a:spcAft>
                <a:spcPct val="0"/>
              </a:spcAft>
              <a:buClrTx/>
              <a:buSzTx/>
              <a:buFontTx/>
              <a:buChar char="•"/>
              <a:tabLst>
                <a:tab pos="90488" algn="r"/>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8100" algn="l" defTabSz="914400" rtl="0" eaLnBrk="0" fontAlgn="base" latinLnBrk="0" hangingPunct="0">
              <a:lnSpc>
                <a:spcPct val="100000"/>
              </a:lnSpc>
              <a:spcBef>
                <a:spcPct val="0"/>
              </a:spcBef>
              <a:spcAft>
                <a:spcPct val="0"/>
              </a:spcAft>
              <a:buClrTx/>
              <a:buSzTx/>
              <a:buFontTx/>
              <a:buChar char="•"/>
              <a:tabLst>
                <a:tab pos="90488" algn="r"/>
              </a:tabLst>
            </a:pPr>
            <a:r>
              <a:rPr kumimoji="0" lang="en-US" sz="2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Turk’s solution composed of :</a:t>
            </a:r>
            <a:endParaRPr kumimoji="0" lang="en-US" sz="2000" b="0" i="0" u="none" strike="noStrike" cap="none" normalizeH="0" baseline="0" dirty="0" smtClean="0">
              <a:ln>
                <a:noFill/>
              </a:ln>
              <a:solidFill>
                <a:srgbClr val="C00000"/>
              </a:solidFill>
              <a:effectLst/>
              <a:latin typeface="Arial" pitchFamily="34" charset="0"/>
              <a:cs typeface="Arial" pitchFamily="34" charset="0"/>
            </a:endParaRPr>
          </a:p>
          <a:p>
            <a:pPr marL="0" marR="0" lvl="0" indent="38100" algn="l" defTabSz="914400" rtl="0" eaLnBrk="0" fontAlgn="base" latinLnBrk="0" hangingPunct="0">
              <a:lnSpc>
                <a:spcPct val="100000"/>
              </a:lnSpc>
              <a:spcBef>
                <a:spcPct val="0"/>
              </a:spcBef>
              <a:spcAft>
                <a:spcPct val="0"/>
              </a:spcAft>
              <a:buClrTx/>
              <a:buSzTx/>
              <a:buFontTx/>
              <a:buNone/>
              <a:tabLst>
                <a:tab pos="90488" algn="r"/>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ml Glacial acetic acid </a:t>
            </a: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to </a:t>
            </a:r>
            <a:r>
              <a:rPr kumimoji="0" lang="en-US" sz="20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haemolyze</a:t>
            </a: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RBCs</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8100" algn="l" defTabSz="914400" rtl="0" eaLnBrk="0" fontAlgn="base" latinLnBrk="0" hangingPunct="0">
              <a:lnSpc>
                <a:spcPct val="100000"/>
              </a:lnSpc>
              <a:spcBef>
                <a:spcPct val="0"/>
              </a:spcBef>
              <a:spcAft>
                <a:spcPct val="0"/>
              </a:spcAft>
              <a:buClrTx/>
              <a:buSzTx/>
              <a:buFontTx/>
              <a:buNone/>
              <a:tabLst>
                <a:tab pos="90488" algn="r"/>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ml Aqueous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Gention</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violet (1% w/v) </a:t>
            </a: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to color WBC nuclei</a:t>
            </a:r>
            <a:endParaRPr kumimoji="0" lang="en-US" sz="2000" b="0" i="0" u="none" strike="noStrike" cap="none" normalizeH="0" baseline="0" dirty="0" smtClean="0">
              <a:ln>
                <a:noFill/>
              </a:ln>
              <a:solidFill>
                <a:srgbClr val="FF0000"/>
              </a:solidFill>
              <a:effectLst/>
              <a:latin typeface="Arial" pitchFamily="34" charset="0"/>
              <a:cs typeface="Arial" pitchFamily="34" charset="0"/>
            </a:endParaRPr>
          </a:p>
          <a:p>
            <a:pPr marL="0" marR="0" lvl="0" indent="38100" algn="l" defTabSz="914400" rtl="0" eaLnBrk="0" fontAlgn="base" latinLnBrk="0" hangingPunct="0">
              <a:lnSpc>
                <a:spcPct val="100000"/>
              </a:lnSpc>
              <a:spcBef>
                <a:spcPct val="0"/>
              </a:spcBef>
              <a:spcAft>
                <a:spcPct val="0"/>
              </a:spcAft>
              <a:buClrTx/>
              <a:buSzTx/>
              <a:buFontTx/>
              <a:buNone/>
              <a:tabLst>
                <a:tab pos="90488" algn="r"/>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Up to 100 ml Distilled water </a:t>
            </a:r>
          </a:p>
          <a:p>
            <a:pPr marL="0" marR="0" lvl="0" indent="38100" algn="l" defTabSz="914400" rtl="0" eaLnBrk="0" fontAlgn="base" latinLnBrk="0" hangingPunct="0">
              <a:lnSpc>
                <a:spcPct val="100000"/>
              </a:lnSpc>
              <a:spcBef>
                <a:spcPct val="0"/>
              </a:spcBef>
              <a:spcAft>
                <a:spcPct val="0"/>
              </a:spcAft>
              <a:buClrTx/>
              <a:buSzTx/>
              <a:buFontTx/>
              <a:buNone/>
              <a:tabLst>
                <a:tab pos="90488" algn="r"/>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8100" algn="l" defTabSz="914400" rtl="0" eaLnBrk="0" fontAlgn="base" latinLnBrk="0" hangingPunct="0">
              <a:lnSpc>
                <a:spcPct val="100000"/>
              </a:lnSpc>
              <a:spcBef>
                <a:spcPct val="0"/>
              </a:spcBef>
              <a:spcAft>
                <a:spcPct val="0"/>
              </a:spcAft>
              <a:buClrTx/>
              <a:buSzTx/>
              <a:buFontTx/>
              <a:buChar char="•"/>
              <a:tabLst>
                <a:tab pos="90488" algn="r"/>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WBC pipette: it is composed of a stem, mixing chamber, white bead inside the mixing chamber, aspiration tube (rubber sucking tube)</a:t>
            </a:r>
          </a:p>
          <a:p>
            <a:pPr marL="0" marR="0" lvl="0" indent="38100" algn="l" defTabSz="914400" rtl="0" eaLnBrk="0" fontAlgn="base" latinLnBrk="0" hangingPunct="0">
              <a:lnSpc>
                <a:spcPct val="100000"/>
              </a:lnSpc>
              <a:spcBef>
                <a:spcPct val="0"/>
              </a:spcBef>
              <a:spcAft>
                <a:spcPct val="0"/>
              </a:spcAft>
              <a:buClrTx/>
              <a:buSzTx/>
              <a:buFontTx/>
              <a:buChar char="•"/>
              <a:tabLst>
                <a:tab pos="90488" algn="r"/>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8100" algn="l" defTabSz="914400" rtl="0" eaLnBrk="0" fontAlgn="base" latinLnBrk="0" hangingPunct="0">
              <a:lnSpc>
                <a:spcPct val="100000"/>
              </a:lnSpc>
              <a:spcBef>
                <a:spcPct val="0"/>
              </a:spcBef>
              <a:spcAft>
                <a:spcPct val="0"/>
              </a:spcAft>
              <a:buClrTx/>
              <a:buSzTx/>
              <a:buFontTx/>
              <a:buChar char="•"/>
              <a:tabLst>
                <a:tab pos="90488" algn="r"/>
              </a:tabLst>
            </a:pP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Haemocytometer</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Neubauer’s</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counting chamber) with a cover slip.</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8100" algn="l" defTabSz="914400" rtl="0" eaLnBrk="0" fontAlgn="base" latinLnBrk="0" hangingPunct="0">
              <a:lnSpc>
                <a:spcPct val="100000"/>
              </a:lnSpc>
              <a:spcBef>
                <a:spcPct val="0"/>
              </a:spcBef>
              <a:spcAft>
                <a:spcPct val="0"/>
              </a:spcAft>
              <a:buClrTx/>
              <a:buSzTx/>
              <a:buFontTx/>
              <a:buChar char="•"/>
              <a:tabLst>
                <a:tab pos="90488" algn="r"/>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Microscope.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8100" algn="l" defTabSz="914400" rtl="0" eaLnBrk="0" fontAlgn="base" latinLnBrk="0" hangingPunct="0">
              <a:lnSpc>
                <a:spcPct val="100000"/>
              </a:lnSpc>
              <a:spcBef>
                <a:spcPct val="0"/>
              </a:spcBef>
              <a:spcAft>
                <a:spcPct val="0"/>
              </a:spcAft>
              <a:buClrTx/>
              <a:buSzTx/>
              <a:buFontTx/>
              <a:buChar char="•"/>
              <a:tabLst>
                <a:tab pos="90488" algn="r"/>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Lancet.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8100" algn="l" defTabSz="914400" rtl="0" eaLnBrk="0" fontAlgn="base" latinLnBrk="0" hangingPunct="0">
              <a:lnSpc>
                <a:spcPct val="100000"/>
              </a:lnSpc>
              <a:spcBef>
                <a:spcPct val="0"/>
              </a:spcBef>
              <a:spcAft>
                <a:spcPct val="0"/>
              </a:spcAft>
              <a:buClrTx/>
              <a:buSzTx/>
              <a:buFontTx/>
              <a:buChar char="•"/>
              <a:tabLst>
                <a:tab pos="90488" algn="r"/>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Cotton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8100" algn="l" defTabSz="914400" rtl="0" eaLnBrk="0" fontAlgn="base" latinLnBrk="0" hangingPunct="0">
              <a:lnSpc>
                <a:spcPct val="100000"/>
              </a:lnSpc>
              <a:spcBef>
                <a:spcPct val="0"/>
              </a:spcBef>
              <a:spcAft>
                <a:spcPct val="0"/>
              </a:spcAft>
              <a:buClrTx/>
              <a:buSzTx/>
              <a:buFontTx/>
              <a:buNone/>
              <a:tabLst>
                <a:tab pos="90488" algn="r"/>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fontAlgn="base">
              <a:spcAft>
                <a:spcPct val="0"/>
              </a:spcAft>
              <a:tabLst>
                <a:tab pos="90488" algn="r"/>
                <a:tab pos="228600" algn="r"/>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Procedure: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09" name="Rectangle 1"/>
          <p:cNvSpPr>
            <a:spLocks noChangeArrowheads="1"/>
          </p:cNvSpPr>
          <p:nvPr/>
        </p:nvSpPr>
        <p:spPr bwMode="auto">
          <a:xfrm>
            <a:off x="304800" y="1676400"/>
            <a:ext cx="8458200" cy="37548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l" defTabSz="914400" rtl="0" eaLnBrk="0" fontAlgn="base" latinLnBrk="0" hangingPunct="0">
              <a:lnSpc>
                <a:spcPct val="100000"/>
              </a:lnSpc>
              <a:spcBef>
                <a:spcPct val="0"/>
              </a:spcBef>
              <a:spcAft>
                <a:spcPct val="0"/>
              </a:spcAft>
              <a:buClrTx/>
              <a:buSzTx/>
              <a:buFontTx/>
              <a:buAutoNum type="arabicPeriod"/>
              <a:tabLst>
                <a:tab pos="90488" algn="r"/>
                <a:tab pos="228600" algn="r"/>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Obtain a drop of blood in the same manner as in RBC count. Draw blood up to the mark 0.5 using WBC pipette.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90488" algn="r"/>
                <a:tab pos="228600" algn="r"/>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90488" algn="r"/>
                <a:tab pos="228600" algn="r"/>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Aspirate diluting fluid up to mark 11. The dilution is 1:20.</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90488" algn="r"/>
                <a:tab pos="228600" algn="r"/>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90488" algn="r"/>
                <a:tab pos="228600" algn="r"/>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Remove blood from outside of the pipette with a clean gauze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90488" algn="r"/>
                <a:tab pos="228600" algn="r"/>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90488" algn="r"/>
                <a:tab pos="228600" algn="r"/>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Gently rotate the pipette horizontally with your hand to ensure a proper amount of mixing for 3 minutes.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90488" algn="r"/>
                <a:tab pos="228600" algn="r"/>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90488" algn="r"/>
                <a:tab pos="228600" algn="r"/>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After mixing discard the first four drops of the mixture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457200" marR="0" lvl="1" indent="0" algn="l" defTabSz="914400" rtl="0" eaLnBrk="0" fontAlgn="base" latinLnBrk="0" hangingPunct="0">
              <a:lnSpc>
                <a:spcPct val="100000"/>
              </a:lnSpc>
              <a:spcBef>
                <a:spcPct val="0"/>
              </a:spcBef>
              <a:spcAft>
                <a:spcPct val="0"/>
              </a:spcAft>
              <a:buClrTx/>
              <a:buSzTx/>
              <a:tabLst>
                <a:tab pos="90488" algn="r"/>
                <a:tab pos="228600" algn="r"/>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18434" name="Rectangle 2"/>
          <p:cNvSpPr>
            <a:spLocks noChangeArrowheads="1"/>
          </p:cNvSpPr>
          <p:nvPr/>
        </p:nvSpPr>
        <p:spPr bwMode="auto">
          <a:xfrm>
            <a:off x="457200" y="1600200"/>
            <a:ext cx="83058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l" defTabSz="914400" rtl="1" eaLnBrk="1" fontAlgn="base" latinLnBrk="0" hangingPunct="1">
              <a:lnSpc>
                <a:spcPct val="100000"/>
              </a:lnSpc>
              <a:spcBef>
                <a:spcPct val="0"/>
              </a:spcBef>
              <a:spcAft>
                <a:spcPct val="0"/>
              </a:spcAft>
              <a:buClrTx/>
              <a:buSzTx/>
              <a:tabLst>
                <a:tab pos="90488" algn="r"/>
                <a:tab pos="228600" algn="r"/>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6-Fill the counting chamber with diluted blood by holding the pipette at 45</a:t>
            </a:r>
            <a:r>
              <a:rPr kumimoji="0" lang="en-US" sz="20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o</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with the slide and allow the mixture to seep under the cover slip, the filled chamber should be allowed to stand for a minute prior </a:t>
            </a:r>
            <a:endPar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457200" marR="0" lvl="1" indent="0" algn="l" defTabSz="914400" rtl="1" eaLnBrk="1" fontAlgn="base" latinLnBrk="0" hangingPunct="1">
              <a:lnSpc>
                <a:spcPct val="100000"/>
              </a:lnSpc>
              <a:spcBef>
                <a:spcPct val="0"/>
              </a:spcBef>
              <a:spcAft>
                <a:spcPct val="0"/>
              </a:spcAft>
              <a:buClrTx/>
              <a:buSzTx/>
              <a:tabLst>
                <a:tab pos="90488" algn="r"/>
                <a:tab pos="228600" algn="r"/>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 counting. </a:t>
            </a:r>
            <a:endParaRPr lang="en-US" sz="2000" dirty="0">
              <a:latin typeface="Arial" pitchFamily="34" charset="0"/>
              <a:ea typeface="Times New Roman" pitchFamily="18" charset="0"/>
              <a:cs typeface="Arial" pitchFamily="34" charset="0"/>
            </a:endParaRPr>
          </a:p>
          <a:p>
            <a:pPr marL="457200" marR="0" lvl="1" indent="0" algn="l" defTabSz="914400" rtl="1" eaLnBrk="1" fontAlgn="base" latinLnBrk="0" hangingPunct="1">
              <a:lnSpc>
                <a:spcPct val="100000"/>
              </a:lnSpc>
              <a:spcBef>
                <a:spcPct val="0"/>
              </a:spcBef>
              <a:spcAft>
                <a:spcPct val="0"/>
              </a:spcAft>
              <a:buClrTx/>
              <a:buSzTx/>
              <a:tabLst>
                <a:tab pos="90488" algn="r"/>
                <a:tab pos="228600" algn="r"/>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457200" marR="0" lvl="1" indent="0" algn="l" defTabSz="914400" rtl="1" eaLnBrk="1" fontAlgn="base" latinLnBrk="0" hangingPunct="1">
              <a:lnSpc>
                <a:spcPct val="100000"/>
              </a:lnSpc>
              <a:spcBef>
                <a:spcPct val="0"/>
              </a:spcBef>
              <a:spcAft>
                <a:spcPct val="0"/>
              </a:spcAft>
              <a:buClrTx/>
              <a:buSzTx/>
              <a:tabLst>
                <a:tab pos="90488" algn="r"/>
                <a:tab pos="228600" algn="r"/>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7-Count the WBCs using the low power 10 x objectives.</a:t>
            </a:r>
            <a:endParaRPr lang="en-US" sz="2000" dirty="0">
              <a:latin typeface="Arial" pitchFamily="34" charset="0"/>
              <a:ea typeface="Times New Roman" pitchFamily="18" charset="0"/>
              <a:cs typeface="Arial" pitchFamily="34" charset="0"/>
            </a:endParaRPr>
          </a:p>
          <a:p>
            <a:pPr marL="457200" marR="0" lvl="1" indent="0" algn="l" defTabSz="914400" rtl="1" eaLnBrk="1" fontAlgn="base" latinLnBrk="0" hangingPunct="1">
              <a:lnSpc>
                <a:spcPct val="100000"/>
              </a:lnSpc>
              <a:spcBef>
                <a:spcPct val="0"/>
              </a:spcBef>
              <a:spcAft>
                <a:spcPct val="0"/>
              </a:spcAft>
              <a:buClrTx/>
              <a:buSzTx/>
              <a:tabLst>
                <a:tab pos="90488" algn="r"/>
                <a:tab pos="228600" algn="r"/>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457200" marR="0" lvl="1" indent="0" algn="l" defTabSz="914400" rtl="1" eaLnBrk="1" fontAlgn="base" latinLnBrk="0" hangingPunct="1">
              <a:lnSpc>
                <a:spcPct val="100000"/>
              </a:lnSpc>
              <a:spcBef>
                <a:spcPct val="0"/>
              </a:spcBef>
              <a:spcAft>
                <a:spcPct val="0"/>
              </a:spcAft>
              <a:buClrTx/>
              <a:buSzTx/>
              <a:tabLst>
                <a:tab pos="90488" algn="r"/>
                <a:tab pos="228600" algn="r"/>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8-Count all WBCs in four large corner squares and add the result together to obtain the total number of cells counted. In counting the cells that touch the outside lines of the large square, count only those that touch the left and lower outside margin. The WBCs look like black dots.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20" name="Picture 8" descr="14295_279_1"/>
          <p:cNvPicPr>
            <a:picLocks noChangeAspect="1" noChangeArrowheads="1"/>
          </p:cNvPicPr>
          <p:nvPr/>
        </p:nvPicPr>
        <p:blipFill>
          <a:blip r:embed="rId2"/>
          <a:srcRect/>
          <a:stretch>
            <a:fillRect/>
          </a:stretch>
        </p:blipFill>
        <p:spPr bwMode="auto">
          <a:xfrm>
            <a:off x="4787900" y="981075"/>
            <a:ext cx="4178300" cy="5040313"/>
          </a:xfrm>
          <a:prstGeom prst="rect">
            <a:avLst/>
          </a:prstGeom>
          <a:noFill/>
        </p:spPr>
      </p:pic>
      <p:pic>
        <p:nvPicPr>
          <p:cNvPr id="13321" name="Picture 9" descr="grid"/>
          <p:cNvPicPr>
            <a:picLocks noChangeAspect="1" noChangeArrowheads="1"/>
          </p:cNvPicPr>
          <p:nvPr/>
        </p:nvPicPr>
        <p:blipFill>
          <a:blip r:embed="rId3"/>
          <a:srcRect/>
          <a:stretch>
            <a:fillRect/>
          </a:stretch>
        </p:blipFill>
        <p:spPr bwMode="auto">
          <a:xfrm>
            <a:off x="179388" y="981075"/>
            <a:ext cx="4464050" cy="504031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304800" y="533400"/>
            <a:ext cx="8382000" cy="43704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90488" algn="r"/>
              </a:tabLst>
            </a:pPr>
            <a:endParaRPr kumimoji="0" lang="ar-IQ"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tab pos="90488" algn="r"/>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Calculation: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r"/>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Count the number (N) of cells in the large squares located at the four corners of the chamber.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r"/>
              </a:tabLst>
            </a:pP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The size of each large squares = 1 mm x 1 mm x 1/10 mm x 4 = 4/10 mm</a:t>
            </a:r>
            <a:r>
              <a:rPr kumimoji="0" lang="en-US" sz="2000" b="0" i="0" u="none" strike="noStrike" cap="none" normalizeH="0" baseline="30000" dirty="0" smtClean="0">
                <a:ln>
                  <a:noFill/>
                </a:ln>
                <a:solidFill>
                  <a:srgbClr val="FF0000"/>
                </a:solidFill>
                <a:effectLst/>
                <a:latin typeface="Arial" pitchFamily="34" charset="0"/>
                <a:ea typeface="Times New Roman" pitchFamily="18" charset="0"/>
                <a:cs typeface="Arial" pitchFamily="34" charset="0"/>
              </a:rPr>
              <a:t>3</a:t>
            </a:r>
            <a:endParaRPr kumimoji="0" lang="en-US" sz="20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r"/>
              </a:tabLst>
            </a:pPr>
            <a:r>
              <a:rPr kumimoji="0" lang="en-US" sz="2000" b="0"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1 mm</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the length of each sideline of each square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r"/>
              </a:tabLst>
            </a:pPr>
            <a:r>
              <a:rPr kumimoji="0" lang="en-US" sz="20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1/10 mm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is the depth of the counting chamber between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coverslip</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the ruling</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r"/>
              </a:tabLst>
            </a:pPr>
            <a:r>
              <a:rPr kumimoji="0" lang="en-US" sz="2000" b="0" i="0" u="none" strike="noStrike" cap="none" normalizeH="0" baseline="0" dirty="0" smtClean="0">
                <a:ln>
                  <a:noFill/>
                </a:ln>
                <a:solidFill>
                  <a:srgbClr val="7030A0"/>
                </a:solidFill>
                <a:effectLst/>
                <a:latin typeface="Arial" pitchFamily="34" charset="0"/>
                <a:ea typeface="Times New Roman" pitchFamily="18" charset="0"/>
                <a:cs typeface="Arial" pitchFamily="34" charset="0"/>
              </a:rPr>
              <a:t>4</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the number of large squares used to count.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r"/>
              </a:tabLst>
            </a:pPr>
            <a:r>
              <a:rPr kumimoji="0" lang="en-US" sz="2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The total numbers of cells in 1 mm</a:t>
            </a:r>
            <a:r>
              <a:rPr kumimoji="0" lang="en-US" sz="2000" b="0" i="0" u="none" strike="noStrike" cap="none" normalizeH="0" baseline="30000" dirty="0" smtClean="0">
                <a:ln>
                  <a:noFill/>
                </a:ln>
                <a:solidFill>
                  <a:srgbClr val="C00000"/>
                </a:solidFill>
                <a:effectLst/>
                <a:latin typeface="Arial" pitchFamily="34" charset="0"/>
                <a:ea typeface="Times New Roman" pitchFamily="18" charset="0"/>
                <a:cs typeface="Arial" pitchFamily="34" charset="0"/>
              </a:rPr>
              <a:t>3</a:t>
            </a:r>
            <a:r>
              <a:rPr kumimoji="0" lang="en-US" sz="2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are = N x 10/4 (diluted sample)</a:t>
            </a:r>
            <a:endParaRPr kumimoji="0" lang="en-US" sz="20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r"/>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actual total number of cells before dilution should be = N x 10/4 x 20 = N x 50</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r"/>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609600"/>
            <a:ext cx="9144000" cy="40626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90488" algn="r"/>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Medical considerations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r"/>
              </a:tabLst>
            </a:pPr>
            <a:r>
              <a:rPr kumimoji="0" lang="en-US" sz="2000" b="1" i="0" u="sng" strike="noStrike" cap="none" normalizeH="0" baseline="0" dirty="0" err="1" smtClean="0">
                <a:ln>
                  <a:noFill/>
                </a:ln>
                <a:solidFill>
                  <a:schemeClr val="tx1"/>
                </a:solidFill>
                <a:effectLst/>
                <a:latin typeface="Arial" pitchFamily="34" charset="0"/>
                <a:ea typeface="Times New Roman" pitchFamily="18" charset="0"/>
                <a:cs typeface="Arial" pitchFamily="34" charset="0"/>
              </a:rPr>
              <a:t>Leucocytosis</a:t>
            </a:r>
            <a:r>
              <a:rPr kumimoji="0" lang="en-US" sz="20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increased WBCs number which could be physiological (at afternoon, eating, physical activity, stress, pregnancy, and labor) or pathological </a:t>
            </a:r>
          </a:p>
          <a:p>
            <a:pPr marL="0" marR="0" lvl="0" indent="0" algn="l" defTabSz="914400" rtl="0" eaLnBrk="0" fontAlgn="base" latinLnBrk="0" hangingPunct="0">
              <a:lnSpc>
                <a:spcPct val="100000"/>
              </a:lnSpc>
              <a:spcBef>
                <a:spcPct val="0"/>
              </a:spcBef>
              <a:spcAft>
                <a:spcPct val="0"/>
              </a:spcAft>
              <a:buClrTx/>
              <a:buSzTx/>
              <a:buFontTx/>
              <a:buNone/>
              <a:tabLst>
                <a:tab pos="90488" algn="r"/>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(e.g. acute infection, drugs, after surgical removal of the spleen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splenectomy</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r"/>
              </a:tabLst>
            </a:pPr>
            <a:endParaRPr kumimoji="0" lang="en-US" sz="20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r"/>
              </a:tabLst>
            </a:pPr>
            <a:r>
              <a:rPr kumimoji="0" lang="en-US" sz="20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Leucopenia</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decreased WBCs number which could be physiological (at morning, newborns, and infants) or pathological (e.g. chronic infection, drugs)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r"/>
              </a:tabLst>
            </a:pPr>
            <a:endParaRPr kumimoji="0" lang="en-US" sz="20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r"/>
              </a:tabLst>
            </a:pPr>
            <a:endParaRPr lang="en-US" sz="2000" b="1" u="sng">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r"/>
              </a:tabLst>
            </a:pPr>
            <a:r>
              <a:rPr kumimoji="0" lang="en-US" sz="2000" b="1" i="0" u="sng" strike="noStrike" cap="none" normalizeH="0" baseline="0" smtClean="0">
                <a:ln>
                  <a:noFill/>
                </a:ln>
                <a:solidFill>
                  <a:schemeClr val="tx1"/>
                </a:solidFill>
                <a:effectLst/>
                <a:latin typeface="Arial" pitchFamily="34" charset="0"/>
                <a:ea typeface="Times New Roman" pitchFamily="18" charset="0"/>
                <a:cs typeface="Arial" pitchFamily="34" charset="0"/>
              </a:rPr>
              <a:t>Leukemia</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 group of malignant disorders of the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haemopoietic</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tissue in which there is failure of cell maturation with proliferation of primitive WBCs (blast cells) in the bone marrow and spread into the blood.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r"/>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644</Words>
  <Application>Microsoft Office PowerPoint</Application>
  <PresentationFormat>On-screen Show (4:3)</PresentationFormat>
  <Paragraphs>60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White blood cell (WBC) count</vt:lpstr>
      <vt:lpstr>Introduction and principle </vt:lpstr>
      <vt:lpstr>Methods </vt:lpstr>
      <vt:lpstr>Manual method</vt:lpstr>
      <vt:lpstr>Procedure:</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White blood cell (WBC) count</dc:title>
  <dc:creator>JAD</dc:creator>
  <cp:lastModifiedBy>JAD</cp:lastModifiedBy>
  <cp:revision>9</cp:revision>
  <dcterms:created xsi:type="dcterms:W3CDTF">2015-11-08T19:12:54Z</dcterms:created>
  <dcterms:modified xsi:type="dcterms:W3CDTF">2015-11-08T19:40:07Z</dcterms:modified>
</cp:coreProperties>
</file>