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317" r:id="rId3"/>
    <p:sldId id="291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2" r:id="rId12"/>
    <p:sldId id="270" r:id="rId13"/>
    <p:sldId id="304" r:id="rId14"/>
    <p:sldId id="306" r:id="rId15"/>
    <p:sldId id="305" r:id="rId16"/>
    <p:sldId id="318" r:id="rId17"/>
    <p:sldId id="307" r:id="rId18"/>
    <p:sldId id="308" r:id="rId19"/>
    <p:sldId id="309" r:id="rId20"/>
    <p:sldId id="310" r:id="rId21"/>
    <p:sldId id="311" r:id="rId22"/>
    <p:sldId id="292" r:id="rId23"/>
    <p:sldId id="312" r:id="rId24"/>
    <p:sldId id="315" r:id="rId25"/>
    <p:sldId id="293" r:id="rId26"/>
    <p:sldId id="259" r:id="rId27"/>
    <p:sldId id="316" r:id="rId28"/>
    <p:sldId id="31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36" autoAdjust="0"/>
    <p:restoredTop sz="94660"/>
  </p:normalViewPr>
  <p:slideViewPr>
    <p:cSldViewPr>
      <p:cViewPr varScale="1">
        <p:scale>
          <a:sx n="73" d="100"/>
          <a:sy n="73" d="100"/>
        </p:scale>
        <p:origin x="-132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EEDEA56-C066-4A35-BD03-AD8864EAFFE6}" type="datetimeFigureOut">
              <a:rPr lang="ar-IQ" smtClean="0"/>
              <a:pPr/>
              <a:t>10/08/1440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C5792BC-B5CE-4184-940F-A7958765CDB9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1802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acteria" TargetMode="External"/><Relationship Id="rId2" Type="http://schemas.openxmlformats.org/officeDocument/2006/relationships/hyperlink" Target="http://en.wikipedia.org/wiki/Dental_caries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hyperlink" Target="http://en.wikipedia.org/wiki/Lactic_acid" TargetMode="External"/><Relationship Id="rId4" Type="http://schemas.openxmlformats.org/officeDocument/2006/relationships/hyperlink" Target="http://en.wikipedia.org/wiki/Sucros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lasma_cells" TargetMode="External"/><Relationship Id="rId3" Type="http://schemas.openxmlformats.org/officeDocument/2006/relationships/hyperlink" Target="https://en.wikipedia.org/wiki/Odontoblasts" TargetMode="External"/><Relationship Id="rId7" Type="http://schemas.openxmlformats.org/officeDocument/2006/relationships/hyperlink" Target="https://en.wikipedia.org/wiki/Mast_cells" TargetMode="External"/><Relationship Id="rId2" Type="http://schemas.openxmlformats.org/officeDocument/2006/relationships/hyperlink" Target="https://en.wikipedia.org/wiki/Fibroblas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Granulocytes" TargetMode="External"/><Relationship Id="rId5" Type="http://schemas.openxmlformats.org/officeDocument/2006/relationships/hyperlink" Target="https://en.wikipedia.org/wiki/Macrophages" TargetMode="External"/><Relationship Id="rId4" Type="http://schemas.openxmlformats.org/officeDocument/2006/relationships/hyperlink" Target="https://en.wikipedia.org/wiki/Histiocytes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Enamelin" TargetMode="External"/><Relationship Id="rId3" Type="http://schemas.openxmlformats.org/officeDocument/2006/relationships/hyperlink" Target="http://en.wikipedia.org/wiki/Crystal" TargetMode="External"/><Relationship Id="rId7" Type="http://schemas.openxmlformats.org/officeDocument/2006/relationships/hyperlink" Target="http://en.wikipedia.org/wiki/Amelogenin" TargetMode="External"/><Relationship Id="rId2" Type="http://schemas.openxmlformats.org/officeDocument/2006/relationships/hyperlink" Target="http://en.wikipedia.org/wiki/Hydroxyapatite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en.wikipedia.org/wiki/Bone" TargetMode="External"/><Relationship Id="rId5" Type="http://schemas.openxmlformats.org/officeDocument/2006/relationships/hyperlink" Target="http://en.wikipedia.org/wiki/Collagen" TargetMode="External"/><Relationship Id="rId4" Type="http://schemas.openxmlformats.org/officeDocument/2006/relationships/hyperlink" Target="http://en.wikipedia.org/wiki/Calcium_phosphate" TargetMode="Externa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icrometre" TargetMode="External"/><Relationship Id="rId2" Type="http://schemas.openxmlformats.org/officeDocument/2006/relationships/hyperlink" Target="http://en.wikipedia.org/wiki/Enamel_rod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gif"/><Relationship Id="rId4" Type="http://schemas.openxmlformats.org/officeDocument/2006/relationships/hyperlink" Target="http://en.wikipedia.org/wiki/Hydroxyapatit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od_sheath" TargetMode="External"/><Relationship Id="rId2" Type="http://schemas.openxmlformats.org/officeDocument/2006/relationships/hyperlink" Target="http://en.wikipedia.org/wiki/Interrod_ename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uman_physical_appearance" TargetMode="External"/><Relationship Id="rId2" Type="http://schemas.openxmlformats.org/officeDocument/2006/relationships/hyperlink" Target="http://en.wikipedia.org/wiki/Translucent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133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Enamel, Dentin &amp; Pulp; Biological considerations</a:t>
            </a:r>
            <a:br>
              <a:rPr lang="en-US" sz="2800" dirty="0" smtClean="0">
                <a:solidFill>
                  <a:schemeClr val="tx1"/>
                </a:solidFill>
                <a:effectLst/>
                <a:latin typeface="Arial Black" pitchFamily="34" charset="0"/>
              </a:rPr>
            </a:br>
            <a:endParaRPr lang="ar-IQ" sz="2800" dirty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9812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Depending on the factors such as; </a:t>
            </a:r>
            <a:r>
              <a:rPr lang="en-US" dirty="0" err="1" smtClean="0"/>
              <a:t>bruxism</a:t>
            </a:r>
            <a:r>
              <a:rPr lang="en-US" dirty="0" smtClean="0"/>
              <a:t>, malocclusion, age, diet, and bad habits, cusps may be completely lost and enamel abraded away so that dentin is exposed. </a:t>
            </a:r>
          </a:p>
          <a:p>
            <a:pPr algn="l" rtl="0"/>
            <a:r>
              <a:rPr lang="en-US" dirty="0" smtClean="0"/>
              <a:t>Therefore cavity outline form should be designed so that the margins of restorations be away of critical stress area of </a:t>
            </a:r>
            <a:r>
              <a:rPr lang="en-US" dirty="0" err="1" smtClean="0"/>
              <a:t>occlusal</a:t>
            </a:r>
            <a:r>
              <a:rPr lang="en-US" dirty="0" smtClean="0"/>
              <a:t> contact. </a:t>
            </a:r>
          </a:p>
          <a:p>
            <a:pPr algn="l" rtl="0"/>
            <a:endParaRPr lang="ar-IQ" dirty="0"/>
          </a:p>
        </p:txBody>
      </p:sp>
      <p:pic>
        <p:nvPicPr>
          <p:cNvPr id="7" name="Picture 2" descr="Attritio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2819400"/>
            <a:ext cx="4041775" cy="276235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rtl="0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Bad Habits</a:t>
            </a:r>
            <a:endParaRPr lang="ar-IQ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https://encrypted-tbn2.gstatic.com/images?q=tbn:ANd9GcShF1ZAXHOv8BxK7xXZBdNE0ud3nHl0sdvUlZORqzEfF5TSZEb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3124200" cy="1981200"/>
          </a:xfrm>
          <a:prstGeom prst="rect">
            <a:avLst/>
          </a:prstGeom>
          <a:noFill/>
        </p:spPr>
      </p:pic>
      <p:sp>
        <p:nvSpPr>
          <p:cNvPr id="34820" name="AutoShape 4" descr="data:image/jpeg;base64,/9j/4AAQSkZJRgABAQAAAQABAAD/2wCEAAkGBxQTEhUUEhQVFBUXFBQVFRQWFBQVFBQVFxQWFhQUFRUYHCggGBolHBQUITEhJSkrLi4uFx8zODMsNygtLisBCgoKDg0OGhAQGiwkHyQsLCwsLCwsLCwsLCwsLCwsLCwsLCwsLCwsLCwsLCwsLCwsLCwsLCwsLCwsLCwsLCwsLP/AABEIARMAtwMBIgACEQEDEQH/xAAcAAABBQEBAQAAAAAAAAAAAAAFAAIDBAYBBwj/xAA7EAABAwIEBAMHAgUEAgMAAAABAAIDBBEFEiExBkFRcSJhgQcTMpGhscFC8BVSYtHhFCOy8UNyFmOC/8QAGgEAAgMBAQAAAAAAAAAAAAAAAgMAAQQFBv/EACURAAIDAAICAgMAAwEAAAAAAAABAgMRITEEEiJREzJBFJGhBf/aAAwDAQACEQMRAD8A110rpq6qDOpJLqhBLq4uqELWF/GVoAs/hfxrQBWin2JZT2gcWtoIc2jpH392y9r2tc6chdaeeYNBc4gNAJJOwA3K+cPabxOK6pzNuI4wWMudXeK5dptfT5K2ykgJj3E1RVvL5Xk66NvZo7BCwHHmB6qMv6fROahCJQy36r9l33juR/K7Gwk6NJVkUcn8p7n8BC2g1FlQPPke2imhn12KIQYfIeR+/wCUUi4ekOpCByQahIgoJGkX1B/e4Vx099L7ddQrlJwq8kW/KO0XCV/ygdiHKtmfp2OJFtUdpsN0u8Xsb2CM0uAMi1dcjohuMVzmmzB4f/z9VTkX64Z3F4G38IH1/shvvcm7PVp2V2rkdfUGygjJGpsW9fwVaYLCFBiDf0OB8joR+D80lyTD4yMwu3rlvz7apIgT1ayVk6y7ZOMw2y7ZOslZQhxJOslZQhPhnxo+EAw82crmM4mIYnv5ta524A0F9TyHmrRTPLfbDxs4OdRwOsLD3zgd76hg8rb9146653RN7pKqdxF3ySOLnO7n7BbHBeDmts6XxO89h6IJ2KIyFbkYrD8Ill+Fpt1OgWowzg06GQ38uS3NNRMbawRCGALO7GzVGmKAFDwu0DbToNEWi4fjtYjsjUUasNagGcIz38DaPgvfya3+ytUuCkauN/Ll/lHIwpQ1VhelNlCAP8K1HBb5J6liRIpsY2nZzA9VWq8EY/W1vz3ROIKfJ5I8Ft4YLFOFGna6zNThroiSB3HJw7dV7G6IdEHxbCWvGyFxa6LUk+zyCTO3WPbmw/p7JI3j2GOjd+xfokiUwXE9b/hoXRhwRFJazCUP4cF0YeFeSUIUTQBRGhRNcsqIDRRLB+2B7o6I+Kwe9rSB+rnbtpdenWXnPtppg+mhBP8A5hYfzGx/GZR9Frswfs+wrKwyEan6Dotq1ipYHS+7haDva5V5qwTes6MI4sJGRq5ExVWFXoyohhO0WTg9IFdDVYBJCAVOG91FE1TsFlEUJrVOxvkoWlWacokRk8TLKchMDk5pTEJZwpsjU8rihDOY/hYkF7X20SRudq4lOGsYpvAqkqP8Rb1S/iLeq3HPLySofxFqX8RaoQvpKh/EWpHEQqIXl5px5J76uii3bEzPb+p3M/RbibFWgEleYYZVGaapqX/qkIF+TRoB9ku2WRHUx2QXAsnNagldxDGzY5uyVFxNEd7drrJ6s2+yNDDvYq4RlQRnEVPoHPaPXT58kYpsShkNsw69+3UKepfsEYYLi6c+Lx25C32CtU7tgO6YHbnqT/hHiF6ytmsfVXHi4QqvksL9NUPPEAaNwedv7Kgs00uW26lYVjXcbchE4nysB8yVIzi52loiPIkH7FFjKNkJFPG5Y6HGJZfgAJt8IBuO9irIralmrmHztr9CixoHNNbZcLUAw/iZjnZJPA7YdD/Y+S0DTcXU1MBpogkCSmcxJTCaZISJ4kXBGniJOM/AhInCRIRJwiUJwN94umVPEa4Y9VCyvUi4PYrFQYO+SJsZcWMu90lt3OLjYdrWW9fF8kGqpQLpVjxDqlrAR4agAtb1ugWJ8KG94y0jpcj/AAieKcRsjJF723ty7lAKji9xvlAPYuP2CVGU30h8lBdkEeCSNNnD5bFE8Np5YnC3I320VKk4qzEB4A/fRaajrmmx3CGU5rskIwfTNzhVV/tgu3y/hWA7wrO0lVppsjtIMwVKWluOFfEYMzbeVln/AP46b7/v93WynYA1B5awE6clJPAooBS8PEmwI7knXz0V/DOEIgbyvL/6RZrfolWYmGC5OyHxcZR9T8jb5qldhbr09Aw+OOMZWNDR5BEWOBWIw/iyF+zhfpfVaSgxJr7WKfC5PjRE6WuSXFMFinbZ7R3GhXMLpHxD3bnZ2j4Cfit0J5oixwKdZMaT5Fa+hoC4nkJKYVpnRAnCFWgxOypxm0qiFOEKs5UrKF6V/dLhhVlrU6yrCaUKxtmOPQFedY/UOEbg297eq9GxnSI+ZAWSmpmlZb+0bPG/Vnl2EUIkqGipOWPUknTMfPuvWKSiphHaNsZGwAAJ7oTLhjCdQPkqj8Di3bofK4+yKF6RcvH3+mR9pDS2dgY0NbkvoBqb6/hVuGcTJIYTr0/IR7GMIaRr4u7ibdrqpgmBsbIHAaqTnGaKjVKEuzZYE4m4K32GU9mBZDBIPF319FvKUaJcIrRs28BmOXDNOixUlTl1K9GrYQ9pB6LBY1h2uUEAggG/IcyPOyC6HTCpl/DO4hK+V1msLzyHIeZ6ohScL1ZAd7xrTb4cgIARahljid4WkDTxOIK2FHUNfs5p7EJ9UIZyK8iU0+DyHH6mSjLWVUUMubYtb47c+x80RwXGoiA+me/SxdDIbkDmY3cwPNF/aNhD3Tw1ETgHNLSLjOA5rszQW8weYWYwThWcP94G5LeIW0u4uOYhpvYEEaIba4vVhKrJ8M9ZweuzsB6hGI5FleGYXMbZ1/VaeEXUqbzklqWllJcaknCQaAnZV0BOATTMNsuFqlAXbKEIcqQB/eifZOAKhAJxJIQxo6n7f9rMtC0HE58bR/Tf5lA8mqw3czOl46yA4wn7oZUuy38KONfoqVUL8kvBxnJGOedAr9DQW/JVgQ6jkiFNDewHqiKaCWBU+t+q1cbNELw2nsAizE6CxCLHo17VluIqHx5xsdD35LXvCp1kIcCCilHVgEJY9MG+gPonRYQ062seo/wj8lKWHqOqlgtzCz+hpdgKpMCYCDYm19yStBS0Vha1gpYmhWWuTYoTKejBCBbRW4QoWhWI2piFMeupJIiikGroCS6mmYVl1JdUIMAT1xy6FCGb4mHjaf6fyUEzao/xYNGHuPssq6ZYreJs6fjcwRdc9VZ51Qq8Qy80EOKSSvyQi55uOzUpy+h7SXZoIXOe6w9T0C0uGxhZSne6KJx+J+m/NHcIrcwDtWnmDyPMKlLOynHUbGhardrLOuxZrDYu16DU/IIa72lUbZfcvc9rr5TmjcGgnqStEbFmGadb7NnK/RVXyqZrw5t27IXNJZ1lcpf0GMf4SuULoddFIXLoQh4diNlbjKrNU8ZVopxLTApmlV2OUoKYmKaJCV1ROKSvQRoallSXU8yCyruVcLgBcmw5lDxjUZJDbkD9WgHoqckuwoxcukEcq7lQ6HGGv+BpPmbAKb/XW3YfQg/2Ve8fsL8cvoFcYs/2h3/H+F55VVFl6Njd52ZWtsb3uex/uvP+IsEmjY52QuAG7dfpusl3MtRu8Z+scZk66pdI8Rs3P0HMrS4PQCJgA9TzJ6lB+GKMNaZn/E/Uf0t5BEZMZYNAQl+v0aI7LkNGMOVmGzdkDpcWbfWx7FaGk93Jq11vIoM3gY4SjyXaJxeQSGkhU8c4Rhnf710Rz6atOht1CJ0NPboicMqKMeMYqU8fBzCS5rA3KQAABfopJ4rnVWGFOcxNUcWCHPXpTIXWp+RcLVQxD2qVqY0KdjVaKbHsUzUxoUgRoS2cJSTZHWGqSIAjsV0AqRdC0mMzXF1aWtbGD8Vy7sNh8/ssyyQ27q9xDUe8nceTfAOw3+t1TiFz9Fz7Ze0mdKmPrBIPYIbDVTVGPC5azkbFx6+QUcLLRnss3hfiv5vd97fhU5OKSQSSk22balu9ty4+mieyhvvc91FhjdAi0rrN9E6K1axUuHiAWMYNTGNwkY2xFvD4XXOwBGt0J4a4fhgYGhoc46ue4AuJ8yqLMb/1dU8MN44rAdC8/EfsPmtRhmqWp+0sQ1wcY8sGcXcPsmppCxobK1pdG8AA5mi4BPMG1l5fhtdLdoLbki92r2Hier9zSSvAu4NLWja7neFo+ZXlmESsYfECCABtf7KrIBVXSj0wvQY45h3ynodvktPh2NMdbNp5jZC6aOCS/vMpOUBoOne3noEJxiOOns9j7C9i3V/rpew7pTjNcrk0q6qx5NY/s9LgINiNRyVsLzzh/ihumV4c3yNwtvS4gx4uDunV2KRlvolB6uUSu3SLVxxUgCsWnh1jVM0JjApESKbHhdCau3RIBkFU2+i4nvPNJTNJuEqAcTYo5lo2GxIu4je3IBH1lOM4AHMeN3AtI7bH6ptrajwIpSc0mZuR6lw03IPmfuqNTJYKTCH6MPf7rn6dLDT1kuWFx8ignDjfC31PzcSrnED7U5KH8MSXjZ2P3Kkn8kVBcM3NByU+KVAjjc9xsGMc49mi5+yr0B0Wa9q9ZI2hcyMXMpEZ30aQS76C3qtMXwZ2vkZz2Zw3hMpFjJI93pc2XpOGxALGcFU3u6eJh3DG37nU/dbqiS6uXoy3UjIe1cP9zAGOyj313j+YBpsFhM7jfK0bW1PNbH2yVmSOnaN3Pe70DQPu5ed0lY7oVV02mafGrrlBe3Zqpp2kMBFrAl3eyvYL7t0RbI0jV1vDe4O2yC0Dy43y39CtPhcEosWtA7+n9kuNqbHy8SpLv/pl5eGZHNywD3eUmx23JO3mtFwrgNRHYyTZtNRl0PbzWooaK2riNSTYeZuiTGgbJ/D7MspRgvWBBTHkfJXmBUiNVbjdoqiIkShOBTAV1EASXSJUd0mlFpRyoHhskpQLkBdT4LgzWSeiWT4udmlY3k1l/Vx/wFrFisXlzVMl+RsOwCX5DyGDPGWz0zlczUhWsKhsAOgH+VDVO8ZRDDxssB0S7jtMX0rmt3tohGAwZGMHQb9eZWl/TYqlHCBsikgIh/D3aBCuOYZHwBkZIzva13/pfxfRXKF9lJXSXCbvxwWl8tBNDFY6dloqBC6JoJReBtiFVSJawfxjw1HWw5H6OBDo321YRv6HYrAQ8ABhsXuaR2XriqVdDmII0Nvn3TbK/YGqzOGYKm4aljtlfmHQ7orBHI3e60LGFuhGqfJCCs/+Ou0P/M/6DaaRxV+O6TIQFIUajguUtFlT2qIvS94i0HGWbprnqDPfZcKvQcJ2uUrFUYrLFE9I1hPCfGOxSVPC5880ttmZWetsx/5BJba0vUxW/sXFieK48kpkbq11r2/S7bXujFXiBdzsOiGVNQCLWBvob7FSyj8kcJXd+OWmUc+7u6PYOAShdXhm7maWO39iq9PXOaeYIXKsqnU/kjq12QtXxZsas2CoU8wJKHvxcObY7qqyqtsglb9BxrNlBayjqjdCaLF9LH5q++cEK/yJor8bTKLMQyGx6rQU1aC0FZStivqFZwyWwshhY4vApwUkbKKe4ViJ90CppkUp5FvhPTDOGFySMEWKGyktOU+nmOqJByHcQA+4c9ou5gLh5gfEPkisXGoquXOMiknAVKbEm9ViJ8XledXWHQaKzQP11KwSuZtjUjVsnLtldggPPVD8PkCMQuTIci58EgZYKGQqZ71UkfqmsXEnjKp47i7KeF8jjYNaT/YBS+8XlftPxczyx0cZ3e0O7k2A9L3UX0R8cnpHsxif/pBLKbvmc+Y+QeS5o9BZJHOH6cRwsY3ZrQB6Cy4ujFYkjnTeybMcHFxPS6jl0IA5Kw0bKpKfEnihlU7wkKh/pmvbroRseas1G3qo6dtgVUoKSxlxk4vUCpoSw6+hGxTBItBJa1iL7XQx2GFzXOZsDbLz9FyvI8Fr5Q/0dOjzU+JkEctkXpqrTVANR+9lYp5lzGsOinoZfKu07tUO96poZ1NJgbjnsjNDUXWaikRKhlsn1zxibIajUwPUj2ZgQdjoexQ+mlRGMroRlqMEo+rPH6qH3cj2H9LnN+Rsp6WayucXRZauW3MtPzaLoXE5c+ccbN8JajS4fVI5DUlZehnRmGRXW8KmtCX+oXMyoPkVatxVsbSSU32FepzijGxTxON/FbReZ8DUDquvzu1DPGfNxNmj/kfRVeLMbdO866DYLb+xmhDY3Su+J7yWjnlaLD6ly0UR18me6WLg9eo4srQPJJOjJKS3GE8/p5Q7UbfvRVpmeNBquofDUDKfC7Qt5FHY3ZwCNOo6LRgvSnMzbunfpurEsWiHVE1gB5qEOyzWDiUUoIrRtHO1z3OpQWrjzOYwfqeL9tz9Fer+JaWA2klaCP0gFzh6BVItE2IYUJNRo/r17rMkWPQjcdCjMHHlAf8Aylv/ALMcPwhWIV0EsrnU8rZAdXZf0k9R5rl+bSmvddnQ8O576M7HKealY9Ug5Txark4dTQtSORekdsgtKLIvRMJNyLD6o4IGTD9KUUhQ2kCKQBb6zDaYXi2MOqX+QaPXKFn3RWRjFKjNNKf63fQ2H2VGXVImtbNEOEhtI+xRVtTYIC51lFLXaJfQzsM1WJADdYriDFi+4B0UtfWErO1T7pkFyKsliKXuXSPDGNLnONg0Akk9gvoDgfA/cQxxu1ewNzeTra9v8oHwJgEdFCJ5BeolGhPIWvkb+Sg+K4jWU9UKvLkBcLtaSWub/K+/kN11Kq8WnMsnrxHtTdklSwjEWVELJo/he0EdR1B7FJMFHmPEtCXNzt3bqm4HiQdY+jh0KOMNxqsvjGFuhcZ4Bdv/AJGfkBaE/wCC2v6at8YI0WdxOncxwJ+HT7qbh/G2yDJfXlffstFJTtkbYi4VdE7Mc+pN5nN3ZHZp6E/9LzirgOa51JJvfclepSYWY3vLfEx9wW8/RZHHMIsczPFrts5o80TWoHTFyxEEo3wew+8kPIMH1dp9imy0PiAdoDzKPYDQCNjj/MfoP+ysXlL1rZr8b5WIvBxVqlvfZRsar0DLLitI7CClFFdHaSFC8PCPUwRwQMmXqWNEGGwVaAJ1fNkhkd/LG93yaStsFhim9Z5MK4Oc49XOPzJUxkWYpp9ESpqm+5WZ9mtMKFt0Mq4rIpTjRU8TboqLM5VuUnC+G/6irjZa7Q7M7pYbX8r2UFXutd7J6cOml/mDGnlo3NqfnZOojskjPdLItm7r48tTHmF2CK0dhoH879/Cs1xtUtc3Ju+wa7oANTc9brd1rCW2G4Gh6dl5XxVCYs9zcnbyuumznrku+y/ioRTOpZXWifd0ZOzHNBLh2IHzCS89ZGd9klWkaPXmJ+axTmMTXs27J4ozvEHDJJM9H4XjV0YNgfNvn5ItwfjfvmWeMsjfC9h0IPWyIQmyE4rQ2kbPFpINDyDx0cp2V1yHMQp9b+aynEdGS0uboQNxuFsqKoE0YPO2vUeSpYjSXBCKL+yNHlMbDK/LIfh6AAnutCxlmgdAlS4Nert+mzif33spZonMdkeLHkeTh1H70XP/APQ31SRt8HPZipm3KvRMUdExWWt1XIOqFsOaj1M1CMMZojcATa0Kmy9ChXHlV7vDqp3/ANLmju/wj7otCsh7YpSMOLR+uWMHsDmP/ELYujHLs8hoJ7iyvwyWKBUT7FGIBchZ5rkfB6jVYa7wqPFRonYd8K5Xi4QDUZqpavUvZThEbaYzjWSQua7yDXaNt9V5pUtW49j1e73k0JPhyiQDo4HKfmCPktPjNKfJm8hfDg9IlYvLPaM3/esOgXqNVNZebcVwF0hf529AuhJajDHsxphFrdlxXm0pN0kKiwvZHocCdKNkkloEELPymVA8PqkkrKO4A7/ceOW9kYq2iySSj7IugCGASONtbD7pV9O18b8wvlaXN6hwGhBXUkFnKYcOGgTRDw3U9tkkl59ncQfw0aItCF1JNrF2F2JZH2qNvSWO1nn1AFl1JbK+zHM8Mi3RugOySSyzNEDU0XwhNrEkkA5dAWrWx9kTBmqDbW0Yv5XcbfRJJaPH/dGfyP0ZvX65lmsYYMp06pJLpo5wBw6MEv0/d0kkkRR/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34822" name="AutoShape 6" descr="data:image/jpeg;base64,/9j/4AAQSkZJRgABAQAAAQABAAD/2wCEAAkGBxQTEhUUEhQVFBUXFBQVFRQWFBQVFBQVFxQWFhQUFRUYHCggGBolHBQUITEhJSkrLi4uFx8zODMsNygtLisBCgoKDg0OGhAQGiwkHyQsLCwsLCwsLCwsLCwsLCwsLCwsLCwsLCwsLCwsLCwsLCwsLCwsLCwsLCwsLCwsLCwsLP/AABEIARMAtwMBIgACEQEDEQH/xAAcAAABBQEBAQAAAAAAAAAAAAAFAAIDBAYBBwj/xAA7EAABAwIEBAMHAgUEAgMAAAABAAIDBBEFEiExBkFRcSJhgQcTMpGhscFC8BVSYtHhFCOy8UNyFmOC/8QAGgEAAgMBAQAAAAAAAAAAAAAAAgMAAQQFBv/EACURAAIDAAICAgMAAwEAAAAAAAABAgMRITEEEiJREzJBFJGhBf/aAAwDAQACEQMRAD8A110rpq6qDOpJLqhBLq4uqELWF/GVoAs/hfxrQBWin2JZT2gcWtoIc2jpH392y9r2tc6chdaeeYNBc4gNAJJOwA3K+cPabxOK6pzNuI4wWMudXeK5dptfT5K2ykgJj3E1RVvL5Xk66NvZo7BCwHHmB6qMv6fROahCJQy36r9l33juR/K7Gwk6NJVkUcn8p7n8BC2g1FlQPPke2imhn12KIQYfIeR+/wCUUi4ekOpCByQahIgoJGkX1B/e4Vx099L7ddQrlJwq8kW/KO0XCV/ygdiHKtmfp2OJFtUdpsN0u8Xsb2CM0uAMi1dcjohuMVzmmzB4f/z9VTkX64Z3F4G38IH1/shvvcm7PVp2V2rkdfUGygjJGpsW9fwVaYLCFBiDf0OB8joR+D80lyTD4yMwu3rlvz7apIgT1ayVk6y7ZOMw2y7ZOslZQhxJOslZQhPhnxo+EAw82crmM4mIYnv5ta524A0F9TyHmrRTPLfbDxs4OdRwOsLD3zgd76hg8rb9146653RN7pKqdxF3ySOLnO7n7BbHBeDmts6XxO89h6IJ2KIyFbkYrD8Ill+Fpt1OgWowzg06GQ38uS3NNRMbawRCGALO7GzVGmKAFDwu0DbToNEWi4fjtYjsjUUasNagGcIz38DaPgvfya3+ytUuCkauN/Ll/lHIwpQ1VhelNlCAP8K1HBb5J6liRIpsY2nZzA9VWq8EY/W1vz3ROIKfJ5I8Ft4YLFOFGna6zNThroiSB3HJw7dV7G6IdEHxbCWvGyFxa6LUk+zyCTO3WPbmw/p7JI3j2GOjd+xfokiUwXE9b/hoXRhwRFJazCUP4cF0YeFeSUIUTQBRGhRNcsqIDRRLB+2B7o6I+Kwe9rSB+rnbtpdenWXnPtppg+mhBP8A5hYfzGx/GZR9Frswfs+wrKwyEan6Dotq1ipYHS+7haDva5V5qwTes6MI4sJGRq5ExVWFXoyohhO0WTg9IFdDVYBJCAVOG91FE1TsFlEUJrVOxvkoWlWacokRk8TLKchMDk5pTEJZwpsjU8rihDOY/hYkF7X20SRudq4lOGsYpvAqkqP8Rb1S/iLeq3HPLySofxFqX8RaoQvpKh/EWpHEQqIXl5px5J76uii3bEzPb+p3M/RbibFWgEleYYZVGaapqX/qkIF+TRoB9ku2WRHUx2QXAsnNagldxDGzY5uyVFxNEd7drrJ6s2+yNDDvYq4RlQRnEVPoHPaPXT58kYpsShkNsw69+3UKepfsEYYLi6c+Lx25C32CtU7tgO6YHbnqT/hHiF6ytmsfVXHi4QqvksL9NUPPEAaNwedv7Kgs00uW26lYVjXcbchE4nysB8yVIzi52loiPIkH7FFjKNkJFPG5Y6HGJZfgAJt8IBuO9irIralmrmHztr9CixoHNNbZcLUAw/iZjnZJPA7YdD/Y+S0DTcXU1MBpogkCSmcxJTCaZISJ4kXBGniJOM/AhInCRIRJwiUJwN94umVPEa4Y9VCyvUi4PYrFQYO+SJsZcWMu90lt3OLjYdrWW9fF8kGqpQLpVjxDqlrAR4agAtb1ugWJ8KG94y0jpcj/AAieKcRsjJF723ty7lAKji9xvlAPYuP2CVGU30h8lBdkEeCSNNnD5bFE8Np5YnC3I320VKk4qzEB4A/fRaajrmmx3CGU5rskIwfTNzhVV/tgu3y/hWA7wrO0lVppsjtIMwVKWluOFfEYMzbeVln/AP46b7/v93WynYA1B5awE6clJPAooBS8PEmwI7knXz0V/DOEIgbyvL/6RZrfolWYmGC5OyHxcZR9T8jb5qldhbr09Aw+OOMZWNDR5BEWOBWIw/iyF+zhfpfVaSgxJr7WKfC5PjRE6WuSXFMFinbZ7R3GhXMLpHxD3bnZ2j4Cfit0J5oixwKdZMaT5Fa+hoC4nkJKYVpnRAnCFWgxOypxm0qiFOEKs5UrKF6V/dLhhVlrU6yrCaUKxtmOPQFedY/UOEbg297eq9GxnSI+ZAWSmpmlZb+0bPG/Vnl2EUIkqGipOWPUknTMfPuvWKSiphHaNsZGwAAJ7oTLhjCdQPkqj8Di3bofK4+yKF6RcvH3+mR9pDS2dgY0NbkvoBqb6/hVuGcTJIYTr0/IR7GMIaRr4u7ibdrqpgmBsbIHAaqTnGaKjVKEuzZYE4m4K32GU9mBZDBIPF319FvKUaJcIrRs28BmOXDNOixUlTl1K9GrYQ9pB6LBY1h2uUEAggG/IcyPOyC6HTCpl/DO4hK+V1msLzyHIeZ6ohScL1ZAd7xrTb4cgIARahljid4WkDTxOIK2FHUNfs5p7EJ9UIZyK8iU0+DyHH6mSjLWVUUMubYtb47c+x80RwXGoiA+me/SxdDIbkDmY3cwPNF/aNhD3Tw1ETgHNLSLjOA5rszQW8weYWYwThWcP94G5LeIW0u4uOYhpvYEEaIba4vVhKrJ8M9ZweuzsB6hGI5FleGYXMbZ1/VaeEXUqbzklqWllJcaknCQaAnZV0BOATTMNsuFqlAXbKEIcqQB/eifZOAKhAJxJIQxo6n7f9rMtC0HE58bR/Tf5lA8mqw3czOl46yA4wn7oZUuy38KONfoqVUL8kvBxnJGOedAr9DQW/JVgQ6jkiFNDewHqiKaCWBU+t+q1cbNELw2nsAizE6CxCLHo17VluIqHx5xsdD35LXvCp1kIcCCilHVgEJY9MG+gPonRYQ062seo/wj8lKWHqOqlgtzCz+hpdgKpMCYCDYm19yStBS0Vha1gpYmhWWuTYoTKejBCBbRW4QoWhWI2piFMeupJIiikGroCS6mmYVl1JdUIMAT1xy6FCGb4mHjaf6fyUEzao/xYNGHuPssq6ZYreJs6fjcwRdc9VZ51Qq8Qy80EOKSSvyQi55uOzUpy+h7SXZoIXOe6w9T0C0uGxhZSne6KJx+J+m/NHcIrcwDtWnmDyPMKlLOynHUbGhardrLOuxZrDYu16DU/IIa72lUbZfcvc9rr5TmjcGgnqStEbFmGadb7NnK/RVXyqZrw5t27IXNJZ1lcpf0GMf4SuULoddFIXLoQh4diNlbjKrNU8ZVopxLTApmlV2OUoKYmKaJCV1ROKSvQRoallSXU8yCyruVcLgBcmw5lDxjUZJDbkD9WgHoqckuwoxcukEcq7lQ6HGGv+BpPmbAKb/XW3YfQg/2Ve8fsL8cvoFcYs/2h3/H+F55VVFl6Njd52ZWtsb3uex/uvP+IsEmjY52QuAG7dfpusl3MtRu8Z+scZk66pdI8Rs3P0HMrS4PQCJgA9TzJ6lB+GKMNaZn/E/Uf0t5BEZMZYNAQl+v0aI7LkNGMOVmGzdkDpcWbfWx7FaGk93Jq11vIoM3gY4SjyXaJxeQSGkhU8c4Rhnf710Rz6atOht1CJ0NPboicMqKMeMYqU8fBzCS5rA3KQAABfopJ4rnVWGFOcxNUcWCHPXpTIXWp+RcLVQxD2qVqY0KdjVaKbHsUzUxoUgRoS2cJSTZHWGqSIAjsV0AqRdC0mMzXF1aWtbGD8Vy7sNh8/ssyyQ27q9xDUe8nceTfAOw3+t1TiFz9Fz7Ze0mdKmPrBIPYIbDVTVGPC5azkbFx6+QUcLLRnss3hfiv5vd97fhU5OKSQSSk22balu9ty4+mieyhvvc91FhjdAi0rrN9E6K1axUuHiAWMYNTGNwkY2xFvD4XXOwBGt0J4a4fhgYGhoc46ue4AuJ8yqLMb/1dU8MN44rAdC8/EfsPmtRhmqWp+0sQ1wcY8sGcXcPsmppCxobK1pdG8AA5mi4BPMG1l5fhtdLdoLbki92r2Hier9zSSvAu4NLWja7neFo+ZXlmESsYfECCABtf7KrIBVXSj0wvQY45h3ynodvktPh2NMdbNp5jZC6aOCS/vMpOUBoOne3noEJxiOOns9j7C9i3V/rpew7pTjNcrk0q6qx5NY/s9LgINiNRyVsLzzh/ihumV4c3yNwtvS4gx4uDunV2KRlvolB6uUSu3SLVxxUgCsWnh1jVM0JjApESKbHhdCau3RIBkFU2+i4nvPNJTNJuEqAcTYo5lo2GxIu4je3IBH1lOM4AHMeN3AtI7bH6ptrajwIpSc0mZuR6lw03IPmfuqNTJYKTCH6MPf7rn6dLDT1kuWFx8ignDjfC31PzcSrnED7U5KH8MSXjZ2P3Kkn8kVBcM3NByU+KVAjjc9xsGMc49mi5+yr0B0Wa9q9ZI2hcyMXMpEZ30aQS76C3qtMXwZ2vkZz2Zw3hMpFjJI93pc2XpOGxALGcFU3u6eJh3DG37nU/dbqiS6uXoy3UjIe1cP9zAGOyj313j+YBpsFhM7jfK0bW1PNbH2yVmSOnaN3Pe70DQPu5ed0lY7oVV02mafGrrlBe3Zqpp2kMBFrAl3eyvYL7t0RbI0jV1vDe4O2yC0Dy43y39CtPhcEosWtA7+n9kuNqbHy8SpLv/pl5eGZHNywD3eUmx23JO3mtFwrgNRHYyTZtNRl0PbzWooaK2riNSTYeZuiTGgbJ/D7MspRgvWBBTHkfJXmBUiNVbjdoqiIkShOBTAV1EASXSJUd0mlFpRyoHhskpQLkBdT4LgzWSeiWT4udmlY3k1l/Vx/wFrFisXlzVMl+RsOwCX5DyGDPGWz0zlczUhWsKhsAOgH+VDVO8ZRDDxssB0S7jtMX0rmt3tohGAwZGMHQb9eZWl/TYqlHCBsikgIh/D3aBCuOYZHwBkZIzva13/pfxfRXKF9lJXSXCbvxwWl8tBNDFY6dloqBC6JoJReBtiFVSJawfxjw1HWw5H6OBDo321YRv6HYrAQ8ABhsXuaR2XriqVdDmII0Nvn3TbK/YGqzOGYKm4aljtlfmHQ7orBHI3e60LGFuhGqfJCCs/+Ou0P/M/6DaaRxV+O6TIQFIUajguUtFlT2qIvS94i0HGWbprnqDPfZcKvQcJ2uUrFUYrLFE9I1hPCfGOxSVPC5880ttmZWetsx/5BJba0vUxW/sXFieK48kpkbq11r2/S7bXujFXiBdzsOiGVNQCLWBvob7FSyj8kcJXd+OWmUc+7u6PYOAShdXhm7maWO39iq9PXOaeYIXKsqnU/kjq12QtXxZsas2CoU8wJKHvxcObY7qqyqtsglb9BxrNlBayjqjdCaLF9LH5q++cEK/yJor8bTKLMQyGx6rQU1aC0FZStivqFZwyWwshhY4vApwUkbKKe4ViJ90CppkUp5FvhPTDOGFySMEWKGyktOU+nmOqJByHcQA+4c9ou5gLh5gfEPkisXGoquXOMiknAVKbEm9ViJ8XledXWHQaKzQP11KwSuZtjUjVsnLtldggPPVD8PkCMQuTIci58EgZYKGQqZ71UkfqmsXEnjKp47i7KeF8jjYNaT/YBS+8XlftPxczyx0cZ3e0O7k2A9L3UX0R8cnpHsxif/pBLKbvmc+Y+QeS5o9BZJHOH6cRwsY3ZrQB6Cy4ujFYkjnTeybMcHFxPS6jl0IA5Kw0bKpKfEnihlU7wkKh/pmvbroRseas1G3qo6dtgVUoKSxlxk4vUCpoSw6+hGxTBItBJa1iL7XQx2GFzXOZsDbLz9FyvI8Fr5Q/0dOjzU+JkEctkXpqrTVANR+9lYp5lzGsOinoZfKu07tUO96poZ1NJgbjnsjNDUXWaikRKhlsn1zxibIajUwPUj2ZgQdjoexQ+mlRGMroRlqMEo+rPH6qH3cj2H9LnN+Rsp6WayucXRZauW3MtPzaLoXE5c+ccbN8JajS4fVI5DUlZehnRmGRXW8KmtCX+oXMyoPkVatxVsbSSU32FepzijGxTxON/FbReZ8DUDquvzu1DPGfNxNmj/kfRVeLMbdO866DYLb+xmhDY3Su+J7yWjnlaLD6ly0UR18me6WLg9eo4srQPJJOjJKS3GE8/p5Q7UbfvRVpmeNBquofDUDKfC7Qt5FHY3ZwCNOo6LRgvSnMzbunfpurEsWiHVE1gB5qEOyzWDiUUoIrRtHO1z3OpQWrjzOYwfqeL9tz9Fer+JaWA2klaCP0gFzh6BVItE2IYUJNRo/r17rMkWPQjcdCjMHHlAf8Aylv/ALMcPwhWIV0EsrnU8rZAdXZf0k9R5rl+bSmvddnQ8O576M7HKealY9Ug5Txark4dTQtSORekdsgtKLIvRMJNyLD6o4IGTD9KUUhQ2kCKQBb6zDaYXi2MOqX+QaPXKFn3RWRjFKjNNKf63fQ2H2VGXVImtbNEOEhtI+xRVtTYIC51lFLXaJfQzsM1WJADdYriDFi+4B0UtfWErO1T7pkFyKsliKXuXSPDGNLnONg0Akk9gvoDgfA/cQxxu1ewNzeTra9v8oHwJgEdFCJ5BeolGhPIWvkb+Sg+K4jWU9UKvLkBcLtaSWub/K+/kN11Kq8WnMsnrxHtTdklSwjEWVELJo/he0EdR1B7FJMFHmPEtCXNzt3bqm4HiQdY+jh0KOMNxqsvjGFuhcZ4Bdv/AJGfkBaE/wCC2v6at8YI0WdxOncxwJ+HT7qbh/G2yDJfXlffstFJTtkbYi4VdE7Mc+pN5nN3ZHZp6E/9LzirgOa51JJvfclepSYWY3vLfEx9wW8/RZHHMIsczPFrts5o80TWoHTFyxEEo3wew+8kPIMH1dp9imy0PiAdoDzKPYDQCNjj/MfoP+ysXlL1rZr8b5WIvBxVqlvfZRsar0DLLitI7CClFFdHaSFC8PCPUwRwQMmXqWNEGGwVaAJ1fNkhkd/LG93yaStsFhim9Z5MK4Oc49XOPzJUxkWYpp9ESpqm+5WZ9mtMKFt0Mq4rIpTjRU8TboqLM5VuUnC+G/6irjZa7Q7M7pYbX8r2UFXutd7J6cOml/mDGnlo3NqfnZOojskjPdLItm7r48tTHmF2CK0dhoH879/Cs1xtUtc3Ju+wa7oANTc9brd1rCW2G4Gh6dl5XxVCYs9zcnbyuumznrku+y/ioRTOpZXWifd0ZOzHNBLh2IHzCS89ZGd9klWkaPXmJ+axTmMTXs27J4ozvEHDJJM9H4XjV0YNgfNvn5ItwfjfvmWeMsjfC9h0IPWyIQmyE4rQ2kbPFpINDyDx0cp2V1yHMQp9b+aynEdGS0uboQNxuFsqKoE0YPO2vUeSpYjSXBCKL+yNHlMbDK/LIfh6AAnutCxlmgdAlS4Nert+mzif33spZonMdkeLHkeTh1H70XP/APQ31SRt8HPZipm3KvRMUdExWWt1XIOqFsOaj1M1CMMZojcATa0Kmy9ChXHlV7vDqp3/ANLmju/wj7otCsh7YpSMOLR+uWMHsDmP/ELYujHLs8hoJ7iyvwyWKBUT7FGIBchZ5rkfB6jVYa7wqPFRonYd8K5Xi4QDUZqpavUvZThEbaYzjWSQua7yDXaNt9V5pUtW49j1e73k0JPhyiQDo4HKfmCPktPjNKfJm8hfDg9IlYvLPaM3/esOgXqNVNZebcVwF0hf529AuhJajDHsxphFrdlxXm0pN0kKiwvZHocCdKNkkloEELPymVA8PqkkrKO4A7/ceOW9kYq2iySSj7IugCGASONtbD7pV9O18b8wvlaXN6hwGhBXUkFnKYcOGgTRDw3U9tkkl59ncQfw0aItCF1JNrF2F2JZH2qNvSWO1nn1AFl1JbK+zHM8Mi3RugOySSyzNEDU0XwhNrEkkA5dAWrWx9kTBmqDbW0Yv5XcbfRJJaPH/dGfyP0ZvX65lmsYYMp06pJLpo5wBw6MEv0/d0kkkRR/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34824" name="AutoShape 8" descr="data:image/jpeg;base64,/9j/4AAQSkZJRgABAQAAAQABAAD/2wCEAAkGBxQTEhUUEhQVFBUXFBQVFRQWFBQVFBQVFxQWFhQUFRUYHCggGBolHBQUITEhJSkrLi4uFx8zODMsNygtLisBCgoKDg0OGhAQGiwkHyQsLCwsLCwsLCwsLCwsLCwsLCwsLCwsLCwsLCwsLCwsLCwsLCwsLCwsLCwsLCwsLCwsLP/AABEIARMAtwMBIgACEQEDEQH/xAAcAAABBQEBAQAAAAAAAAAAAAAFAAIDBAYBBwj/xAA7EAABAwIEBAMHAgUEAgMAAAABAAIDBBEFEiExBkFRcSJhgQcTMpGhscFC8BVSYtHhFCOy8UNyFmOC/8QAGgEAAgMBAQAAAAAAAAAAAAAAAgMAAQQFBv/EACURAAIDAAICAgMAAwEAAAAAAAABAgMRITEEEiJREzJBFJGhBf/aAAwDAQACEQMRAD8A110rpq6qDOpJLqhBLq4uqELWF/GVoAs/hfxrQBWin2JZT2gcWtoIc2jpH392y9r2tc6chdaeeYNBc4gNAJJOwA3K+cPabxOK6pzNuI4wWMudXeK5dptfT5K2ykgJj3E1RVvL5Xk66NvZo7BCwHHmB6qMv6fROahCJQy36r9l33juR/K7Gwk6NJVkUcn8p7n8BC2g1FlQPPke2imhn12KIQYfIeR+/wCUUi4ekOpCByQahIgoJGkX1B/e4Vx099L7ddQrlJwq8kW/KO0XCV/ygdiHKtmfp2OJFtUdpsN0u8Xsb2CM0uAMi1dcjohuMVzmmzB4f/z9VTkX64Z3F4G38IH1/shvvcm7PVp2V2rkdfUGygjJGpsW9fwVaYLCFBiDf0OB8joR+D80lyTD4yMwu3rlvz7apIgT1ayVk6y7ZOMw2y7ZOslZQhxJOslZQhPhnxo+EAw82crmM4mIYnv5ta524A0F9TyHmrRTPLfbDxs4OdRwOsLD3zgd76hg8rb9146653RN7pKqdxF3ySOLnO7n7BbHBeDmts6XxO89h6IJ2KIyFbkYrD8Ill+Fpt1OgWowzg06GQ38uS3NNRMbawRCGALO7GzVGmKAFDwu0DbToNEWi4fjtYjsjUUasNagGcIz38DaPgvfya3+ytUuCkauN/Ll/lHIwpQ1VhelNlCAP8K1HBb5J6liRIpsY2nZzA9VWq8EY/W1vz3ROIKfJ5I8Ft4YLFOFGna6zNThroiSB3HJw7dV7G6IdEHxbCWvGyFxa6LUk+zyCTO3WPbmw/p7JI3j2GOjd+xfokiUwXE9b/hoXRhwRFJazCUP4cF0YeFeSUIUTQBRGhRNcsqIDRRLB+2B7o6I+Kwe9rSB+rnbtpdenWXnPtppg+mhBP8A5hYfzGx/GZR9Frswfs+wrKwyEan6Dotq1ipYHS+7haDva5V5qwTes6MI4sJGRq5ExVWFXoyohhO0WTg9IFdDVYBJCAVOG91FE1TsFlEUJrVOxvkoWlWacokRk8TLKchMDk5pTEJZwpsjU8rihDOY/hYkF7X20SRudq4lOGsYpvAqkqP8Rb1S/iLeq3HPLySofxFqX8RaoQvpKh/EWpHEQqIXl5px5J76uii3bEzPb+p3M/RbibFWgEleYYZVGaapqX/qkIF+TRoB9ku2WRHUx2QXAsnNagldxDGzY5uyVFxNEd7drrJ6s2+yNDDvYq4RlQRnEVPoHPaPXT58kYpsShkNsw69+3UKepfsEYYLi6c+Lx25C32CtU7tgO6YHbnqT/hHiF6ytmsfVXHi4QqvksL9NUPPEAaNwedv7Kgs00uW26lYVjXcbchE4nysB8yVIzi52loiPIkH7FFjKNkJFPG5Y6HGJZfgAJt8IBuO9irIralmrmHztr9CixoHNNbZcLUAw/iZjnZJPA7YdD/Y+S0DTcXU1MBpogkCSmcxJTCaZISJ4kXBGniJOM/AhInCRIRJwiUJwN94umVPEa4Y9VCyvUi4PYrFQYO+SJsZcWMu90lt3OLjYdrWW9fF8kGqpQLpVjxDqlrAR4agAtb1ugWJ8KG94y0jpcj/AAieKcRsjJF723ty7lAKji9xvlAPYuP2CVGU30h8lBdkEeCSNNnD5bFE8Np5YnC3I320VKk4qzEB4A/fRaajrmmx3CGU5rskIwfTNzhVV/tgu3y/hWA7wrO0lVppsjtIMwVKWluOFfEYMzbeVln/AP46b7/v93WynYA1B5awE6clJPAooBS8PEmwI7knXz0V/DOEIgbyvL/6RZrfolWYmGC5OyHxcZR9T8jb5qldhbr09Aw+OOMZWNDR5BEWOBWIw/iyF+zhfpfVaSgxJr7WKfC5PjRE6WuSXFMFinbZ7R3GhXMLpHxD3bnZ2j4Cfit0J5oixwKdZMaT5Fa+hoC4nkJKYVpnRAnCFWgxOypxm0qiFOEKs5UrKF6V/dLhhVlrU6yrCaUKxtmOPQFedY/UOEbg297eq9GxnSI+ZAWSmpmlZb+0bPG/Vnl2EUIkqGipOWPUknTMfPuvWKSiphHaNsZGwAAJ7oTLhjCdQPkqj8Di3bofK4+yKF6RcvH3+mR9pDS2dgY0NbkvoBqb6/hVuGcTJIYTr0/IR7GMIaRr4u7ibdrqpgmBsbIHAaqTnGaKjVKEuzZYE4m4K32GU9mBZDBIPF319FvKUaJcIrRs28BmOXDNOixUlTl1K9GrYQ9pB6LBY1h2uUEAggG/IcyPOyC6HTCpl/DO4hK+V1msLzyHIeZ6ohScL1ZAd7xrTb4cgIARahljid4WkDTxOIK2FHUNfs5p7EJ9UIZyK8iU0+DyHH6mSjLWVUUMubYtb47c+x80RwXGoiA+me/SxdDIbkDmY3cwPNF/aNhD3Tw1ETgHNLSLjOA5rszQW8weYWYwThWcP94G5LeIW0u4uOYhpvYEEaIba4vVhKrJ8M9ZweuzsB6hGI5FleGYXMbZ1/VaeEXUqbzklqWllJcaknCQaAnZV0BOATTMNsuFqlAXbKEIcqQB/eifZOAKhAJxJIQxo6n7f9rMtC0HE58bR/Tf5lA8mqw3czOl46yA4wn7oZUuy38KONfoqVUL8kvBxnJGOedAr9DQW/JVgQ6jkiFNDewHqiKaCWBU+t+q1cbNELw2nsAizE6CxCLHo17VluIqHx5xsdD35LXvCp1kIcCCilHVgEJY9MG+gPonRYQ062seo/wj8lKWHqOqlgtzCz+hpdgKpMCYCDYm19yStBS0Vha1gpYmhWWuTYoTKejBCBbRW4QoWhWI2piFMeupJIiikGroCS6mmYVl1JdUIMAT1xy6FCGb4mHjaf6fyUEzao/xYNGHuPssq6ZYreJs6fjcwRdc9VZ51Qq8Qy80EOKSSvyQi55uOzUpy+h7SXZoIXOe6w9T0C0uGxhZSne6KJx+J+m/NHcIrcwDtWnmDyPMKlLOynHUbGhardrLOuxZrDYu16DU/IIa72lUbZfcvc9rr5TmjcGgnqStEbFmGadb7NnK/RVXyqZrw5t27IXNJZ1lcpf0GMf4SuULoddFIXLoQh4diNlbjKrNU8ZVopxLTApmlV2OUoKYmKaJCV1ROKSvQRoallSXU8yCyruVcLgBcmw5lDxjUZJDbkD9WgHoqckuwoxcukEcq7lQ6HGGv+BpPmbAKb/XW3YfQg/2Ve8fsL8cvoFcYs/2h3/H+F55VVFl6Njd52ZWtsb3uex/uvP+IsEmjY52QuAG7dfpusl3MtRu8Z+scZk66pdI8Rs3P0HMrS4PQCJgA9TzJ6lB+GKMNaZn/E/Uf0t5BEZMZYNAQl+v0aI7LkNGMOVmGzdkDpcWbfWx7FaGk93Jq11vIoM3gY4SjyXaJxeQSGkhU8c4Rhnf710Rz6atOht1CJ0NPboicMqKMeMYqU8fBzCS5rA3KQAABfopJ4rnVWGFOcxNUcWCHPXpTIXWp+RcLVQxD2qVqY0KdjVaKbHsUzUxoUgRoS2cJSTZHWGqSIAjsV0AqRdC0mMzXF1aWtbGD8Vy7sNh8/ssyyQ27q9xDUe8nceTfAOw3+t1TiFz9Fz7Ze0mdKmPrBIPYIbDVTVGPC5azkbFx6+QUcLLRnss3hfiv5vd97fhU5OKSQSSk22balu9ty4+mieyhvvc91FhjdAi0rrN9E6K1axUuHiAWMYNTGNwkY2xFvD4XXOwBGt0J4a4fhgYGhoc46ue4AuJ8yqLMb/1dU8MN44rAdC8/EfsPmtRhmqWp+0sQ1wcY8sGcXcPsmppCxobK1pdG8AA5mi4BPMG1l5fhtdLdoLbki92r2Hier9zSSvAu4NLWja7neFo+ZXlmESsYfECCABtf7KrIBVXSj0wvQY45h3ynodvktPh2NMdbNp5jZC6aOCS/vMpOUBoOne3noEJxiOOns9j7C9i3V/rpew7pTjNcrk0q6qx5NY/s9LgINiNRyVsLzzh/ihumV4c3yNwtvS4gx4uDunV2KRlvolB6uUSu3SLVxxUgCsWnh1jVM0JjApESKbHhdCau3RIBkFU2+i4nvPNJTNJuEqAcTYo5lo2GxIu4je3IBH1lOM4AHMeN3AtI7bH6ptrajwIpSc0mZuR6lw03IPmfuqNTJYKTCH6MPf7rn6dLDT1kuWFx8ignDjfC31PzcSrnED7U5KH8MSXjZ2P3Kkn8kVBcM3NByU+KVAjjc9xsGMc49mi5+yr0B0Wa9q9ZI2hcyMXMpEZ30aQS76C3qtMXwZ2vkZz2Zw3hMpFjJI93pc2XpOGxALGcFU3u6eJh3DG37nU/dbqiS6uXoy3UjIe1cP9zAGOyj313j+YBpsFhM7jfK0bW1PNbH2yVmSOnaN3Pe70DQPu5ed0lY7oVV02mafGrrlBe3Zqpp2kMBFrAl3eyvYL7t0RbI0jV1vDe4O2yC0Dy43y39CtPhcEosWtA7+n9kuNqbHy8SpLv/pl5eGZHNywD3eUmx23JO3mtFwrgNRHYyTZtNRl0PbzWooaK2riNSTYeZuiTGgbJ/D7MspRgvWBBTHkfJXmBUiNVbjdoqiIkShOBTAV1EASXSJUd0mlFpRyoHhskpQLkBdT4LgzWSeiWT4udmlY3k1l/Vx/wFrFisXlzVMl+RsOwCX5DyGDPGWz0zlczUhWsKhsAOgH+VDVO8ZRDDxssB0S7jtMX0rmt3tohGAwZGMHQb9eZWl/TYqlHCBsikgIh/D3aBCuOYZHwBkZIzva13/pfxfRXKF9lJXSXCbvxwWl8tBNDFY6dloqBC6JoJReBtiFVSJawfxjw1HWw5H6OBDo321YRv6HYrAQ8ABhsXuaR2XriqVdDmII0Nvn3TbK/YGqzOGYKm4aljtlfmHQ7orBHI3e60LGFuhGqfJCCs/+Ou0P/M/6DaaRxV+O6TIQFIUajguUtFlT2qIvS94i0HGWbprnqDPfZcKvQcJ2uUrFUYrLFE9I1hPCfGOxSVPC5880ttmZWetsx/5BJba0vUxW/sXFieK48kpkbq11r2/S7bXujFXiBdzsOiGVNQCLWBvob7FSyj8kcJXd+OWmUc+7u6PYOAShdXhm7maWO39iq9PXOaeYIXKsqnU/kjq12QtXxZsas2CoU8wJKHvxcObY7qqyqtsglb9BxrNlBayjqjdCaLF9LH5q++cEK/yJor8bTKLMQyGx6rQU1aC0FZStivqFZwyWwshhY4vApwUkbKKe4ViJ90CppkUp5FvhPTDOGFySMEWKGyktOU+nmOqJByHcQA+4c9ou5gLh5gfEPkisXGoquXOMiknAVKbEm9ViJ8XledXWHQaKzQP11KwSuZtjUjVsnLtldggPPVD8PkCMQuTIci58EgZYKGQqZ71UkfqmsXEnjKp47i7KeF8jjYNaT/YBS+8XlftPxczyx0cZ3e0O7k2A9L3UX0R8cnpHsxif/pBLKbvmc+Y+QeS5o9BZJHOH6cRwsY3ZrQB6Cy4ujFYkjnTeybMcHFxPS6jl0IA5Kw0bKpKfEnihlU7wkKh/pmvbroRseas1G3qo6dtgVUoKSxlxk4vUCpoSw6+hGxTBItBJa1iL7XQx2GFzXOZsDbLz9FyvI8Fr5Q/0dOjzU+JkEctkXpqrTVANR+9lYp5lzGsOinoZfKu07tUO96poZ1NJgbjnsjNDUXWaikRKhlsn1zxibIajUwPUj2ZgQdjoexQ+mlRGMroRlqMEo+rPH6qH3cj2H9LnN+Rsp6WayucXRZauW3MtPzaLoXE5c+ccbN8JajS4fVI5DUlZehnRmGRXW8KmtCX+oXMyoPkVatxVsbSSU32FepzijGxTxON/FbReZ8DUDquvzu1DPGfNxNmj/kfRVeLMbdO866DYLb+xmhDY3Su+J7yWjnlaLD6ly0UR18me6WLg9eo4srQPJJOjJKS3GE8/p5Q7UbfvRVpmeNBquofDUDKfC7Qt5FHY3ZwCNOo6LRgvSnMzbunfpurEsWiHVE1gB5qEOyzWDiUUoIrRtHO1z3OpQWrjzOYwfqeL9tz9Fer+JaWA2klaCP0gFzh6BVItE2IYUJNRo/r17rMkWPQjcdCjMHHlAf8Aylv/ALMcPwhWIV0EsrnU8rZAdXZf0k9R5rl+bSmvddnQ8O576M7HKealY9Ug5Txark4dTQtSORekdsgtKLIvRMJNyLD6o4IGTD9KUUhQ2kCKQBb6zDaYXi2MOqX+QaPXKFn3RWRjFKjNNKf63fQ2H2VGXVImtbNEOEhtI+xRVtTYIC51lFLXaJfQzsM1WJADdYriDFi+4B0UtfWErO1T7pkFyKsliKXuXSPDGNLnONg0Akk9gvoDgfA/cQxxu1ewNzeTra9v8oHwJgEdFCJ5BeolGhPIWvkb+Sg+K4jWU9UKvLkBcLtaSWub/K+/kN11Kq8WnMsnrxHtTdklSwjEWVELJo/he0EdR1B7FJMFHmPEtCXNzt3bqm4HiQdY+jh0KOMNxqsvjGFuhcZ4Bdv/AJGfkBaE/wCC2v6at8YI0WdxOncxwJ+HT7qbh/G2yDJfXlffstFJTtkbYi4VdE7Mc+pN5nN3ZHZp6E/9LzirgOa51JJvfclepSYWY3vLfEx9wW8/RZHHMIsczPFrts5o80TWoHTFyxEEo3wew+8kPIMH1dp9imy0PiAdoDzKPYDQCNjj/MfoP+ysXlL1rZr8b5WIvBxVqlvfZRsar0DLLitI7CClFFdHaSFC8PCPUwRwQMmXqWNEGGwVaAJ1fNkhkd/LG93yaStsFhim9Z5MK4Oc49XOPzJUxkWYpp9ESpqm+5WZ9mtMKFt0Mq4rIpTjRU8TboqLM5VuUnC+G/6irjZa7Q7M7pYbX8r2UFXutd7J6cOml/mDGnlo3NqfnZOojskjPdLItm7r48tTHmF2CK0dhoH879/Cs1xtUtc3Ju+wa7oANTc9brd1rCW2G4Gh6dl5XxVCYs9zcnbyuumznrku+y/ioRTOpZXWifd0ZOzHNBLh2IHzCS89ZGd9klWkaPXmJ+axTmMTXs27J4ozvEHDJJM9H4XjV0YNgfNvn5ItwfjfvmWeMsjfC9h0IPWyIQmyE4rQ2kbPFpINDyDx0cp2V1yHMQp9b+aynEdGS0uboQNxuFsqKoE0YPO2vUeSpYjSXBCKL+yNHlMbDK/LIfh6AAnutCxlmgdAlS4Nert+mzif33spZonMdkeLHkeTh1H70XP/APQ31SRt8HPZipm3KvRMUdExWWt1XIOqFsOaj1M1CMMZojcATa0Kmy9ChXHlV7vDqp3/ANLmju/wj7otCsh7YpSMOLR+uWMHsDmP/ELYujHLs8hoJ7iyvwyWKBUT7FGIBchZ5rkfB6jVYa7wqPFRonYd8K5Xi4QDUZqpavUvZThEbaYzjWSQua7yDXaNt9V5pUtW49j1e73k0JPhyiQDo4HKfmCPktPjNKfJm8hfDg9IlYvLPaM3/esOgXqNVNZebcVwF0hf529AuhJajDHsxphFrdlxXm0pN0kKiwvZHocCdKNkkloEELPymVA8PqkkrKO4A7/ceOW9kYq2iySSj7IugCGASONtbD7pV9O18b8wvlaXN6hwGhBXUkFnKYcOGgTRDw3U9tkkl59ncQfw0aItCF1JNrF2F2JZH2qNvSWO1nn1AFl1JbK+zHM8Mi3RugOySSyzNEDU0XwhNrEkkA5dAWrWx9kTBmqDbW0Yv5XcbfRJJaPH/dGfyP0ZvX65lmsYYMp06pJLpo5wBw6MEv0/d0kkkRR/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34826" name="AutoShape 10" descr="data:image/jpeg;base64,/9j/4AAQSkZJRgABAQAAAQABAAD/2wCEAAkGBxQTEhUUEhQVFBUXFBQVFRQWFBQVFBQVFxQWFhQUFRUYHCggGBolHBQUITEhJSkrLi4uFx8zODMsNygtLisBCgoKDg0OGhAQGiwkHyQsLCwsLCwsLCwsLCwsLCwsLCwsLCwsLCwsLCwsLCwsLCwsLCwsLCwsLCwsLCwsLCwsLP/AABEIARMAtwMBIgACEQEDEQH/xAAcAAABBQEBAQAAAAAAAAAAAAAFAAIDBAYBBwj/xAA7EAABAwIEBAMHAgUEAgMAAAABAAIDBBEFEiExBkFRcSJhgQcTMpGhscFC8BVSYtHhFCOy8UNyFmOC/8QAGgEAAgMBAQAAAAAAAAAAAAAAAgMAAQQFBv/EACURAAIDAAICAgMAAwEAAAAAAAABAgMRITEEEiJREzJBFJGhBf/aAAwDAQACEQMRAD8A110rpq6qDOpJLqhBLq4uqELWF/GVoAs/hfxrQBWin2JZT2gcWtoIc2jpH392y9r2tc6chdaeeYNBc4gNAJJOwA3K+cPabxOK6pzNuI4wWMudXeK5dptfT5K2ykgJj3E1RVvL5Xk66NvZo7BCwHHmB6qMv6fROahCJQy36r9l33juR/K7Gwk6NJVkUcn8p7n8BC2g1FlQPPke2imhn12KIQYfIeR+/wCUUi4ekOpCByQahIgoJGkX1B/e4Vx099L7ddQrlJwq8kW/KO0XCV/ygdiHKtmfp2OJFtUdpsN0u8Xsb2CM0uAMi1dcjohuMVzmmzB4f/z9VTkX64Z3F4G38IH1/shvvcm7PVp2V2rkdfUGygjJGpsW9fwVaYLCFBiDf0OB8joR+D80lyTD4yMwu3rlvz7apIgT1ayVk6y7ZOMw2y7ZOslZQhxJOslZQhPhnxo+EAw82crmM4mIYnv5ta524A0F9TyHmrRTPLfbDxs4OdRwOsLD3zgd76hg8rb9146653RN7pKqdxF3ySOLnO7n7BbHBeDmts6XxO89h6IJ2KIyFbkYrD8Ill+Fpt1OgWowzg06GQ38uS3NNRMbawRCGALO7GzVGmKAFDwu0DbToNEWi4fjtYjsjUUasNagGcIz38DaPgvfya3+ytUuCkauN/Ll/lHIwpQ1VhelNlCAP8K1HBb5J6liRIpsY2nZzA9VWq8EY/W1vz3ROIKfJ5I8Ft4YLFOFGna6zNThroiSB3HJw7dV7G6IdEHxbCWvGyFxa6LUk+zyCTO3WPbmw/p7JI3j2GOjd+xfokiUwXE9b/hoXRhwRFJazCUP4cF0YeFeSUIUTQBRGhRNcsqIDRRLB+2B7o6I+Kwe9rSB+rnbtpdenWXnPtppg+mhBP8A5hYfzGx/GZR9Frswfs+wrKwyEan6Dotq1ipYHS+7haDva5V5qwTes6MI4sJGRq5ExVWFXoyohhO0WTg9IFdDVYBJCAVOG91FE1TsFlEUJrVOxvkoWlWacokRk8TLKchMDk5pTEJZwpsjU8rihDOY/hYkF7X20SRudq4lOGsYpvAqkqP8Rb1S/iLeq3HPLySofxFqX8RaoQvpKh/EWpHEQqIXl5px5J76uii3bEzPb+p3M/RbibFWgEleYYZVGaapqX/qkIF+TRoB9ku2WRHUx2QXAsnNagldxDGzY5uyVFxNEd7drrJ6s2+yNDDvYq4RlQRnEVPoHPaPXT58kYpsShkNsw69+3UKepfsEYYLi6c+Lx25C32CtU7tgO6YHbnqT/hHiF6ytmsfVXHi4QqvksL9NUPPEAaNwedv7Kgs00uW26lYVjXcbchE4nysB8yVIzi52loiPIkH7FFjKNkJFPG5Y6HGJZfgAJt8IBuO9irIralmrmHztr9CixoHNNbZcLUAw/iZjnZJPA7YdD/Y+S0DTcXU1MBpogkCSmcxJTCaZISJ4kXBGniJOM/AhInCRIRJwiUJwN94umVPEa4Y9VCyvUi4PYrFQYO+SJsZcWMu90lt3OLjYdrWW9fF8kGqpQLpVjxDqlrAR4agAtb1ugWJ8KG94y0jpcj/AAieKcRsjJF723ty7lAKji9xvlAPYuP2CVGU30h8lBdkEeCSNNnD5bFE8Np5YnC3I320VKk4qzEB4A/fRaajrmmx3CGU5rskIwfTNzhVV/tgu3y/hWA7wrO0lVppsjtIMwVKWluOFfEYMzbeVln/AP46b7/v93WynYA1B5awE6clJPAooBS8PEmwI7knXz0V/DOEIgbyvL/6RZrfolWYmGC5OyHxcZR9T8jb5qldhbr09Aw+OOMZWNDR5BEWOBWIw/iyF+zhfpfVaSgxJr7WKfC5PjRE6WuSXFMFinbZ7R3GhXMLpHxD3bnZ2j4Cfit0J5oixwKdZMaT5Fa+hoC4nkJKYVpnRAnCFWgxOypxm0qiFOEKs5UrKF6V/dLhhVlrU6yrCaUKxtmOPQFedY/UOEbg297eq9GxnSI+ZAWSmpmlZb+0bPG/Vnl2EUIkqGipOWPUknTMfPuvWKSiphHaNsZGwAAJ7oTLhjCdQPkqj8Di3bofK4+yKF6RcvH3+mR9pDS2dgY0NbkvoBqb6/hVuGcTJIYTr0/IR7GMIaRr4u7ibdrqpgmBsbIHAaqTnGaKjVKEuzZYE4m4K32GU9mBZDBIPF319FvKUaJcIrRs28BmOXDNOixUlTl1K9GrYQ9pB6LBY1h2uUEAggG/IcyPOyC6HTCpl/DO4hK+V1msLzyHIeZ6ohScL1ZAd7xrTb4cgIARahljid4WkDTxOIK2FHUNfs5p7EJ9UIZyK8iU0+DyHH6mSjLWVUUMubYtb47c+x80RwXGoiA+me/SxdDIbkDmY3cwPNF/aNhD3Tw1ETgHNLSLjOA5rszQW8weYWYwThWcP94G5LeIW0u4uOYhpvYEEaIba4vVhKrJ8M9ZweuzsB6hGI5FleGYXMbZ1/VaeEXUqbzklqWllJcaknCQaAnZV0BOATTMNsuFqlAXbKEIcqQB/eifZOAKhAJxJIQxo6n7f9rMtC0HE58bR/Tf5lA8mqw3czOl46yA4wn7oZUuy38KONfoqVUL8kvBxnJGOedAr9DQW/JVgQ6jkiFNDewHqiKaCWBU+t+q1cbNELw2nsAizE6CxCLHo17VluIqHx5xsdD35LXvCp1kIcCCilHVgEJY9MG+gPonRYQ062seo/wj8lKWHqOqlgtzCz+hpdgKpMCYCDYm19yStBS0Vha1gpYmhWWuTYoTKejBCBbRW4QoWhWI2piFMeupJIiikGroCS6mmYVl1JdUIMAT1xy6FCGb4mHjaf6fyUEzao/xYNGHuPssq6ZYreJs6fjcwRdc9VZ51Qq8Qy80EOKSSvyQi55uOzUpy+h7SXZoIXOe6w9T0C0uGxhZSne6KJx+J+m/NHcIrcwDtWnmDyPMKlLOynHUbGhardrLOuxZrDYu16DU/IIa72lUbZfcvc9rr5TmjcGgnqStEbFmGadb7NnK/RVXyqZrw5t27IXNJZ1lcpf0GMf4SuULoddFIXLoQh4diNlbjKrNU8ZVopxLTApmlV2OUoKYmKaJCV1ROKSvQRoallSXU8yCyruVcLgBcmw5lDxjUZJDbkD9WgHoqckuwoxcukEcq7lQ6HGGv+BpPmbAKb/XW3YfQg/2Ve8fsL8cvoFcYs/2h3/H+F55VVFl6Njd52ZWtsb3uex/uvP+IsEmjY52QuAG7dfpusl3MtRu8Z+scZk66pdI8Rs3P0HMrS4PQCJgA9TzJ6lB+GKMNaZn/E/Uf0t5BEZMZYNAQl+v0aI7LkNGMOVmGzdkDpcWbfWx7FaGk93Jq11vIoM3gY4SjyXaJxeQSGkhU8c4Rhnf710Rz6atOht1CJ0NPboicMqKMeMYqU8fBzCS5rA3KQAABfopJ4rnVWGFOcxNUcWCHPXpTIXWp+RcLVQxD2qVqY0KdjVaKbHsUzUxoUgRoS2cJSTZHWGqSIAjsV0AqRdC0mMzXF1aWtbGD8Vy7sNh8/ssyyQ27q9xDUe8nceTfAOw3+t1TiFz9Fz7Ze0mdKmPrBIPYIbDVTVGPC5azkbFx6+QUcLLRnss3hfiv5vd97fhU5OKSQSSk22balu9ty4+mieyhvvc91FhjdAi0rrN9E6K1axUuHiAWMYNTGNwkY2xFvD4XXOwBGt0J4a4fhgYGhoc46ue4AuJ8yqLMb/1dU8MN44rAdC8/EfsPmtRhmqWp+0sQ1wcY8sGcXcPsmppCxobK1pdG8AA5mi4BPMG1l5fhtdLdoLbki92r2Hier9zSSvAu4NLWja7neFo+ZXlmESsYfECCABtf7KrIBVXSj0wvQY45h3ynodvktPh2NMdbNp5jZC6aOCS/vMpOUBoOne3noEJxiOOns9j7C9i3V/rpew7pTjNcrk0q6qx5NY/s9LgINiNRyVsLzzh/ihumV4c3yNwtvS4gx4uDunV2KRlvolB6uUSu3SLVxxUgCsWnh1jVM0JjApESKbHhdCau3RIBkFU2+i4nvPNJTNJuEqAcTYo5lo2GxIu4je3IBH1lOM4AHMeN3AtI7bH6ptrajwIpSc0mZuR6lw03IPmfuqNTJYKTCH6MPf7rn6dLDT1kuWFx8ignDjfC31PzcSrnED7U5KH8MSXjZ2P3Kkn8kVBcM3NByU+KVAjjc9xsGMc49mi5+yr0B0Wa9q9ZI2hcyMXMpEZ30aQS76C3qtMXwZ2vkZz2Zw3hMpFjJI93pc2XpOGxALGcFU3u6eJh3DG37nU/dbqiS6uXoy3UjIe1cP9zAGOyj313j+YBpsFhM7jfK0bW1PNbH2yVmSOnaN3Pe70DQPu5ed0lY7oVV02mafGrrlBe3Zqpp2kMBFrAl3eyvYL7t0RbI0jV1vDe4O2yC0Dy43y39CtPhcEosWtA7+n9kuNqbHy8SpLv/pl5eGZHNywD3eUmx23JO3mtFwrgNRHYyTZtNRl0PbzWooaK2riNSTYeZuiTGgbJ/D7MspRgvWBBTHkfJXmBUiNVbjdoqiIkShOBTAV1EASXSJUd0mlFpRyoHhskpQLkBdT4LgzWSeiWT4udmlY3k1l/Vx/wFrFisXlzVMl+RsOwCX5DyGDPGWz0zlczUhWsKhsAOgH+VDVO8ZRDDxssB0S7jtMX0rmt3tohGAwZGMHQb9eZWl/TYqlHCBsikgIh/D3aBCuOYZHwBkZIzva13/pfxfRXKF9lJXSXCbvxwWl8tBNDFY6dloqBC6JoJReBtiFVSJawfxjw1HWw5H6OBDo321YRv6HYrAQ8ABhsXuaR2XriqVdDmII0Nvn3TbK/YGqzOGYKm4aljtlfmHQ7orBHI3e60LGFuhGqfJCCs/+Ou0P/M/6DaaRxV+O6TIQFIUajguUtFlT2qIvS94i0HGWbprnqDPfZcKvQcJ2uUrFUYrLFE9I1hPCfGOxSVPC5880ttmZWetsx/5BJba0vUxW/sXFieK48kpkbq11r2/S7bXujFXiBdzsOiGVNQCLWBvob7FSyj8kcJXd+OWmUc+7u6PYOAShdXhm7maWO39iq9PXOaeYIXKsqnU/kjq12QtXxZsas2CoU8wJKHvxcObY7qqyqtsglb9BxrNlBayjqjdCaLF9LH5q++cEK/yJor8bTKLMQyGx6rQU1aC0FZStivqFZwyWwshhY4vApwUkbKKe4ViJ90CppkUp5FvhPTDOGFySMEWKGyktOU+nmOqJByHcQA+4c9ou5gLh5gfEPkisXGoquXOMiknAVKbEm9ViJ8XledXWHQaKzQP11KwSuZtjUjVsnLtldggPPVD8PkCMQuTIci58EgZYKGQqZ71UkfqmsXEnjKp47i7KeF8jjYNaT/YBS+8XlftPxczyx0cZ3e0O7k2A9L3UX0R8cnpHsxif/pBLKbvmc+Y+QeS5o9BZJHOH6cRwsY3ZrQB6Cy4ujFYkjnTeybMcHFxPS6jl0IA5Kw0bKpKfEnihlU7wkKh/pmvbroRseas1G3qo6dtgVUoKSxlxk4vUCpoSw6+hGxTBItBJa1iL7XQx2GFzXOZsDbLz9FyvI8Fr5Q/0dOjzU+JkEctkXpqrTVANR+9lYp5lzGsOinoZfKu07tUO96poZ1NJgbjnsjNDUXWaikRKhlsn1zxibIajUwPUj2ZgQdjoexQ+mlRGMroRlqMEo+rPH6qH3cj2H9LnN+Rsp6WayucXRZauW3MtPzaLoXE5c+ccbN8JajS4fVI5DUlZehnRmGRXW8KmtCX+oXMyoPkVatxVsbSSU32FepzijGxTxON/FbReZ8DUDquvzu1DPGfNxNmj/kfRVeLMbdO866DYLb+xmhDY3Su+J7yWjnlaLD6ly0UR18me6WLg9eo4srQPJJOjJKS3GE8/p5Q7UbfvRVpmeNBquofDUDKfC7Qt5FHY3ZwCNOo6LRgvSnMzbunfpurEsWiHVE1gB5qEOyzWDiUUoIrRtHO1z3OpQWrjzOYwfqeL9tz9Fer+JaWA2klaCP0gFzh6BVItE2IYUJNRo/r17rMkWPQjcdCjMHHlAf8Aylv/ALMcPwhWIV0EsrnU8rZAdXZf0k9R5rl+bSmvddnQ8O576M7HKealY9Ug5Txark4dTQtSORekdsgtKLIvRMJNyLD6o4IGTD9KUUhQ2kCKQBb6zDaYXi2MOqX+QaPXKFn3RWRjFKjNNKf63fQ2H2VGXVImtbNEOEhtI+xRVtTYIC51lFLXaJfQzsM1WJADdYriDFi+4B0UtfWErO1T7pkFyKsliKXuXSPDGNLnONg0Akk9gvoDgfA/cQxxu1ewNzeTra9v8oHwJgEdFCJ5BeolGhPIWvkb+Sg+K4jWU9UKvLkBcLtaSWub/K+/kN11Kq8WnMsnrxHtTdklSwjEWVELJo/he0EdR1B7FJMFHmPEtCXNzt3bqm4HiQdY+jh0KOMNxqsvjGFuhcZ4Bdv/AJGfkBaE/wCC2v6at8YI0WdxOncxwJ+HT7qbh/G2yDJfXlffstFJTtkbYi4VdE7Mc+pN5nN3ZHZp6E/9LzirgOa51JJvfclepSYWY3vLfEx9wW8/RZHHMIsczPFrts5o80TWoHTFyxEEo3wew+8kPIMH1dp9imy0PiAdoDzKPYDQCNjj/MfoP+ysXlL1rZr8b5WIvBxVqlvfZRsar0DLLitI7CClFFdHaSFC8PCPUwRwQMmXqWNEGGwVaAJ1fNkhkd/LG93yaStsFhim9Z5MK4Oc49XOPzJUxkWYpp9ESpqm+5WZ9mtMKFt0Mq4rIpTjRU8TboqLM5VuUnC+G/6irjZa7Q7M7pYbX8r2UFXutd7J6cOml/mDGnlo3NqfnZOojskjPdLItm7r48tTHmF2CK0dhoH879/Cs1xtUtc3Ju+wa7oANTc9brd1rCW2G4Gh6dl5XxVCYs9zcnbyuumznrku+y/ioRTOpZXWifd0ZOzHNBLh2IHzCS89ZGd9klWkaPXmJ+axTmMTXs27J4ozvEHDJJM9H4XjV0YNgfNvn5ItwfjfvmWeMsjfC9h0IPWyIQmyE4rQ2kbPFpINDyDx0cp2V1yHMQp9b+aynEdGS0uboQNxuFsqKoE0YPO2vUeSpYjSXBCKL+yNHlMbDK/LIfh6AAnutCxlmgdAlS4Nert+mzif33spZonMdkeLHkeTh1H70XP/APQ31SRt8HPZipm3KvRMUdExWWt1XIOqFsOaj1M1CMMZojcATa0Kmy9ChXHlV7vDqp3/ANLmju/wj7otCsh7YpSMOLR+uWMHsDmP/ELYujHLs8hoJ7iyvwyWKBUT7FGIBchZ5rkfB6jVYa7wqPFRonYd8K5Xi4QDUZqpavUvZThEbaYzjWSQua7yDXaNt9V5pUtW49j1e73k0JPhyiQDo4HKfmCPktPjNKfJm8hfDg9IlYvLPaM3/esOgXqNVNZebcVwF0hf529AuhJajDHsxphFrdlxXm0pN0kKiwvZHocCdKNkkloEELPymVA8PqkkrKO4A7/ceOW9kYq2iySSj7IugCGASONtbD7pV9O18b8wvlaXN6hwGhBXUkFnKYcOGgTRDw3U9tkkl59ncQfw0aItCF1JNrF2F2JZH2qNvSWO1nn1AFl1JbK+zHM8Mi3RugOySSyzNEDU0XwhNrEkkA5dAWrWx9kTBmqDbW0Yv5XcbfRJJaPH/dGfyP0ZvX65lmsYYMp06pJLpo5wBw6MEv0/d0kkkRR/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34828" name="AutoShape 12" descr="data:image/jpeg;base64,/9j/4AAQSkZJRgABAQAAAQABAAD/2wCEAAkGBxQTEhUUEhQVFBUXFBQVFRQWFBQVFBQVFxQWFhQUFRUYHCggGBolHBQUITEhJSkrLi4uFx8zODMsNygtLisBCgoKDg0OGhAQGiwkHyQsLCwsLCwsLCwsLCwsLCwsLCwsLCwsLCwsLCwsLCwsLCwsLCwsLCwsLCwsLCwsLCwsLP/AABEIARMAtwMBIgACEQEDEQH/xAAcAAABBQEBAQAAAAAAAAAAAAAFAAIDBAYBBwj/xAA7EAABAwIEBAMHAgUEAgMAAAABAAIDBBEFEiExBkFRcSJhgQcTMpGhscFC8BVSYtHhFCOy8UNyFmOC/8QAGgEAAgMBAQAAAAAAAAAAAAAAAgMAAQQFBv/EACURAAIDAAICAgMAAwEAAAAAAAABAgMRITEEEiJREzJBFJGhBf/aAAwDAQACEQMRAD8A110rpq6qDOpJLqhBLq4uqELWF/GVoAs/hfxrQBWin2JZT2gcWtoIc2jpH392y9r2tc6chdaeeYNBc4gNAJJOwA3K+cPabxOK6pzNuI4wWMudXeK5dptfT5K2ykgJj3E1RVvL5Xk66NvZo7BCwHHmB6qMv6fROahCJQy36r9l33juR/K7Gwk6NJVkUcn8p7n8BC2g1FlQPPke2imhn12KIQYfIeR+/wCUUi4ekOpCByQahIgoJGkX1B/e4Vx099L7ddQrlJwq8kW/KO0XCV/ygdiHKtmfp2OJFtUdpsN0u8Xsb2CM0uAMi1dcjohuMVzmmzB4f/z9VTkX64Z3F4G38IH1/shvvcm7PVp2V2rkdfUGygjJGpsW9fwVaYLCFBiDf0OB8joR+D80lyTD4yMwu3rlvz7apIgT1ayVk6y7ZOMw2y7ZOslZQhxJOslZQhPhnxo+EAw82crmM4mIYnv5ta524A0F9TyHmrRTPLfbDxs4OdRwOsLD3zgd76hg8rb9146653RN7pKqdxF3ySOLnO7n7BbHBeDmts6XxO89h6IJ2KIyFbkYrD8Ill+Fpt1OgWowzg06GQ38uS3NNRMbawRCGALO7GzVGmKAFDwu0DbToNEWi4fjtYjsjUUasNagGcIz38DaPgvfya3+ytUuCkauN/Ll/lHIwpQ1VhelNlCAP8K1HBb5J6liRIpsY2nZzA9VWq8EY/W1vz3ROIKfJ5I8Ft4YLFOFGna6zNThroiSB3HJw7dV7G6IdEHxbCWvGyFxa6LUk+zyCTO3WPbmw/p7JI3j2GOjd+xfokiUwXE9b/hoXRhwRFJazCUP4cF0YeFeSUIUTQBRGhRNcsqIDRRLB+2B7o6I+Kwe9rSB+rnbtpdenWXnPtppg+mhBP8A5hYfzGx/GZR9Frswfs+wrKwyEan6Dotq1ipYHS+7haDva5V5qwTes6MI4sJGRq5ExVWFXoyohhO0WTg9IFdDVYBJCAVOG91FE1TsFlEUJrVOxvkoWlWacokRk8TLKchMDk5pTEJZwpsjU8rihDOY/hYkF7X20SRudq4lOGsYpvAqkqP8Rb1S/iLeq3HPLySofxFqX8RaoQvpKh/EWpHEQqIXl5px5J76uii3bEzPb+p3M/RbibFWgEleYYZVGaapqX/qkIF+TRoB9ku2WRHUx2QXAsnNagldxDGzY5uyVFxNEd7drrJ6s2+yNDDvYq4RlQRnEVPoHPaPXT58kYpsShkNsw69+3UKepfsEYYLi6c+Lx25C32CtU7tgO6YHbnqT/hHiF6ytmsfVXHi4QqvksL9NUPPEAaNwedv7Kgs00uW26lYVjXcbchE4nysB8yVIzi52loiPIkH7FFjKNkJFPG5Y6HGJZfgAJt8IBuO9irIralmrmHztr9CixoHNNbZcLUAw/iZjnZJPA7YdD/Y+S0DTcXU1MBpogkCSmcxJTCaZISJ4kXBGniJOM/AhInCRIRJwiUJwN94umVPEa4Y9VCyvUi4PYrFQYO+SJsZcWMu90lt3OLjYdrWW9fF8kGqpQLpVjxDqlrAR4agAtb1ugWJ8KG94y0jpcj/AAieKcRsjJF723ty7lAKji9xvlAPYuP2CVGU30h8lBdkEeCSNNnD5bFE8Np5YnC3I320VKk4qzEB4A/fRaajrmmx3CGU5rskIwfTNzhVV/tgu3y/hWA7wrO0lVppsjtIMwVKWluOFfEYMzbeVln/AP46b7/v93WynYA1B5awE6clJPAooBS8PEmwI7knXz0V/DOEIgbyvL/6RZrfolWYmGC5OyHxcZR9T8jb5qldhbr09Aw+OOMZWNDR5BEWOBWIw/iyF+zhfpfVaSgxJr7WKfC5PjRE6WuSXFMFinbZ7R3GhXMLpHxD3bnZ2j4Cfit0J5oixwKdZMaT5Fa+hoC4nkJKYVpnRAnCFWgxOypxm0qiFOEKs5UrKF6V/dLhhVlrU6yrCaUKxtmOPQFedY/UOEbg297eq9GxnSI+ZAWSmpmlZb+0bPG/Vnl2EUIkqGipOWPUknTMfPuvWKSiphHaNsZGwAAJ7oTLhjCdQPkqj8Di3bofK4+yKF6RcvH3+mR9pDS2dgY0NbkvoBqb6/hVuGcTJIYTr0/IR7GMIaRr4u7ibdrqpgmBsbIHAaqTnGaKjVKEuzZYE4m4K32GU9mBZDBIPF319FvKUaJcIrRs28BmOXDNOixUlTl1K9GrYQ9pB6LBY1h2uUEAggG/IcyPOyC6HTCpl/DO4hK+V1msLzyHIeZ6ohScL1ZAd7xrTb4cgIARahljid4WkDTxOIK2FHUNfs5p7EJ9UIZyK8iU0+DyHH6mSjLWVUUMubYtb47c+x80RwXGoiA+me/SxdDIbkDmY3cwPNF/aNhD3Tw1ETgHNLSLjOA5rszQW8weYWYwThWcP94G5LeIW0u4uOYhpvYEEaIba4vVhKrJ8M9ZweuzsB6hGI5FleGYXMbZ1/VaeEXUqbzklqWllJcaknCQaAnZV0BOATTMNsuFqlAXbKEIcqQB/eifZOAKhAJxJIQxo6n7f9rMtC0HE58bR/Tf5lA8mqw3czOl46yA4wn7oZUuy38KONfoqVUL8kvBxnJGOedAr9DQW/JVgQ6jkiFNDewHqiKaCWBU+t+q1cbNELw2nsAizE6CxCLHo17VluIqHx5xsdD35LXvCp1kIcCCilHVgEJY9MG+gPonRYQ062seo/wj8lKWHqOqlgtzCz+hpdgKpMCYCDYm19yStBS0Vha1gpYmhWWuTYoTKejBCBbRW4QoWhWI2piFMeupJIiikGroCS6mmYVl1JdUIMAT1xy6FCGb4mHjaf6fyUEzao/xYNGHuPssq6ZYreJs6fjcwRdc9VZ51Qq8Qy80EOKSSvyQi55uOzUpy+h7SXZoIXOe6w9T0C0uGxhZSne6KJx+J+m/NHcIrcwDtWnmDyPMKlLOynHUbGhardrLOuxZrDYu16DU/IIa72lUbZfcvc9rr5TmjcGgnqStEbFmGadb7NnK/RVXyqZrw5t27IXNJZ1lcpf0GMf4SuULoddFIXLoQh4diNlbjKrNU8ZVopxLTApmlV2OUoKYmKaJCV1ROKSvQRoallSXU8yCyruVcLgBcmw5lDxjUZJDbkD9WgHoqckuwoxcukEcq7lQ6HGGv+BpPmbAKb/XW3YfQg/2Ve8fsL8cvoFcYs/2h3/H+F55VVFl6Njd52ZWtsb3uex/uvP+IsEmjY52QuAG7dfpusl3MtRu8Z+scZk66pdI8Rs3P0HMrS4PQCJgA9TzJ6lB+GKMNaZn/E/Uf0t5BEZMZYNAQl+v0aI7LkNGMOVmGzdkDpcWbfWx7FaGk93Jq11vIoM3gY4SjyXaJxeQSGkhU8c4Rhnf710Rz6atOht1CJ0NPboicMqKMeMYqU8fBzCS5rA3KQAABfopJ4rnVWGFOcxNUcWCHPXpTIXWp+RcLVQxD2qVqY0KdjVaKbHsUzUxoUgRoS2cJSTZHWGqSIAjsV0AqRdC0mMzXF1aWtbGD8Vy7sNh8/ssyyQ27q9xDUe8nceTfAOw3+t1TiFz9Fz7Ze0mdKmPrBIPYIbDVTVGPC5azkbFx6+QUcLLRnss3hfiv5vd97fhU5OKSQSSk22balu9ty4+mieyhvvc91FhjdAi0rrN9E6K1axUuHiAWMYNTGNwkY2xFvD4XXOwBGt0J4a4fhgYGhoc46ue4AuJ8yqLMb/1dU8MN44rAdC8/EfsPmtRhmqWp+0sQ1wcY8sGcXcPsmppCxobK1pdG8AA5mi4BPMG1l5fhtdLdoLbki92r2Hier9zSSvAu4NLWja7neFo+ZXlmESsYfECCABtf7KrIBVXSj0wvQY45h3ynodvktPh2NMdbNp5jZC6aOCS/vMpOUBoOne3noEJxiOOns9j7C9i3V/rpew7pTjNcrk0q6qx5NY/s9LgINiNRyVsLzzh/ihumV4c3yNwtvS4gx4uDunV2KRlvolB6uUSu3SLVxxUgCsWnh1jVM0JjApESKbHhdCau3RIBkFU2+i4nvPNJTNJuEqAcTYo5lo2GxIu4je3IBH1lOM4AHMeN3AtI7bH6ptrajwIpSc0mZuR6lw03IPmfuqNTJYKTCH6MPf7rn6dLDT1kuWFx8ignDjfC31PzcSrnED7U5KH8MSXjZ2P3Kkn8kVBcM3NByU+KVAjjc9xsGMc49mi5+yr0B0Wa9q9ZI2hcyMXMpEZ30aQS76C3qtMXwZ2vkZz2Zw3hMpFjJI93pc2XpOGxALGcFU3u6eJh3DG37nU/dbqiS6uXoy3UjIe1cP9zAGOyj313j+YBpsFhM7jfK0bW1PNbH2yVmSOnaN3Pe70DQPu5ed0lY7oVV02mafGrrlBe3Zqpp2kMBFrAl3eyvYL7t0RbI0jV1vDe4O2yC0Dy43y39CtPhcEosWtA7+n9kuNqbHy8SpLv/pl5eGZHNywD3eUmx23JO3mtFwrgNRHYyTZtNRl0PbzWooaK2riNSTYeZuiTGgbJ/D7MspRgvWBBTHkfJXmBUiNVbjdoqiIkShOBTAV1EASXSJUd0mlFpRyoHhskpQLkBdT4LgzWSeiWT4udmlY3k1l/Vx/wFrFisXlzVMl+RsOwCX5DyGDPGWz0zlczUhWsKhsAOgH+VDVO8ZRDDxssB0S7jtMX0rmt3tohGAwZGMHQb9eZWl/TYqlHCBsikgIh/D3aBCuOYZHwBkZIzva13/pfxfRXKF9lJXSXCbvxwWl8tBNDFY6dloqBC6JoJReBtiFVSJawfxjw1HWw5H6OBDo321YRv6HYrAQ8ABhsXuaR2XriqVdDmII0Nvn3TbK/YGqzOGYKm4aljtlfmHQ7orBHI3e60LGFuhGqfJCCs/+Ou0P/M/6DaaRxV+O6TIQFIUajguUtFlT2qIvS94i0HGWbprnqDPfZcKvQcJ2uUrFUYrLFE9I1hPCfGOxSVPC5880ttmZWetsx/5BJba0vUxW/sXFieK48kpkbq11r2/S7bXujFXiBdzsOiGVNQCLWBvob7FSyj8kcJXd+OWmUc+7u6PYOAShdXhm7maWO39iq9PXOaeYIXKsqnU/kjq12QtXxZsas2CoU8wJKHvxcObY7qqyqtsglb9BxrNlBayjqjdCaLF9LH5q++cEK/yJor8bTKLMQyGx6rQU1aC0FZStivqFZwyWwshhY4vApwUkbKKe4ViJ90CppkUp5FvhPTDOGFySMEWKGyktOU+nmOqJByHcQA+4c9ou5gLh5gfEPkisXGoquXOMiknAVKbEm9ViJ8XledXWHQaKzQP11KwSuZtjUjVsnLtldggPPVD8PkCMQuTIci58EgZYKGQqZ71UkfqmsXEnjKp47i7KeF8jjYNaT/YBS+8XlftPxczyx0cZ3e0O7k2A9L3UX0R8cnpHsxif/pBLKbvmc+Y+QeS5o9BZJHOH6cRwsY3ZrQB6Cy4ujFYkjnTeybMcHFxPS6jl0IA5Kw0bKpKfEnihlU7wkKh/pmvbroRseas1G3qo6dtgVUoKSxlxk4vUCpoSw6+hGxTBItBJa1iL7XQx2GFzXOZsDbLz9FyvI8Fr5Q/0dOjzU+JkEctkXpqrTVANR+9lYp5lzGsOinoZfKu07tUO96poZ1NJgbjnsjNDUXWaikRKhlsn1zxibIajUwPUj2ZgQdjoexQ+mlRGMroRlqMEo+rPH6qH3cj2H9LnN+Rsp6WayucXRZauW3MtPzaLoXE5c+ccbN8JajS4fVI5DUlZehnRmGRXW8KmtCX+oXMyoPkVatxVsbSSU32FepzijGxTxON/FbReZ8DUDquvzu1DPGfNxNmj/kfRVeLMbdO866DYLb+xmhDY3Su+J7yWjnlaLD6ly0UR18me6WLg9eo4srQPJJOjJKS3GE8/p5Q7UbfvRVpmeNBquofDUDKfC7Qt5FHY3ZwCNOo6LRgvSnMzbunfpurEsWiHVE1gB5qEOyzWDiUUoIrRtHO1z3OpQWrjzOYwfqeL9tz9Fer+JaWA2klaCP0gFzh6BVItE2IYUJNRo/r17rMkWPQjcdCjMHHlAf8Aylv/ALMcPwhWIV0EsrnU8rZAdXZf0k9R5rl+bSmvddnQ8O576M7HKealY9Ug5Txark4dTQtSORekdsgtKLIvRMJNyLD6o4IGTD9KUUhQ2kCKQBb6zDaYXi2MOqX+QaPXKFn3RWRjFKjNNKf63fQ2H2VGXVImtbNEOEhtI+xRVtTYIC51lFLXaJfQzsM1WJADdYriDFi+4B0UtfWErO1T7pkFyKsliKXuXSPDGNLnONg0Akk9gvoDgfA/cQxxu1ewNzeTra9v8oHwJgEdFCJ5BeolGhPIWvkb+Sg+K4jWU9UKvLkBcLtaSWub/K+/kN11Kq8WnMsnrxHtTdklSwjEWVELJo/he0EdR1B7FJMFHmPEtCXNzt3bqm4HiQdY+jh0KOMNxqsvjGFuhcZ4Bdv/AJGfkBaE/wCC2v6at8YI0WdxOncxwJ+HT7qbh/G2yDJfXlffstFJTtkbYi4VdE7Mc+pN5nN3ZHZp6E/9LzirgOa51JJvfclepSYWY3vLfEx9wW8/RZHHMIsczPFrts5o80TWoHTFyxEEo3wew+8kPIMH1dp9imy0PiAdoDzKPYDQCNjj/MfoP+ysXlL1rZr8b5WIvBxVqlvfZRsar0DLLitI7CClFFdHaSFC8PCPUwRwQMmXqWNEGGwVaAJ1fNkhkd/LG93yaStsFhim9Z5MK4Oc49XOPzJUxkWYpp9ESpqm+5WZ9mtMKFt0Mq4rIpTjRU8TboqLM5VuUnC+G/6irjZa7Q7M7pYbX8r2UFXutd7J6cOml/mDGnlo3NqfnZOojskjPdLItm7r48tTHmF2CK0dhoH879/Cs1xtUtc3Ju+wa7oANTc9brd1rCW2G4Gh6dl5XxVCYs9zcnbyuumznrku+y/ioRTOpZXWifd0ZOzHNBLh2IHzCS89ZGd9klWkaPXmJ+axTmMTXs27J4ozvEHDJJM9H4XjV0YNgfNvn5ItwfjfvmWeMsjfC9h0IPWyIQmyE4rQ2kbPFpINDyDx0cp2V1yHMQp9b+aynEdGS0uboQNxuFsqKoE0YPO2vUeSpYjSXBCKL+yNHlMbDK/LIfh6AAnutCxlmgdAlS4Nert+mzif33spZonMdkeLHkeTh1H70XP/APQ31SRt8HPZipm3KvRMUdExWWt1XIOqFsOaj1M1CMMZojcATa0Kmy9ChXHlV7vDqp3/ANLmju/wj7otCsh7YpSMOLR+uWMHsDmP/ELYujHLs8hoJ7iyvwyWKBUT7FGIBchZ5rkfB6jVYa7wqPFRonYd8K5Xi4QDUZqpavUvZThEbaYzjWSQua7yDXaNt9V5pUtW49j1e73k0JPhyiQDo4HKfmCPktPjNKfJm8hfDg9IlYvLPaM3/esOgXqNVNZebcVwF0hf529AuhJajDHsxphFrdlxXm0pN0kKiwvZHocCdKNkkloEELPymVA8PqkkrKO4A7/ceOW9kYq2iySSj7IugCGASONtbD7pV9O18b8wvlaXN6hwGhBXUkFnKYcOGgTRDw3U9tkkl59ncQfw0aItCF1JNrF2F2JZH2qNvSWO1nn1AFl1JbK+zHM8Mi3RugOySSyzNEDU0XwhNrEkkA5dAWrWx9kTBmqDbW0Yv5XcbfRJJaPH/dGfyP0ZvX65lmsYYMp06pJLpo5wBw6MEv0/d0kkkRR/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34830" name="Picture 14" descr="http://media.onsugar.com/files/2010/03/11/2/192/1922729/11c6562b416bdcd5_tee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371600"/>
            <a:ext cx="3429000" cy="2590800"/>
          </a:xfrm>
          <a:prstGeom prst="rect">
            <a:avLst/>
          </a:prstGeom>
          <a:noFill/>
        </p:spPr>
      </p:pic>
      <p:sp>
        <p:nvSpPr>
          <p:cNvPr id="34836" name="AutoShape 20" descr="Dental Care Tips By Diamond Bar Dentist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34838" name="Picture 22" descr="Dental Care Tips By Diamond Bar Denti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038600"/>
            <a:ext cx="3429000" cy="2133600"/>
          </a:xfrm>
          <a:prstGeom prst="rect">
            <a:avLst/>
          </a:prstGeom>
          <a:noFill/>
        </p:spPr>
      </p:pic>
      <p:pic>
        <p:nvPicPr>
          <p:cNvPr id="34840" name="Picture 24" descr="http://jeffreyallendds.com/wp-content/uploads/2012/03/bite-fingernails-199x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2800"/>
            <a:ext cx="2438400" cy="3048000"/>
          </a:xfrm>
          <a:prstGeom prst="rect">
            <a:avLst/>
          </a:prstGeom>
          <a:noFill/>
        </p:spPr>
      </p:pic>
      <p:pic>
        <p:nvPicPr>
          <p:cNvPr id="34842" name="Picture 26" descr="http://worldental.org/wp-content/uploads/2012/07/bad-teeth-habit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3276600"/>
            <a:ext cx="30099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l" rtl="0"/>
            <a:r>
              <a:rPr lang="ar-IQ" dirty="0" smtClean="0"/>
              <a:t>  </a:t>
            </a:r>
            <a:endParaRPr lang="ar-IQ" b="1" dirty="0">
              <a:solidFill>
                <a:srgbClr val="002060"/>
              </a:solidFill>
            </a:endParaRPr>
          </a:p>
        </p:txBody>
      </p:sp>
      <p:pic>
        <p:nvPicPr>
          <p:cNvPr id="29698" name="Picture 2" descr="Abfra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114800"/>
            <a:ext cx="4038600" cy="2514600"/>
          </a:xfrm>
          <a:prstGeom prst="rect">
            <a:avLst/>
          </a:prstGeom>
          <a:noFill/>
        </p:spPr>
      </p:pic>
      <p:pic>
        <p:nvPicPr>
          <p:cNvPr id="29700" name="Picture 4" descr="Toothbrush abras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4191000" cy="2667000"/>
          </a:xfrm>
          <a:prstGeom prst="rect">
            <a:avLst/>
          </a:prstGeom>
          <a:noFill/>
        </p:spPr>
      </p:pic>
      <p:pic>
        <p:nvPicPr>
          <p:cNvPr id="29702" name="Picture 6" descr="Toothbrush abras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962400"/>
            <a:ext cx="4038600" cy="2590800"/>
          </a:xfrm>
          <a:prstGeom prst="rect">
            <a:avLst/>
          </a:prstGeom>
          <a:noFill/>
        </p:spPr>
      </p:pic>
      <p:pic>
        <p:nvPicPr>
          <p:cNvPr id="29704" name="Picture 8" descr="Abfrac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066800"/>
            <a:ext cx="38100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</a:rPr>
              <a:t>4. Solubility: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ar-IQ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800600" cy="5791200"/>
          </a:xfrm>
        </p:spPr>
        <p:txBody>
          <a:bodyPr>
            <a:noAutofit/>
          </a:bodyPr>
          <a:lstStyle/>
          <a:p>
            <a:pPr algn="l" rtl="0"/>
            <a:r>
              <a:rPr lang="en-US" sz="2000" dirty="0" smtClean="0"/>
              <a:t>Enamel is soluble when exposed to acid medium. </a:t>
            </a:r>
          </a:p>
          <a:p>
            <a:pPr algn="l" rtl="0"/>
            <a:r>
              <a:rPr lang="en-US" sz="2000" dirty="0" smtClean="0"/>
              <a:t>The high mineral content of enamel, </a:t>
            </a:r>
            <a:r>
              <a:rPr lang="en-US" sz="2000" dirty="0" err="1" smtClean="0"/>
              <a:t>amakes</a:t>
            </a:r>
            <a:r>
              <a:rPr lang="en-US" sz="2000" dirty="0" smtClean="0"/>
              <a:t> it susceptible to a demineralization process which often occurs as </a:t>
            </a:r>
            <a:r>
              <a:rPr lang="en-US" sz="2000" dirty="0" smtClean="0">
                <a:hlinkClick r:id="rId2" tooltip="Dental caries"/>
              </a:rPr>
              <a:t>dental caries</a:t>
            </a:r>
            <a:r>
              <a:rPr lang="en-US" sz="2000" dirty="0" smtClean="0"/>
              <a:t>. </a:t>
            </a:r>
          </a:p>
          <a:p>
            <a:pPr algn="l" rtl="0"/>
            <a:r>
              <a:rPr lang="en-US" sz="2000" dirty="0" smtClean="0"/>
              <a:t>The mouth contains a great number and variety of </a:t>
            </a:r>
            <a:r>
              <a:rPr lang="en-US" sz="2000" dirty="0" smtClean="0">
                <a:hlinkClick r:id="rId3" tooltip="Bacteria"/>
              </a:rPr>
              <a:t>bacteria</a:t>
            </a:r>
            <a:r>
              <a:rPr lang="en-US" sz="2000" dirty="0" smtClean="0"/>
              <a:t>, and when </a:t>
            </a:r>
            <a:r>
              <a:rPr lang="en-US" sz="2000" dirty="0" smtClean="0">
                <a:hlinkClick r:id="rId4" tooltip="Sucrose"/>
              </a:rPr>
              <a:t>sucrose</a:t>
            </a:r>
            <a:r>
              <a:rPr lang="en-US" sz="2000" dirty="0" smtClean="0"/>
              <a:t>, coats the surface of the mouth, some bacteria interact with it and form </a:t>
            </a:r>
            <a:r>
              <a:rPr lang="en-US" sz="2000" dirty="0" smtClean="0">
                <a:hlinkClick r:id="rId5" tooltip="Lactic acid"/>
              </a:rPr>
              <a:t>lactic acid</a:t>
            </a:r>
            <a:r>
              <a:rPr lang="en-US" sz="2000" dirty="0" smtClean="0"/>
              <a:t>, which decreases the pH in the mouth. </a:t>
            </a:r>
          </a:p>
          <a:p>
            <a:pPr algn="l" rtl="0"/>
            <a:r>
              <a:rPr lang="en-US" sz="2000" dirty="0" smtClean="0"/>
              <a:t>Then, the </a:t>
            </a:r>
            <a:r>
              <a:rPr lang="en-US" sz="2000" dirty="0" err="1" smtClean="0"/>
              <a:t>hydroxyapatite</a:t>
            </a:r>
            <a:r>
              <a:rPr lang="en-US" sz="2000" dirty="0" smtClean="0"/>
              <a:t> crystals of enamel </a:t>
            </a:r>
            <a:r>
              <a:rPr lang="en-US" sz="2000" dirty="0" err="1" smtClean="0"/>
              <a:t>demineralize</a:t>
            </a:r>
            <a:r>
              <a:rPr lang="en-US" sz="2000" dirty="0" smtClean="0"/>
              <a:t>, allowing for greater bacterial invasion deeper into the tooth.</a:t>
            </a:r>
            <a:endParaRPr lang="ar-IQ" sz="2000" dirty="0"/>
          </a:p>
        </p:txBody>
      </p:sp>
      <p:pic>
        <p:nvPicPr>
          <p:cNvPr id="5" name="Picture 6" descr="https://encrypted-tbn2.gstatic.com/images?q=tbn:ANd9GcRmRnxONjbt6tfTH2l3H_7z_voPCWutx4tlVOTKbKGiVEfVEnnCA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638800" y="1600200"/>
            <a:ext cx="3200401" cy="40385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04088"/>
            <a:ext cx="6248400" cy="972312"/>
          </a:xfrm>
        </p:spPr>
        <p:txBody>
          <a:bodyPr>
            <a:normAutofit/>
          </a:bodyPr>
          <a:lstStyle/>
          <a:p>
            <a:pPr algn="ctr" rtl="0"/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Fluoride effect</a:t>
            </a:r>
            <a:endParaRPr lang="ar-IQ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 descr="http://upload.wikimedia.org/wikipedia/commons/thumb/7/77/Enamel-fluoride-remineralization.svg/2000px-Enamel-fluoride-remineralization.svg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0" y="-8991600"/>
            <a:ext cx="2527798" cy="3810000"/>
          </a:xfrm>
          <a:prstGeom prst="rect">
            <a:avLst/>
          </a:prstGeom>
          <a:noFill/>
        </p:spPr>
      </p:pic>
      <p:pic>
        <p:nvPicPr>
          <p:cNvPr id="9" name="Picture 2" descr="http://upload.wikimedia.org/wikipedia/commons/thumb/7/77/Enamel-fluoride-remineralization.svg/2000px-Enamel-fluoride-remineralization.svg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57400" y="1905000"/>
            <a:ext cx="4800600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5. </a:t>
            </a:r>
            <a:r>
              <a:rPr lang="en-US" sz="3600" i="1" dirty="0" smtClean="0">
                <a:solidFill>
                  <a:schemeClr val="accent3">
                    <a:lumMod val="50000"/>
                  </a:schemeClr>
                </a:solidFill>
              </a:rPr>
              <a:t>Permeability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8001000" cy="4678525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Although enamel is a very hard and dense structure, it is permeable to certain ions and molecules. </a:t>
            </a:r>
          </a:p>
          <a:p>
            <a:pPr algn="l" rtl="0"/>
            <a:r>
              <a:rPr lang="en-US" dirty="0" smtClean="0"/>
              <a:t>The route of passage  through </a:t>
            </a:r>
            <a:r>
              <a:rPr lang="en-US" dirty="0" err="1" smtClean="0"/>
              <a:t>hypomineralized</a:t>
            </a:r>
            <a:r>
              <a:rPr lang="en-US" dirty="0" smtClean="0"/>
              <a:t> and rich in organic content such as rod sheaths, enamel cracks, and other defects. </a:t>
            </a:r>
          </a:p>
          <a:p>
            <a:pPr algn="l" rtl="0"/>
            <a:r>
              <a:rPr lang="en-US" dirty="0" smtClean="0"/>
              <a:t>It appears that water plays an important role as a transporting medium. </a:t>
            </a:r>
          </a:p>
          <a:p>
            <a:pPr algn="l" rtl="0"/>
            <a:r>
              <a:rPr lang="en-US" dirty="0" smtClean="0"/>
              <a:t>Enamel permeability decreases with age because of the changes in the enamel matrix. This decrease is referred to as enamel maturation. 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Thank you</a:t>
            </a:r>
            <a:endParaRPr lang="ar-IQ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pPr rtl="0"/>
            <a:r>
              <a:rPr lang="ar-IQ" dirty="0" smtClean="0"/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Dentin or Dentine</a:t>
            </a:r>
            <a:endParaRPr lang="ar-IQ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dirty="0" smtClean="0"/>
              <a:t>It forms the largest portion of tooth structure, extending almost the full length of the tooth. Externally dentin is covered by enamel on the anatomical crown and by </a:t>
            </a:r>
            <a:r>
              <a:rPr lang="en-US" dirty="0" err="1" smtClean="0"/>
              <a:t>cementum</a:t>
            </a:r>
            <a:r>
              <a:rPr lang="en-US" dirty="0" smtClean="0"/>
              <a:t> on the root.</a:t>
            </a:r>
          </a:p>
          <a:p>
            <a:pPr algn="l" rtl="0">
              <a:buNone/>
            </a:pPr>
            <a:r>
              <a:rPr lang="en-US" dirty="0" smtClean="0"/>
              <a:t>Dentin is a bone-like matrix that is porous and yellow material. </a:t>
            </a:r>
          </a:p>
          <a:p>
            <a:pPr algn="l" rtl="0">
              <a:buNone/>
            </a:pPr>
            <a:r>
              <a:rPr lang="en-US" dirty="0" smtClean="0"/>
              <a:t>It is made up of 75% inorganic materials, 20% organic materials and 5% water. </a:t>
            </a:r>
          </a:p>
          <a:p>
            <a:pPr algn="l" rtl="0">
              <a:buNone/>
            </a:pPr>
            <a:r>
              <a:rPr lang="en-US" dirty="0" smtClean="0"/>
              <a:t>Because it is softer than enamel, it decays more rapidly and is subject to severe cavities if not properly treated.</a:t>
            </a:r>
          </a:p>
          <a:p>
            <a:pPr algn="l" rtl="0">
              <a:buNone/>
            </a:pPr>
            <a:endParaRPr lang="ar-IQ" dirty="0"/>
          </a:p>
        </p:txBody>
      </p:sp>
      <p:pic>
        <p:nvPicPr>
          <p:cNvPr id="38914" name="Picture 2" descr="http://www.studiodentaire.com/images/en/dentin_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81200"/>
            <a:ext cx="4391025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Types of dentin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1"/>
            <a:ext cx="8534400" cy="2590799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 smtClean="0"/>
              <a:t>The most recently formed layer of dentin is always on the </a:t>
            </a:r>
            <a:r>
              <a:rPr lang="en-US" sz="2000" dirty="0" err="1" smtClean="0"/>
              <a:t>pulpal</a:t>
            </a:r>
            <a:r>
              <a:rPr lang="en-US" sz="2000" dirty="0" smtClean="0"/>
              <a:t> surface. This </a:t>
            </a:r>
            <a:r>
              <a:rPr lang="en-US" sz="2000" dirty="0" err="1" smtClean="0"/>
              <a:t>unmineralized</a:t>
            </a:r>
            <a:r>
              <a:rPr lang="en-US" sz="2000" dirty="0" smtClean="0"/>
              <a:t> zone of dentin is immediately next to the cell bodies of the </a:t>
            </a:r>
            <a:r>
              <a:rPr lang="en-US" sz="2000" dirty="0" err="1" smtClean="0"/>
              <a:t>odontoblasts</a:t>
            </a:r>
            <a:r>
              <a:rPr lang="en-US" sz="2000" dirty="0" smtClean="0"/>
              <a:t> is called </a:t>
            </a:r>
            <a:r>
              <a:rPr lang="en-US" sz="2000" i="1" dirty="0" err="1" smtClean="0"/>
              <a:t>predentin</a:t>
            </a:r>
            <a:r>
              <a:rPr lang="en-US" sz="2000" dirty="0" smtClean="0"/>
              <a:t>.</a:t>
            </a:r>
          </a:p>
          <a:p>
            <a:pPr algn="l" rtl="0"/>
            <a:r>
              <a:rPr lang="en-US" sz="2000" dirty="0" smtClean="0"/>
              <a:t>Dentin formation begins at areas </a:t>
            </a:r>
            <a:r>
              <a:rPr lang="en-US" sz="2000" dirty="0" err="1" smtClean="0"/>
              <a:t>subadjacent</a:t>
            </a:r>
            <a:r>
              <a:rPr lang="en-US" sz="2000" dirty="0" smtClean="0"/>
              <a:t> to the cusp tip or </a:t>
            </a:r>
            <a:r>
              <a:rPr lang="en-US" sz="2000" dirty="0" err="1" smtClean="0"/>
              <a:t>incisal</a:t>
            </a:r>
            <a:r>
              <a:rPr lang="en-US" sz="2000" dirty="0" smtClean="0"/>
              <a:t> ridge and gradually spread to the apex of the root. The dentin which forms the initial shape of the tooth is called </a:t>
            </a:r>
            <a:r>
              <a:rPr lang="en-US" sz="2000" i="1" dirty="0" smtClean="0"/>
              <a:t>primary dentin.</a:t>
            </a:r>
            <a:endParaRPr lang="ar-IQ" sz="2000" dirty="0"/>
          </a:p>
        </p:txBody>
      </p:sp>
      <p:pic>
        <p:nvPicPr>
          <p:cNvPr id="41986" name="Picture 2" descr="http://classconnection.s3.amazonaws.com/50/flashcards/3569050/jpg/d_4_0-140DC56340F3ABF39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048000"/>
            <a:ext cx="2943225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The dentinal tubules are small canals that extend from the DEJ or DCJ to the pulp. </a:t>
            </a:r>
          </a:p>
          <a:p>
            <a:pPr algn="l" rtl="0"/>
            <a:r>
              <a:rPr lang="en-US" dirty="0" smtClean="0"/>
              <a:t>Each tubule contains the </a:t>
            </a:r>
            <a:r>
              <a:rPr lang="en-US" dirty="0" err="1" smtClean="0"/>
              <a:t>cytoplasmic</a:t>
            </a:r>
            <a:r>
              <a:rPr lang="en-US" dirty="0" smtClean="0"/>
              <a:t> cell process (Tomes' fiber) of </a:t>
            </a:r>
            <a:r>
              <a:rPr lang="en-US" dirty="0" err="1" smtClean="0"/>
              <a:t>odontoblasts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Each dentinal tubule is lined with a layer of </a:t>
            </a:r>
            <a:r>
              <a:rPr lang="en-US" i="1" dirty="0" err="1" smtClean="0"/>
              <a:t>peritubular</a:t>
            </a:r>
            <a:r>
              <a:rPr lang="en-US" dirty="0" smtClean="0"/>
              <a:t> dentin, which is much more mineralized than the surrounding </a:t>
            </a:r>
            <a:r>
              <a:rPr lang="en-US" i="1" dirty="0" err="1" smtClean="0"/>
              <a:t>intertubular</a:t>
            </a:r>
            <a:r>
              <a:rPr lang="en-US" dirty="0" smtClean="0"/>
              <a:t> dentin. </a:t>
            </a:r>
            <a:endParaRPr lang="ar-IQ" dirty="0"/>
          </a:p>
        </p:txBody>
      </p:sp>
      <p:pic>
        <p:nvPicPr>
          <p:cNvPr id="5" name="Content Placeholder 4" descr="http://i-need-more.com/wp-content/uploads/2012/02/020412_1552_Structureof3.pn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133600"/>
            <a:ext cx="3429000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Enamel</a:t>
            </a:r>
            <a:endParaRPr lang="ar-IQ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5410200" cy="438912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Enamel is formed on the tooth while the tooth is developing within the gum, before interrupts into the mouth. Once fully formed, it does not contain blood vessels or nerves. </a:t>
            </a:r>
            <a:r>
              <a:rPr lang="en-US" dirty="0" err="1" smtClean="0"/>
              <a:t>Embryologically</a:t>
            </a:r>
            <a:r>
              <a:rPr lang="en-US" dirty="0" smtClean="0"/>
              <a:t>, enamel is formed by </a:t>
            </a:r>
            <a:r>
              <a:rPr lang="en-US" dirty="0" err="1" smtClean="0"/>
              <a:t>ameloblast</a:t>
            </a:r>
            <a:r>
              <a:rPr lang="en-US" dirty="0" smtClean="0"/>
              <a:t> cells, which originate from the ectoderm. </a:t>
            </a:r>
          </a:p>
          <a:p>
            <a:pPr algn="l" rtl="0"/>
            <a:r>
              <a:rPr lang="en-US" dirty="0" err="1" smtClean="0"/>
              <a:t>Ameloblasts</a:t>
            </a:r>
            <a:r>
              <a:rPr lang="en-US" dirty="0" smtClean="0"/>
              <a:t> have short extensions toward the </a:t>
            </a:r>
            <a:r>
              <a:rPr lang="en-US" dirty="0" err="1" smtClean="0"/>
              <a:t>dentinoenamel</a:t>
            </a:r>
            <a:r>
              <a:rPr lang="en-US" dirty="0" smtClean="0"/>
              <a:t> junction (DEJ) and these are called </a:t>
            </a:r>
            <a:r>
              <a:rPr lang="en-US" b="1" dirty="0" smtClean="0"/>
              <a:t>Tomes' processes</a:t>
            </a:r>
            <a:r>
              <a:rPr lang="en-US" dirty="0" smtClean="0"/>
              <a:t>. </a:t>
            </a:r>
            <a:endParaRPr lang="ar-IQ" dirty="0"/>
          </a:p>
        </p:txBody>
      </p:sp>
      <p:pic>
        <p:nvPicPr>
          <p:cNvPr id="2050" name="Picture 2" descr="نتيجة بحث الصور عن ‪ameloblast cells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362200"/>
            <a:ext cx="3409950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Secondary dentin</a:t>
            </a:r>
            <a:endParaRPr lang="ar-IQ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It grows much more slowly than primary dentin, but maintains its incremental aspect of growth. </a:t>
            </a:r>
          </a:p>
          <a:p>
            <a:pPr algn="l" rtl="0"/>
            <a:r>
              <a:rPr lang="en-US" dirty="0" smtClean="0"/>
              <a:t>It has a similar structure to primary dentin,</a:t>
            </a:r>
          </a:p>
          <a:p>
            <a:pPr algn="l" rtl="0"/>
            <a:r>
              <a:rPr lang="en-US" dirty="0" smtClean="0"/>
              <a:t>Its deposition is mainly in the pulp horns and on the floor of the pulp chamber.</a:t>
            </a:r>
          </a:p>
          <a:p>
            <a:pPr algn="l" rtl="0"/>
            <a:r>
              <a:rPr lang="en-US" dirty="0" smtClean="0"/>
              <a:t> It is the growth of this dentin that causes the decrease in the size of the pulp chamber with age. 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ar-IQ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pPr rtl="0"/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Tertiary Dentin- (irregular) </a:t>
            </a:r>
            <a:endParaRPr lang="ar-IQ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35725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Is formed in response to moderate-level irritants,. </a:t>
            </a:r>
          </a:p>
          <a:p>
            <a:pPr algn="l" rtl="0"/>
            <a:r>
              <a:rPr lang="en-US" dirty="0" smtClean="0"/>
              <a:t>In about 15 days, </a:t>
            </a:r>
            <a:r>
              <a:rPr lang="en-US" dirty="0" err="1" smtClean="0"/>
              <a:t>mesenchymal</a:t>
            </a:r>
            <a:r>
              <a:rPr lang="en-US" dirty="0" smtClean="0"/>
              <a:t> cells of the pulp are converted or differentiated to secondary </a:t>
            </a:r>
            <a:r>
              <a:rPr lang="en-US" dirty="0" err="1" smtClean="0"/>
              <a:t>odontoblasts</a:t>
            </a:r>
            <a:r>
              <a:rPr lang="en-US" dirty="0" smtClean="0"/>
              <a:t>, and form irregularly organized tubules.</a:t>
            </a:r>
          </a:p>
          <a:p>
            <a:pPr algn="l" rtl="0"/>
            <a:r>
              <a:rPr lang="en-US" dirty="0" smtClean="0"/>
              <a:t> The rate of formation and the thickness and organization of reparative dentin depend on the intensity and duration of the stimulus. </a:t>
            </a:r>
            <a:endParaRPr lang="en-US" b="1" dirty="0" smtClean="0"/>
          </a:p>
          <a:p>
            <a:pPr algn="l" rtl="0"/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ar-IQ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Dentin permeability</a:t>
            </a:r>
            <a:endParaRPr lang="ar-IQ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Content Placeholder 4" descr="https://encrypted-tbn2.gstatic.com/images?q=tbn:ANd9GcRC9tLnQelnWUluQKn8tfYpyJGnS6j67YzL3onrVZZZJC4xaqIh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384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267200" y="1143000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Dentin permeability is directly related to its protective function. </a:t>
            </a:r>
          </a:p>
          <a:p>
            <a:r>
              <a:rPr lang="en-US" b="1" dirty="0" smtClean="0"/>
              <a:t>When the external cap of enamel and </a:t>
            </a:r>
            <a:r>
              <a:rPr lang="en-US" b="1" dirty="0" err="1" smtClean="0"/>
              <a:t>cementum</a:t>
            </a:r>
            <a:r>
              <a:rPr lang="en-US" b="1" dirty="0" smtClean="0"/>
              <a:t> is lost from the dentinal tubules, the exposed tubules becomes conduits between the pulp and the external oral environment. </a:t>
            </a:r>
          </a:p>
          <a:p>
            <a:endParaRPr lang="en-US" b="1" dirty="0" smtClean="0"/>
          </a:p>
          <a:p>
            <a:r>
              <a:rPr lang="en-US" b="1" dirty="0" smtClean="0"/>
              <a:t>such capillary action, differential thermal expansion and diffusion of various fluids through permeable dentinal tubules to reach the pulp, putting the tooth at risk for </a:t>
            </a:r>
            <a:r>
              <a:rPr lang="en-US" b="1" dirty="0" err="1" smtClean="0"/>
              <a:t>pulpal</a:t>
            </a:r>
            <a:r>
              <a:rPr lang="en-US" b="1" dirty="0" smtClean="0"/>
              <a:t> inflammation and sensitivity.</a:t>
            </a:r>
            <a:endParaRPr lang="ar-IQ" dirty="0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Dentin sensitivity</a:t>
            </a:r>
            <a:endParaRPr lang="ar-IQ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the most accepted theory of pain transmission is the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hydrodynamic theory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This theory accounts for pain transmission by the small, rapid movements of fluid that occur within the dentinal tubules. </a:t>
            </a:r>
          </a:p>
          <a:p>
            <a:pPr algn="l" rtl="0"/>
            <a:r>
              <a:rPr lang="en-US" dirty="0" smtClean="0"/>
              <a:t>Because many tubules contain mechanoreceptor never ending near the pulp. </a:t>
            </a:r>
          </a:p>
          <a:p>
            <a:pPr algn="l" rtl="0"/>
            <a:r>
              <a:rPr lang="en-US" dirty="0" smtClean="0"/>
              <a:t>Small fluid movement in the tubules arising from cutting, drying, pressure changes, osmotic shifts, or changes in temperature accounts for the majority of pain transmission.</a:t>
            </a:r>
          </a:p>
          <a:p>
            <a:pPr algn="l" rtl="0"/>
            <a:endParaRPr lang="ar-IQ" dirty="0"/>
          </a:p>
        </p:txBody>
      </p:sp>
      <p:pic>
        <p:nvPicPr>
          <p:cNvPr id="5" name="Picture 2" descr="http://www.freysmiles.com/images/uploads/general/dentin_hypersensitivit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828800"/>
            <a:ext cx="3276600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Dentin is distinguished from enamel by</a:t>
            </a:r>
            <a:endParaRPr lang="ar-IQ" sz="3600" dirty="0">
              <a:solidFill>
                <a:schemeClr val="bg1"/>
              </a:solidFill>
              <a:latin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US" dirty="0" smtClean="0"/>
              <a:t>1. </a:t>
            </a:r>
            <a:r>
              <a:rPr lang="en-US" b="1" dirty="0" smtClean="0"/>
              <a:t>Color</a:t>
            </a:r>
            <a:r>
              <a:rPr lang="en-US" dirty="0" smtClean="0"/>
              <a:t>: dentin is normally yellow white and slightly darker than enamel. </a:t>
            </a:r>
          </a:p>
          <a:p>
            <a:pPr algn="l"/>
            <a:r>
              <a:rPr lang="en-US" dirty="0" smtClean="0"/>
              <a:t>2. </a:t>
            </a:r>
            <a:r>
              <a:rPr lang="en-US" b="1" dirty="0" smtClean="0"/>
              <a:t>Hardness</a:t>
            </a:r>
            <a:r>
              <a:rPr lang="en-US" dirty="0" smtClean="0"/>
              <a:t>: dentin is softer than enamel, sharp explorer tends to catch and hold in dentin.</a:t>
            </a:r>
          </a:p>
          <a:p>
            <a:pPr algn="l"/>
            <a:r>
              <a:rPr lang="en-US" dirty="0" smtClean="0"/>
              <a:t>3. </a:t>
            </a:r>
            <a:r>
              <a:rPr lang="en-US" b="1" dirty="0" smtClean="0"/>
              <a:t>Reflectance</a:t>
            </a:r>
            <a:r>
              <a:rPr lang="en-US" dirty="0" smtClean="0"/>
              <a:t>: dentin more opaque and dull, less reflective to light than enamel, which appear shiny.</a:t>
            </a:r>
          </a:p>
          <a:p>
            <a:pPr algn="l"/>
            <a:r>
              <a:rPr lang="en-US" dirty="0" smtClean="0"/>
              <a:t>4. </a:t>
            </a:r>
            <a:r>
              <a:rPr lang="en-US" b="1" dirty="0" smtClean="0"/>
              <a:t>Sound</a:t>
            </a:r>
            <a:r>
              <a:rPr lang="en-US" dirty="0" smtClean="0"/>
              <a:t>: when moving an explorer tip over the tooth, enamel surfaces provide a sharper, higher  pitched sound than dentin surfaces.</a:t>
            </a:r>
          </a:p>
          <a:p>
            <a:pPr algn="l" rtl="0">
              <a:buNone/>
            </a:pP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029199"/>
            <a:ext cx="4038600" cy="1325725"/>
          </a:xfrm>
        </p:spPr>
        <p:txBody>
          <a:bodyPr>
            <a:normAutofit fontScale="77500" lnSpcReduction="20000"/>
          </a:bodyPr>
          <a:lstStyle/>
          <a:p>
            <a:endParaRPr lang="ar-IQ" dirty="0"/>
          </a:p>
        </p:txBody>
      </p:sp>
      <p:pic>
        <p:nvPicPr>
          <p:cNvPr id="1026" name="Picture 2" descr="https://upload.wikimedia.org/wikipedia/commons/thumb/3/3f/Topviewtooth.jpg/220px-Topviewtoo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828800"/>
            <a:ext cx="365760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The pulp</a:t>
            </a:r>
            <a:endParaRPr lang="ar-IQ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143000"/>
            <a:ext cx="4041775" cy="5217320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The pulp cavity is divided into: </a:t>
            </a:r>
          </a:p>
          <a:p>
            <a:pPr algn="l" rtl="0"/>
            <a:r>
              <a:rPr lang="en-US" dirty="0" smtClean="0"/>
              <a:t>the </a:t>
            </a:r>
            <a:r>
              <a:rPr lang="en-US" b="1" dirty="0" smtClean="0"/>
              <a:t>coronal</a:t>
            </a:r>
            <a:r>
              <a:rPr lang="en-US" dirty="0" smtClean="0"/>
              <a:t> </a:t>
            </a:r>
            <a:r>
              <a:rPr lang="en-US" b="1" dirty="0" smtClean="0"/>
              <a:t>pulp</a:t>
            </a:r>
            <a:r>
              <a:rPr lang="en-US" dirty="0" smtClean="0"/>
              <a:t> located in the pulp chamber of the crown portion of the tooth</a:t>
            </a:r>
          </a:p>
          <a:p>
            <a:pPr algn="l" rtl="0"/>
            <a:r>
              <a:rPr lang="en-US" dirty="0" smtClean="0"/>
              <a:t> the </a:t>
            </a:r>
            <a:r>
              <a:rPr lang="en-US" b="1" dirty="0" err="1" smtClean="0"/>
              <a:t>radicular</a:t>
            </a:r>
            <a:r>
              <a:rPr lang="en-US" b="1" dirty="0" smtClean="0"/>
              <a:t> pulp </a:t>
            </a:r>
            <a:r>
              <a:rPr lang="en-US" dirty="0" smtClean="0"/>
              <a:t>located in the canals of the root portion of the tooth.</a:t>
            </a:r>
          </a:p>
          <a:p>
            <a:pPr algn="l" rtl="0"/>
            <a:r>
              <a:rPr lang="en-US" dirty="0" smtClean="0"/>
              <a:t> The </a:t>
            </a:r>
            <a:r>
              <a:rPr lang="en-US" dirty="0" err="1" smtClean="0"/>
              <a:t>radicular</a:t>
            </a:r>
            <a:r>
              <a:rPr lang="en-US" dirty="0" smtClean="0"/>
              <a:t> pulp is continuous with the </a:t>
            </a:r>
            <a:r>
              <a:rPr lang="en-US" dirty="0" err="1" smtClean="0"/>
              <a:t>periapical</a:t>
            </a:r>
            <a:r>
              <a:rPr lang="en-US" dirty="0" smtClean="0"/>
              <a:t> tissues by connecting through the apical foramen of the root. Accessory canals may extend from the pulp canals laterally through the root dentin to the periodontal tissues.</a:t>
            </a:r>
            <a:endParaRPr lang="ar-IQ" dirty="0"/>
          </a:p>
        </p:txBody>
      </p:sp>
      <p:pic>
        <p:nvPicPr>
          <p:cNvPr id="12290" name="Picture 2" descr="http://2.bp.blogspot.com/-p2jJr5cHyPQ/UGiPFZUwISI/AAAAAAAAAq0/RY0OEOLCzCA/s1600/79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590800"/>
            <a:ext cx="2857500" cy="40957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pulp is a specialized organ serving four functions:</a:t>
            </a:r>
            <a:endParaRPr lang="ar-IQ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1- </a:t>
            </a:r>
            <a:r>
              <a:rPr lang="en-US" b="1" dirty="0" smtClean="0"/>
              <a:t>Formative of developmental</a:t>
            </a:r>
            <a:r>
              <a:rPr lang="en-US" dirty="0" smtClean="0"/>
              <a:t>; is the production of primary and secondary dentin by the </a:t>
            </a:r>
            <a:r>
              <a:rPr lang="en-US" dirty="0" err="1" smtClean="0"/>
              <a:t>odontoblasts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2- </a:t>
            </a:r>
            <a:r>
              <a:rPr lang="en-US" b="1" dirty="0" smtClean="0"/>
              <a:t>Nutritive</a:t>
            </a:r>
            <a:r>
              <a:rPr lang="en-US" dirty="0" smtClean="0"/>
              <a:t>; supplies nutriments and moisture to the dentin through the blood vascular supply to the </a:t>
            </a:r>
            <a:r>
              <a:rPr lang="en-US" dirty="0" err="1" smtClean="0"/>
              <a:t>odontoblasts</a:t>
            </a:r>
            <a:r>
              <a:rPr lang="en-US" dirty="0" smtClean="0"/>
              <a:t> and their processes.</a:t>
            </a:r>
          </a:p>
          <a:p>
            <a:pPr algn="l" rtl="0"/>
            <a:r>
              <a:rPr lang="en-US" dirty="0" smtClean="0"/>
              <a:t>3- </a:t>
            </a:r>
            <a:r>
              <a:rPr lang="en-US" b="1" dirty="0" smtClean="0"/>
              <a:t>Sensory or protective</a:t>
            </a:r>
            <a:r>
              <a:rPr lang="en-US" dirty="0" smtClean="0"/>
              <a:t>; provide sensory nerve fibers within the pulp to mediate the sensation of pain.</a:t>
            </a:r>
          </a:p>
          <a:p>
            <a:pPr algn="l" rtl="0"/>
            <a:r>
              <a:rPr lang="en-US" dirty="0" smtClean="0"/>
              <a:t>4- </a:t>
            </a:r>
            <a:r>
              <a:rPr lang="en-US" b="1" dirty="0" smtClean="0"/>
              <a:t>Defensive or reparative</a:t>
            </a:r>
            <a:r>
              <a:rPr lang="en-US" dirty="0" smtClean="0"/>
              <a:t>; is related primarily to its response to irritation. Such irritants can cause the degeneration or death of the </a:t>
            </a:r>
            <a:r>
              <a:rPr lang="en-US" dirty="0" err="1" smtClean="0"/>
              <a:t>odontoblastic</a:t>
            </a:r>
            <a:r>
              <a:rPr lang="en-US" dirty="0" smtClean="0"/>
              <a:t> processes and corresponding </a:t>
            </a:r>
            <a:r>
              <a:rPr lang="en-US" dirty="0" err="1" smtClean="0"/>
              <a:t>odontoblasts</a:t>
            </a:r>
            <a:r>
              <a:rPr lang="en-US" dirty="0" smtClean="0"/>
              <a:t> and the formation by the pulp of replacement </a:t>
            </a:r>
            <a:r>
              <a:rPr lang="en-US" dirty="0" err="1" smtClean="0"/>
              <a:t>odontoblasts</a:t>
            </a:r>
            <a:r>
              <a:rPr lang="en-US" dirty="0" smtClean="0"/>
              <a:t> (from undifferentiated </a:t>
            </a:r>
            <a:r>
              <a:rPr lang="en-US" dirty="0" err="1" smtClean="0"/>
              <a:t>mesenchymal</a:t>
            </a:r>
            <a:r>
              <a:rPr lang="en-US" dirty="0" smtClean="0"/>
              <a:t> cells) that lay down irregular or reparative dentin.</a:t>
            </a:r>
          </a:p>
          <a:p>
            <a:pPr algn="l" rtl="0"/>
            <a:endParaRPr lang="ar-IQ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909642" y="0"/>
            <a:ext cx="2343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Composition of the pulp</a:t>
            </a:r>
            <a:endParaRPr lang="ar-IQ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648200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b="1" dirty="0" smtClean="0"/>
              <a:t>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From innermost to outermost:</a:t>
            </a:r>
          </a:p>
          <a:p>
            <a:pPr algn="l" rtl="0"/>
            <a:r>
              <a:rPr lang="en-US" dirty="0" smtClean="0"/>
              <a:t>1. </a:t>
            </a:r>
            <a:r>
              <a:rPr lang="en-US" dirty="0" err="1" smtClean="0">
                <a:solidFill>
                  <a:schemeClr val="bg1"/>
                </a:solidFill>
              </a:rPr>
              <a:t>Pulpal</a:t>
            </a:r>
            <a:r>
              <a:rPr lang="en-US" dirty="0" smtClean="0">
                <a:solidFill>
                  <a:schemeClr val="bg1"/>
                </a:solidFill>
              </a:rPr>
              <a:t> core</a:t>
            </a:r>
            <a:r>
              <a:rPr lang="en-US" dirty="0" smtClean="0"/>
              <a:t>, which is in the center of the pulp chamber with many cells and an extensive vascular supply.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2. </a:t>
            </a:r>
            <a:r>
              <a:rPr lang="en-US" dirty="0" smtClean="0">
                <a:solidFill>
                  <a:schemeClr val="bg1"/>
                </a:solidFill>
              </a:rPr>
              <a:t>Cell rich zone</a:t>
            </a:r>
            <a:r>
              <a:rPr lang="en-US" dirty="0" smtClean="0"/>
              <a:t>; which contains fibroblasts and undifferentiated </a:t>
            </a:r>
            <a:r>
              <a:rPr lang="en-US" dirty="0" err="1" smtClean="0"/>
              <a:t>mesenchymal</a:t>
            </a:r>
            <a:r>
              <a:rPr lang="en-US" dirty="0" smtClean="0"/>
              <a:t> cells.</a:t>
            </a:r>
          </a:p>
          <a:p>
            <a:pPr algn="l" rtl="0"/>
            <a:r>
              <a:rPr lang="en-US" dirty="0" smtClean="0"/>
              <a:t>3. </a:t>
            </a:r>
            <a:r>
              <a:rPr lang="en-US" dirty="0" smtClean="0">
                <a:solidFill>
                  <a:schemeClr val="bg1"/>
                </a:solidFill>
              </a:rPr>
              <a:t>Cell free zone</a:t>
            </a:r>
            <a:r>
              <a:rPr lang="en-US" dirty="0" smtClean="0"/>
              <a:t>; which is rich in both capillaries and nerve networks.</a:t>
            </a:r>
          </a:p>
          <a:p>
            <a:pPr algn="l" rtl="0"/>
            <a:r>
              <a:rPr lang="en-US" dirty="0" smtClean="0"/>
              <a:t>4. </a:t>
            </a:r>
            <a:r>
              <a:rPr lang="en-US" dirty="0" err="1" smtClean="0">
                <a:solidFill>
                  <a:schemeClr val="bg1"/>
                </a:solidFill>
              </a:rPr>
              <a:t>Odontoblastic</a:t>
            </a:r>
            <a:r>
              <a:rPr lang="en-US" dirty="0" smtClean="0">
                <a:solidFill>
                  <a:schemeClr val="bg1"/>
                </a:solidFill>
              </a:rPr>
              <a:t> layer</a:t>
            </a:r>
            <a:r>
              <a:rPr lang="en-US" dirty="0" smtClean="0"/>
              <a:t>; outermost layer which contains </a:t>
            </a:r>
            <a:r>
              <a:rPr lang="en-US" dirty="0" err="1" smtClean="0"/>
              <a:t>odontoblasts</a:t>
            </a:r>
            <a:r>
              <a:rPr lang="en-US" dirty="0" smtClean="0"/>
              <a:t> and lies next to the </a:t>
            </a:r>
            <a:r>
              <a:rPr lang="en-US" dirty="0" err="1" smtClean="0"/>
              <a:t>predentin</a:t>
            </a:r>
            <a:r>
              <a:rPr lang="en-US" dirty="0" smtClean="0"/>
              <a:t> and mature dentin.</a:t>
            </a:r>
          </a:p>
          <a:p>
            <a:pPr algn="l" rtl="0">
              <a:buNone/>
            </a:pP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Cells found in the dental pulp include </a:t>
            </a:r>
            <a:r>
              <a:rPr lang="en-US" dirty="0" smtClean="0">
                <a:hlinkClick r:id="rId2" tooltip="Fibroblasts"/>
              </a:rPr>
              <a:t>fibroblasts</a:t>
            </a:r>
            <a:r>
              <a:rPr lang="en-US" dirty="0" smtClean="0"/>
              <a:t> (the principal cell), </a:t>
            </a:r>
            <a:r>
              <a:rPr lang="en-US" dirty="0" err="1" smtClean="0">
                <a:hlinkClick r:id="rId3" tooltip="Odontoblasts"/>
              </a:rPr>
              <a:t>odontoblasts</a:t>
            </a:r>
            <a:r>
              <a:rPr lang="en-US" dirty="0" err="1" smtClean="0"/>
              <a:t>,defence</a:t>
            </a:r>
            <a:r>
              <a:rPr lang="en-US" dirty="0" smtClean="0"/>
              <a:t> cells like </a:t>
            </a:r>
            <a:r>
              <a:rPr lang="en-US" dirty="0" err="1" smtClean="0">
                <a:hlinkClick r:id="rId4" tooltip="Histiocytes"/>
              </a:rPr>
              <a:t>histiocytes</a:t>
            </a:r>
            <a:r>
              <a:rPr lang="en-US" dirty="0" smtClean="0"/>
              <a:t>, </a:t>
            </a:r>
            <a:r>
              <a:rPr lang="en-US" dirty="0" smtClean="0">
                <a:hlinkClick r:id="rId5" tooltip="Macrophages"/>
              </a:rPr>
              <a:t>macrophage</a:t>
            </a:r>
            <a:r>
              <a:rPr lang="en-US" dirty="0" smtClean="0"/>
              <a:t>, </a:t>
            </a:r>
            <a:r>
              <a:rPr lang="en-US" dirty="0" smtClean="0">
                <a:hlinkClick r:id="rId6" tooltip="Granulocytes"/>
              </a:rPr>
              <a:t>granulocytes</a:t>
            </a:r>
            <a:r>
              <a:rPr lang="en-US" dirty="0" smtClean="0"/>
              <a:t>, </a:t>
            </a:r>
            <a:r>
              <a:rPr lang="en-US" dirty="0" smtClean="0">
                <a:hlinkClick r:id="rId7" tooltip="Mast cells"/>
              </a:rPr>
              <a:t>mast cells</a:t>
            </a:r>
            <a:r>
              <a:rPr lang="en-US" dirty="0" smtClean="0"/>
              <a:t> and </a:t>
            </a:r>
            <a:r>
              <a:rPr lang="en-US" dirty="0" smtClean="0">
                <a:hlinkClick r:id="rId8" tooltip="Plasma cells"/>
              </a:rPr>
              <a:t>plasma cells</a:t>
            </a:r>
            <a:r>
              <a:rPr lang="en-US" dirty="0" smtClean="0"/>
              <a:t>.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ar-IQ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057400" y="2667000"/>
            <a:ext cx="4876800" cy="2404872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Thank you</a:t>
            </a:r>
            <a:endParaRPr lang="ar-IQ" sz="4400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endParaRPr lang="ar-IQ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086600" cy="838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Chemically: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304800" y="1219200"/>
            <a:ext cx="5486400" cy="5105400"/>
          </a:xfrm>
        </p:spPr>
        <p:txBody>
          <a:bodyPr>
            <a:normAutofit fontScale="92500" lnSpcReduction="20000"/>
          </a:bodyPr>
          <a:lstStyle/>
          <a:p>
            <a:pPr rtl="0"/>
            <a:endParaRPr lang="en-US" sz="1800" dirty="0" smtClean="0"/>
          </a:p>
          <a:p>
            <a:pPr rtl="0"/>
            <a:r>
              <a:rPr lang="en-US" sz="2600" dirty="0" smtClean="0"/>
              <a:t>- It is the hardest substance in the human body.</a:t>
            </a:r>
          </a:p>
          <a:p>
            <a:pPr rtl="0">
              <a:buFontTx/>
              <a:buChar char="-"/>
            </a:pPr>
            <a:r>
              <a:rPr lang="en-US" sz="2600" dirty="0" smtClean="0"/>
              <a:t>It contains the highest percentage of  inorganic matter (minerals);95%-98%  by weight. </a:t>
            </a:r>
          </a:p>
          <a:p>
            <a:pPr rtl="0">
              <a:buFontTx/>
              <a:buChar char="-"/>
            </a:pPr>
            <a:r>
              <a:rPr lang="en-US" sz="2600" dirty="0" smtClean="0"/>
              <a:t>The primary mineral is </a:t>
            </a:r>
            <a:r>
              <a:rPr lang="en-US" sz="2600" dirty="0" err="1" smtClean="0">
                <a:hlinkClick r:id="rId2" tooltip="Hydroxyapatite"/>
              </a:rPr>
              <a:t>hydroxyapatite</a:t>
            </a:r>
            <a:r>
              <a:rPr lang="en-US" sz="2600" dirty="0" smtClean="0"/>
              <a:t> (</a:t>
            </a:r>
            <a:r>
              <a:rPr lang="en-US" sz="2600" dirty="0" smtClean="0">
                <a:hlinkClick r:id="rId3" tooltip="Crystal"/>
              </a:rPr>
              <a:t>crystalline</a:t>
            </a:r>
            <a:r>
              <a:rPr lang="en-US" sz="2600" dirty="0" smtClean="0"/>
              <a:t> </a:t>
            </a:r>
            <a:r>
              <a:rPr lang="en-US" sz="2600" dirty="0" smtClean="0">
                <a:hlinkClick r:id="rId4" tooltip="Calcium phosphate"/>
              </a:rPr>
              <a:t>calcium phosphate</a:t>
            </a:r>
            <a:r>
              <a:rPr lang="en-US" sz="2600" dirty="0" smtClean="0"/>
              <a:t>).</a:t>
            </a:r>
          </a:p>
          <a:p>
            <a:pPr rtl="0"/>
            <a:r>
              <a:rPr lang="en-US" sz="2600" dirty="0" smtClean="0"/>
              <a:t>- The organic content of about 1-2% and water. </a:t>
            </a:r>
          </a:p>
          <a:p>
            <a:pPr rtl="0"/>
            <a:r>
              <a:rPr lang="en-US" sz="2600" dirty="0" smtClean="0"/>
              <a:t>- Enamel does not contain </a:t>
            </a:r>
            <a:r>
              <a:rPr lang="en-US" sz="2600" dirty="0" smtClean="0">
                <a:hlinkClick r:id="rId5" tooltip="Collagen"/>
              </a:rPr>
              <a:t>collagen</a:t>
            </a:r>
            <a:r>
              <a:rPr lang="en-US" sz="2600" dirty="0" smtClean="0"/>
              <a:t>, as found in other hard tissues such as dentin and </a:t>
            </a:r>
            <a:r>
              <a:rPr lang="en-US" sz="2600" dirty="0" smtClean="0">
                <a:hlinkClick r:id="rId6" tooltip="Bone"/>
              </a:rPr>
              <a:t>bone</a:t>
            </a:r>
            <a:r>
              <a:rPr lang="en-US" sz="2600" dirty="0" smtClean="0"/>
              <a:t>, but it does contain two unique classes of proteins:      </a:t>
            </a:r>
            <a:r>
              <a:rPr lang="en-US" sz="2600" dirty="0" err="1" smtClean="0">
                <a:hlinkClick r:id="rId7" tooltip="Amelogenin"/>
              </a:rPr>
              <a:t>amelogenins</a:t>
            </a:r>
            <a:r>
              <a:rPr lang="en-US" sz="2600" dirty="0" smtClean="0"/>
              <a:t> and </a:t>
            </a:r>
            <a:r>
              <a:rPr lang="en-US" sz="2600" dirty="0" err="1" smtClean="0">
                <a:hlinkClick r:id="rId8" tooltip="Enamelin"/>
              </a:rPr>
              <a:t>enamelins</a:t>
            </a:r>
            <a:r>
              <a:rPr lang="en-US" sz="2600" dirty="0" smtClean="0"/>
              <a:t>.</a:t>
            </a:r>
            <a:endParaRPr lang="ar-IQ" sz="2600" dirty="0" smtClean="0"/>
          </a:p>
        </p:txBody>
      </p:sp>
      <p:pic>
        <p:nvPicPr>
          <p:cNvPr id="4" name="Picture 7" descr="molarsect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/>
          <a:stretch>
            <a:fillRect/>
          </a:stretch>
        </p:blipFill>
        <p:spPr>
          <a:xfrm>
            <a:off x="6019800" y="1524000"/>
            <a:ext cx="2554224" cy="3974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57599" y="1828800"/>
            <a:ext cx="5105401" cy="434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ar-JO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3886200" cy="552448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Enamel</a:t>
            </a:r>
            <a:endParaRPr lang="ar-IQ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371600"/>
            <a:ext cx="7467600" cy="4572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+mj-lt"/>
              </a:rPr>
              <a:t>Once it is mature, enamel is almost totally without the softer organic matter. Enamel is </a:t>
            </a:r>
            <a:r>
              <a:rPr lang="en-US" sz="3200" dirty="0" err="1" smtClean="0">
                <a:latin typeface="+mj-lt"/>
              </a:rPr>
              <a:t>avascular</a:t>
            </a:r>
            <a:r>
              <a:rPr lang="en-US" sz="3200" dirty="0" smtClean="0">
                <a:latin typeface="+mj-lt"/>
              </a:rPr>
              <a:t> and has no nerve supply within it and is not renewed, however, it is not a static tissue as it can undergo mineralization changes. </a:t>
            </a:r>
          </a:p>
          <a:p>
            <a:endParaRPr lang="ar-IQ" sz="32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581400" cy="781048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Structurally</a:t>
            </a:r>
            <a:endParaRPr lang="ar-IQ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4114800" cy="457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/>
              <a:t>The basic unit of enamel is called the </a:t>
            </a:r>
            <a:r>
              <a:rPr lang="en-US" sz="2200" dirty="0" smtClean="0">
                <a:hlinkClick r:id="rId2" tooltip="Enamel rod"/>
              </a:rPr>
              <a:t>enamel rod, which is about </a:t>
            </a:r>
            <a:r>
              <a:rPr lang="en-US" sz="2200" dirty="0" smtClean="0"/>
              <a:t>4–8 </a:t>
            </a:r>
            <a:r>
              <a:rPr lang="en-US" sz="2200" dirty="0" err="1" smtClean="0">
                <a:hlinkClick r:id="rId3" tooltip="Micrometre"/>
              </a:rPr>
              <a:t>μm</a:t>
            </a:r>
            <a:r>
              <a:rPr lang="en-US" sz="2200" dirty="0" smtClean="0"/>
              <a:t> in diameter. An enamel rod, formally called an enamel prism, is a tightly packed mass of </a:t>
            </a:r>
            <a:r>
              <a:rPr lang="en-US" sz="2200" dirty="0" err="1" smtClean="0">
                <a:hlinkClick r:id="rId4" tooltip="Hydroxyapatite"/>
              </a:rPr>
              <a:t>hydroxyapatite</a:t>
            </a:r>
            <a:r>
              <a:rPr lang="en-US" sz="2200" dirty="0" smtClean="0"/>
              <a:t> crystals in an organized pattern. In cross section, it is best compared to a keyhole, with the top, or head, oriented toward the crown of the tooth, and the bottom, or tail, oriented toward the root of the tooth.</a:t>
            </a:r>
          </a:p>
          <a:p>
            <a:endParaRPr lang="ar-IQ" sz="1800" dirty="0">
              <a:latin typeface="Arial Black" pitchFamily="34" charset="0"/>
            </a:endParaRPr>
          </a:p>
        </p:txBody>
      </p:sp>
      <p:pic>
        <p:nvPicPr>
          <p:cNvPr id="5" name="Content Placeholder 4" descr="image https://classconnection.s3.amazonaws.com/50/flashcards/3569050/gif/1-s20-s0003996900000893-gr1-140DAB52CD508A56BB3.gif for term side of card"/>
          <p:cNvPicPr>
            <a:picLocks noGrp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29200" y="1447800"/>
            <a:ext cx="373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657600" cy="4572000"/>
          </a:xfrm>
        </p:spPr>
        <p:txBody>
          <a:bodyPr>
            <a:noAutofit/>
          </a:bodyPr>
          <a:lstStyle/>
          <a:p>
            <a:r>
              <a:rPr lang="en-US" sz="2600" dirty="0" smtClean="0"/>
              <a:t>The area around the enamel rod is known as </a:t>
            </a:r>
            <a:r>
              <a:rPr lang="en-US" sz="2600" dirty="0" err="1" smtClean="0">
                <a:hlinkClick r:id="rId2" tooltip="Interrod enamel"/>
              </a:rPr>
              <a:t>interrod</a:t>
            </a:r>
            <a:r>
              <a:rPr lang="en-US" sz="2600" dirty="0" smtClean="0">
                <a:hlinkClick r:id="rId2" tooltip="Interrod enamel"/>
              </a:rPr>
              <a:t> enamel</a:t>
            </a:r>
            <a:r>
              <a:rPr lang="en-US" sz="2600" dirty="0" smtClean="0"/>
              <a:t>. </a:t>
            </a:r>
            <a:r>
              <a:rPr lang="en-US" sz="2600" dirty="0" err="1" smtClean="0"/>
              <a:t>Interrod</a:t>
            </a:r>
            <a:r>
              <a:rPr lang="en-US" sz="2600" dirty="0" smtClean="0"/>
              <a:t> enamel has the same composition as enamel rod; however the crystal orientation is different in each. The border where the crystals of enamel rods and crystals of </a:t>
            </a:r>
            <a:r>
              <a:rPr lang="en-US" sz="2600" dirty="0" err="1" smtClean="0"/>
              <a:t>interrod</a:t>
            </a:r>
            <a:r>
              <a:rPr lang="en-US" sz="2600" dirty="0" smtClean="0"/>
              <a:t> enamel meet is called the </a:t>
            </a:r>
            <a:r>
              <a:rPr lang="en-US" sz="2600" dirty="0" smtClean="0">
                <a:hlinkClick r:id="rId3" tooltip="Rod sheath"/>
              </a:rPr>
              <a:t>rod sheath</a:t>
            </a:r>
            <a:r>
              <a:rPr lang="en-US" sz="2600" dirty="0" smtClean="0"/>
              <a:t>. </a:t>
            </a:r>
          </a:p>
          <a:p>
            <a:endParaRPr lang="ar-IQ" sz="2600" dirty="0" smtClean="0"/>
          </a:p>
        </p:txBody>
      </p:sp>
      <p:pic>
        <p:nvPicPr>
          <p:cNvPr id="1026" name="Picture 2" descr="http://journals.cambridge.org/fulltext_content/JMR/JMR27_02/S0884291411004092_figAb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524000"/>
            <a:ext cx="3886200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848600" cy="781048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Physical prosperities: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219200"/>
            <a:ext cx="4648200" cy="5029200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1- Color</a:t>
            </a:r>
            <a:endParaRPr lang="en-US" sz="2400" dirty="0" smtClean="0">
              <a:solidFill>
                <a:srgbClr val="C00000"/>
              </a:solidFill>
            </a:endParaRPr>
          </a:p>
          <a:p>
            <a:pPr rtl="0">
              <a:buFont typeface="Wingdings" pitchFamily="2" charset="2"/>
              <a:buChar char="v"/>
            </a:pPr>
            <a:r>
              <a:rPr lang="en-US" sz="2000" dirty="0" smtClean="0"/>
              <a:t>The normal color of E varies from light yellow to grayish (bluish) white. </a:t>
            </a:r>
          </a:p>
          <a:p>
            <a:pPr rtl="0">
              <a:buFont typeface="Wingdings" pitchFamily="2" charset="2"/>
              <a:buChar char="v"/>
            </a:pPr>
            <a:r>
              <a:rPr lang="en-US" sz="2000" dirty="0" smtClean="0"/>
              <a:t>At the edges of teeth where there is no dentin underlying the enamel, the color sometimes has a slightly blue tone.</a:t>
            </a:r>
          </a:p>
          <a:p>
            <a:pPr rtl="0">
              <a:buFont typeface="Wingdings" pitchFamily="2" charset="2"/>
              <a:buChar char="v"/>
            </a:pPr>
            <a:r>
              <a:rPr lang="en-US" sz="2000" dirty="0" smtClean="0"/>
              <a:t> Since enamel is </a:t>
            </a:r>
            <a:r>
              <a:rPr lang="en-US" sz="2000" dirty="0" err="1" smtClean="0">
                <a:hlinkClick r:id="rId2" tooltip="Translucent"/>
              </a:rPr>
              <a:t>semitranslucent</a:t>
            </a:r>
            <a:r>
              <a:rPr lang="en-US" sz="2000" dirty="0" smtClean="0"/>
              <a:t>, the color of dentin, the thickness of enamel, and any material underneath the enamel strongly affects the </a:t>
            </a:r>
            <a:r>
              <a:rPr lang="en-US" sz="2000" dirty="0" smtClean="0">
                <a:hlinkClick r:id="rId3" tooltip="Human physical appearance"/>
              </a:rPr>
              <a:t>appearance</a:t>
            </a:r>
            <a:r>
              <a:rPr lang="en-US" sz="2000" dirty="0" smtClean="0"/>
              <a:t> of a tooth. </a:t>
            </a:r>
          </a:p>
          <a:p>
            <a:pPr rtl="0">
              <a:buFont typeface="Wingdings" pitchFamily="2" charset="2"/>
              <a:buChar char="v"/>
            </a:pPr>
            <a:r>
              <a:rPr lang="en-US" sz="2000" dirty="0" smtClean="0"/>
              <a:t>The enamel on primary teeth has a more opaque crystalline form and thus appears whiter than on permanent teeth.</a:t>
            </a:r>
          </a:p>
          <a:p>
            <a:pPr rtl="0"/>
            <a:endParaRPr lang="en-US" sz="2000" dirty="0" smtClean="0"/>
          </a:p>
        </p:txBody>
      </p:sp>
      <p:pic>
        <p:nvPicPr>
          <p:cNvPr id="29698" name="Picture 2" descr="https://encrypted-tbn2.gstatic.com/images?q=tbn:ANd9GcR5OMAIWBBS4UDFfVfj4oJINhib0Xg4hjG76xb7QKTc8LDWtjY7l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914400"/>
            <a:ext cx="3352800" cy="2667000"/>
          </a:xfrm>
          <a:prstGeom prst="rect">
            <a:avLst/>
          </a:prstGeom>
          <a:noFill/>
        </p:spPr>
      </p:pic>
      <p:pic>
        <p:nvPicPr>
          <p:cNvPr id="29700" name="Picture 4" descr="https://encrypted-tbn0.gstatic.com/images?q=tbn:ANd9GcTGdMdshPrc7sp-NCWj1x_YdOlbX0PFePN57e6Kthn6sv3ANc-6d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3886200"/>
            <a:ext cx="3429000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990600"/>
            <a:ext cx="4724400" cy="5181600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</a:rPr>
              <a:t>2. Thickness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000" dirty="0" smtClean="0"/>
              <a:t>It is thick at the </a:t>
            </a:r>
            <a:r>
              <a:rPr lang="en-US" sz="2000" dirty="0" err="1" smtClean="0"/>
              <a:t>incisal</a:t>
            </a:r>
            <a:r>
              <a:rPr lang="en-US" sz="2000" dirty="0" smtClean="0"/>
              <a:t> edge and cusp tip of molars and premolars (2-2.5 mm) and ends </a:t>
            </a:r>
            <a:r>
              <a:rPr lang="en-US" sz="2000" dirty="0" err="1" smtClean="0"/>
              <a:t>cervically</a:t>
            </a:r>
            <a:r>
              <a:rPr lang="en-US" sz="2000" dirty="0" smtClean="0"/>
              <a:t> as knife edge. </a:t>
            </a:r>
          </a:p>
          <a:p>
            <a:r>
              <a:rPr lang="en-US" sz="2000" dirty="0" smtClean="0"/>
              <a:t>However, enamel thickness decreases in pits and fissure areas of </a:t>
            </a:r>
            <a:r>
              <a:rPr lang="en-US" sz="2000" dirty="0" err="1" smtClean="0"/>
              <a:t>occlusal</a:t>
            </a:r>
            <a:r>
              <a:rPr lang="en-US" sz="2000" dirty="0" smtClean="0"/>
              <a:t> surfaces of molars and premolars where deep invaginations occur. </a:t>
            </a:r>
          </a:p>
          <a:p>
            <a:r>
              <a:rPr lang="en-US" sz="2000" dirty="0" smtClean="0"/>
              <a:t>These fissures act as food and bacterial traps that may predispose dental caries. Normally, </a:t>
            </a:r>
            <a:r>
              <a:rPr lang="en-US" sz="2000" dirty="0" err="1" smtClean="0"/>
              <a:t>occlusal</a:t>
            </a:r>
            <a:r>
              <a:rPr lang="en-US" sz="2000" dirty="0" smtClean="0"/>
              <a:t> grooves serve an important function as an escape way for movement of the food to the facial and lingual surfaces during mastication.</a:t>
            </a:r>
          </a:p>
          <a:p>
            <a:pPr rtl="0">
              <a:buFont typeface="Arial" pitchFamily="34" charset="0"/>
              <a:buChar char="•"/>
            </a:pPr>
            <a:endParaRPr lang="ar-IQ" dirty="0"/>
          </a:p>
        </p:txBody>
      </p:sp>
      <p:pic>
        <p:nvPicPr>
          <p:cNvPr id="30724" name="Picture 4" descr="http://www.dentalaegis.com/media/5029/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609600"/>
            <a:ext cx="3886200" cy="3352800"/>
          </a:xfrm>
          <a:prstGeom prst="rect">
            <a:avLst/>
          </a:prstGeom>
          <a:noFill/>
        </p:spPr>
      </p:pic>
      <p:pic>
        <p:nvPicPr>
          <p:cNvPr id="30726" name="Picture 6" descr="http://cc.shsmu.edu.cn/G2S/AutoResLink.ashx?ResUri=http%3A%2F%2F%7C%2Fdownload%2Fb6b97f81-fe4a-4f14-b52d-9456c2799d5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191000"/>
            <a:ext cx="3714750" cy="20955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4495800" cy="857248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3.Hardness &amp; Brittleness</a:t>
            </a:r>
            <a:endParaRPr lang="ar-IQ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657600" cy="4572000"/>
          </a:xfrm>
        </p:spPr>
        <p:txBody>
          <a:bodyPr>
            <a:normAutofit/>
          </a:bodyPr>
          <a:lstStyle/>
          <a:p>
            <a:pPr rtl="0"/>
            <a:r>
              <a:rPr lang="en-US" sz="2000" dirty="0" smtClean="0"/>
              <a:t>Enamel is as hard as steel. It's the hardest substance of the human body.</a:t>
            </a:r>
          </a:p>
          <a:p>
            <a:pPr rtl="0"/>
            <a:r>
              <a:rPr lang="en-US" sz="2000" dirty="0" smtClean="0"/>
              <a:t> However, enamel may wear because of attrition of friction contact against opposing enamel or harder restorative. </a:t>
            </a:r>
          </a:p>
          <a:p>
            <a:pPr rtl="0"/>
            <a:r>
              <a:rPr lang="en-US" sz="2000" dirty="0" smtClean="0"/>
              <a:t>Heavy </a:t>
            </a:r>
            <a:r>
              <a:rPr lang="en-US" sz="2000" dirty="0" err="1" smtClean="0"/>
              <a:t>occlusal</a:t>
            </a:r>
            <a:r>
              <a:rPr lang="en-US" sz="2000" dirty="0" smtClean="0"/>
              <a:t> wear is demonstrated when rounded </a:t>
            </a:r>
            <a:r>
              <a:rPr lang="en-US" sz="2000" dirty="0" err="1" smtClean="0"/>
              <a:t>cuspal</a:t>
            </a:r>
            <a:r>
              <a:rPr lang="en-US" sz="2000" dirty="0" smtClean="0"/>
              <a:t> contacts re ground to flat facets.</a:t>
            </a:r>
          </a:p>
          <a:p>
            <a:pPr rtl="0"/>
            <a:endParaRPr lang="ar-IQ" dirty="0"/>
          </a:p>
        </p:txBody>
      </p:sp>
      <p:pic>
        <p:nvPicPr>
          <p:cNvPr id="5" name="Picture 2" descr="Fruit Mull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325855"/>
            <a:ext cx="3810000" cy="327308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2501</TotalTime>
  <Words>1365</Words>
  <Application>Microsoft Office PowerPoint</Application>
  <PresentationFormat>On-screen Show (4:3)</PresentationFormat>
  <Paragraphs>103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Enamel, Dentin &amp; Pulp; Biological considerations </vt:lpstr>
      <vt:lpstr>Enamel</vt:lpstr>
      <vt:lpstr>Chemically:</vt:lpstr>
      <vt:lpstr>Enamel</vt:lpstr>
      <vt:lpstr>Structurally</vt:lpstr>
      <vt:lpstr>PowerPoint Presentation</vt:lpstr>
      <vt:lpstr>Physical prosperities: </vt:lpstr>
      <vt:lpstr>PowerPoint Presentation</vt:lpstr>
      <vt:lpstr>3.Hardness &amp; Brittleness</vt:lpstr>
      <vt:lpstr>PowerPoint Presentation</vt:lpstr>
      <vt:lpstr>Bad Habits</vt:lpstr>
      <vt:lpstr>  </vt:lpstr>
      <vt:lpstr>4. Solubility: </vt:lpstr>
      <vt:lpstr>Fluoride effect</vt:lpstr>
      <vt:lpstr>5. Permeability </vt:lpstr>
      <vt:lpstr>Thank you</vt:lpstr>
      <vt:lpstr> Dentin or Dentine</vt:lpstr>
      <vt:lpstr>Types of dentin </vt:lpstr>
      <vt:lpstr>PowerPoint Presentation</vt:lpstr>
      <vt:lpstr>Secondary dentin</vt:lpstr>
      <vt:lpstr> Tertiary Dentin- (irregular) </vt:lpstr>
      <vt:lpstr>Dentin permeability</vt:lpstr>
      <vt:lpstr>Dentin sensitivity</vt:lpstr>
      <vt:lpstr>Dentin is distinguished from enamel by</vt:lpstr>
      <vt:lpstr> The pulp</vt:lpstr>
      <vt:lpstr>The pulp is a specialized organ serving four functions:</vt:lpstr>
      <vt:lpstr>Composition of the pulp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صحة الفم والاسنان</dc:title>
  <dc:creator>Ghost</dc:creator>
  <cp:lastModifiedBy>DR.Ahmed Saker 2o1O</cp:lastModifiedBy>
  <cp:revision>233</cp:revision>
  <dcterms:created xsi:type="dcterms:W3CDTF">2006-08-16T00:00:00Z</dcterms:created>
  <dcterms:modified xsi:type="dcterms:W3CDTF">2019-04-15T06:41:01Z</dcterms:modified>
</cp:coreProperties>
</file>