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7" r:id="rId4"/>
    <p:sldId id="284" r:id="rId5"/>
    <p:sldId id="259" r:id="rId6"/>
    <p:sldId id="286" r:id="rId7"/>
    <p:sldId id="287" r:id="rId8"/>
    <p:sldId id="260" r:id="rId9"/>
    <p:sldId id="276" r:id="rId10"/>
    <p:sldId id="271" r:id="rId11"/>
    <p:sldId id="272" r:id="rId12"/>
    <p:sldId id="270" r:id="rId13"/>
    <p:sldId id="282" r:id="rId14"/>
    <p:sldId id="283" r:id="rId15"/>
    <p:sldId id="280" r:id="rId16"/>
    <p:sldId id="281" r:id="rId17"/>
    <p:sldId id="258" r:id="rId18"/>
    <p:sldId id="288" r:id="rId19"/>
    <p:sldId id="262" r:id="rId20"/>
    <p:sldId id="261" r:id="rId21"/>
    <p:sldId id="275" r:id="rId2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F526B8-D3E8-4E54-8B41-8BB1D3DD440F}" type="datetimeFigureOut">
              <a:rPr lang="ar-IQ" smtClean="0"/>
              <a:t>11/02/1439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E5841E-B880-4406-939A-C39D7E65E88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555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B1EB-FA0E-4402-B64D-31FC182D6780}" type="datetime8">
              <a:rPr lang="ar-IQ" smtClean="0"/>
              <a:t>31 تشرين الأول، 17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CD4-49EC-4FEB-B316-912E12BAC6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417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1598-F178-44FF-9936-F3B906013B2B}" type="datetime8">
              <a:rPr lang="ar-IQ" smtClean="0"/>
              <a:t>31 تشرين الأول، 17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CD4-49EC-4FEB-B316-912E12BAC6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408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4742-F0A3-47B6-BF78-C558A56B5E62}" type="datetime8">
              <a:rPr lang="ar-IQ" smtClean="0"/>
              <a:t>31 تشرين الأول، 17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CD4-49EC-4FEB-B316-912E12BAC6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135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CCFF-F2D3-4F51-B861-E68EF6BB913F}" type="datetime8">
              <a:rPr lang="ar-IQ" smtClean="0"/>
              <a:t>31 تشرين الأول، 17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CD4-49EC-4FEB-B316-912E12BAC6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239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2192-C3E6-4F1F-B150-0A68481FBF40}" type="datetime8">
              <a:rPr lang="ar-IQ" smtClean="0"/>
              <a:t>31 تشرين الأول، 17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CD4-49EC-4FEB-B316-912E12BAC6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233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3EF5-FA6A-431B-A196-7CBB4DE0680A}" type="datetime8">
              <a:rPr lang="ar-IQ" smtClean="0"/>
              <a:t>31 تشرين الأول، 17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CD4-49EC-4FEB-B316-912E12BAC6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330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B529-F1D6-4EFC-8A7C-C6AD4934934B}" type="datetime8">
              <a:rPr lang="ar-IQ" smtClean="0"/>
              <a:t>31 تشرين الأول، 17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CD4-49EC-4FEB-B316-912E12BAC6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045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7F4E-5BEB-4CD6-9061-5BFA712E5AA0}" type="datetime8">
              <a:rPr lang="ar-IQ" smtClean="0"/>
              <a:t>31 تشرين الأول، 17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CD4-49EC-4FEB-B316-912E12BAC6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116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E8A2-7D18-4338-9884-65610C7AFD7F}" type="datetime8">
              <a:rPr lang="ar-IQ" smtClean="0"/>
              <a:t>31 تشرين الأول، 17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CD4-49EC-4FEB-B316-912E12BAC6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6485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710C-6F68-4758-9B90-DA14266258A9}" type="datetime8">
              <a:rPr lang="ar-IQ" smtClean="0"/>
              <a:t>31 تشرين الأول، 17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CD4-49EC-4FEB-B316-912E12BAC6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118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0C4E-C22A-4513-B72C-CD00EA9B6BD1}" type="datetime8">
              <a:rPr lang="ar-IQ" smtClean="0"/>
              <a:t>31 تشرين الأول، 17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CD4-49EC-4FEB-B316-912E12BAC6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183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6855-D373-4772-AF8F-DF9E1DB6FD56}" type="datetime8">
              <a:rPr lang="ar-IQ" smtClean="0"/>
              <a:t>31 تشرين الأول، 17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2ECD4-49EC-4FEB-B316-912E12BAC6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5232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lp_(tooth)" TargetMode="External"/><Relationship Id="rId2" Type="http://schemas.openxmlformats.org/officeDocument/2006/relationships/hyperlink" Target="https://en.wikipedia.org/wiki/Infec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Microbe" TargetMode="External"/><Relationship Id="rId4" Type="http://schemas.openxmlformats.org/officeDocument/2006/relationships/hyperlink" Target="https://en.wikipedia.org/wiki/Tooth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Antibiotic Pastes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their role in Regenerative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Endodontics</a:t>
            </a:r>
            <a:endParaRPr lang="ar-IQ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7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DED-467D-4513-8A46-D7D2B7E8AC5E}" type="datetime8">
              <a:rPr lang="ar-IQ" smtClean="0"/>
              <a:t>31 تشرين الأول، 17</a:t>
            </a:fld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301608" cy="54006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There are several procedures to treat  incompletely formed roots that occur when the pulp become </a:t>
            </a:r>
          </a:p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infected.</a:t>
            </a:r>
          </a:p>
          <a:p>
            <a:pPr algn="ctr" rtl="0"/>
            <a:endParaRPr lang="en-US" sz="4000" dirty="0"/>
          </a:p>
          <a:p>
            <a:pPr algn="ctr" rtl="0"/>
            <a:endParaRPr lang="ar-IQ" sz="4000" dirty="0"/>
          </a:p>
        </p:txBody>
      </p:sp>
      <p:pic>
        <p:nvPicPr>
          <p:cNvPr id="2050" name="Picture 2" descr="C:\Users\farah\Pictures\Pre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0480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809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21744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just" rtl="0"/>
            <a:endParaRPr lang="en-US" b="1" i="1" dirty="0" smtClean="0">
              <a:solidFill>
                <a:schemeClr val="accent2"/>
              </a:solidFill>
            </a:endParaRPr>
          </a:p>
          <a:p>
            <a:pPr algn="just" rtl="0"/>
            <a:r>
              <a:rPr lang="en-US" b="1" i="1" dirty="0" err="1" smtClean="0">
                <a:solidFill>
                  <a:schemeClr val="accent2"/>
                </a:solidFill>
              </a:rPr>
              <a:t>Apexification</a:t>
            </a:r>
            <a:r>
              <a:rPr lang="en-US" b="1" i="1" dirty="0" smtClean="0">
                <a:solidFill>
                  <a:schemeClr val="accent2"/>
                </a:solidFill>
              </a:rPr>
              <a:t>: </a:t>
            </a:r>
            <a:r>
              <a:rPr lang="en-US" dirty="0" smtClean="0"/>
              <a:t>method induce calcified barrier in a root with open apex</a:t>
            </a:r>
          </a:p>
          <a:p>
            <a:pPr algn="just" rtl="0"/>
            <a:r>
              <a:rPr lang="en-US" b="1" i="1" dirty="0" err="1" smtClean="0">
                <a:solidFill>
                  <a:schemeClr val="accent2"/>
                </a:solidFill>
              </a:rPr>
              <a:t>Apexogenesis</a:t>
            </a:r>
            <a:r>
              <a:rPr lang="en-US" b="1" i="1" dirty="0" smtClean="0">
                <a:solidFill>
                  <a:schemeClr val="accent2"/>
                </a:solidFill>
              </a:rPr>
              <a:t> : </a:t>
            </a:r>
            <a:r>
              <a:rPr lang="en-US" dirty="0" smtClean="0"/>
              <a:t>vital pulp therapy procedure performed to </a:t>
            </a:r>
            <a:r>
              <a:rPr lang="en-US" b="1" dirty="0" smtClean="0">
                <a:solidFill>
                  <a:srgbClr val="FF0000"/>
                </a:solidFill>
              </a:rPr>
              <a:t>encourage</a:t>
            </a:r>
            <a:r>
              <a:rPr lang="en-US" dirty="0" smtClean="0"/>
              <a:t> continuous </a:t>
            </a:r>
            <a:endParaRPr lang="ar-IQ" dirty="0" smtClean="0"/>
          </a:p>
          <a:p>
            <a:pPr marL="0" indent="0" algn="just" rtl="0">
              <a:buNone/>
            </a:pPr>
            <a:r>
              <a:rPr lang="en-US" dirty="0" smtClean="0"/>
              <a:t>physiological development &amp; formation    </a:t>
            </a:r>
          </a:p>
          <a:p>
            <a:pPr marL="0" indent="0" algn="just" rtl="0">
              <a:buNone/>
            </a:pPr>
            <a:r>
              <a:rPr lang="en-US" dirty="0"/>
              <a:t>o</a:t>
            </a:r>
            <a:r>
              <a:rPr lang="en-US" dirty="0" smtClean="0"/>
              <a:t>f the root end.</a:t>
            </a:r>
          </a:p>
          <a:p>
            <a:pPr marL="0" indent="0" algn="just" rtl="0">
              <a:buNone/>
            </a:pPr>
            <a:r>
              <a:rPr lang="en-US" dirty="0" smtClean="0"/>
              <a:t> </a:t>
            </a:r>
          </a:p>
          <a:p>
            <a:pPr algn="just"/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2CAD-809E-4D2E-95EA-6C49072D9969}" type="datetime8">
              <a:rPr lang="ar-IQ" smtClean="0"/>
              <a:t>31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23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Regenerative Endodontic Therapy</a:t>
            </a:r>
            <a:endParaRPr lang="ar-IQ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just" rtl="0">
              <a:buNone/>
            </a:pPr>
            <a:r>
              <a:rPr lang="en-US" dirty="0"/>
              <a:t>	</a:t>
            </a:r>
            <a:r>
              <a:rPr lang="en-US" dirty="0" smtClean="0"/>
              <a:t>It is biologically based procedure designed to restore function to a damaged and non functioning pulp and subsequent completion of root development.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 err="1" smtClean="0"/>
              <a:t>Mesenchymal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stem cell</a:t>
            </a:r>
            <a:r>
              <a:rPr lang="en-US" sz="2800" dirty="0" smtClean="0"/>
              <a:t>                differentiated into</a:t>
            </a:r>
            <a:r>
              <a:rPr lang="ar-IQ" sz="2800" dirty="0" smtClean="0"/>
              <a:t>    </a:t>
            </a:r>
            <a:r>
              <a:rPr lang="en-US" sz="2800" dirty="0" err="1" smtClean="0"/>
              <a:t>odontoblast</a:t>
            </a:r>
            <a:r>
              <a:rPr lang="en-US" sz="2800" dirty="0" smtClean="0"/>
              <a:t> like cell.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Scaffolds (clot)</a:t>
            </a:r>
            <a:r>
              <a:rPr lang="en-US" sz="2800" dirty="0" smtClean="0"/>
              <a:t> and  </a:t>
            </a:r>
            <a:r>
              <a:rPr lang="en-US" sz="2800" b="1" dirty="0" smtClean="0">
                <a:solidFill>
                  <a:srgbClr val="FF0000"/>
                </a:solidFill>
              </a:rPr>
              <a:t>growth factors </a:t>
            </a:r>
            <a:r>
              <a:rPr lang="en-US" sz="2800" dirty="0" smtClean="0"/>
              <a:t>guiding development.</a:t>
            </a:r>
          </a:p>
          <a:p>
            <a:pPr marL="514350" indent="-514350" algn="just" rtl="0">
              <a:buFont typeface="+mj-lt"/>
              <a:buAutoNum type="arabicPeriod"/>
            </a:pPr>
            <a:endParaRPr lang="en-US" dirty="0" smtClean="0"/>
          </a:p>
          <a:p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882-184C-496D-AC15-947B6E43A4F1}" type="datetime8">
              <a:rPr lang="ar-IQ" smtClean="0"/>
              <a:t>31 تشرين الأول، 17</a:t>
            </a:fld>
            <a:endParaRPr lang="ar-IQ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3933056"/>
            <a:ext cx="1122107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9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History of Regenerative </a:t>
            </a:r>
            <a:r>
              <a:rPr lang="en-US" b="1" dirty="0" err="1" smtClean="0">
                <a:solidFill>
                  <a:srgbClr val="FF0000"/>
                </a:solidFill>
              </a:rPr>
              <a:t>Endodontics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 algn="just" rtl="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</a:rPr>
              <a:t>Nygard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Ostby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: pioneer of regenerative endodontic procedures in early 1960.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</a:rPr>
              <a:t>Iwaya</a:t>
            </a:r>
            <a:r>
              <a:rPr lang="en-US" sz="2400" b="1" dirty="0" smtClean="0">
                <a:solidFill>
                  <a:srgbClr val="FF0000"/>
                </a:solidFill>
              </a:rPr>
              <a:t> et al, 2001 </a:t>
            </a:r>
            <a:r>
              <a:rPr lang="en-US" sz="2400" dirty="0" smtClean="0"/>
              <a:t>: described a procedure which they termed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Revascularization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514350" indent="-514350" algn="just" rtl="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</a:rPr>
              <a:t>Strobl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et al, 2003</a:t>
            </a:r>
            <a:r>
              <a:rPr lang="en-US" sz="2400" dirty="0"/>
              <a:t>: Radiographic </a:t>
            </a:r>
            <a:r>
              <a:rPr lang="en-US" sz="2400" dirty="0" err="1"/>
              <a:t>asssessments</a:t>
            </a:r>
            <a:r>
              <a:rPr lang="en-US" sz="2400" dirty="0"/>
              <a:t>, laser Doppler </a:t>
            </a:r>
            <a:r>
              <a:rPr lang="en-US" sz="2400" dirty="0" err="1"/>
              <a:t>Flometry</a:t>
            </a:r>
            <a:r>
              <a:rPr lang="en-US" sz="2400" dirty="0"/>
              <a:t>. </a:t>
            </a:r>
            <a:endParaRPr lang="en-US" sz="2400" dirty="0" smtClean="0"/>
          </a:p>
          <a:p>
            <a:pPr marL="514350" indent="-514350" algn="just" rtl="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</a:rPr>
              <a:t>Banchs</a:t>
            </a:r>
            <a:r>
              <a:rPr lang="en-US" sz="2400" b="1" dirty="0" smtClean="0">
                <a:solidFill>
                  <a:srgbClr val="FF0000"/>
                </a:solidFill>
              </a:rPr>
              <a:t> &amp; Trope, 2004 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Revascularization</a:t>
            </a:r>
            <a:r>
              <a:rPr lang="en-US" sz="2400" dirty="0" smtClean="0"/>
              <a:t>, necrotic immature permanent premolar with open apex and large apical lesion.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Claus  et al, 2004 ; Ritter et al, 2004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002060"/>
                </a:solidFill>
              </a:rPr>
              <a:t>Histological</a:t>
            </a:r>
            <a:r>
              <a:rPr lang="en-US" sz="2400" dirty="0"/>
              <a:t> tissue regeneration in animals</a:t>
            </a:r>
            <a:r>
              <a:rPr lang="en-US" sz="2400" dirty="0" smtClean="0"/>
              <a:t>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Trope, 2008 </a:t>
            </a:r>
            <a:r>
              <a:rPr lang="en-US" sz="2400" dirty="0"/>
              <a:t>: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Revascularization</a:t>
            </a:r>
            <a:r>
              <a:rPr lang="en-US" sz="2400" dirty="0" smtClean="0"/>
              <a:t>; nature of tissue formed </a:t>
            </a:r>
            <a:r>
              <a:rPr lang="en-US" sz="2400" dirty="0" err="1" smtClean="0"/>
              <a:t>posttreatment</a:t>
            </a:r>
            <a:r>
              <a:rPr lang="en-US" sz="2400" dirty="0" smtClean="0"/>
              <a:t> unpredictable.</a:t>
            </a:r>
          </a:p>
          <a:p>
            <a:pPr marL="514350" indent="-514350" algn="just" rtl="0">
              <a:buFont typeface="+mj-lt"/>
              <a:buAutoNum type="arabicPeriod"/>
            </a:pPr>
            <a:endParaRPr lang="en-US" sz="2400" dirty="0" smtClean="0"/>
          </a:p>
          <a:p>
            <a:pPr marL="514350" indent="-514350" algn="just" rtl="0">
              <a:buFont typeface="+mj-lt"/>
              <a:buAutoNum type="arabicPeriod"/>
            </a:pPr>
            <a:endParaRPr lang="en-US" sz="2400" dirty="0" smtClean="0"/>
          </a:p>
          <a:p>
            <a:pPr marL="514350" indent="-514350" algn="just" rtl="0">
              <a:buFont typeface="+mj-lt"/>
              <a:buAutoNum type="arabicPeriod"/>
            </a:pPr>
            <a:endParaRPr lang="en-US" sz="2400" dirty="0" smtClean="0"/>
          </a:p>
          <a:p>
            <a:pPr marL="514350" indent="-514350" algn="just" rtl="0">
              <a:buFont typeface="+mj-lt"/>
              <a:buAutoNum type="arabicPeriod"/>
            </a:pPr>
            <a:endParaRPr lang="ar-IQ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CCFF-F2D3-4F51-B861-E68EF6BB913F}" type="datetime8">
              <a:rPr lang="ar-IQ" smtClean="0"/>
              <a:t>31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8871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History con.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2565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400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</a:rPr>
              <a:t>. Huang 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2008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Revascularization</a:t>
            </a:r>
            <a:r>
              <a:rPr lang="en-US" sz="2400" dirty="0" smtClean="0"/>
              <a:t>; restoration of vascularity to tissue or organ. </a:t>
            </a:r>
          </a:p>
          <a:p>
            <a:pPr marL="0" indent="0" algn="just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. Wang et al, 2010</a:t>
            </a:r>
            <a:r>
              <a:rPr lang="en-US" sz="2400" dirty="0"/>
              <a:t>: </a:t>
            </a:r>
            <a:r>
              <a:rPr lang="en-US" sz="2400" dirty="0" smtClean="0"/>
              <a:t>studies on animals; apposition  material may be dentin, </a:t>
            </a:r>
            <a:r>
              <a:rPr lang="en-US" sz="2400" dirty="0" err="1" smtClean="0"/>
              <a:t>cementum</a:t>
            </a:r>
            <a:r>
              <a:rPr lang="en-US" sz="2400" dirty="0" smtClean="0"/>
              <a:t> or even bone.</a:t>
            </a:r>
          </a:p>
          <a:p>
            <a:pPr marL="0" indent="0" algn="just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9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</a:rPr>
              <a:t>Lenzi</a:t>
            </a:r>
            <a:r>
              <a:rPr lang="en-US" sz="2400" b="1" dirty="0" smtClean="0">
                <a:solidFill>
                  <a:srgbClr val="FF0000"/>
                </a:solidFill>
              </a:rPr>
              <a:t> &amp; Trope, 2012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Revitalization</a:t>
            </a:r>
            <a:r>
              <a:rPr lang="en-US" sz="2400" dirty="0" smtClean="0"/>
              <a:t>; nonspecific vital tissue forms in the root canal.</a:t>
            </a:r>
          </a:p>
          <a:p>
            <a:pPr marL="0" indent="0" algn="just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10. Emi </a:t>
            </a:r>
            <a:r>
              <a:rPr lang="en-US" sz="2400" b="1" dirty="0" err="1">
                <a:solidFill>
                  <a:srgbClr val="FF0000"/>
                </a:solidFill>
              </a:rPr>
              <a:t>shimizu</a:t>
            </a:r>
            <a:r>
              <a:rPr lang="en-US" sz="2400" b="1" dirty="0">
                <a:solidFill>
                  <a:srgbClr val="FF0000"/>
                </a:solidFill>
              </a:rPr>
              <a:t> et al, 2012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002060"/>
                </a:solidFill>
              </a:rPr>
              <a:t>Histological</a:t>
            </a:r>
            <a:r>
              <a:rPr lang="en-US" sz="2400" dirty="0"/>
              <a:t> evaluation of revascularization procedure.</a:t>
            </a:r>
          </a:p>
          <a:p>
            <a:pPr marL="0" indent="0" algn="just" rtl="0">
              <a:buNone/>
            </a:pPr>
            <a:endParaRPr lang="en-US" sz="2400" dirty="0" smtClean="0"/>
          </a:p>
          <a:p>
            <a:pPr marL="0" indent="0" algn="just" rtl="0">
              <a:buNone/>
            </a:pPr>
            <a:endParaRPr lang="en-US" sz="2400" dirty="0" smtClean="0"/>
          </a:p>
          <a:p>
            <a:pPr marL="0" indent="0" algn="just" rtl="0"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CCFF-F2D3-4F51-B861-E68EF6BB913F}" type="datetime8">
              <a:rPr lang="ar-IQ" smtClean="0"/>
              <a:t>31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604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Regenerative Procedure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stage regenerative procedure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Access opening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irrigation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Triple antibiotic paste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Temporary filling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3EF5-FA6A-431B-A196-7CBB4DE0680A}" type="datetime8">
              <a:rPr lang="ar-IQ" smtClean="0"/>
              <a:t>31 تشرين الأول، 17</a:t>
            </a:fld>
            <a:endParaRPr lang="ar-IQ"/>
          </a:p>
        </p:txBody>
      </p:sp>
      <p:pic>
        <p:nvPicPr>
          <p:cNvPr id="1026" name="Picture 2" descr="C:\Users\farah\Desktop\regenerative endodontics\20170106_2025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26071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5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Regenerative Procedure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stage  regenerative procedure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Remove TAP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Irrigation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Bleeding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Capping material MTA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3EF5-FA6A-431B-A196-7CBB4DE0680A}" type="datetime8">
              <a:rPr lang="ar-IQ" smtClean="0"/>
              <a:t>31 تشرين الأول، 17</a:t>
            </a:fld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49" y="1668431"/>
            <a:ext cx="4035902" cy="43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0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Uses of TAP in Regenerative </a:t>
            </a:r>
            <a:r>
              <a:rPr lang="ar-IQ" b="1" i="1" dirty="0" smtClean="0">
                <a:solidFill>
                  <a:schemeClr val="tx2"/>
                </a:solidFill>
              </a:rPr>
              <a:t>:</a:t>
            </a:r>
            <a:r>
              <a:rPr lang="en-US" b="1" i="1" dirty="0" err="1" smtClean="0">
                <a:solidFill>
                  <a:schemeClr val="tx2"/>
                </a:solidFill>
              </a:rPr>
              <a:t>Endodontics</a:t>
            </a:r>
            <a:endParaRPr lang="ar-IQ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/>
            <a:r>
              <a:rPr lang="en-US" sz="3600" dirty="0" smtClean="0">
                <a:solidFill>
                  <a:schemeClr val="bg1"/>
                </a:solidFill>
              </a:rPr>
              <a:t>Used to create an environment  favorable for ingrowth of vasculature and regenerative cells 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by reducing or eradicating bacteria in the canal space of teeth with necrotic pulp and incompletely formed apices.</a:t>
            </a:r>
            <a:endParaRPr lang="ar-IQ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B9A9-8534-4A1C-93DE-ED5DD0D44572}" type="datetime8">
              <a:rPr lang="ar-IQ" smtClean="0"/>
              <a:t>31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64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1F497D"/>
                </a:solidFill>
                <a:ea typeface="+mn-ea"/>
                <a:cs typeface="+mn-cs"/>
              </a:rPr>
              <a:t>Biocompatibility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5172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l" rtl="0">
              <a:buFont typeface="+mj-lt"/>
              <a:buAutoNum type="arabicPeriod"/>
            </a:pPr>
            <a:r>
              <a:rPr lang="en-US" i="1" dirty="0" err="1">
                <a:solidFill>
                  <a:prstClr val="black"/>
                </a:solidFill>
              </a:rPr>
              <a:t>Iwaya</a:t>
            </a:r>
            <a:r>
              <a:rPr lang="en-US" i="1" dirty="0">
                <a:solidFill>
                  <a:prstClr val="black"/>
                </a:solidFill>
              </a:rPr>
              <a:t> et al, 2001 </a:t>
            </a:r>
            <a:r>
              <a:rPr lang="en-US" b="1" i="1" dirty="0">
                <a:solidFill>
                  <a:srgbClr val="FF0000"/>
                </a:solidFill>
              </a:rPr>
              <a:t>apical </a:t>
            </a:r>
            <a:r>
              <a:rPr lang="en-US" b="1" i="1" dirty="0" err="1">
                <a:solidFill>
                  <a:srgbClr val="FF0000"/>
                </a:solidFill>
              </a:rPr>
              <a:t>pathosis</a:t>
            </a:r>
            <a:r>
              <a:rPr lang="en-US" b="1" i="1" dirty="0">
                <a:solidFill>
                  <a:srgbClr val="FF0000"/>
                </a:solidFill>
              </a:rPr>
              <a:t> healed &amp; root lengthened</a:t>
            </a:r>
            <a:r>
              <a:rPr lang="en-US" i="1" dirty="0">
                <a:solidFill>
                  <a:prstClr val="black"/>
                </a:solidFill>
              </a:rPr>
              <a:t> (Metro..,</a:t>
            </a:r>
            <a:r>
              <a:rPr lang="en-US" i="1" dirty="0" err="1">
                <a:solidFill>
                  <a:prstClr val="black"/>
                </a:solidFill>
              </a:rPr>
              <a:t>Cipro</a:t>
            </a:r>
            <a:r>
              <a:rPr lang="en-US" i="1" dirty="0" smtClean="0">
                <a:solidFill>
                  <a:prstClr val="black"/>
                </a:solidFill>
              </a:rPr>
              <a:t>..)</a:t>
            </a:r>
          </a:p>
          <a:p>
            <a:pPr marL="514350" lvl="0" indent="-514350" algn="l" rtl="0">
              <a:buFont typeface="+mj-lt"/>
              <a:buAutoNum type="arabicPeriod"/>
            </a:pPr>
            <a:endParaRPr lang="en-US" i="1" dirty="0" smtClean="0">
              <a:solidFill>
                <a:prstClr val="black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endParaRPr lang="en-US" i="1" dirty="0">
              <a:solidFill>
                <a:prstClr val="black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US" i="1" dirty="0" err="1" smtClean="0">
                <a:solidFill>
                  <a:prstClr val="black"/>
                </a:solidFill>
              </a:rPr>
              <a:t>Banchs</a:t>
            </a:r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&amp; Trope, 2004 </a:t>
            </a:r>
            <a:r>
              <a:rPr lang="en-US" b="1" i="1" dirty="0">
                <a:solidFill>
                  <a:srgbClr val="FF0000"/>
                </a:solidFill>
              </a:rPr>
              <a:t>apical </a:t>
            </a:r>
            <a:r>
              <a:rPr lang="en-US" b="1" i="1" dirty="0" err="1">
                <a:solidFill>
                  <a:srgbClr val="FF0000"/>
                </a:solidFill>
              </a:rPr>
              <a:t>pathosis</a:t>
            </a:r>
            <a:r>
              <a:rPr lang="en-US" b="1" i="1" dirty="0">
                <a:solidFill>
                  <a:srgbClr val="FF0000"/>
                </a:solidFill>
              </a:rPr>
              <a:t> healed &amp; root lengthened</a:t>
            </a:r>
            <a:r>
              <a:rPr lang="en-US" i="1" dirty="0">
                <a:solidFill>
                  <a:prstClr val="black"/>
                </a:solidFill>
              </a:rPr>
              <a:t> (Metro..,</a:t>
            </a:r>
            <a:r>
              <a:rPr lang="en-US" i="1" dirty="0" err="1">
                <a:solidFill>
                  <a:prstClr val="black"/>
                </a:solidFill>
              </a:rPr>
              <a:t>Cipro</a:t>
            </a:r>
            <a:r>
              <a:rPr lang="en-US" i="1" dirty="0">
                <a:solidFill>
                  <a:prstClr val="black"/>
                </a:solidFill>
              </a:rPr>
              <a:t>.., Minocycline)</a:t>
            </a:r>
            <a:endParaRPr lang="en-US" b="1" i="1" dirty="0">
              <a:solidFill>
                <a:srgbClr val="FF0000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endParaRPr lang="en-US" i="1" dirty="0" smtClean="0">
              <a:solidFill>
                <a:prstClr val="black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3EF5-FA6A-431B-A196-7CBB4DE0680A}" type="datetime8">
              <a:rPr lang="ar-IQ" smtClean="0"/>
              <a:t>31 تشرين الأول، 17</a:t>
            </a:fld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39" y="1403545"/>
            <a:ext cx="4110448" cy="279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0886"/>
            <a:ext cx="41036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lvl="0" indent="0" rtl="0"/>
            <a:r>
              <a:rPr lang="en-US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Drawbacks:</a:t>
            </a:r>
            <a:endParaRPr lang="en-US" b="1" dirty="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 algn="just" rtl="0">
              <a:buFont typeface="+mj-lt"/>
              <a:buAutoNum type="arabicPeriod"/>
            </a:pPr>
            <a:r>
              <a:rPr lang="en-US" dirty="0" smtClean="0">
                <a:latin typeface="Times New Roman"/>
                <a:ea typeface="Times New Roman"/>
              </a:rPr>
              <a:t>May </a:t>
            </a:r>
            <a:r>
              <a:rPr lang="en-US" dirty="0">
                <a:latin typeface="Times New Roman"/>
                <a:ea typeface="Times New Roman"/>
              </a:rPr>
              <a:t>stain the teeth </a:t>
            </a:r>
            <a:r>
              <a:rPr lang="en-US" dirty="0" smtClean="0">
                <a:latin typeface="Times New Roman"/>
                <a:ea typeface="Times New Roman"/>
              </a:rPr>
              <a:t>(</a:t>
            </a:r>
            <a:r>
              <a:rPr lang="en-US" dirty="0" smtClean="0">
                <a:solidFill>
                  <a:prstClr val="black"/>
                </a:solidFill>
              </a:rPr>
              <a:t>Minocycline </a:t>
            </a:r>
            <a:r>
              <a:rPr lang="en-US" dirty="0">
                <a:solidFill>
                  <a:prstClr val="black"/>
                </a:solidFill>
              </a:rPr>
              <a:t>: staining crown and root above gingival </a:t>
            </a:r>
            <a:r>
              <a:rPr lang="en-US" dirty="0" smtClean="0">
                <a:solidFill>
                  <a:prstClr val="black"/>
                </a:solidFill>
              </a:rPr>
              <a:t>margin). </a:t>
            </a:r>
            <a:endParaRPr lang="en-US" dirty="0">
              <a:solidFill>
                <a:prstClr val="black"/>
              </a:solidFill>
            </a:endParaRPr>
          </a:p>
          <a:p>
            <a:pPr marL="514350" indent="-514350" algn="just" rtl="0">
              <a:buFont typeface="+mj-lt"/>
              <a:buAutoNum type="arabicPeriod"/>
            </a:pPr>
            <a:r>
              <a:rPr lang="en-US" dirty="0" smtClean="0">
                <a:latin typeface="Times New Roman"/>
                <a:ea typeface="Times New Roman"/>
              </a:rPr>
              <a:t>Allergic reactions( </a:t>
            </a:r>
            <a:r>
              <a:rPr lang="en-US" dirty="0">
                <a:latin typeface="Times New Roman"/>
                <a:ea typeface="Times New Roman"/>
              </a:rPr>
              <a:t>Induction of inflammatory </a:t>
            </a:r>
            <a:r>
              <a:rPr lang="en-US" dirty="0" smtClean="0">
                <a:latin typeface="Times New Roman"/>
                <a:ea typeface="Times New Roman"/>
              </a:rPr>
              <a:t>response). 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dirty="0" smtClean="0">
                <a:latin typeface="Times New Roman"/>
              </a:rPr>
              <a:t>Concern TAP it  may cause bacterial resistance. 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495C-68E8-4ABB-898E-FB373542F429}" type="datetime8">
              <a:rPr lang="ar-IQ" smtClean="0"/>
              <a:t>31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979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b="1" i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Triple Antibiotic Paste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TAP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composition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 of TAP in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Endodontics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Efficacy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Regenerative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Endodontic Therapy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History of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Regenerative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Endodontics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Uses of TAP in Regenerative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Endodontics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Biocompatibility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Drawbacks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Ultimate goal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5BFF-BBD5-4F2B-912B-4B8913E7C847}" type="datetime8">
              <a:rPr lang="ar-IQ" smtClean="0"/>
              <a:t>31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99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Ultimate Goal</a:t>
            </a:r>
            <a:endParaRPr lang="ar-IQ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dirty="0" smtClean="0"/>
              <a:t>In </a:t>
            </a:r>
            <a:r>
              <a:rPr lang="en-US" dirty="0"/>
              <a:t>clinical trials, besides immature permanent teeth with necrotic pulp, regenerative endodontic therapy has been employed to treat </a:t>
            </a:r>
            <a:r>
              <a:rPr lang="en-US" b="1" dirty="0" smtClean="0">
                <a:solidFill>
                  <a:srgbClr val="FFFF00"/>
                </a:solidFill>
              </a:rPr>
              <a:t>1.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mature </a:t>
            </a:r>
            <a:r>
              <a:rPr lang="en-US" b="1" dirty="0">
                <a:solidFill>
                  <a:srgbClr val="FFFF00"/>
                </a:solidFill>
              </a:rPr>
              <a:t>permanent teeth with necrotic </a:t>
            </a:r>
            <a:r>
              <a:rPr lang="en-US" b="1" dirty="0" smtClean="0">
                <a:solidFill>
                  <a:srgbClr val="FFFF00"/>
                </a:solidFill>
              </a:rPr>
              <a:t>pulps. 2. teeth </a:t>
            </a:r>
            <a:r>
              <a:rPr lang="en-US" b="1" dirty="0">
                <a:solidFill>
                  <a:srgbClr val="FFFF00"/>
                </a:solidFill>
              </a:rPr>
              <a:t>with persistent apical periodontitis </a:t>
            </a:r>
            <a:r>
              <a:rPr lang="en-US" b="1" dirty="0">
                <a:solidFill>
                  <a:schemeClr val="bg1"/>
                </a:solidFill>
              </a:rPr>
              <a:t>after primary root canal </a:t>
            </a:r>
            <a:r>
              <a:rPr lang="en-US" b="1" dirty="0" smtClean="0">
                <a:solidFill>
                  <a:schemeClr val="bg1"/>
                </a:solidFill>
              </a:rPr>
              <a:t>therapy.</a:t>
            </a:r>
          </a:p>
          <a:p>
            <a:pPr marL="0" indent="0" algn="just" rtl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3. traumatized teeth </a:t>
            </a:r>
            <a:r>
              <a:rPr lang="en-US" b="1" dirty="0" smtClean="0">
                <a:solidFill>
                  <a:schemeClr val="bg1"/>
                </a:solidFill>
              </a:rPr>
              <a:t>associated horizontal root fractures, root </a:t>
            </a:r>
            <a:r>
              <a:rPr lang="en-US" b="1" dirty="0" err="1" smtClean="0">
                <a:solidFill>
                  <a:schemeClr val="bg1"/>
                </a:solidFill>
              </a:rPr>
              <a:t>resorption</a:t>
            </a:r>
            <a:r>
              <a:rPr lang="en-US" b="1" dirty="0" smtClean="0">
                <a:solidFill>
                  <a:schemeClr val="bg1"/>
                </a:solidFill>
              </a:rPr>
              <a:t>, and avulsion.</a:t>
            </a:r>
          </a:p>
          <a:p>
            <a:pPr algn="l" rtl="0"/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15F7-4965-4CD5-8C6E-61EF49AFFA8F}" type="datetime8">
              <a:rPr lang="ar-IQ" smtClean="0"/>
              <a:t>31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20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39094"/>
            <a:ext cx="4572000" cy="4448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CCFF-F2D3-4F51-B861-E68EF6BB913F}" type="datetime8">
              <a:rPr lang="ar-IQ" smtClean="0"/>
              <a:t>31 تشرين الأول، 17</a:t>
            </a:fld>
            <a:endParaRPr lang="ar-IQ"/>
          </a:p>
        </p:txBody>
      </p:sp>
      <p:sp>
        <p:nvSpPr>
          <p:cNvPr id="9" name="Wave 8"/>
          <p:cNvSpPr/>
          <p:nvPr/>
        </p:nvSpPr>
        <p:spPr>
          <a:xfrm>
            <a:off x="539552" y="548680"/>
            <a:ext cx="8064896" cy="1584176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556">
            <a:off x="2004368" y="420018"/>
            <a:ext cx="4694237" cy="184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8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ntroduction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just" rtl="0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+mj-cs"/>
              </a:rPr>
              <a:t>Endodontic therapy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en-US" dirty="0">
                <a:latin typeface="Times New Roman"/>
                <a:ea typeface="Calibri"/>
                <a:cs typeface="+mj-cs"/>
              </a:rPr>
              <a:t>or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+mj-cs"/>
              </a:rPr>
              <a:t>root canal therapy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en-US" dirty="0">
                <a:ea typeface="Calibri"/>
                <a:cs typeface="+mj-cs"/>
              </a:rPr>
              <a:t>is a sequence of treatment for the </a:t>
            </a:r>
            <a:r>
              <a:rPr lang="en-US" u="sng" dirty="0">
                <a:solidFill>
                  <a:schemeClr val="bg1"/>
                </a:solidFill>
                <a:ea typeface="Calibri"/>
                <a:cs typeface="+mj-cs"/>
                <a:hlinkClick r:id="rId2" tooltip="Infection"/>
              </a:rPr>
              <a:t>infected</a:t>
            </a:r>
            <a:r>
              <a:rPr lang="en-US" dirty="0">
                <a:solidFill>
                  <a:schemeClr val="bg1"/>
                </a:solidFill>
                <a:ea typeface="Calibri"/>
                <a:cs typeface="+mj-cs"/>
              </a:rPr>
              <a:t> </a:t>
            </a:r>
            <a:r>
              <a:rPr lang="en-US" u="sng" dirty="0">
                <a:solidFill>
                  <a:schemeClr val="bg1"/>
                </a:solidFill>
                <a:ea typeface="Calibri"/>
                <a:cs typeface="+mj-cs"/>
                <a:hlinkClick r:id="rId3" tooltip="Pulp (tooth)"/>
              </a:rPr>
              <a:t>pulp</a:t>
            </a:r>
            <a:r>
              <a:rPr lang="en-US" dirty="0">
                <a:solidFill>
                  <a:schemeClr val="bg1"/>
                </a:solidFill>
                <a:ea typeface="Calibri"/>
                <a:cs typeface="+mj-cs"/>
              </a:rPr>
              <a:t> </a:t>
            </a:r>
            <a:r>
              <a:rPr lang="en-US" dirty="0">
                <a:ea typeface="Calibri"/>
                <a:cs typeface="+mj-cs"/>
              </a:rPr>
              <a:t>of a </a:t>
            </a:r>
            <a:r>
              <a:rPr lang="en-US" u="sng" dirty="0" smtClean="0">
                <a:solidFill>
                  <a:srgbClr val="0000FF"/>
                </a:solidFill>
                <a:ea typeface="Calibri"/>
                <a:cs typeface="+mj-cs"/>
                <a:hlinkClick r:id="rId4" tooltip="Tooth"/>
              </a:rPr>
              <a:t>tooth</a:t>
            </a:r>
            <a:r>
              <a:rPr lang="en-US" u="sng" dirty="0" smtClean="0">
                <a:solidFill>
                  <a:srgbClr val="0000FF"/>
                </a:solidFill>
                <a:ea typeface="Calibri"/>
                <a:cs typeface="+mj-cs"/>
              </a:rPr>
              <a:t>,</a:t>
            </a:r>
            <a:r>
              <a:rPr lang="en-US" dirty="0" smtClean="0">
                <a:ea typeface="Calibri"/>
                <a:cs typeface="+mj-cs"/>
              </a:rPr>
              <a:t> </a:t>
            </a:r>
            <a:r>
              <a:rPr lang="en-US" dirty="0">
                <a:ea typeface="Calibri"/>
                <a:cs typeface="+mj-cs"/>
              </a:rPr>
              <a:t>which results in the </a:t>
            </a:r>
            <a:r>
              <a:rPr lang="en-US" b="1" dirty="0">
                <a:solidFill>
                  <a:srgbClr val="FF0000"/>
                </a:solidFill>
                <a:ea typeface="Calibri"/>
                <a:cs typeface="+mj-cs"/>
              </a:rPr>
              <a:t>elimination</a:t>
            </a:r>
            <a:r>
              <a:rPr lang="en-US" dirty="0">
                <a:ea typeface="Calibri"/>
                <a:cs typeface="+mj-cs"/>
              </a:rPr>
              <a:t> of infection and the </a:t>
            </a:r>
            <a:r>
              <a:rPr lang="en-US" b="1" dirty="0">
                <a:solidFill>
                  <a:srgbClr val="FF0000"/>
                </a:solidFill>
                <a:ea typeface="Calibri"/>
                <a:cs typeface="+mj-cs"/>
              </a:rPr>
              <a:t>protection</a:t>
            </a:r>
            <a:r>
              <a:rPr lang="en-US" dirty="0">
                <a:ea typeface="Calibri"/>
                <a:cs typeface="+mj-cs"/>
              </a:rPr>
              <a:t> of the decontaminated tooth from future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  <a:ea typeface="Calibri"/>
                <a:cs typeface="+mj-cs"/>
                <a:hlinkClick r:id="rId5" tooltip="Microbe"/>
              </a:rPr>
              <a:t>microbial</a:t>
            </a:r>
            <a:r>
              <a:rPr lang="en-US" dirty="0">
                <a:ea typeface="Calibri"/>
                <a:cs typeface="+mj-cs"/>
              </a:rPr>
              <a:t> </a:t>
            </a:r>
            <a:r>
              <a:rPr lang="en-US" dirty="0" smtClean="0">
                <a:ea typeface="Calibri"/>
                <a:cs typeface="+mj-cs"/>
              </a:rPr>
              <a:t>invasion</a:t>
            </a:r>
            <a:r>
              <a:rPr lang="en-US" dirty="0">
                <a:cs typeface="+mj-cs"/>
              </a:rPr>
              <a:t>.</a:t>
            </a:r>
            <a:endParaRPr lang="en-US" dirty="0" smtClean="0">
              <a:cs typeface="+mj-cs"/>
            </a:endParaRPr>
          </a:p>
          <a:p>
            <a:pPr algn="just" rtl="0"/>
            <a:r>
              <a:rPr lang="en-US" dirty="0" smtClean="0">
                <a:cs typeface="+mj-cs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infection of the canal system</a:t>
            </a:r>
            <a:r>
              <a:rPr lang="en-US" dirty="0" smtClean="0">
                <a:cs typeface="+mj-cs"/>
              </a:rPr>
              <a:t> is considered to be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poly microbial </a:t>
            </a:r>
            <a:r>
              <a:rPr lang="en-US" dirty="0" smtClean="0">
                <a:cs typeface="+mj-cs"/>
              </a:rPr>
              <a:t>infection both aerobic &amp; non </a:t>
            </a:r>
            <a:r>
              <a:rPr lang="en-US" dirty="0">
                <a:cs typeface="+mj-cs"/>
              </a:rPr>
              <a:t>aerobic </a:t>
            </a:r>
            <a:r>
              <a:rPr lang="en-US" dirty="0" smtClean="0">
                <a:cs typeface="+mj-cs"/>
              </a:rPr>
              <a:t>bacteria.</a:t>
            </a:r>
          </a:p>
          <a:p>
            <a:pPr algn="just" rtl="0"/>
            <a:r>
              <a:rPr lang="en-US" dirty="0" smtClean="0">
                <a:cs typeface="+mj-cs"/>
              </a:rPr>
              <a:t>Because of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complexity</a:t>
            </a:r>
            <a:r>
              <a:rPr lang="en-US" dirty="0" smtClean="0">
                <a:cs typeface="+mj-cs"/>
              </a:rPr>
              <a:t> of root canal infection, it is unlikely  to consider that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single antibiotic  </a:t>
            </a:r>
            <a:r>
              <a:rPr lang="en-US" dirty="0" smtClean="0">
                <a:cs typeface="+mj-cs"/>
              </a:rPr>
              <a:t>gives sterile canal system.</a:t>
            </a:r>
            <a:endParaRPr lang="ar-IQ" dirty="0"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84FF-EF3B-4DDF-8BB0-6B9DF9FAC541}" type="datetime8">
              <a:rPr lang="ar-IQ" smtClean="0"/>
              <a:t>31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54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60486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 rtl="0"/>
            <a:r>
              <a:rPr lang="en-US" sz="2800" dirty="0" smtClean="0"/>
              <a:t>Uses of antibiotics in </a:t>
            </a:r>
            <a:r>
              <a:rPr lang="en-US" sz="2800" dirty="0" err="1" smtClean="0"/>
              <a:t>endodontics</a:t>
            </a:r>
            <a:r>
              <a:rPr lang="en-US" sz="2800" dirty="0" smtClean="0"/>
              <a:t> first reported in 1951 by </a:t>
            </a:r>
            <a:r>
              <a:rPr lang="en-US" sz="2800" b="1" dirty="0" smtClean="0">
                <a:solidFill>
                  <a:srgbClr val="FF0000"/>
                </a:solidFill>
              </a:rPr>
              <a:t>Grossman</a:t>
            </a:r>
            <a:r>
              <a:rPr lang="en-US" sz="2800" dirty="0" smtClean="0"/>
              <a:t>, known as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poly antibiotic paste </a:t>
            </a:r>
            <a:r>
              <a:rPr lang="en-US" sz="2800" dirty="0" smtClean="0"/>
              <a:t>(Penicillin, Bacitracin, Streptomycin, </a:t>
            </a:r>
            <a:r>
              <a:rPr lang="en-US" sz="2800" dirty="0" err="1" smtClean="0"/>
              <a:t>Caprylate</a:t>
            </a:r>
            <a:r>
              <a:rPr lang="en-US" sz="2800" dirty="0" smtClean="0"/>
              <a:t> Sodium). </a:t>
            </a:r>
          </a:p>
          <a:p>
            <a:pPr algn="just" rtl="0"/>
            <a:r>
              <a:rPr lang="en-US" sz="2800" b="1" dirty="0">
                <a:solidFill>
                  <a:srgbClr val="FF0000"/>
                </a:solidFill>
              </a:rPr>
              <a:t>Hoshino et al, </a:t>
            </a:r>
            <a:r>
              <a:rPr lang="en-US" sz="2800" b="1" dirty="0" smtClean="0">
                <a:solidFill>
                  <a:srgbClr val="FF0000"/>
                </a:solidFill>
              </a:rPr>
              <a:t>1996</a:t>
            </a:r>
            <a:r>
              <a:rPr lang="en-US" sz="2800" dirty="0" smtClean="0"/>
              <a:t> </a:t>
            </a:r>
            <a:r>
              <a:rPr lang="en-US" sz="2800" dirty="0"/>
              <a:t>each antibiotic used alone is in effective against </a:t>
            </a:r>
            <a:r>
              <a:rPr lang="en-US" sz="2800" dirty="0" smtClean="0"/>
              <a:t>bacteria. Therefore  It is essential to use combination of antibiotics to act against all endodontic pathogens and to prevent resistance.</a:t>
            </a:r>
          </a:p>
          <a:p>
            <a:pPr algn="just" rtl="0"/>
            <a:r>
              <a:rPr lang="en-US" sz="2800" b="1" dirty="0" smtClean="0">
                <a:solidFill>
                  <a:srgbClr val="FF0000"/>
                </a:solidFill>
              </a:rPr>
              <a:t>Sato et al,1996</a:t>
            </a:r>
            <a:r>
              <a:rPr lang="en-US" sz="2800" dirty="0" smtClean="0"/>
              <a:t> developed </a:t>
            </a:r>
            <a:r>
              <a:rPr lang="en-US" sz="2800" b="1" dirty="0" smtClean="0">
                <a:solidFill>
                  <a:srgbClr val="FF0000"/>
                </a:solidFill>
              </a:rPr>
              <a:t>Triple Antibiotic Paste </a:t>
            </a:r>
            <a:r>
              <a:rPr lang="en-US" sz="2800" dirty="0" smtClean="0"/>
              <a:t>( Metronidazole, Ciprofloxacin, Minocycline).</a:t>
            </a:r>
          </a:p>
          <a:p>
            <a:pPr algn="just" rtl="0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Metronidazole</a:t>
            </a:r>
            <a:r>
              <a:rPr lang="en-US" sz="2800" dirty="0" smtClean="0"/>
              <a:t> selectively toxic to anaerobic bacteria, Protozoa.</a:t>
            </a:r>
          </a:p>
          <a:p>
            <a:pPr algn="just" rtl="0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Ciprofloxacin </a:t>
            </a:r>
            <a:r>
              <a:rPr lang="en-US" sz="2800" dirty="0" smtClean="0"/>
              <a:t>(bactericidal) act against gram –</a:t>
            </a:r>
            <a:r>
              <a:rPr lang="en-US" sz="2800" dirty="0" err="1" smtClean="0"/>
              <a:t>ve</a:t>
            </a:r>
            <a:r>
              <a:rPr lang="en-US" sz="2800" dirty="0" smtClean="0"/>
              <a:t> bacteria.</a:t>
            </a:r>
          </a:p>
          <a:p>
            <a:pPr algn="just" rtl="0"/>
            <a:r>
              <a:rPr lang="en-US" sz="2800" dirty="0"/>
              <a:t>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Minocycline</a:t>
            </a:r>
            <a:r>
              <a:rPr lang="en-US" sz="2800" dirty="0" smtClean="0"/>
              <a:t> (bacteriostatic) act against gram +</a:t>
            </a:r>
            <a:r>
              <a:rPr lang="en-US" sz="2800" dirty="0" err="1" smtClean="0"/>
              <a:t>ve</a:t>
            </a:r>
            <a:r>
              <a:rPr lang="en-US" sz="2800" dirty="0" smtClean="0"/>
              <a:t>, -</a:t>
            </a:r>
            <a:r>
              <a:rPr lang="en-US" sz="2800" dirty="0" err="1" smtClean="0"/>
              <a:t>ve</a:t>
            </a:r>
            <a:r>
              <a:rPr lang="en-US" sz="2800" dirty="0"/>
              <a:t> </a:t>
            </a:r>
            <a:r>
              <a:rPr lang="en-US" sz="2800" dirty="0" smtClean="0"/>
              <a:t>Bacteria.</a:t>
            </a:r>
          </a:p>
          <a:p>
            <a:pPr algn="just" rtl="0"/>
            <a:endParaRPr lang="ar-IQ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CCFF-F2D3-4F51-B861-E68EF6BB913F}" type="datetime8">
              <a:rPr lang="ar-IQ" smtClean="0"/>
              <a:t>31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505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ar-IQ" b="1" i="1" dirty="0" smtClean="0">
                <a:solidFill>
                  <a:schemeClr val="tx2"/>
                </a:solidFill>
              </a:rPr>
              <a:t>:</a:t>
            </a:r>
            <a:r>
              <a:rPr lang="en-US" b="1" i="1" dirty="0" smtClean="0">
                <a:solidFill>
                  <a:schemeClr val="tx2"/>
                </a:solidFill>
              </a:rPr>
              <a:t>TAP composition</a:t>
            </a:r>
            <a:endParaRPr lang="ar-IQ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i="1" dirty="0" smtClean="0">
                <a:solidFill>
                  <a:schemeClr val="bg1"/>
                </a:solidFill>
              </a:rPr>
              <a:t>Metronidazole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i="1" dirty="0" smtClean="0">
                <a:solidFill>
                  <a:schemeClr val="bg1"/>
                </a:solidFill>
              </a:rPr>
              <a:t>Ciprofloxacin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i="1" dirty="0" smtClean="0">
                <a:solidFill>
                  <a:schemeClr val="bg1"/>
                </a:solidFill>
              </a:rPr>
              <a:t>Minocycline</a:t>
            </a:r>
          </a:p>
          <a:p>
            <a:pPr marL="0" indent="0" algn="l" rtl="0">
              <a:buNone/>
            </a:pPr>
            <a:endParaRPr lang="ar-IQ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599825"/>
            <a:ext cx="8229600" cy="49975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Antibiotic (3mix) ratio (1:1:1)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</a:rPr>
              <a:t>Metronidazole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</a:rPr>
              <a:t>Ciprofloxacin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</a:rPr>
              <a:t>Minocycline</a:t>
            </a:r>
          </a:p>
          <a:p>
            <a:pPr marL="0" indent="0" algn="l" rtl="0">
              <a:buFont typeface="Arial" pitchFamily="34" charset="0"/>
              <a:buNone/>
            </a:pPr>
            <a:r>
              <a:rPr lang="en-US" sz="2800" b="1" dirty="0" smtClean="0"/>
              <a:t>Carrier (MP) ratio (1</a:t>
            </a:r>
            <a:r>
              <a:rPr lang="en-US" sz="2800" b="1" dirty="0" smtClean="0">
                <a:sym typeface="Wingdings" pitchFamily="2" charset="2"/>
              </a:rPr>
              <a:t>:1)</a:t>
            </a:r>
          </a:p>
          <a:p>
            <a:pPr marL="0" indent="0" algn="l" rtl="0">
              <a:buFont typeface="Arial" pitchFamily="34" charset="0"/>
              <a:buNone/>
            </a:pPr>
            <a:r>
              <a:rPr lang="en-US" sz="2800" b="1" dirty="0" err="1" smtClean="0">
                <a:sym typeface="Wingdings" pitchFamily="2" charset="2"/>
              </a:rPr>
              <a:t>Macrogol</a:t>
            </a:r>
            <a:r>
              <a:rPr lang="en-US" sz="2800" b="1" dirty="0" smtClean="0">
                <a:sym typeface="Wingdings" pitchFamily="2" charset="2"/>
              </a:rPr>
              <a:t> ointment, Propylene glycol</a:t>
            </a:r>
          </a:p>
          <a:p>
            <a:pPr marL="0" indent="0" algn="l" rtl="0">
              <a:buFont typeface="Arial" pitchFamily="34" charset="0"/>
              <a:buNone/>
            </a:pPr>
            <a:r>
              <a:rPr lang="en-US" sz="2800" b="1" dirty="0" smtClean="0">
                <a:sym typeface="Wingdings" pitchFamily="2" charset="2"/>
              </a:rPr>
              <a:t>(3 mix) incorporated into (MP) using the </a:t>
            </a:r>
          </a:p>
          <a:p>
            <a:pPr marL="0" indent="0" algn="l" rtl="0">
              <a:buFont typeface="Arial" pitchFamily="34" charset="0"/>
              <a:buNone/>
            </a:pPr>
            <a:r>
              <a:rPr lang="en-US" sz="2800" b="1" dirty="0" smtClean="0">
                <a:sym typeface="Wingdings" pitchFamily="2" charset="2"/>
              </a:rPr>
              <a:t>Following </a:t>
            </a:r>
          </a:p>
          <a:p>
            <a:pPr marL="0" indent="0" algn="l" rtl="0">
              <a:buFont typeface="Arial" pitchFamily="34" charset="0"/>
              <a:buNone/>
            </a:pPr>
            <a:r>
              <a:rPr lang="en-US" sz="2800" b="1" dirty="0" smtClean="0">
                <a:sym typeface="Wingdings" pitchFamily="2" charset="2"/>
              </a:rPr>
              <a:t>             1:5 ( MP: 3 Mix)</a:t>
            </a:r>
          </a:p>
          <a:p>
            <a:pPr marL="0" indent="0" algn="l" rtl="0">
              <a:buFont typeface="Arial" pitchFamily="34" charset="0"/>
              <a:buNone/>
            </a:pPr>
            <a:endParaRPr lang="ar-IQ" sz="28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5BEC-283F-405B-BAEF-68BA12E31337}" type="datetime8">
              <a:rPr lang="ar-IQ" smtClean="0"/>
              <a:t>31 تشرين الأول، 17</a:t>
            </a:fld>
            <a:endParaRPr lang="ar-IQ"/>
          </a:p>
        </p:txBody>
      </p:sp>
      <p:pic>
        <p:nvPicPr>
          <p:cNvPr id="1026" name="Picture 2" descr="C:\Users\farah\Desktop\regenerative endodontics\New folder\imagesCAMVWO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56" y="4883086"/>
            <a:ext cx="1686738" cy="16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arah\Desktop\regenerative endodontics\New folder\imagesCAZKIKV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06" y="1767585"/>
            <a:ext cx="1885435" cy="12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arah\Desktop\regenerative endodontics\New folder\imagesCAMU9S3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68" y="3039147"/>
            <a:ext cx="1711114" cy="17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300182" y="2420888"/>
            <a:ext cx="1311184" cy="90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863981" y="3333241"/>
            <a:ext cx="144016" cy="60311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59832" y="340560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0762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Application of TAP in </a:t>
            </a:r>
            <a:r>
              <a:rPr lang="en-US" b="1" dirty="0" err="1" smtClean="0">
                <a:solidFill>
                  <a:srgbClr val="FF0000"/>
                </a:solidFill>
              </a:rPr>
              <a:t>Endodontics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Large </a:t>
            </a:r>
            <a:r>
              <a:rPr lang="en-US" b="1" dirty="0" err="1" smtClean="0">
                <a:solidFill>
                  <a:srgbClr val="FF0000"/>
                </a:solidFill>
              </a:rPr>
              <a:t>periradicular</a:t>
            </a:r>
            <a:r>
              <a:rPr lang="en-US" b="1" dirty="0" smtClean="0">
                <a:solidFill>
                  <a:srgbClr val="FF0000"/>
                </a:solidFill>
              </a:rPr>
              <a:t> cyst like lesion </a:t>
            </a:r>
          </a:p>
          <a:p>
            <a:pPr algn="l" rtl="0"/>
            <a:r>
              <a:rPr lang="en-US" dirty="0" smtClean="0"/>
              <a:t>TAP changed every month until elimination of symptoms to facilitate bone healing .</a:t>
            </a:r>
          </a:p>
          <a:p>
            <a:pPr algn="l" rtl="0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visit Access, instrumentation, dressing </a:t>
            </a:r>
            <a:r>
              <a:rPr lang="en-US" dirty="0" err="1" smtClean="0"/>
              <a:t>Ca</a:t>
            </a:r>
            <a:r>
              <a:rPr lang="en-US" dirty="0" smtClean="0"/>
              <a:t>(OH) (1-3   weeks)</a:t>
            </a:r>
          </a:p>
          <a:p>
            <a:pPr algn="l" rtl="0"/>
            <a:r>
              <a:rPr lang="en-US" dirty="0" smtClean="0"/>
              <a:t>TAP (3 months)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3EF5-FA6A-431B-A196-7CBB4DE0680A}" type="datetime8">
              <a:rPr lang="ar-IQ" smtClean="0"/>
              <a:t>31 تشرين الأول، 17</a:t>
            </a:fld>
            <a:endParaRPr lang="ar-IQ"/>
          </a:p>
        </p:txBody>
      </p:sp>
      <p:pic>
        <p:nvPicPr>
          <p:cNvPr id="2050" name="Picture 2" descr="C:\Users\farah\Desktop\regenerative endodontics\CHRISMEDJHealthRes_2016_3_4_284_190579_f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99" y="2420888"/>
            <a:ext cx="4594201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9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Application of TAP in </a:t>
            </a:r>
            <a:r>
              <a:rPr lang="en-US" b="1" dirty="0" err="1">
                <a:solidFill>
                  <a:srgbClr val="FF0000"/>
                </a:solidFill>
              </a:rPr>
              <a:t>Endodontics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 rtl="0">
              <a:buNone/>
            </a:pPr>
            <a:r>
              <a:rPr lang="en-US" b="1" dirty="0" smtClean="0">
                <a:solidFill>
                  <a:srgbClr val="FF0000"/>
                </a:solidFill>
                <a:cs typeface="+mj-cs"/>
              </a:rPr>
              <a:t>Endodontic filling material in primary teeth </a:t>
            </a:r>
          </a:p>
          <a:p>
            <a:pPr algn="just" rtl="0"/>
            <a:r>
              <a:rPr lang="en-US" dirty="0" smtClean="0">
                <a:cs typeface="+mj-cs"/>
              </a:rPr>
              <a:t>Access, root canal orifice enlarged, TAP, Glass </a:t>
            </a:r>
            <a:r>
              <a:rPr lang="en-US" dirty="0" err="1" smtClean="0">
                <a:cs typeface="+mj-cs"/>
              </a:rPr>
              <a:t>Ionomer</a:t>
            </a:r>
            <a:r>
              <a:rPr lang="en-US" dirty="0" smtClean="0">
                <a:cs typeface="+mj-cs"/>
              </a:rPr>
              <a:t> cement, Composite. </a:t>
            </a:r>
          </a:p>
          <a:p>
            <a:pPr algn="just" rtl="0"/>
            <a:r>
              <a:rPr lang="en-US" dirty="0" smtClean="0">
                <a:cs typeface="+mj-cs"/>
              </a:rPr>
              <a:t>Good clinical success, low radiographic </a:t>
            </a:r>
            <a:r>
              <a:rPr lang="en-US" dirty="0" err="1" smtClean="0">
                <a:cs typeface="+mj-cs"/>
              </a:rPr>
              <a:t>evidance</a:t>
            </a:r>
            <a:r>
              <a:rPr lang="en-US" dirty="0" smtClean="0">
                <a:cs typeface="+mj-cs"/>
              </a:rPr>
              <a:t> 2 years follow up.</a:t>
            </a:r>
            <a:endParaRPr lang="ar-IQ" dirty="0"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3EF5-FA6A-431B-A196-7CBB4DE0680A}" type="datetime8">
              <a:rPr lang="ar-IQ" smtClean="0"/>
              <a:t>31 تشرين الأول، 17</a:t>
            </a:fld>
            <a:endParaRPr lang="ar-IQ"/>
          </a:p>
        </p:txBody>
      </p:sp>
      <p:pic>
        <p:nvPicPr>
          <p:cNvPr id="1026" name="Picture 2" descr="C:\Users\farah\Pictures\root-canal-treatment-for-childr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00200"/>
            <a:ext cx="259228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396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b="1" i="1" dirty="0" smtClean="0">
                <a:solidFill>
                  <a:schemeClr val="tx2"/>
                </a:solidFill>
              </a:rPr>
              <a:t>Efficacy</a:t>
            </a:r>
            <a:endParaRPr lang="ar-IQ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4000" b="1" i="1" dirty="0" smtClean="0">
                <a:solidFill>
                  <a:srgbClr val="92D050"/>
                </a:solidFill>
              </a:rPr>
              <a:t>   </a:t>
            </a:r>
            <a:r>
              <a:rPr lang="en-US" sz="4000" b="1" i="1" dirty="0" err="1" smtClean="0">
                <a:solidFill>
                  <a:srgbClr val="92D050"/>
                </a:solidFill>
              </a:rPr>
              <a:t>Hashino</a:t>
            </a:r>
            <a:r>
              <a:rPr lang="en-US" sz="4000" b="1" i="1" dirty="0" smtClean="0">
                <a:solidFill>
                  <a:srgbClr val="92D050"/>
                </a:solidFill>
              </a:rPr>
              <a:t> et al study:</a:t>
            </a:r>
          </a:p>
          <a:p>
            <a:pPr algn="l" rtl="0"/>
            <a:r>
              <a:rPr lang="en-US" b="1" i="1" dirty="0" smtClean="0"/>
              <a:t>Preclinical model(dog study)</a:t>
            </a:r>
          </a:p>
          <a:p>
            <a:pPr algn="l" rtl="0"/>
            <a:r>
              <a:rPr lang="en-US" b="1" i="1" dirty="0" smtClean="0"/>
              <a:t>60 teeth accessed and infected </a:t>
            </a:r>
          </a:p>
          <a:p>
            <a:pPr algn="l" rtl="0"/>
            <a:r>
              <a:rPr lang="en-US" b="1" i="1" dirty="0" smtClean="0"/>
              <a:t>X-ray: Apical periodontitis</a:t>
            </a:r>
          </a:p>
          <a:p>
            <a:pPr algn="l" rtl="0"/>
            <a:r>
              <a:rPr lang="en-US" b="1" i="1" dirty="0" smtClean="0"/>
              <a:t>Sampled : 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b="1" i="1" dirty="0" smtClean="0"/>
              <a:t>before irrigation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b="1" i="1" dirty="0" smtClean="0"/>
              <a:t>After irrigation 1.25% </a:t>
            </a:r>
            <a:r>
              <a:rPr lang="en-US" b="1" i="1" dirty="0" err="1" smtClean="0"/>
              <a:t>NaOCL</a:t>
            </a:r>
            <a:endParaRPr lang="en-US" b="1" i="1" dirty="0" smtClean="0"/>
          </a:p>
          <a:p>
            <a:pPr marL="514350" indent="-514350" algn="l" rtl="0">
              <a:buFont typeface="+mj-lt"/>
              <a:buAutoNum type="arabicParenR"/>
            </a:pPr>
            <a:r>
              <a:rPr lang="en-US" b="1" i="1" dirty="0" smtClean="0"/>
              <a:t>2 weeks after delivery of TAP</a:t>
            </a:r>
            <a:endParaRPr lang="ar-IQ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B844-D34F-4FC2-94E5-D5D2A5C394BB}" type="datetime8">
              <a:rPr lang="ar-IQ" smtClean="0"/>
              <a:t>31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00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of study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Before irrigation, all teeth +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culture anaerobic bacteria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After </a:t>
            </a:r>
            <a:r>
              <a:rPr lang="en-US" b="1" dirty="0">
                <a:solidFill>
                  <a:srgbClr val="FF0000"/>
                </a:solidFill>
              </a:rPr>
              <a:t>irrigation 1.25% </a:t>
            </a:r>
            <a:r>
              <a:rPr lang="en-US" b="1" dirty="0" err="1" smtClean="0">
                <a:solidFill>
                  <a:srgbClr val="FF0000"/>
                </a:solidFill>
              </a:rPr>
              <a:t>NaOCL</a:t>
            </a:r>
            <a:r>
              <a:rPr lang="en-US" b="1" dirty="0" smtClean="0">
                <a:solidFill>
                  <a:srgbClr val="FF0000"/>
                </a:solidFill>
              </a:rPr>
              <a:t>, 10% teeth bacteria free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2 </a:t>
            </a:r>
            <a:r>
              <a:rPr lang="en-US" b="1" dirty="0">
                <a:solidFill>
                  <a:srgbClr val="FF0000"/>
                </a:solidFill>
              </a:rPr>
              <a:t>weeks after delivery of </a:t>
            </a:r>
            <a:r>
              <a:rPr lang="en-US" b="1" dirty="0" smtClean="0">
                <a:solidFill>
                  <a:srgbClr val="FF0000"/>
                </a:solidFill>
              </a:rPr>
              <a:t>TAP, 70% </a:t>
            </a:r>
            <a:r>
              <a:rPr lang="en-US" b="1" dirty="0">
                <a:solidFill>
                  <a:srgbClr val="FF0000"/>
                </a:solidFill>
              </a:rPr>
              <a:t>teeth bacteria </a:t>
            </a:r>
            <a:r>
              <a:rPr lang="en-US" b="1" dirty="0" smtClean="0">
                <a:solidFill>
                  <a:srgbClr val="FF0000"/>
                </a:solidFill>
              </a:rPr>
              <a:t>free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CCFF-F2D3-4F51-B861-E68EF6BB913F}" type="datetime8">
              <a:rPr lang="ar-IQ" smtClean="0"/>
              <a:t>31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74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860</Words>
  <Application>Microsoft Office PowerPoint</Application>
  <PresentationFormat>On-screen Show (4:3)</PresentationFormat>
  <Paragraphs>130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Triple Antibiotic Pastes  and their role in Regenerative Endodontics</vt:lpstr>
      <vt:lpstr>Triple Antibiotic Paste</vt:lpstr>
      <vt:lpstr>Introduction</vt:lpstr>
      <vt:lpstr>PowerPoint Presentation</vt:lpstr>
      <vt:lpstr>:TAP composition</vt:lpstr>
      <vt:lpstr>Application of TAP in Endodontics</vt:lpstr>
      <vt:lpstr>Application of TAP in Endodontics</vt:lpstr>
      <vt:lpstr>Efficacy</vt:lpstr>
      <vt:lpstr>Conclusion of study:</vt:lpstr>
      <vt:lpstr>PowerPoint Presentation</vt:lpstr>
      <vt:lpstr>PowerPoint Presentation</vt:lpstr>
      <vt:lpstr>Regenerative Endodontic Therapy</vt:lpstr>
      <vt:lpstr>History of Regenerative Endodontics</vt:lpstr>
      <vt:lpstr>History con.</vt:lpstr>
      <vt:lpstr>Regenerative Procedure</vt:lpstr>
      <vt:lpstr>Regenerative Procedure</vt:lpstr>
      <vt:lpstr>Uses of TAP in Regenerative :Endodontics</vt:lpstr>
      <vt:lpstr>Biocompatibility</vt:lpstr>
      <vt:lpstr>Drawbacks:</vt:lpstr>
      <vt:lpstr>Ultimate Goal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Triple Antibiotic Paste and Regenerative Endodontics</dc:title>
  <dc:creator>DR.Ahmed Saker 2O11</dc:creator>
  <cp:lastModifiedBy>DR.Ahmed Saker 2O11</cp:lastModifiedBy>
  <cp:revision>137</cp:revision>
  <dcterms:created xsi:type="dcterms:W3CDTF">2017-03-12T04:40:13Z</dcterms:created>
  <dcterms:modified xsi:type="dcterms:W3CDTF">2017-11-01T05:05:29Z</dcterms:modified>
</cp:coreProperties>
</file>