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32566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70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05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35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175480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04547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71328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030811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48281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338485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47037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64439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740129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91991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3318-CD96-4CA3-A186-C50E40BBFAAB}" type="datetimeFigureOut">
              <a:rPr lang="ar-IQ" smtClean="0"/>
              <a:t>24/01/1439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0C69C6-7FEB-46FD-BE21-4A1A8DB6291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853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ransition spd="slow">
    <p:wipe/>
  </p:transition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6098"/>
            <a:ext cx="9144000" cy="17865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i="1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EXPERIMENT 2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22695"/>
            <a:ext cx="9144000" cy="303510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b="1" i="1" u="sng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IDENTIFICATION OF ALCOHOLS</a:t>
            </a:r>
            <a:endParaRPr lang="en-US" sz="6000" dirty="0"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015922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6" y="221566"/>
            <a:ext cx="10396882" cy="11519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Lucas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Test</a:t>
            </a:r>
            <a:r>
              <a:rPr lang="en-US" dirty="0"/>
              <a:t>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0332"/>
            <a:ext cx="11619914" cy="49530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This test is for low molecular weight alcohols and it distinguishes the rates of reaction of alcohols with the Lucas reagent (</a:t>
            </a:r>
            <a:r>
              <a:rPr lang="en-US" sz="3500" dirty="0" err="1">
                <a:latin typeface="Andalus" panose="02020603050405020304" pitchFamily="18" charset="-78"/>
                <a:cs typeface="Andalus" panose="02020603050405020304" pitchFamily="18" charset="-78"/>
              </a:rPr>
              <a:t>HCl</a:t>
            </a: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 and ZnCl2). Positive indicator of the reaction is the formation of a water insoluble alkyl chloride as cloudiness or a precipitate. The formation of an alkyl chloride with tertiary alcohol is very rapid, followed by the secondary alcohol that may take from 5 to 20 minutes to form visible cloudiness. Primary alcohols do not react with Lucas reagent or it may show very little result in a very long time. </a:t>
            </a:r>
          </a:p>
          <a:p>
            <a:pPr algn="just"/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The chemical reaction involves replacing the –OH group of the alcohol with a chloride ion from hydrochloric acid (</a:t>
            </a:r>
            <a:r>
              <a:rPr lang="en-US" sz="3500" dirty="0" err="1">
                <a:latin typeface="Andalus" panose="02020603050405020304" pitchFamily="18" charset="-78"/>
                <a:cs typeface="Andalus" panose="02020603050405020304" pitchFamily="18" charset="-78"/>
              </a:rPr>
              <a:t>HCl</a:t>
            </a: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), forming an alkyl chloride, as shown in the following equation.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450015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5" y="154745"/>
            <a:ext cx="11830930" cy="647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6886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46" y="168813"/>
            <a:ext cx="115636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   Alcohols are organic compounds containing an -OH functional group bonded to a carbon atom. Alcohols may be classified as primary, secondary or tertiary, depending on what kind of carbon the –OH group is attached to. As shown below:</a:t>
            </a:r>
          </a:p>
          <a:p>
            <a:pPr algn="just"/>
            <a:endParaRPr lang="en-US" sz="32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algn="just"/>
            <a:r>
              <a:rPr lang="en-US" sz="3200" b="1" i="1" u="sng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Primary alcohol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: RCH2OH the ‘R’, an alkyl group, and the –OH are attached to a primary carbon atom, a carbon bonded to one other carbon atom.</a:t>
            </a:r>
          </a:p>
          <a:p>
            <a:pPr algn="just"/>
            <a:r>
              <a:rPr lang="en-US" sz="3200" b="1" i="1" u="sng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Secondary alcohol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: R2CHOH, the 2 ‘R’ alkyl groups, and the -OH are attached to a secondary carbon atom, a carbon attached to two other carbon atoms from the 2 ‘R’ (CH3-),</a:t>
            </a:r>
          </a:p>
          <a:p>
            <a:endParaRPr lang="en-US" sz="3200" dirty="0"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355432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843" y="450166"/>
            <a:ext cx="100865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sz="32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Tertiary alcohol: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R3COH the 3 ‘R’ alkyl groups, and the –OH are attached to a tertiary carbon atom a carbon attached to three other carbon atoms from the 3 ‘R’ (CH3-).</a:t>
            </a:r>
          </a:p>
          <a:p>
            <a:pPr algn="just"/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415" y="2869809"/>
            <a:ext cx="9988062" cy="27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464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20" y="1519311"/>
            <a:ext cx="95660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The International Union of Pure and Applied Chemistry (IUPAC) method of nomenclature for alcohols use the ending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ol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. Change the ‘e’ ending of an alkane to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ol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i.e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methane to methanol, ethane to ethanol , Propane to Propanol …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ect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).</a:t>
            </a:r>
          </a:p>
          <a:p>
            <a:pPr algn="just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373588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978" y="393895"/>
            <a:ext cx="103538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Alcohols are important commercially and are used as solvents, drugs and disinfectants.  The most widely used alcohols are methanol or methyl alcohol, CH3OH; ethanol or ethyl alcohol, CH3CH2OH; and 2-propanol or isopropyl alcohol, (CH3)2CH2OH.  Methyl alcohol is found in automotive products such as antifreeze and “dry gas”.  Ethyl alcohol is used as a solvent for drugs and chemicals, but is more popularly known for its effects in alcoholic beverages.  Isopropyl alcohol, also known as “rubbing alcohol” is an antiseptic.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166870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52107A-1DBB-4959-AAFC-7F1FB8BB1E57}"/>
              </a:ext>
            </a:extLst>
          </p:cNvPr>
          <p:cNvSpPr/>
          <p:nvPr/>
        </p:nvSpPr>
        <p:spPr>
          <a:xfrm>
            <a:off x="1167618" y="422031"/>
            <a:ext cx="10818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Manifestation of acidity.  Ordinary alcohols do not exhibit much acidity.  They are generally neutral in aqueous solutions.  Phenols, on the other hand, are much more acidic ,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will react with bases such as sodium hydroxide to form soluble salts.  This difference is a good way to distinguish between the two types of compounds</a:t>
            </a:r>
            <a:endParaRPr lang="ar-IQ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5329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Oxidation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505243"/>
            <a:ext cx="10931769" cy="467172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Oxidation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of alcohols by strong oxidants such as K2Cr2O7 in H2SO4 is possible, but differs depending on the degree of alcohol.                                                                                           </a:t>
            </a:r>
            <a:r>
              <a:rPr lang="ar-IQ" sz="3200" dirty="0">
                <a:latin typeface="Andalus" panose="02020603050405020304" pitchFamily="18" charset="-78"/>
                <a:cs typeface="Andalus" panose="02020603050405020304" pitchFamily="18" charset="-78"/>
              </a:rPr>
              <a:t>        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Examples a, b, and c below show how a primary, secondary, and tertiary alcohol respectively respond to treatment of oxidants. If a reaction has occurred using K2Cr2O7 in H2SO4, there is a color change from orange to green</a:t>
            </a:r>
            <a:r>
              <a:rPr lang="en-US" sz="3200">
                <a:latin typeface="Andalus" panose="02020603050405020304" pitchFamily="18" charset="-78"/>
                <a:cs typeface="Andalus" panose="02020603050405020304" pitchFamily="18" charset="-78"/>
              </a:rPr>
              <a:t>.                           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87273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315185"/>
            <a:ext cx="10621107" cy="182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270149"/>
              </p:ext>
            </p:extLst>
          </p:nvPr>
        </p:nvGraphicFramePr>
        <p:xfrm>
          <a:off x="970671" y="2138290"/>
          <a:ext cx="10185009" cy="1392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S ChemDraw Drawing" r:id="rId4" imgW="4282072" imgH="830046" progId="ChemDraw.Document.6.0">
                  <p:embed/>
                </p:oleObj>
              </mc:Choice>
              <mc:Fallback>
                <p:oleObj name="CS ChemDraw Drawing" r:id="rId4" imgW="4282072" imgH="8300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0671" y="2138290"/>
                        <a:ext cx="10185009" cy="1392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850629"/>
              </p:ext>
            </p:extLst>
          </p:nvPr>
        </p:nvGraphicFramePr>
        <p:xfrm>
          <a:off x="633047" y="4121834"/>
          <a:ext cx="10986868" cy="1772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6" imgW="5957055" imgH="900498" progId="ChemDraw.Document.6.0">
                  <p:embed/>
                </p:oleObj>
              </mc:Choice>
              <mc:Fallback>
                <p:oleObj name="CS ChemDraw Drawing" r:id="rId6" imgW="5957055" imgH="9004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3047" y="4121834"/>
                        <a:ext cx="10986868" cy="1772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37683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95181"/>
              </p:ext>
            </p:extLst>
          </p:nvPr>
        </p:nvGraphicFramePr>
        <p:xfrm>
          <a:off x="436098" y="956603"/>
          <a:ext cx="11155680" cy="2096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S ChemDraw Drawing" r:id="rId3" imgW="5816686" imgH="976620" progId="ChemDraw.Document.6.0">
                  <p:embed/>
                </p:oleObj>
              </mc:Choice>
              <mc:Fallback>
                <p:oleObj name="CS ChemDraw Drawing" r:id="rId3" imgW="5816686" imgH="9766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098" y="956603"/>
                        <a:ext cx="11155680" cy="2096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473375"/>
              </p:ext>
            </p:extLst>
          </p:nvPr>
        </p:nvGraphicFramePr>
        <p:xfrm>
          <a:off x="436098" y="3798276"/>
          <a:ext cx="10635176" cy="1702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S ChemDraw Drawing" r:id="rId5" imgW="3209327" imgH="834905" progId="ChemDraw.Document.6.0">
                  <p:embed/>
                </p:oleObj>
              </mc:Choice>
              <mc:Fallback>
                <p:oleObj name="CS ChemDraw Drawing" r:id="rId5" imgW="3209327" imgH="8349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098" y="3798276"/>
                        <a:ext cx="10635176" cy="1702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81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206</TotalTime>
  <Words>581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Andalus</vt:lpstr>
      <vt:lpstr>Arial</vt:lpstr>
      <vt:lpstr>Calibri</vt:lpstr>
      <vt:lpstr>Century Gothic</vt:lpstr>
      <vt:lpstr>Tahoma</vt:lpstr>
      <vt:lpstr>Times New Roman</vt:lpstr>
      <vt:lpstr>Wingdings 3</vt:lpstr>
      <vt:lpstr>Wisp</vt:lpstr>
      <vt:lpstr>CS ChemDraw Drawing</vt:lpstr>
      <vt:lpstr>EXPERIMENT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Oxidation: </vt:lpstr>
      <vt:lpstr>PowerPoint Presentation</vt:lpstr>
      <vt:lpstr>PowerPoint Presentation</vt:lpstr>
      <vt:lpstr>Lucas Test: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2 </dc:title>
  <dc:creator>Sura</dc:creator>
  <cp:lastModifiedBy>Sura</cp:lastModifiedBy>
  <cp:revision>11</cp:revision>
  <dcterms:created xsi:type="dcterms:W3CDTF">2016-10-21T11:40:27Z</dcterms:created>
  <dcterms:modified xsi:type="dcterms:W3CDTF">2017-10-14T16:12:19Z</dcterms:modified>
</cp:coreProperties>
</file>