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88" r:id="rId2"/>
    <p:sldId id="256" r:id="rId3"/>
    <p:sldId id="257" r:id="rId4"/>
    <p:sldId id="258" r:id="rId5"/>
    <p:sldId id="261" r:id="rId6"/>
    <p:sldId id="259" r:id="rId7"/>
    <p:sldId id="287" r:id="rId8"/>
    <p:sldId id="280" r:id="rId9"/>
    <p:sldId id="281" r:id="rId10"/>
    <p:sldId id="282" r:id="rId11"/>
    <p:sldId id="283" r:id="rId12"/>
    <p:sldId id="284" r:id="rId13"/>
    <p:sldId id="285" r:id="rId14"/>
    <p:sldId id="286" r:id="rId15"/>
    <p:sldId id="260"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6" r:id="rId30"/>
    <p:sldId id="277" r:id="rId31"/>
    <p:sldId id="27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2189AF-346F-4583-8062-603A93F8AE4A}" type="datetimeFigureOut">
              <a:rPr lang="en-US" smtClean="0"/>
              <a:pPr/>
              <a:t>12/22/2014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A14E2-0D06-4313-B2B5-9AC69D755B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3712152-196A-44D5-8B64-A1698EF35AAA}" type="slidenum">
              <a:rPr lang="en-US" smtClean="0"/>
              <a:pPr/>
              <a:t>16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AD88F04-4FEC-450E-BCDB-A4C74E7F1BD2}" type="slidenum">
              <a:rPr lang="en-US" smtClean="0"/>
              <a:pPr/>
              <a:t>25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F2705C0-183E-4204-955B-9CE9142360EC}" type="slidenum">
              <a:rPr lang="en-US" smtClean="0"/>
              <a:pPr/>
              <a:t>26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E69FA0E-B018-4B22-8405-F0F68E1B1EBB}" type="slidenum">
              <a:rPr lang="en-US" smtClean="0"/>
              <a:pPr/>
              <a:t>27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7F03244-029A-4784-B6C0-EC21A8978EFB}" type="slidenum">
              <a:rPr lang="en-US" smtClean="0"/>
              <a:pPr/>
              <a:t>28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21EE0C0-7C6D-46DB-9F4E-EFA6ED5BE091}" type="slidenum">
              <a:rPr lang="en-US" smtClean="0"/>
              <a:pPr/>
              <a:t>29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5A110CC-A033-45DC-8627-DD17483BB6F1}" type="slidenum">
              <a:rPr lang="en-US" smtClean="0"/>
              <a:pPr/>
              <a:t>30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2B5874B-ADE9-4561-BCD1-3DE568FECC06}" type="slidenum">
              <a:rPr lang="en-US" smtClean="0"/>
              <a:pPr/>
              <a:t>31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F2A7C18-8D3F-42E9-8516-5E301B5FCD03}" type="slidenum">
              <a:rPr lang="en-US" smtClean="0"/>
              <a:pPr/>
              <a:t>17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3BED17D-BC83-402E-B408-F546D06999FD}" type="slidenum">
              <a:rPr lang="en-US" smtClean="0"/>
              <a:pPr/>
              <a:t>18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5E57DC1-3FC4-42C7-83D6-9C03DF096C76}" type="slidenum">
              <a:rPr lang="en-US" smtClean="0"/>
              <a:pPr/>
              <a:t>19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337B0E7-2242-4AB5-A647-749D6CD1A471}" type="slidenum">
              <a:rPr lang="en-US" smtClean="0"/>
              <a:pPr/>
              <a:t>20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F37CB80-03D0-4CCD-933C-E69659D43E10}" type="slidenum">
              <a:rPr lang="en-US" smtClean="0"/>
              <a:pPr/>
              <a:t>21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1FC9E11-5375-458F-9989-082F84D4614C}" type="slidenum">
              <a:rPr lang="en-US" smtClean="0"/>
              <a:pPr/>
              <a:t>22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A8DD078-4B79-45F2-8396-6A77C5F9A868}" type="slidenum">
              <a:rPr lang="en-US" smtClean="0"/>
              <a:pPr/>
              <a:t>23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8F221D0-4D66-4A5A-B39F-8B1CD40856AF}" type="slidenum">
              <a:rPr lang="en-US" smtClean="0"/>
              <a:pPr/>
              <a:t>24</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7B61BA-AA54-4CF6-93C3-865E440D63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B61BA-AA54-4CF6-93C3-865E440D63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B61BA-AA54-4CF6-93C3-865E440D63A9}" type="slidenum">
              <a:rPr lang="en-US" smtClean="0"/>
              <a:pPr/>
              <a:t>‹#›</a:t>
            </a:fld>
            <a:endParaRPr lang="en-US"/>
          </a:p>
        </p:txBody>
      </p:sp>
    </p:spTree>
  </p:cSld>
  <p:clrMapOvr>
    <a:masterClrMapping/>
  </p:clrMapOvr>
  <p:transition spd="med" advClick="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183EF5-84C2-403F-9B29-0457FF448BE7}"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7B61BA-AA54-4CF6-93C3-865E440D63A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183EF5-84C2-403F-9B29-0457FF448BE7}" type="datetimeFigureOut">
              <a:rPr lang="en-US" smtClean="0"/>
              <a:pPr/>
              <a:t>12/22/2014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7B61BA-AA54-4CF6-93C3-865E440D63A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Click="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92896"/>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Titration </a:t>
            </a:r>
            <a:br>
              <a:rPr lang="en-US" b="1" dirty="0" smtClean="0">
                <a:effectLst>
                  <a:outerShdw blurRad="38100" dist="38100" dir="2700000" algn="tl">
                    <a:srgbClr val="000000">
                      <a:alpha val="43137"/>
                    </a:srgbClr>
                  </a:outerShdw>
                </a:effectLst>
              </a:rPr>
            </a:br>
            <a:r>
              <a:rPr lang="en-GB" b="1" dirty="0" smtClean="0">
                <a:latin typeface="Lucida Fax" pitchFamily="18" charset="0"/>
              </a:rPr>
              <a:t> Volumetric analysis </a:t>
            </a:r>
            <a:endParaRPr lang="en-US" b="1" dirty="0">
              <a:effectLst>
                <a:outerShdw blurRad="38100" dist="38100" dir="2700000" algn="tl">
                  <a:srgbClr val="000000">
                    <a:alpha val="43137"/>
                  </a:srgbClr>
                </a:outerShdw>
              </a:effectLst>
            </a:endParaRPr>
          </a:p>
        </p:txBody>
      </p:sp>
      <p:pic>
        <p:nvPicPr>
          <p:cNvPr id="4" name="Picture 2" descr="Untitled-1.jpg"/>
          <p:cNvPicPr>
            <a:picLocks noChangeAspect="1" noChangeArrowheads="1"/>
          </p:cNvPicPr>
          <p:nvPr/>
        </p:nvPicPr>
        <p:blipFill>
          <a:blip r:embed="rId2" cstate="print"/>
          <a:srcRect/>
          <a:stretch>
            <a:fillRect/>
          </a:stretch>
        </p:blipFill>
        <p:spPr bwMode="auto">
          <a:xfrm>
            <a:off x="3635896" y="466243"/>
            <a:ext cx="1871985" cy="1882637"/>
          </a:xfrm>
          <a:prstGeom prst="rect">
            <a:avLst/>
          </a:prstGeom>
          <a:noFill/>
          <a:ln w="9525">
            <a:no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1203"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1204"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1205"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a:t>B</a:t>
            </a:r>
          </a:p>
        </p:txBody>
      </p:sp>
      <p:sp>
        <p:nvSpPr>
          <p:cNvPr id="51206"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1207"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a:t>A</a:t>
            </a:r>
          </a:p>
        </p:txBody>
      </p:sp>
      <p:sp>
        <p:nvSpPr>
          <p:cNvPr id="51208" name="Text Box 8"/>
          <p:cNvSpPr txBox="1">
            <a:spLocks noChangeArrowheads="1"/>
          </p:cNvSpPr>
          <p:nvPr/>
        </p:nvSpPr>
        <p:spPr bwMode="auto">
          <a:xfrm>
            <a:off x="5486400" y="4191000"/>
            <a:ext cx="2667000" cy="2287588"/>
          </a:xfrm>
          <a:prstGeom prst="rect">
            <a:avLst/>
          </a:prstGeom>
          <a:noFill/>
          <a:ln w="9525">
            <a:noFill/>
            <a:miter lim="800000"/>
            <a:headEnd/>
            <a:tailEnd/>
          </a:ln>
          <a:effectLst/>
        </p:spPr>
        <p:txBody>
          <a:bodyPr>
            <a:spAutoFit/>
          </a:bodyPr>
          <a:lstStyle/>
          <a:p>
            <a:pPr>
              <a:spcBef>
                <a:spcPct val="50000"/>
              </a:spcBef>
            </a:pPr>
            <a:r>
              <a:rPr lang="en-US" sz="4800"/>
              <a:t>pH is even higher</a:t>
            </a:r>
          </a:p>
        </p:txBody>
      </p:sp>
      <p:pic>
        <p:nvPicPr>
          <p:cNvPr id="51209"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1210" name="WordArt 10"/>
          <p:cNvSpPr>
            <a:spLocks noChangeArrowheads="1" noChangeShapeType="1" noTextEdit="1"/>
          </p:cNvSpPr>
          <p:nvPr/>
        </p:nvSpPr>
        <p:spPr bwMode="auto">
          <a:xfrm>
            <a:off x="2195736"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1211"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1212" name="WordArt 13"/>
          <p:cNvSpPr>
            <a:spLocks noChangeArrowheads="1" noChangeShapeType="1" noTextEdit="1"/>
          </p:cNvSpPr>
          <p:nvPr/>
        </p:nvSpPr>
        <p:spPr bwMode="auto">
          <a:xfrm>
            <a:off x="3131840"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1213" name="WordArt 14"/>
          <p:cNvSpPr>
            <a:spLocks noChangeArrowheads="1" noChangeShapeType="1" noTextEdit="1"/>
          </p:cNvSpPr>
          <p:nvPr/>
        </p:nvSpPr>
        <p:spPr bwMode="auto">
          <a:xfrm>
            <a:off x="1187624"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6862"/>
                  </a:srgbClr>
                </a:solidFill>
                <a:latin typeface="Arial Black"/>
              </a:rPr>
              <a:t>OH-</a:t>
            </a:r>
          </a:p>
        </p:txBody>
      </p:sp>
      <p:sp>
        <p:nvSpPr>
          <p:cNvPr id="51214" name="WordArt 15"/>
          <p:cNvSpPr>
            <a:spLocks noChangeArrowheads="1" noChangeShapeType="1" noTextEdit="1"/>
          </p:cNvSpPr>
          <p:nvPr/>
        </p:nvSpPr>
        <p:spPr bwMode="auto">
          <a:xfrm>
            <a:off x="16002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1215" name="WordArt 16"/>
          <p:cNvSpPr>
            <a:spLocks noChangeArrowheads="1" noChangeShapeType="1" noTextEdit="1"/>
          </p:cNvSpPr>
          <p:nvPr/>
        </p:nvSpPr>
        <p:spPr bwMode="auto">
          <a:xfrm>
            <a:off x="2286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1216" name="WordArt 17"/>
          <p:cNvSpPr>
            <a:spLocks noChangeArrowheads="1" noChangeShapeType="1" noTextEdit="1"/>
          </p:cNvSpPr>
          <p:nvPr/>
        </p:nvSpPr>
        <p:spPr bwMode="auto">
          <a:xfrm>
            <a:off x="3048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1217" name="WordArt 19"/>
          <p:cNvSpPr>
            <a:spLocks noChangeArrowheads="1" noChangeShapeType="1" noTextEdit="1"/>
          </p:cNvSpPr>
          <p:nvPr/>
        </p:nvSpPr>
        <p:spPr bwMode="auto">
          <a:xfrm>
            <a:off x="2133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18" name="WordArt 13"/>
          <p:cNvSpPr>
            <a:spLocks noChangeArrowheads="1" noChangeShapeType="1" noTextEdit="1"/>
          </p:cNvSpPr>
          <p:nvPr/>
        </p:nvSpPr>
        <p:spPr bwMode="auto">
          <a:xfrm>
            <a:off x="1115616" y="2420888"/>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19" name="WordArt 13"/>
          <p:cNvSpPr>
            <a:spLocks noChangeArrowheads="1" noChangeShapeType="1" noTextEdit="1"/>
          </p:cNvSpPr>
          <p:nvPr/>
        </p:nvSpPr>
        <p:spPr bwMode="auto">
          <a:xfrm>
            <a:off x="2166392" y="2438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0" name="WordArt 13"/>
          <p:cNvSpPr>
            <a:spLocks noChangeArrowheads="1" noChangeShapeType="1" noTextEdit="1"/>
          </p:cNvSpPr>
          <p:nvPr/>
        </p:nvSpPr>
        <p:spPr bwMode="auto">
          <a:xfrm>
            <a:off x="3030488" y="2420888"/>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Tree>
  </p:cSld>
  <p:clrMapOvr>
    <a:masterClrMapping/>
  </p:clrMapOvr>
  <p:transition spd="med"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2227" name="Rectangle 3"/>
          <p:cNvSpPr>
            <a:spLocks noChangeArrowheads="1"/>
          </p:cNvSpPr>
          <p:nvPr/>
        </p:nvSpPr>
        <p:spPr bwMode="auto">
          <a:xfrm>
            <a:off x="1115616" y="1412776"/>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2228"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2229"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a:t>B</a:t>
            </a:r>
          </a:p>
        </p:txBody>
      </p:sp>
      <p:sp>
        <p:nvSpPr>
          <p:cNvPr id="52230"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2231"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a:t>A</a:t>
            </a:r>
          </a:p>
        </p:txBody>
      </p:sp>
      <p:sp>
        <p:nvSpPr>
          <p:cNvPr id="52232" name="Text Box 8"/>
          <p:cNvSpPr txBox="1">
            <a:spLocks noChangeArrowheads="1"/>
          </p:cNvSpPr>
          <p:nvPr/>
        </p:nvSpPr>
        <p:spPr bwMode="auto">
          <a:xfrm>
            <a:off x="5486400" y="4191000"/>
            <a:ext cx="2667000" cy="2287588"/>
          </a:xfrm>
          <a:prstGeom prst="rect">
            <a:avLst/>
          </a:prstGeom>
          <a:noFill/>
          <a:ln w="9525">
            <a:noFill/>
            <a:miter lim="800000"/>
            <a:headEnd/>
            <a:tailEnd/>
          </a:ln>
          <a:effectLst/>
        </p:spPr>
        <p:txBody>
          <a:bodyPr>
            <a:spAutoFit/>
          </a:bodyPr>
          <a:lstStyle/>
          <a:p>
            <a:pPr>
              <a:spcBef>
                <a:spcPct val="50000"/>
              </a:spcBef>
            </a:pPr>
            <a:r>
              <a:rPr lang="en-US" sz="4800"/>
              <a:t>pH is even higher</a:t>
            </a:r>
          </a:p>
        </p:txBody>
      </p:sp>
      <p:pic>
        <p:nvPicPr>
          <p:cNvPr id="52233"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2234" name="WordArt 10"/>
          <p:cNvSpPr>
            <a:spLocks noChangeArrowheads="1" noChangeShapeType="1" noTextEdit="1"/>
          </p:cNvSpPr>
          <p:nvPr/>
        </p:nvSpPr>
        <p:spPr bwMode="auto">
          <a:xfrm>
            <a:off x="2051720" y="1412776"/>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2235"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2236" name="WordArt 13"/>
          <p:cNvSpPr>
            <a:spLocks noChangeArrowheads="1" noChangeShapeType="1" noTextEdit="1"/>
          </p:cNvSpPr>
          <p:nvPr/>
        </p:nvSpPr>
        <p:spPr bwMode="auto">
          <a:xfrm>
            <a:off x="3059832"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2237" name="WordArt 14"/>
          <p:cNvSpPr>
            <a:spLocks noChangeArrowheads="1" noChangeShapeType="1" noTextEdit="1"/>
          </p:cNvSpPr>
          <p:nvPr/>
        </p:nvSpPr>
        <p:spPr bwMode="auto">
          <a:xfrm>
            <a:off x="1187624"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6862"/>
                  </a:srgbClr>
                </a:solidFill>
                <a:latin typeface="Arial Black"/>
              </a:rPr>
              <a:t>OH-</a:t>
            </a:r>
          </a:p>
        </p:txBody>
      </p:sp>
      <p:sp>
        <p:nvSpPr>
          <p:cNvPr id="52238" name="WordArt 16"/>
          <p:cNvSpPr>
            <a:spLocks noChangeArrowheads="1" noChangeShapeType="1" noTextEdit="1"/>
          </p:cNvSpPr>
          <p:nvPr/>
        </p:nvSpPr>
        <p:spPr bwMode="auto">
          <a:xfrm>
            <a:off x="2286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2239" name="WordArt 17"/>
          <p:cNvSpPr>
            <a:spLocks noChangeArrowheads="1" noChangeShapeType="1" noTextEdit="1"/>
          </p:cNvSpPr>
          <p:nvPr/>
        </p:nvSpPr>
        <p:spPr bwMode="auto">
          <a:xfrm>
            <a:off x="3048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2240" name="WordArt 18"/>
          <p:cNvSpPr>
            <a:spLocks noChangeArrowheads="1" noChangeShapeType="1" noTextEdit="1"/>
          </p:cNvSpPr>
          <p:nvPr/>
        </p:nvSpPr>
        <p:spPr bwMode="auto">
          <a:xfrm>
            <a:off x="2133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2241" name="WordArt 19"/>
          <p:cNvSpPr>
            <a:spLocks noChangeArrowheads="1" noChangeShapeType="1" noTextEdit="1"/>
          </p:cNvSpPr>
          <p:nvPr/>
        </p:nvSpPr>
        <p:spPr bwMode="auto">
          <a:xfrm>
            <a:off x="16764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18" name="WordArt 13"/>
          <p:cNvSpPr>
            <a:spLocks noChangeArrowheads="1" noChangeShapeType="1" noTextEdit="1"/>
          </p:cNvSpPr>
          <p:nvPr/>
        </p:nvSpPr>
        <p:spPr bwMode="auto">
          <a:xfrm>
            <a:off x="1259632" y="234888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19" name="WordArt 13"/>
          <p:cNvSpPr>
            <a:spLocks noChangeArrowheads="1" noChangeShapeType="1" noTextEdit="1"/>
          </p:cNvSpPr>
          <p:nvPr/>
        </p:nvSpPr>
        <p:spPr bwMode="auto">
          <a:xfrm>
            <a:off x="2195736" y="231534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Tree>
  </p:cSld>
  <p:clrMapOvr>
    <a:masterClrMapping/>
  </p:clrMapOvr>
  <p:transition spd="med"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3251"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3252"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3253"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a:t>B</a:t>
            </a:r>
          </a:p>
        </p:txBody>
      </p:sp>
      <p:sp>
        <p:nvSpPr>
          <p:cNvPr id="53254"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3255"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a:t>A</a:t>
            </a:r>
          </a:p>
        </p:txBody>
      </p:sp>
      <p:sp>
        <p:nvSpPr>
          <p:cNvPr id="53256" name="Text Box 8"/>
          <p:cNvSpPr txBox="1">
            <a:spLocks noChangeArrowheads="1"/>
          </p:cNvSpPr>
          <p:nvPr/>
        </p:nvSpPr>
        <p:spPr bwMode="auto">
          <a:xfrm>
            <a:off x="5486400" y="4191000"/>
            <a:ext cx="2667000" cy="1555750"/>
          </a:xfrm>
          <a:prstGeom prst="rect">
            <a:avLst/>
          </a:prstGeom>
          <a:noFill/>
          <a:ln w="9525">
            <a:noFill/>
            <a:miter lim="800000"/>
            <a:headEnd/>
            <a:tailEnd/>
          </a:ln>
          <a:effectLst/>
        </p:spPr>
        <p:txBody>
          <a:bodyPr>
            <a:spAutoFit/>
          </a:bodyPr>
          <a:lstStyle/>
          <a:p>
            <a:pPr>
              <a:spcBef>
                <a:spcPct val="50000"/>
              </a:spcBef>
            </a:pPr>
            <a:r>
              <a:rPr lang="en-US" sz="4800"/>
              <a:t>pH is near 7</a:t>
            </a:r>
          </a:p>
        </p:txBody>
      </p:sp>
      <p:pic>
        <p:nvPicPr>
          <p:cNvPr id="53257"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3258" name="WordArt 10"/>
          <p:cNvSpPr>
            <a:spLocks noChangeArrowheads="1" noChangeShapeType="1" noTextEdit="1"/>
          </p:cNvSpPr>
          <p:nvPr/>
        </p:nvSpPr>
        <p:spPr bwMode="auto">
          <a:xfrm>
            <a:off x="2094384" y="160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3259"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3260" name="WordArt 12"/>
          <p:cNvSpPr>
            <a:spLocks noChangeArrowheads="1" noChangeShapeType="1" noTextEdit="1"/>
          </p:cNvSpPr>
          <p:nvPr/>
        </p:nvSpPr>
        <p:spPr bwMode="auto">
          <a:xfrm>
            <a:off x="2958480" y="1556792"/>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3261" name="WordArt 13"/>
          <p:cNvSpPr>
            <a:spLocks noChangeArrowheads="1" noChangeShapeType="1" noTextEdit="1"/>
          </p:cNvSpPr>
          <p:nvPr/>
        </p:nvSpPr>
        <p:spPr bwMode="auto">
          <a:xfrm>
            <a:off x="1259632" y="1556792"/>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6862"/>
                  </a:srgbClr>
                </a:solidFill>
                <a:latin typeface="Arial Black"/>
              </a:rPr>
              <a:t>OH-</a:t>
            </a:r>
          </a:p>
        </p:txBody>
      </p:sp>
      <p:sp>
        <p:nvSpPr>
          <p:cNvPr id="53262" name="WordArt 15"/>
          <p:cNvSpPr>
            <a:spLocks noChangeArrowheads="1" noChangeShapeType="1" noTextEdit="1"/>
          </p:cNvSpPr>
          <p:nvPr/>
        </p:nvSpPr>
        <p:spPr bwMode="auto">
          <a:xfrm>
            <a:off x="3048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3263" name="WordArt 16"/>
          <p:cNvSpPr>
            <a:spLocks noChangeArrowheads="1" noChangeShapeType="1" noTextEdit="1"/>
          </p:cNvSpPr>
          <p:nvPr/>
        </p:nvSpPr>
        <p:spPr bwMode="auto">
          <a:xfrm>
            <a:off x="2133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3264" name="WordArt 17"/>
          <p:cNvSpPr>
            <a:spLocks noChangeArrowheads="1" noChangeShapeType="1" noTextEdit="1"/>
          </p:cNvSpPr>
          <p:nvPr/>
        </p:nvSpPr>
        <p:spPr bwMode="auto">
          <a:xfrm>
            <a:off x="16764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3265" name="WordArt 18"/>
          <p:cNvSpPr>
            <a:spLocks noChangeArrowheads="1" noChangeShapeType="1" noTextEdit="1"/>
          </p:cNvSpPr>
          <p:nvPr/>
        </p:nvSpPr>
        <p:spPr bwMode="auto">
          <a:xfrm>
            <a:off x="21336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18" name="WordArt 13"/>
          <p:cNvSpPr>
            <a:spLocks noChangeArrowheads="1" noChangeShapeType="1" noTextEdit="1"/>
          </p:cNvSpPr>
          <p:nvPr/>
        </p:nvSpPr>
        <p:spPr bwMode="auto">
          <a:xfrm>
            <a:off x="2209800" y="2438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Tree>
  </p:cSld>
  <p:clrMapOvr>
    <a:masterClrMapping/>
  </p:clrMapOvr>
  <p:transition spd="med"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4275"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4276"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4277"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a:t>B</a:t>
            </a:r>
          </a:p>
        </p:txBody>
      </p:sp>
      <p:sp>
        <p:nvSpPr>
          <p:cNvPr id="54278"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4279"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a:t>A</a:t>
            </a:r>
          </a:p>
        </p:txBody>
      </p:sp>
      <p:sp>
        <p:nvSpPr>
          <p:cNvPr id="54280" name="Text Box 8"/>
          <p:cNvSpPr txBox="1">
            <a:spLocks noChangeArrowheads="1"/>
          </p:cNvSpPr>
          <p:nvPr/>
        </p:nvSpPr>
        <p:spPr bwMode="auto">
          <a:xfrm>
            <a:off x="5486400" y="4191000"/>
            <a:ext cx="2667000" cy="823913"/>
          </a:xfrm>
          <a:prstGeom prst="rect">
            <a:avLst/>
          </a:prstGeom>
          <a:noFill/>
          <a:ln w="9525">
            <a:noFill/>
            <a:miter lim="800000"/>
            <a:headEnd/>
            <a:tailEnd/>
          </a:ln>
          <a:effectLst/>
        </p:spPr>
        <p:txBody>
          <a:bodyPr>
            <a:spAutoFit/>
          </a:bodyPr>
          <a:lstStyle/>
          <a:p>
            <a:pPr>
              <a:spcBef>
                <a:spcPct val="50000"/>
              </a:spcBef>
            </a:pPr>
            <a:r>
              <a:rPr lang="en-US" sz="4800"/>
              <a:t>pH is 7</a:t>
            </a:r>
          </a:p>
        </p:txBody>
      </p:sp>
      <p:pic>
        <p:nvPicPr>
          <p:cNvPr id="54281"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4282" name="WordArt 10"/>
          <p:cNvSpPr>
            <a:spLocks noChangeArrowheads="1" noChangeShapeType="1" noTextEdit="1"/>
          </p:cNvSpPr>
          <p:nvPr/>
        </p:nvSpPr>
        <p:spPr bwMode="auto">
          <a:xfrm>
            <a:off x="1981200" y="160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2940"/>
                  </a:srgbClr>
                </a:solidFill>
                <a:latin typeface="Arial Black"/>
              </a:rPr>
              <a:t>OH-</a:t>
            </a:r>
          </a:p>
        </p:txBody>
      </p:sp>
      <p:sp>
        <p:nvSpPr>
          <p:cNvPr id="54283"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4284" name="WordArt 12"/>
          <p:cNvSpPr>
            <a:spLocks noChangeArrowheads="1" noChangeShapeType="1" noTextEdit="1"/>
          </p:cNvSpPr>
          <p:nvPr/>
        </p:nvSpPr>
        <p:spPr bwMode="auto">
          <a:xfrm>
            <a:off x="2209800" y="2438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2940"/>
                  </a:srgbClr>
                </a:solidFill>
                <a:latin typeface="Arial Black"/>
              </a:rPr>
              <a:t>OH-</a:t>
            </a:r>
          </a:p>
        </p:txBody>
      </p:sp>
      <p:sp>
        <p:nvSpPr>
          <p:cNvPr id="54285" name="WordArt 13"/>
          <p:cNvSpPr>
            <a:spLocks noChangeArrowheads="1" noChangeShapeType="1" noTextEdit="1"/>
          </p:cNvSpPr>
          <p:nvPr/>
        </p:nvSpPr>
        <p:spPr bwMode="auto">
          <a:xfrm>
            <a:off x="1447800" y="19050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6862"/>
                  </a:srgbClr>
                </a:solidFill>
                <a:latin typeface="Arial Black"/>
              </a:rPr>
              <a:t>OH-</a:t>
            </a:r>
          </a:p>
        </p:txBody>
      </p:sp>
      <p:sp>
        <p:nvSpPr>
          <p:cNvPr id="54286" name="WordArt 15"/>
          <p:cNvSpPr>
            <a:spLocks noChangeArrowheads="1" noChangeShapeType="1" noTextEdit="1"/>
          </p:cNvSpPr>
          <p:nvPr/>
        </p:nvSpPr>
        <p:spPr bwMode="auto">
          <a:xfrm>
            <a:off x="2133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4287" name="WordArt 16"/>
          <p:cNvSpPr>
            <a:spLocks noChangeArrowheads="1" noChangeShapeType="1" noTextEdit="1"/>
          </p:cNvSpPr>
          <p:nvPr/>
        </p:nvSpPr>
        <p:spPr bwMode="auto">
          <a:xfrm>
            <a:off x="16764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4288" name="WordArt 17"/>
          <p:cNvSpPr>
            <a:spLocks noChangeArrowheads="1" noChangeShapeType="1" noTextEdit="1"/>
          </p:cNvSpPr>
          <p:nvPr/>
        </p:nvSpPr>
        <p:spPr bwMode="auto">
          <a:xfrm>
            <a:off x="21336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4289" name="WordArt 18"/>
          <p:cNvSpPr>
            <a:spLocks noChangeArrowheads="1" noChangeShapeType="1" noTextEdit="1"/>
          </p:cNvSpPr>
          <p:nvPr/>
        </p:nvSpPr>
        <p:spPr bwMode="auto">
          <a:xfrm>
            <a:off x="28956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Tree>
  </p:cSld>
  <p:clrMapOvr>
    <a:masterClrMapping/>
  </p:clrMapOvr>
  <p:transition spd="med"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5299"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5300"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5301"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a:t>B</a:t>
            </a:r>
          </a:p>
        </p:txBody>
      </p:sp>
      <p:sp>
        <p:nvSpPr>
          <p:cNvPr id="55302"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5303"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a:t>A</a:t>
            </a:r>
          </a:p>
        </p:txBody>
      </p:sp>
      <p:sp>
        <p:nvSpPr>
          <p:cNvPr id="55304" name="Text Box 8"/>
          <p:cNvSpPr txBox="1">
            <a:spLocks noChangeArrowheads="1"/>
          </p:cNvSpPr>
          <p:nvPr/>
        </p:nvSpPr>
        <p:spPr bwMode="auto">
          <a:xfrm>
            <a:off x="5486400" y="4191000"/>
            <a:ext cx="2667000" cy="1555750"/>
          </a:xfrm>
          <a:prstGeom prst="rect">
            <a:avLst/>
          </a:prstGeom>
          <a:noFill/>
          <a:ln w="9525">
            <a:noFill/>
            <a:miter lim="800000"/>
            <a:headEnd/>
            <a:tailEnd/>
          </a:ln>
          <a:effectLst/>
        </p:spPr>
        <p:txBody>
          <a:bodyPr>
            <a:spAutoFit/>
          </a:bodyPr>
          <a:lstStyle/>
          <a:p>
            <a:pPr>
              <a:spcBef>
                <a:spcPct val="50000"/>
              </a:spcBef>
            </a:pPr>
            <a:r>
              <a:rPr lang="en-US" sz="4800"/>
              <a:t>pH is over 7</a:t>
            </a:r>
          </a:p>
        </p:txBody>
      </p:sp>
      <p:pic>
        <p:nvPicPr>
          <p:cNvPr id="55305"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5306" name="WordArt 10"/>
          <p:cNvSpPr>
            <a:spLocks noChangeArrowheads="1" noChangeShapeType="1" noTextEdit="1"/>
          </p:cNvSpPr>
          <p:nvPr/>
        </p:nvSpPr>
        <p:spPr bwMode="auto">
          <a:xfrm>
            <a:off x="2362200" y="2362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2940"/>
                  </a:srgbClr>
                </a:solidFill>
                <a:latin typeface="Arial Black"/>
              </a:rPr>
              <a:t>OH-</a:t>
            </a:r>
          </a:p>
        </p:txBody>
      </p:sp>
      <p:sp>
        <p:nvSpPr>
          <p:cNvPr id="55307"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5308" name="WordArt 12"/>
          <p:cNvSpPr>
            <a:spLocks noChangeArrowheads="1" noChangeShapeType="1" noTextEdit="1"/>
          </p:cNvSpPr>
          <p:nvPr/>
        </p:nvSpPr>
        <p:spPr bwMode="auto">
          <a:xfrm>
            <a:off x="1371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2940"/>
                  </a:srgbClr>
                </a:solidFill>
                <a:latin typeface="Arial Black"/>
              </a:rPr>
              <a:t>OH-</a:t>
            </a:r>
          </a:p>
        </p:txBody>
      </p:sp>
      <p:sp>
        <p:nvSpPr>
          <p:cNvPr id="55309" name="WordArt 13"/>
          <p:cNvSpPr>
            <a:spLocks noChangeArrowheads="1" noChangeShapeType="1" noTextEdit="1"/>
          </p:cNvSpPr>
          <p:nvPr/>
        </p:nvSpPr>
        <p:spPr bwMode="auto">
          <a:xfrm>
            <a:off x="1447800" y="19050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FF00">
                    <a:alpha val="56862"/>
                  </a:srgbClr>
                </a:solidFill>
                <a:latin typeface="Arial Black"/>
              </a:rPr>
              <a:t>OH-</a:t>
            </a:r>
          </a:p>
        </p:txBody>
      </p:sp>
      <p:sp>
        <p:nvSpPr>
          <p:cNvPr id="55310" name="WordArt 14"/>
          <p:cNvSpPr>
            <a:spLocks noChangeArrowheads="1" noChangeShapeType="1" noTextEdit="1"/>
          </p:cNvSpPr>
          <p:nvPr/>
        </p:nvSpPr>
        <p:spPr bwMode="auto">
          <a:xfrm>
            <a:off x="21336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5311" name="WordArt 15"/>
          <p:cNvSpPr>
            <a:spLocks noChangeArrowheads="1" noChangeShapeType="1" noTextEdit="1"/>
          </p:cNvSpPr>
          <p:nvPr/>
        </p:nvSpPr>
        <p:spPr bwMode="auto">
          <a:xfrm>
            <a:off x="16764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5312" name="WordArt 16"/>
          <p:cNvSpPr>
            <a:spLocks noChangeArrowheads="1" noChangeShapeType="1" noTextEdit="1"/>
          </p:cNvSpPr>
          <p:nvPr/>
        </p:nvSpPr>
        <p:spPr bwMode="auto">
          <a:xfrm>
            <a:off x="21336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5313" name="WordArt 17"/>
          <p:cNvSpPr>
            <a:spLocks noChangeArrowheads="1" noChangeShapeType="1" noTextEdit="1"/>
          </p:cNvSpPr>
          <p:nvPr/>
        </p:nvSpPr>
        <p:spPr bwMode="auto">
          <a:xfrm>
            <a:off x="28956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Tree>
  </p:cSld>
  <p:clrMapOvr>
    <a:masterClrMapping/>
  </p:clrMapOvr>
  <p:transition spd="med"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926976"/>
          </a:xfrm>
        </p:spPr>
        <p:txBody>
          <a:bodyPr>
            <a:noAutofit/>
          </a:bodyPr>
          <a:lstStyle/>
          <a:p>
            <a:pPr algn="ctr"/>
            <a:r>
              <a:rPr lang="en-GB" sz="2800" b="1" dirty="0" smtClean="0"/>
              <a:t>Na</a:t>
            </a:r>
            <a:r>
              <a:rPr lang="en-GB" sz="2800" b="1" baseline="-25000" dirty="0" smtClean="0"/>
              <a:t>2</a:t>
            </a:r>
            <a:r>
              <a:rPr lang="en-GB" sz="2800" b="1" dirty="0" smtClean="0"/>
              <a:t>CO</a:t>
            </a:r>
            <a:r>
              <a:rPr lang="en-GB" sz="2800" b="1" baseline="-25000" dirty="0" smtClean="0"/>
              <a:t>3 </a:t>
            </a:r>
            <a:r>
              <a:rPr lang="en-GB" sz="2800" b="1" dirty="0" smtClean="0"/>
              <a:t>   +   2HCl    </a:t>
            </a:r>
            <a:r>
              <a:rPr lang="en-GB" sz="2800" b="1" dirty="0" smtClean="0">
                <a:sym typeface="Wingdings" pitchFamily="2" charset="2"/>
              </a:rPr>
              <a:t></a:t>
            </a:r>
            <a:r>
              <a:rPr lang="en-GB" sz="2800" b="1" dirty="0" smtClean="0"/>
              <a:t> 2NaCl</a:t>
            </a:r>
            <a:r>
              <a:rPr lang="en-GB" sz="2800" b="1" dirty="0" smtClean="0">
                <a:sym typeface="Wingdings" pitchFamily="2" charset="2"/>
              </a:rPr>
              <a:t>   +    H</a:t>
            </a:r>
            <a:r>
              <a:rPr lang="en-GB" sz="2800" b="1" baseline="-25000" dirty="0" smtClean="0">
                <a:sym typeface="Wingdings" pitchFamily="2" charset="2"/>
              </a:rPr>
              <a:t>2</a:t>
            </a:r>
            <a:r>
              <a:rPr lang="en-GB" sz="2800" b="1" dirty="0" smtClean="0">
                <a:sym typeface="Wingdings" pitchFamily="2" charset="2"/>
              </a:rPr>
              <a:t>O    +    CO</a:t>
            </a:r>
            <a:r>
              <a:rPr lang="en-GB" sz="2800" b="1" baseline="-25000" dirty="0" smtClean="0">
                <a:sym typeface="Wingdings" pitchFamily="2" charset="2"/>
              </a:rPr>
              <a:t>2</a:t>
            </a:r>
            <a:r>
              <a:rPr lang="en-US" sz="2800" b="1" baseline="-25000" dirty="0" smtClean="0">
                <a:sym typeface="Wingdings" pitchFamily="2" charset="2"/>
              </a:rPr>
              <a:t/>
            </a:r>
            <a:br>
              <a:rPr lang="en-US" sz="2800" b="1" baseline="-25000" dirty="0" smtClean="0">
                <a:sym typeface="Wingdings" pitchFamily="2" charset="2"/>
              </a:rPr>
            </a:br>
            <a:r>
              <a:rPr lang="en-US" sz="2800" b="1" baseline="-25000" dirty="0" smtClean="0">
                <a:sym typeface="Wingdings" pitchFamily="2" charset="2"/>
              </a:rPr>
              <a:t>          </a:t>
            </a:r>
            <a:r>
              <a:rPr lang="en-GB" sz="2800" b="1" dirty="0" smtClean="0">
                <a:sym typeface="Wingdings" pitchFamily="2" charset="2"/>
              </a:rPr>
              <a:t>1 mole      2 moles      2 moles       1 mole     1 mole</a:t>
            </a:r>
            <a:endParaRPr lang="en-US" sz="2400" dirty="0"/>
          </a:p>
        </p:txBody>
      </p:sp>
      <p:pic>
        <p:nvPicPr>
          <p:cNvPr id="4" name="Picture 4" descr="4"/>
          <p:cNvPicPr>
            <a:picLocks noGrp="1" noChangeAspect="1" noChangeArrowheads="1"/>
          </p:cNvPicPr>
          <p:nvPr>
            <p:ph idx="1"/>
          </p:nvPr>
        </p:nvPicPr>
        <p:blipFill>
          <a:blip r:embed="rId2" cstate="print"/>
          <a:stretch>
            <a:fillRect/>
          </a:stretch>
        </p:blipFill>
        <p:spPr bwMode="auto">
          <a:xfrm>
            <a:off x="3276652" y="1935163"/>
            <a:ext cx="2590695" cy="4389437"/>
          </a:xfrm>
          <a:prstGeom prst="rect">
            <a:avLst/>
          </a:prstGeom>
          <a:noFill/>
          <a:ln w="76200">
            <a:solidFill>
              <a:srgbClr val="00FFFF"/>
            </a:solidFill>
            <a:miter lim="800000"/>
            <a:headEnd/>
            <a:tailEnd/>
          </a:ln>
        </p:spPr>
      </p:pic>
      <p:sp>
        <p:nvSpPr>
          <p:cNvPr id="5" name="TextBox 4"/>
          <p:cNvSpPr txBox="1"/>
          <p:nvPr/>
        </p:nvSpPr>
        <p:spPr>
          <a:xfrm>
            <a:off x="1835696" y="476672"/>
            <a:ext cx="6751977" cy="400110"/>
          </a:xfrm>
          <a:prstGeom prst="rect">
            <a:avLst/>
          </a:prstGeom>
          <a:noFill/>
        </p:spPr>
        <p:txBody>
          <a:bodyPr wrap="none" rtlCol="0">
            <a:spAutoFit/>
          </a:bodyPr>
          <a:lstStyle/>
          <a:p>
            <a:pPr lvl="0"/>
            <a:r>
              <a:rPr lang="en-GB" sz="2000" b="1" dirty="0" smtClean="0"/>
              <a:t>Titration of Sodium Carbonate with Hydrochloric acid </a:t>
            </a:r>
            <a:endParaRPr lang="en-IE" sz="2000" b="1"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IE" smtClean="0"/>
              <a:t>Apparatus used</a:t>
            </a:r>
            <a:endParaRPr lang="en-US" smtClean="0"/>
          </a:p>
        </p:txBody>
      </p:sp>
      <p:sp>
        <p:nvSpPr>
          <p:cNvPr id="9219" name="Rectangle 3"/>
          <p:cNvSpPr>
            <a:spLocks noGrp="1" noChangeArrowheads="1"/>
          </p:cNvSpPr>
          <p:nvPr>
            <p:ph idx="1"/>
          </p:nvPr>
        </p:nvSpPr>
        <p:spPr/>
        <p:txBody>
          <a:bodyPr/>
          <a:lstStyle/>
          <a:p>
            <a:pPr eaLnBrk="1" hangingPunct="1">
              <a:defRPr/>
            </a:pPr>
            <a:r>
              <a:rPr lang="en-IE" dirty="0" smtClean="0"/>
              <a:t>Burette.</a:t>
            </a:r>
          </a:p>
          <a:p>
            <a:pPr eaLnBrk="1" hangingPunct="1">
              <a:defRPr/>
            </a:pPr>
            <a:r>
              <a:rPr lang="en-IE" dirty="0" smtClean="0"/>
              <a:t>Conical flask.     </a:t>
            </a:r>
          </a:p>
          <a:p>
            <a:pPr eaLnBrk="1" hangingPunct="1">
              <a:defRPr/>
            </a:pPr>
            <a:r>
              <a:rPr lang="en-IE" dirty="0" smtClean="0"/>
              <a:t>Beaker.</a:t>
            </a:r>
          </a:p>
          <a:p>
            <a:pPr eaLnBrk="1" hangingPunct="1">
              <a:defRPr/>
            </a:pPr>
            <a:r>
              <a:rPr lang="en-IE" dirty="0" smtClean="0"/>
              <a:t>Pipette.</a:t>
            </a:r>
          </a:p>
          <a:p>
            <a:pPr eaLnBrk="1" hangingPunct="1">
              <a:defRPr/>
            </a:pPr>
            <a:r>
              <a:rPr lang="en-IE" dirty="0" smtClean="0"/>
              <a:t>Funnel.</a:t>
            </a:r>
          </a:p>
          <a:p>
            <a:pPr eaLnBrk="1" hangingPunct="1">
              <a:defRPr/>
            </a:pPr>
            <a:r>
              <a:rPr lang="en-IE" dirty="0" smtClean="0"/>
              <a:t>White tile.</a:t>
            </a:r>
            <a:endParaRPr lang="en-US"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1" nodeType="clickEffect">
                                  <p:stCondLst>
                                    <p:cond delay="0"/>
                                  </p:stCondLst>
                                  <p:iterate type="lt">
                                    <p:tmPct val="50000"/>
                                  </p:iterate>
                                  <p:childTnLst>
                                    <p:set>
                                      <p:cBhvr>
                                        <p:cTn id="11" dur="1" fill="hold">
                                          <p:stCondLst>
                                            <p:cond delay="0"/>
                                          </p:stCondLst>
                                        </p:cTn>
                                        <p:tgtEl>
                                          <p:spTgt spid="9218"/>
                                        </p:tgtEl>
                                        <p:attrNameLst>
                                          <p:attrName>style.visibility</p:attrName>
                                        </p:attrNameLst>
                                      </p:cBhvr>
                                      <p:to>
                                        <p:strVal val="visible"/>
                                      </p:to>
                                    </p:set>
                                    <p:anim calcmode="discrete" valueType="clr">
                                      <p:cBhvr override="childStyle">
                                        <p:cTn id="12" dur="80"/>
                                        <p:tgtEl>
                                          <p:spTgt spid="9218"/>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218"/>
                                        </p:tgtEl>
                                        <p:attrNameLst>
                                          <p:attrName>fillcolor</p:attrName>
                                        </p:attrNameLst>
                                      </p:cBhvr>
                                      <p:tavLst>
                                        <p:tav tm="0">
                                          <p:val>
                                            <p:clrVal>
                                              <a:schemeClr val="accent2"/>
                                            </p:clrVal>
                                          </p:val>
                                        </p:tav>
                                        <p:tav tm="50000">
                                          <p:val>
                                            <p:clrVal>
                                              <a:schemeClr val="hlink"/>
                                            </p:clrVal>
                                          </p:val>
                                        </p:tav>
                                      </p:tavLst>
                                    </p:anim>
                                    <p:set>
                                      <p:cBhvr>
                                        <p:cTn id="14" dur="80"/>
                                        <p:tgtEl>
                                          <p:spTgt spid="9218"/>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219">
                                            <p:txEl>
                                              <p:pRg st="0" end="0"/>
                                            </p:txEl>
                                          </p:spTgt>
                                        </p:tgtEl>
                                        <p:attrNameLst>
                                          <p:attrName>style.visibility</p:attrName>
                                        </p:attrNameLst>
                                      </p:cBhvr>
                                      <p:to>
                                        <p:strVal val="visible"/>
                                      </p:to>
                                    </p:set>
                                    <p:animEffect transition="in" filter="dissolve">
                                      <p:cBhvr>
                                        <p:cTn id="19" dur="500"/>
                                        <p:tgtEl>
                                          <p:spTgt spid="9219">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219">
                                            <p:txEl>
                                              <p:pRg st="1" end="1"/>
                                            </p:txEl>
                                          </p:spTgt>
                                        </p:tgtEl>
                                        <p:attrNameLst>
                                          <p:attrName>style.visibility</p:attrName>
                                        </p:attrNameLst>
                                      </p:cBhvr>
                                      <p:to>
                                        <p:strVal val="visible"/>
                                      </p:to>
                                    </p:set>
                                    <p:animEffect transition="in" filter="dissolve">
                                      <p:cBhvr>
                                        <p:cTn id="24" dur="500"/>
                                        <p:tgtEl>
                                          <p:spTgt spid="9219">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219">
                                            <p:txEl>
                                              <p:pRg st="2" end="2"/>
                                            </p:txEl>
                                          </p:spTgt>
                                        </p:tgtEl>
                                        <p:attrNameLst>
                                          <p:attrName>style.visibility</p:attrName>
                                        </p:attrNameLst>
                                      </p:cBhvr>
                                      <p:to>
                                        <p:strVal val="visible"/>
                                      </p:to>
                                    </p:set>
                                    <p:animEffect transition="in" filter="dissolve">
                                      <p:cBhvr>
                                        <p:cTn id="29" dur="500"/>
                                        <p:tgtEl>
                                          <p:spTgt spid="921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9219">
                                            <p:txEl>
                                              <p:pRg st="3" end="3"/>
                                            </p:txEl>
                                          </p:spTgt>
                                        </p:tgtEl>
                                        <p:attrNameLst>
                                          <p:attrName>style.visibility</p:attrName>
                                        </p:attrNameLst>
                                      </p:cBhvr>
                                      <p:to>
                                        <p:strVal val="visible"/>
                                      </p:to>
                                    </p:set>
                                    <p:animEffect transition="in" filter="dissolve">
                                      <p:cBhvr>
                                        <p:cTn id="34" dur="500"/>
                                        <p:tgtEl>
                                          <p:spTgt spid="9219">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Effect transition="in" filter="dissolve">
                                      <p:cBhvr>
                                        <p:cTn id="39" dur="500"/>
                                        <p:tgtEl>
                                          <p:spTgt spid="9219">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9219">
                                            <p:txEl>
                                              <p:pRg st="5" end="5"/>
                                            </p:txEl>
                                          </p:spTgt>
                                        </p:tgtEl>
                                        <p:attrNameLst>
                                          <p:attrName>style.visibility</p:attrName>
                                        </p:attrNameLst>
                                      </p:cBhvr>
                                      <p:to>
                                        <p:strVal val="visible"/>
                                      </p:to>
                                    </p:set>
                                    <p:animEffect transition="in" filter="dissolve">
                                      <p:cBhvr>
                                        <p:cTn id="44"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P spid="92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2195513" y="333375"/>
            <a:ext cx="5329237" cy="457200"/>
          </a:xfrm>
          <a:prstGeom prst="rect">
            <a:avLst/>
          </a:prstGeom>
          <a:noFill/>
          <a:ln w="9525">
            <a:noFill/>
            <a:miter lim="800000"/>
            <a:headEnd/>
            <a:tailEnd/>
          </a:ln>
        </p:spPr>
        <p:txBody>
          <a:bodyPr>
            <a:spAutoFit/>
          </a:bodyPr>
          <a:lstStyle/>
          <a:p>
            <a:pPr eaLnBrk="1" hangingPunct="1"/>
            <a:r>
              <a:rPr lang="en-IE" sz="2400">
                <a:solidFill>
                  <a:schemeClr val="tx2"/>
                </a:solidFill>
              </a:rPr>
              <a:t>Burette titration procedures</a:t>
            </a:r>
            <a:endParaRPr lang="en-GB" sz="2400">
              <a:solidFill>
                <a:schemeClr val="tx2"/>
              </a:solidFill>
            </a:endParaRPr>
          </a:p>
        </p:txBody>
      </p:sp>
      <p:pic>
        <p:nvPicPr>
          <p:cNvPr id="17413" name="Picture 5" descr="Image 1"/>
          <p:cNvPicPr>
            <a:picLocks noChangeAspect="1" noChangeArrowheads="1"/>
          </p:cNvPicPr>
          <p:nvPr/>
        </p:nvPicPr>
        <p:blipFill>
          <a:blip r:embed="rId3" cstate="print"/>
          <a:srcRect/>
          <a:stretch>
            <a:fillRect/>
          </a:stretch>
        </p:blipFill>
        <p:spPr bwMode="auto">
          <a:xfrm>
            <a:off x="1619250" y="1557338"/>
            <a:ext cx="2171700" cy="1828800"/>
          </a:xfrm>
          <a:prstGeom prst="rect">
            <a:avLst/>
          </a:prstGeom>
          <a:noFill/>
          <a:ln w="57150">
            <a:solidFill>
              <a:srgbClr val="000000"/>
            </a:solidFill>
            <a:miter lim="800000"/>
            <a:headEnd/>
            <a:tailEnd/>
          </a:ln>
        </p:spPr>
      </p:pic>
      <p:pic>
        <p:nvPicPr>
          <p:cNvPr id="17414" name="Picture 6" descr="Image 6"/>
          <p:cNvPicPr>
            <a:picLocks noChangeAspect="1" noChangeArrowheads="1"/>
          </p:cNvPicPr>
          <p:nvPr/>
        </p:nvPicPr>
        <p:blipFill>
          <a:blip r:embed="rId4" cstate="print"/>
          <a:srcRect/>
          <a:stretch>
            <a:fillRect/>
          </a:stretch>
        </p:blipFill>
        <p:spPr bwMode="auto">
          <a:xfrm>
            <a:off x="827088" y="3860800"/>
            <a:ext cx="2171700" cy="2332038"/>
          </a:xfrm>
          <a:prstGeom prst="rect">
            <a:avLst/>
          </a:prstGeom>
          <a:noFill/>
          <a:ln w="57150">
            <a:solidFill>
              <a:srgbClr val="000000"/>
            </a:solidFill>
            <a:miter lim="800000"/>
            <a:headEnd/>
            <a:tailEnd/>
          </a:ln>
        </p:spPr>
      </p:pic>
      <p:pic>
        <p:nvPicPr>
          <p:cNvPr id="17415" name="Picture 7" descr="Image 8"/>
          <p:cNvPicPr>
            <a:picLocks noChangeAspect="1" noChangeArrowheads="1"/>
          </p:cNvPicPr>
          <p:nvPr/>
        </p:nvPicPr>
        <p:blipFill>
          <a:blip r:embed="rId5" cstate="print"/>
          <a:srcRect/>
          <a:stretch>
            <a:fillRect/>
          </a:stretch>
        </p:blipFill>
        <p:spPr bwMode="auto">
          <a:xfrm>
            <a:off x="5651500" y="1052513"/>
            <a:ext cx="2171700" cy="2286000"/>
          </a:xfrm>
          <a:prstGeom prst="rect">
            <a:avLst/>
          </a:prstGeom>
          <a:noFill/>
          <a:ln w="57150">
            <a:solidFill>
              <a:srgbClr val="000000"/>
            </a:solidFill>
            <a:miter lim="800000"/>
            <a:headEnd/>
            <a:tailEnd/>
          </a:ln>
        </p:spPr>
      </p:pic>
      <p:pic>
        <p:nvPicPr>
          <p:cNvPr id="17416" name="Picture 8" descr="Image 4"/>
          <p:cNvPicPr>
            <a:picLocks noChangeAspect="1" noChangeArrowheads="1"/>
          </p:cNvPicPr>
          <p:nvPr/>
        </p:nvPicPr>
        <p:blipFill>
          <a:blip r:embed="rId6" cstate="print"/>
          <a:srcRect/>
          <a:stretch>
            <a:fillRect/>
          </a:stretch>
        </p:blipFill>
        <p:spPr bwMode="auto">
          <a:xfrm>
            <a:off x="4500563" y="3789363"/>
            <a:ext cx="2171700" cy="2617787"/>
          </a:xfrm>
          <a:prstGeom prst="rect">
            <a:avLst/>
          </a:prstGeom>
          <a:noFill/>
          <a:ln w="57150">
            <a:solidFill>
              <a:srgbClr val="000000"/>
            </a:solid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0-#ppt_w/2"/>
                                          </p:val>
                                        </p:tav>
                                        <p:tav tm="100000">
                                          <p:val>
                                            <p:strVal val="#ppt_x"/>
                                          </p:val>
                                        </p:tav>
                                      </p:tavLst>
                                    </p:anim>
                                    <p:anim calcmode="lin" valueType="num">
                                      <p:cBhvr additive="base">
                                        <p:cTn id="8"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7414"/>
                                        </p:tgtEl>
                                        <p:attrNameLst>
                                          <p:attrName>style.visibility</p:attrName>
                                        </p:attrNameLst>
                                      </p:cBhvr>
                                      <p:to>
                                        <p:strVal val="visible"/>
                                      </p:to>
                                    </p:set>
                                    <p:anim calcmode="lin" valueType="num">
                                      <p:cBhvr>
                                        <p:cTn id="13" dur="500" fill="hold"/>
                                        <p:tgtEl>
                                          <p:spTgt spid="17414"/>
                                        </p:tgtEl>
                                        <p:attrNameLst>
                                          <p:attrName>ppt_w</p:attrName>
                                        </p:attrNameLst>
                                      </p:cBhvr>
                                      <p:tavLst>
                                        <p:tav tm="0">
                                          <p:val>
                                            <p:fltVal val="0"/>
                                          </p:val>
                                        </p:tav>
                                        <p:tav tm="100000">
                                          <p:val>
                                            <p:strVal val="#ppt_w"/>
                                          </p:val>
                                        </p:tav>
                                      </p:tavLst>
                                    </p:anim>
                                    <p:anim calcmode="lin" valueType="num">
                                      <p:cBhvr>
                                        <p:cTn id="14" dur="500" fill="hold"/>
                                        <p:tgtEl>
                                          <p:spTgt spid="1741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7415"/>
                                        </p:tgtEl>
                                        <p:attrNameLst>
                                          <p:attrName>style.visibility</p:attrName>
                                        </p:attrNameLst>
                                      </p:cBhvr>
                                      <p:to>
                                        <p:strVal val="visible"/>
                                      </p:to>
                                    </p:set>
                                    <p:anim calcmode="lin" valueType="num">
                                      <p:cBhvr additive="base">
                                        <p:cTn id="19" dur="500" fill="hold"/>
                                        <p:tgtEl>
                                          <p:spTgt spid="17415"/>
                                        </p:tgtEl>
                                        <p:attrNameLst>
                                          <p:attrName>ppt_x</p:attrName>
                                        </p:attrNameLst>
                                      </p:cBhvr>
                                      <p:tavLst>
                                        <p:tav tm="0">
                                          <p:val>
                                            <p:strVal val="0-#ppt_w/2"/>
                                          </p:val>
                                        </p:tav>
                                        <p:tav tm="100000">
                                          <p:val>
                                            <p:strVal val="#ppt_x"/>
                                          </p:val>
                                        </p:tav>
                                      </p:tavLst>
                                    </p:anim>
                                    <p:anim calcmode="lin" valueType="num">
                                      <p:cBhvr additive="base">
                                        <p:cTn id="20"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6"/>
                                        </p:tgtEl>
                                        <p:attrNameLst>
                                          <p:attrName>style.visibility</p:attrName>
                                        </p:attrNameLst>
                                      </p:cBhvr>
                                      <p:to>
                                        <p:strVal val="visible"/>
                                      </p:to>
                                    </p:set>
                                    <p:anim calcmode="lin" valueType="num">
                                      <p:cBhvr additive="base">
                                        <p:cTn id="25" dur="500" fill="hold"/>
                                        <p:tgtEl>
                                          <p:spTgt spid="17416"/>
                                        </p:tgtEl>
                                        <p:attrNameLst>
                                          <p:attrName>ppt_x</p:attrName>
                                        </p:attrNameLst>
                                      </p:cBhvr>
                                      <p:tavLst>
                                        <p:tav tm="0">
                                          <p:val>
                                            <p:strVal val="#ppt_x"/>
                                          </p:val>
                                        </p:tav>
                                        <p:tav tm="100000">
                                          <p:val>
                                            <p:strVal val="#ppt_x"/>
                                          </p:val>
                                        </p:tav>
                                      </p:tavLst>
                                    </p:anim>
                                    <p:anim calcmode="lin" valueType="num">
                                      <p:cBhvr additive="base">
                                        <p:cTn id="26"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14400" y="274638"/>
            <a:ext cx="8229600" cy="777875"/>
          </a:xfrm>
        </p:spPr>
        <p:txBody>
          <a:bodyPr/>
          <a:lstStyle/>
          <a:p>
            <a:pPr eaLnBrk="1" hangingPunct="1">
              <a:defRPr/>
            </a:pPr>
            <a:r>
              <a:rPr lang="en-IE" sz="4000" dirty="0" smtClean="0"/>
              <a:t>Precautions when using equipment</a:t>
            </a:r>
            <a:endParaRPr lang="en-US" sz="4000" dirty="0" smtClean="0"/>
          </a:p>
        </p:txBody>
      </p:sp>
      <p:sp>
        <p:nvSpPr>
          <p:cNvPr id="12291" name="Rectangle 3"/>
          <p:cNvSpPr>
            <a:spLocks noGrp="1" noChangeArrowheads="1"/>
          </p:cNvSpPr>
          <p:nvPr>
            <p:ph type="body" idx="4294967295"/>
          </p:nvPr>
        </p:nvSpPr>
        <p:spPr>
          <a:xfrm>
            <a:off x="0" y="1600200"/>
            <a:ext cx="8229600" cy="4495800"/>
          </a:xfrm>
        </p:spPr>
        <p:txBody>
          <a:bodyPr/>
          <a:lstStyle/>
          <a:p>
            <a:pPr eaLnBrk="1" hangingPunct="1">
              <a:defRPr/>
            </a:pPr>
            <a:r>
              <a:rPr lang="en-IE" dirty="0" smtClean="0"/>
              <a:t>Burette must be vertical, use and then remove funnel, check meniscus, rinse with distal water and then given solution.</a:t>
            </a:r>
          </a:p>
          <a:p>
            <a:pPr>
              <a:defRPr/>
            </a:pPr>
            <a:r>
              <a:rPr lang="en-IE" dirty="0" smtClean="0"/>
              <a:t>In using a Pipette rinse with distal water first and then with given solution. Check meniscus. Do not blow out remainder of liquid into flask and keep tip of pipette in contact with flask</a:t>
            </a:r>
            <a:endParaRPr lang="en-US"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hangingPunct="1">
              <a:defRPr/>
            </a:pPr>
            <a:r>
              <a:rPr lang="en-IE" smtClean="0"/>
              <a:t>Precautions</a:t>
            </a:r>
            <a:endParaRPr lang="en-US" smtClean="0"/>
          </a:p>
        </p:txBody>
      </p:sp>
      <p:sp>
        <p:nvSpPr>
          <p:cNvPr id="14341" name="Rectangle 5"/>
          <p:cNvSpPr>
            <a:spLocks noGrp="1" noChangeArrowheads="1"/>
          </p:cNvSpPr>
          <p:nvPr>
            <p:ph idx="1"/>
          </p:nvPr>
        </p:nvSpPr>
        <p:spPr/>
        <p:txBody>
          <a:bodyPr/>
          <a:lstStyle/>
          <a:p>
            <a:pPr eaLnBrk="1" hangingPunct="1">
              <a:defRPr/>
            </a:pPr>
            <a:r>
              <a:rPr lang="en-IE" dirty="0" smtClean="0"/>
              <a:t>Conical flask should not be rinsed with solution it is to contain and swirl </a:t>
            </a:r>
          </a:p>
          <a:p>
            <a:pPr eaLnBrk="1" hangingPunct="1">
              <a:defRPr/>
            </a:pPr>
            <a:r>
              <a:rPr lang="en-IE" dirty="0" smtClean="0"/>
              <a:t>In using a Volumetric flask the last few mL</a:t>
            </a:r>
            <a:r>
              <a:rPr lang="en-US" dirty="0" smtClean="0">
                <a:cs typeface="Tahoma" pitchFamily="34" charset="0"/>
              </a:rPr>
              <a:t> must be added so that the meniscus rest on calibration mark</a:t>
            </a:r>
            <a:r>
              <a:rPr lang="en-IE" dirty="0" smtClean="0"/>
              <a:t> </a:t>
            </a:r>
          </a:p>
          <a:p>
            <a:pPr eaLnBrk="1" hangingPunct="1">
              <a:defRPr/>
            </a:pPr>
            <a:r>
              <a:rPr lang="en-IE" dirty="0" smtClean="0"/>
              <a:t>Invert </a:t>
            </a:r>
            <a:r>
              <a:rPr lang="en-IE" dirty="0" err="1" smtClean="0"/>
              <a:t>stoppered</a:t>
            </a:r>
            <a:r>
              <a:rPr lang="en-IE" dirty="0" smtClean="0"/>
              <a:t> flask to ensure solution is homogeneous/uniform</a:t>
            </a:r>
            <a:endParaRPr lang="en-US"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20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xEl>
                                              <p:pRg st="0" end="0"/>
                                            </p:txEl>
                                          </p:spTgt>
                                        </p:tgtEl>
                                        <p:attrNameLst>
                                          <p:attrName>style.visibility</p:attrName>
                                        </p:attrNameLst>
                                      </p:cBhvr>
                                      <p:to>
                                        <p:strVal val="visible"/>
                                      </p:to>
                                    </p:set>
                                    <p:animEffect transition="in" filter="fade">
                                      <p:cBhvr>
                                        <p:cTn id="12" dur="2000"/>
                                        <p:tgtEl>
                                          <p:spTgt spid="1434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1">
                                            <p:txEl>
                                              <p:pRg st="1" end="1"/>
                                            </p:txEl>
                                          </p:spTgt>
                                        </p:tgtEl>
                                        <p:attrNameLst>
                                          <p:attrName>style.visibility</p:attrName>
                                        </p:attrNameLst>
                                      </p:cBhvr>
                                      <p:to>
                                        <p:strVal val="visible"/>
                                      </p:to>
                                    </p:set>
                                    <p:animEffect transition="in" filter="fade">
                                      <p:cBhvr>
                                        <p:cTn id="17" dur="2000"/>
                                        <p:tgtEl>
                                          <p:spTgt spid="1434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41">
                                            <p:txEl>
                                              <p:pRg st="2" end="2"/>
                                            </p:txEl>
                                          </p:spTgt>
                                        </p:tgtEl>
                                        <p:attrNameLst>
                                          <p:attrName>style.visibility</p:attrName>
                                        </p:attrNameLst>
                                      </p:cBhvr>
                                      <p:to>
                                        <p:strVal val="visible"/>
                                      </p:to>
                                    </p:set>
                                    <p:animEffect transition="in" filter="fade">
                                      <p:cBhvr>
                                        <p:cTn id="22" dur="20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836712"/>
            <a:ext cx="7851648" cy="980728"/>
          </a:xfrm>
        </p:spPr>
        <p:txBody>
          <a:bodyPr/>
          <a:lstStyle/>
          <a:p>
            <a:pPr algn="ctr"/>
            <a:r>
              <a:rPr lang="en-US" dirty="0" smtClean="0"/>
              <a:t>Titration</a:t>
            </a:r>
            <a:endParaRPr lang="en-US" dirty="0"/>
          </a:p>
        </p:txBody>
      </p:sp>
      <p:sp>
        <p:nvSpPr>
          <p:cNvPr id="3" name="Subtitle 2"/>
          <p:cNvSpPr>
            <a:spLocks noGrp="1"/>
          </p:cNvSpPr>
          <p:nvPr>
            <p:ph type="subTitle" idx="1"/>
          </p:nvPr>
        </p:nvSpPr>
        <p:spPr>
          <a:xfrm>
            <a:off x="359024" y="1889448"/>
            <a:ext cx="8784976" cy="4968552"/>
          </a:xfrm>
        </p:spPr>
        <p:txBody>
          <a:bodyPr>
            <a:normAutofit fontScale="92500" lnSpcReduction="10000"/>
          </a:bodyPr>
          <a:lstStyle/>
          <a:p>
            <a:pPr algn="just">
              <a:buFont typeface="Wingdings" pitchFamily="2" charset="2"/>
              <a:buChar char="Ø"/>
            </a:pPr>
            <a:r>
              <a:rPr lang="en-GB" b="1" dirty="0" smtClean="0">
                <a:latin typeface="Lucida Fax" pitchFamily="18" charset="0"/>
              </a:rPr>
              <a:t> Volumetric analysis relies on methods involving the accurate measurement of </a:t>
            </a:r>
            <a:r>
              <a:rPr lang="en-GB" b="1" dirty="0" smtClean="0">
                <a:solidFill>
                  <a:srgbClr val="FFFF00"/>
                </a:solidFill>
                <a:latin typeface="Lucida Fax" pitchFamily="18" charset="0"/>
              </a:rPr>
              <a:t>volumes</a:t>
            </a:r>
            <a:r>
              <a:rPr lang="en-GB" b="1" dirty="0" smtClean="0">
                <a:latin typeface="Lucida Fax" pitchFamily="18" charset="0"/>
              </a:rPr>
              <a:t> of solutions, although </a:t>
            </a:r>
            <a:r>
              <a:rPr lang="en-GB" b="1" dirty="0" smtClean="0">
                <a:solidFill>
                  <a:srgbClr val="FFFF00"/>
                </a:solidFill>
                <a:latin typeface="Lucida Fax" pitchFamily="18" charset="0"/>
              </a:rPr>
              <a:t>mass</a:t>
            </a:r>
            <a:r>
              <a:rPr lang="en-GB" b="1" dirty="0" smtClean="0">
                <a:latin typeface="Lucida Fax" pitchFamily="18" charset="0"/>
              </a:rPr>
              <a:t> measurements may also be required.</a:t>
            </a:r>
          </a:p>
          <a:p>
            <a:pPr algn="just">
              <a:buFont typeface="Wingdings" pitchFamily="2" charset="2"/>
              <a:buChar char="Ø"/>
            </a:pPr>
            <a:r>
              <a:rPr lang="en-GB" b="1" dirty="0" smtClean="0">
                <a:latin typeface="Lucida Fax" pitchFamily="18" charset="0"/>
              </a:rPr>
              <a:t>  Essentially, we measure the volume of a standard solution (one of </a:t>
            </a:r>
            <a:r>
              <a:rPr lang="en-GB" b="1" dirty="0" smtClean="0">
                <a:solidFill>
                  <a:srgbClr val="FFFF00"/>
                </a:solidFill>
                <a:latin typeface="Lucida Fax" pitchFamily="18" charset="0"/>
              </a:rPr>
              <a:t>accurately known concentration</a:t>
            </a:r>
            <a:r>
              <a:rPr lang="en-GB" b="1" dirty="0" smtClean="0">
                <a:latin typeface="Lucida Fax" pitchFamily="18" charset="0"/>
              </a:rPr>
              <a:t>) needed to react exactly with a known volume of another solution (one of unknown concentration) in a chemical reaction for which the </a:t>
            </a:r>
            <a:r>
              <a:rPr lang="en-GB" b="1" dirty="0" err="1" smtClean="0">
                <a:solidFill>
                  <a:srgbClr val="FFFF00"/>
                </a:solidFill>
                <a:latin typeface="Lucida Fax" pitchFamily="18" charset="0"/>
              </a:rPr>
              <a:t>stoichiometric</a:t>
            </a:r>
            <a:r>
              <a:rPr lang="en-GB" b="1" dirty="0" smtClean="0">
                <a:solidFill>
                  <a:srgbClr val="FFFF00"/>
                </a:solidFill>
                <a:latin typeface="Lucida Fax" pitchFamily="18" charset="0"/>
              </a:rPr>
              <a:t> or balanced chemical equation is known</a:t>
            </a:r>
            <a:r>
              <a:rPr lang="en-GB" b="1" dirty="0" smtClean="0">
                <a:latin typeface="Lucida Fax" pitchFamily="18" charset="0"/>
              </a:rPr>
              <a:t>.</a:t>
            </a:r>
          </a:p>
          <a:p>
            <a:pPr algn="just">
              <a:buFont typeface="Wingdings" pitchFamily="2" charset="2"/>
              <a:buChar char="Ø"/>
            </a:pPr>
            <a:r>
              <a:rPr lang="en-GB" b="1" dirty="0" smtClean="0">
                <a:latin typeface="Lucida Fax" pitchFamily="18" charset="0"/>
              </a:rPr>
              <a:t> From the data, we are then in a position to calculate the accurate concentration of the second solution.</a:t>
            </a:r>
          </a:p>
          <a:p>
            <a:pPr algn="just">
              <a:buFont typeface="Wingdings" pitchFamily="2" charset="2"/>
              <a:buChar char="Ø"/>
            </a:pPr>
            <a:r>
              <a:rPr lang="en-GB" b="1" dirty="0" smtClean="0">
                <a:latin typeface="Lucida Fax" pitchFamily="18" charset="0"/>
              </a:rPr>
              <a:t>           </a:t>
            </a:r>
            <a:endParaRPr lang="en-US" b="1" dirty="0">
              <a:latin typeface="Lucida Fax" pitchFamily="18" charset="0"/>
            </a:endParaRPr>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 presetClass="emph" presetSubtype="2" fill="hold" grpId="1" nodeType="withEffect">
                                  <p:stCondLst>
                                    <p:cond delay="0"/>
                                  </p:stCondLst>
                                  <p:childTnLst>
                                    <p:anim to="1.5" calcmode="lin" valueType="num">
                                      <p:cBhvr override="childStyle">
                                        <p:cTn id="10" dur="2000" fill="hold"/>
                                        <p:tgtEl>
                                          <p:spTgt spid="2"/>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1000"/>
                                  </p:stCondLst>
                                  <p:iterate type="lt">
                                    <p:tmPct val="2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50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3000"/>
                                  </p:stCondLst>
                                  <p:iterate type="wd">
                                    <p:tmPct val="5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tx1"/>
                                      </p:to>
                                    </p:animClr>
                                  </p:sub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1000"/>
                                  </p:stCondLst>
                                  <p:iterate type="lt">
                                    <p:tmPct val="20000"/>
                                  </p:iterate>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heckerboard(across)">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5" repeatCount="2000" fill="hold" nodeType="clickEffect">
                                  <p:stCondLst>
                                    <p:cond delay="10000"/>
                                  </p:stCondLst>
                                  <p:iterate type="wd">
                                    <p:tmPct val="9000"/>
                                  </p:iterate>
                                  <p:childTnLst>
                                    <p:set>
                                      <p:cBhvr>
                                        <p:cTn id="34" dur="1" fill="hold">
                                          <p:stCondLst>
                                            <p:cond delay="0"/>
                                          </p:stCondLst>
                                        </p:cTn>
                                        <p:tgtEl>
                                          <p:spTgt spid="3">
                                            <p:txEl>
                                              <p:pRg st="3" end="3"/>
                                            </p:txEl>
                                          </p:spTgt>
                                        </p:tgtEl>
                                        <p:attrNameLst>
                                          <p:attrName>style.visibility</p:attrName>
                                        </p:attrNameLst>
                                      </p:cBhvr>
                                      <p:to>
                                        <p:strVal val="visible"/>
                                      </p:to>
                                    </p:set>
                                    <p:animEffect transition="in" filter="checkerboard(down)">
                                      <p:cBhvr>
                                        <p:cTn id="35" dur="5000"/>
                                        <p:tgtEl>
                                          <p:spTgt spid="3">
                                            <p:txEl>
                                              <p:pRg st="3" end="3"/>
                                            </p:txEl>
                                          </p:spTgt>
                                        </p:tgtEl>
                                      </p:cBhvr>
                                    </p:animEffect>
                                  </p:childTnLst>
                                  <p:subTnLst>
                                    <p:cmd type="evt" cmd="onstopaudio">
                                      <p:cBhvr>
                                        <p:cTn display="0" masterRel="sameClick">
                                          <p:stCondLst>
                                            <p:cond evt="begin" delay="0">
                                              <p:tn val="33"/>
                                            </p:cond>
                                          </p:stCondLst>
                                        </p:cTn>
                                        <p:tgtEl>
                                          <p:sldTgt/>
                                        </p:tgtEl>
                                      </p:cBhvr>
                                    </p:cmd>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059832" y="3505200"/>
            <a:ext cx="5305425" cy="3352800"/>
          </a:xfrm>
          <a:prstGeom prst="rect">
            <a:avLst/>
          </a:prstGeom>
          <a:noFill/>
          <a:ln w="9525">
            <a:noFill/>
            <a:miter lim="800000"/>
            <a:headEnd/>
            <a:tailEnd/>
          </a:ln>
        </p:spPr>
      </p:pic>
      <p:sp>
        <p:nvSpPr>
          <p:cNvPr id="27650" name="Rectangle 2"/>
          <p:cNvSpPr>
            <a:spLocks noGrp="1" noChangeArrowheads="1"/>
          </p:cNvSpPr>
          <p:nvPr>
            <p:ph type="title"/>
          </p:nvPr>
        </p:nvSpPr>
        <p:spPr>
          <a:xfrm>
            <a:off x="467544" y="404664"/>
            <a:ext cx="8280400" cy="1440160"/>
          </a:xfrm>
        </p:spPr>
        <p:txBody>
          <a:bodyPr>
            <a:normAutofit/>
          </a:bodyPr>
          <a:lstStyle/>
          <a:p>
            <a:pPr marL="838200" indent="-838200" eaLnBrk="1" hangingPunct="1">
              <a:defRPr/>
            </a:pPr>
            <a:r>
              <a:rPr lang="en-GB" sz="4000" b="1" dirty="0" smtClean="0"/>
              <a:t>      Why is a conical flask, rather than a beaker, used in the experiment?</a:t>
            </a:r>
            <a:endParaRPr lang="en-US" sz="4000" b="1" dirty="0" smtClean="0"/>
          </a:p>
        </p:txBody>
      </p:sp>
      <p:sp>
        <p:nvSpPr>
          <p:cNvPr id="27651" name="Rectangle 3"/>
          <p:cNvSpPr>
            <a:spLocks noGrp="1" noChangeArrowheads="1"/>
          </p:cNvSpPr>
          <p:nvPr>
            <p:ph idx="1"/>
          </p:nvPr>
        </p:nvSpPr>
        <p:spPr>
          <a:xfrm>
            <a:off x="457200" y="3284538"/>
            <a:ext cx="8362950" cy="2811462"/>
          </a:xfrm>
        </p:spPr>
        <p:txBody>
          <a:bodyPr/>
          <a:lstStyle/>
          <a:p>
            <a:pPr eaLnBrk="1" hangingPunct="1">
              <a:defRPr/>
            </a:pPr>
            <a:r>
              <a:rPr lang="en-GB" smtClean="0"/>
              <a:t>To allow easy mixing of the contents, by swirling.</a:t>
            </a:r>
            <a:endParaRPr lang="en-US"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0"/>
                                        </p:tgtEl>
                                        <p:attrNameLst>
                                          <p:attrName>style.visibility</p:attrName>
                                        </p:attrNameLst>
                                      </p:cBhvr>
                                      <p:to>
                                        <p:strVal val="visible"/>
                                      </p:to>
                                    </p:set>
                                    <p:anim calcmode="discrete" valueType="clr">
                                      <p:cBhvr override="childStyle">
                                        <p:cTn id="7" dur="80"/>
                                        <p:tgtEl>
                                          <p:spTgt spid="276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0"/>
                                        </p:tgtEl>
                                        <p:attrNameLst>
                                          <p:attrName>fillcolor</p:attrName>
                                        </p:attrNameLst>
                                      </p:cBhvr>
                                      <p:tavLst>
                                        <p:tav tm="0">
                                          <p:val>
                                            <p:clrVal>
                                              <a:schemeClr val="accent2"/>
                                            </p:clrVal>
                                          </p:val>
                                        </p:tav>
                                        <p:tav tm="50000">
                                          <p:val>
                                            <p:clrVal>
                                              <a:schemeClr val="hlink"/>
                                            </p:clrVal>
                                          </p:val>
                                        </p:tav>
                                      </p:tavLst>
                                    </p:anim>
                                    <p:set>
                                      <p:cBhvr>
                                        <p:cTn id="9" dur="80"/>
                                        <p:tgtEl>
                                          <p:spTgt spid="276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 calcmode="lin" valueType="num">
                                      <p:cBhvr>
                                        <p:cTn id="14" dur="1000" fill="hold"/>
                                        <p:tgtEl>
                                          <p:spTgt spid="2765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76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125538"/>
            <a:ext cx="8147050" cy="1223962"/>
          </a:xfrm>
        </p:spPr>
        <p:txBody>
          <a:bodyPr>
            <a:normAutofit fontScale="90000"/>
          </a:bodyPr>
          <a:lstStyle/>
          <a:p>
            <a:pPr marL="838200" indent="-838200" eaLnBrk="1" hangingPunct="1">
              <a:defRPr/>
            </a:pPr>
            <a:r>
              <a:rPr lang="en-GB" sz="4000" smtClean="0"/>
              <a:t>Why is the funnel removed from the burette after adding the acid solution?</a:t>
            </a:r>
            <a:r>
              <a:rPr lang="en-US" sz="4000" smtClean="0"/>
              <a:t/>
            </a:r>
            <a:br>
              <a:rPr lang="en-US" sz="4000" smtClean="0"/>
            </a:br>
            <a:endParaRPr lang="en-US" sz="4000" smtClean="0"/>
          </a:p>
        </p:txBody>
      </p:sp>
      <p:sp>
        <p:nvSpPr>
          <p:cNvPr id="28675" name="Rectangle 3"/>
          <p:cNvSpPr>
            <a:spLocks noGrp="1" noChangeArrowheads="1"/>
          </p:cNvSpPr>
          <p:nvPr>
            <p:ph idx="1"/>
          </p:nvPr>
        </p:nvSpPr>
        <p:spPr>
          <a:xfrm>
            <a:off x="457200" y="2708275"/>
            <a:ext cx="8075613" cy="3387725"/>
          </a:xfrm>
        </p:spPr>
        <p:txBody>
          <a:bodyPr/>
          <a:lstStyle/>
          <a:p>
            <a:pPr eaLnBrk="1" hangingPunct="1">
              <a:defRPr/>
            </a:pPr>
            <a:r>
              <a:rPr lang="en-GB" smtClean="0"/>
              <a:t>So that drops of solution from the funnel will not fall into the burette.</a:t>
            </a:r>
            <a:endParaRPr lang="en-US" smtClean="0"/>
          </a:p>
        </p:txBody>
      </p:sp>
      <p:pic>
        <p:nvPicPr>
          <p:cNvPr id="28676" name="Picture 4" descr="Image 1"/>
          <p:cNvPicPr>
            <a:picLocks noChangeAspect="1" noChangeArrowheads="1"/>
          </p:cNvPicPr>
          <p:nvPr/>
        </p:nvPicPr>
        <p:blipFill>
          <a:blip r:embed="rId3" cstate="print"/>
          <a:srcRect/>
          <a:stretch>
            <a:fillRect/>
          </a:stretch>
        </p:blipFill>
        <p:spPr bwMode="auto">
          <a:xfrm>
            <a:off x="755650" y="4365625"/>
            <a:ext cx="2171700" cy="1828800"/>
          </a:xfrm>
          <a:prstGeom prst="rect">
            <a:avLst/>
          </a:prstGeom>
          <a:noFill/>
          <a:ln w="57150">
            <a:solidFill>
              <a:srgbClr val="000000"/>
            </a:solid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strVal val="#ppt_w+.3"/>
                                          </p:val>
                                        </p:tav>
                                        <p:tav tm="100000">
                                          <p:val>
                                            <p:strVal val="#ppt_w"/>
                                          </p:val>
                                        </p:tav>
                                      </p:tavLst>
                                    </p:anim>
                                    <p:anim calcmode="lin" valueType="num">
                                      <p:cBhvr>
                                        <p:cTn id="8" dur="1000" fill="hold"/>
                                        <p:tgtEl>
                                          <p:spTgt spid="28674"/>
                                        </p:tgtEl>
                                        <p:attrNameLst>
                                          <p:attrName>ppt_h</p:attrName>
                                        </p:attrNameLst>
                                      </p:cBhvr>
                                      <p:tavLst>
                                        <p:tav tm="0">
                                          <p:val>
                                            <p:strVal val="#ppt_h"/>
                                          </p:val>
                                        </p:tav>
                                        <p:tav tm="100000">
                                          <p:val>
                                            <p:strVal val="#ppt_h"/>
                                          </p:val>
                                        </p:tav>
                                      </p:tavLst>
                                    </p:anim>
                                    <p:animEffect transition="in" filter="fade">
                                      <p:cBhvr>
                                        <p:cTn id="9" dur="1000"/>
                                        <p:tgtEl>
                                          <p:spTgt spid="286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nodeType="clickEffect">
                                  <p:stCondLst>
                                    <p:cond delay="0"/>
                                  </p:stCondLst>
                                  <p:childTnLst>
                                    <p:set>
                                      <p:cBhvr>
                                        <p:cTn id="13" dur="1" fill="hold">
                                          <p:stCondLst>
                                            <p:cond delay="0"/>
                                          </p:stCondLst>
                                        </p:cTn>
                                        <p:tgtEl>
                                          <p:spTgt spid="28676"/>
                                        </p:tgtEl>
                                        <p:attrNameLst>
                                          <p:attrName>style.visibility</p:attrName>
                                        </p:attrNameLst>
                                      </p:cBhvr>
                                      <p:to>
                                        <p:strVal val="visible"/>
                                      </p:to>
                                    </p:set>
                                    <p:anim calcmode="lin" valueType="num">
                                      <p:cBhvr additive="base">
                                        <p:cTn id="14" dur="500" fill="hold"/>
                                        <p:tgtEl>
                                          <p:spTgt spid="28676"/>
                                        </p:tgtEl>
                                        <p:attrNameLst>
                                          <p:attrName>ppt_x</p:attrName>
                                        </p:attrNameLst>
                                      </p:cBhvr>
                                      <p:tavLst>
                                        <p:tav tm="0">
                                          <p:val>
                                            <p:strVal val="0-#ppt_w/2"/>
                                          </p:val>
                                        </p:tav>
                                        <p:tav tm="100000">
                                          <p:val>
                                            <p:strVal val="#ppt_x"/>
                                          </p:val>
                                        </p:tav>
                                      </p:tavLst>
                                    </p:anim>
                                    <p:anim calcmode="lin" valueType="num">
                                      <p:cBhvr additive="base">
                                        <p:cTn id="15"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8675">
                                            <p:txEl>
                                              <p:pRg st="0" end="0"/>
                                            </p:txEl>
                                          </p:spTgt>
                                        </p:tgtEl>
                                        <p:attrNameLst>
                                          <p:attrName>style.visibility</p:attrName>
                                        </p:attrNameLst>
                                      </p:cBhvr>
                                      <p:to>
                                        <p:strVal val="visible"/>
                                      </p:to>
                                    </p:set>
                                    <p:animEffect transition="in" filter="dissolve">
                                      <p:cBhvr>
                                        <p:cTn id="20"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ctrTitle"/>
          </p:nvPr>
        </p:nvSpPr>
        <p:spPr>
          <a:xfrm>
            <a:off x="251520" y="260350"/>
            <a:ext cx="8712968" cy="4032746"/>
          </a:xfrm>
        </p:spPr>
        <p:txBody>
          <a:bodyPr>
            <a:normAutofit/>
          </a:bodyPr>
          <a:lstStyle/>
          <a:p>
            <a:pPr marL="1028700" indent="-1028700" algn="l" eaLnBrk="1" hangingPunct="1">
              <a:defRPr/>
            </a:pPr>
            <a:r>
              <a:rPr lang="en-GB" sz="4400" dirty="0" smtClean="0">
                <a:solidFill>
                  <a:schemeClr val="tx1"/>
                </a:solidFill>
              </a:rPr>
              <a:t>In using a burette, it is important:-</a:t>
            </a:r>
            <a:br>
              <a:rPr lang="en-GB" sz="4400" dirty="0" smtClean="0">
                <a:solidFill>
                  <a:schemeClr val="tx1"/>
                </a:solidFill>
              </a:rPr>
            </a:br>
            <a:r>
              <a:rPr lang="en-GB" sz="4400" b="0" dirty="0" smtClean="0">
                <a:solidFill>
                  <a:schemeClr val="bg1">
                    <a:lumMod val="95000"/>
                    <a:lumOff val="5000"/>
                  </a:schemeClr>
                </a:solidFill>
              </a:rPr>
              <a:t>(a) to rinse it with a little of the solution it is going to contain. </a:t>
            </a:r>
            <a:br>
              <a:rPr lang="en-GB" sz="4400" b="0" dirty="0" smtClean="0">
                <a:solidFill>
                  <a:schemeClr val="bg1">
                    <a:lumMod val="95000"/>
                    <a:lumOff val="5000"/>
                  </a:schemeClr>
                </a:solidFill>
              </a:rPr>
            </a:br>
            <a:r>
              <a:rPr lang="en-GB" sz="4400" b="0" dirty="0" smtClean="0">
                <a:solidFill>
                  <a:schemeClr val="bg1">
                    <a:lumMod val="95000"/>
                    <a:lumOff val="5000"/>
                  </a:schemeClr>
                </a:solidFill>
              </a:rPr>
              <a:t>(b) to clamp it vertically.</a:t>
            </a:r>
            <a:br>
              <a:rPr lang="en-GB" sz="4400" b="0" dirty="0" smtClean="0">
                <a:solidFill>
                  <a:schemeClr val="bg1">
                    <a:lumMod val="95000"/>
                    <a:lumOff val="5000"/>
                  </a:schemeClr>
                </a:solidFill>
              </a:rPr>
            </a:br>
            <a:r>
              <a:rPr lang="en-GB" sz="4400" b="0" dirty="0" smtClean="0">
                <a:solidFill>
                  <a:schemeClr val="bg1">
                    <a:lumMod val="95000"/>
                    <a:lumOff val="5000"/>
                  </a:schemeClr>
                </a:solidFill>
              </a:rPr>
              <a:t>(c) to have the part below the tap full?</a:t>
            </a:r>
            <a:endParaRPr lang="en-US" sz="4400" b="0" dirty="0" smtClean="0">
              <a:solidFill>
                <a:schemeClr val="bg1">
                  <a:lumMod val="95000"/>
                  <a:lumOff val="5000"/>
                </a:schemeClr>
              </a:solidFill>
            </a:endParaRPr>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1000"/>
                                  </p:stCondLst>
                                  <p:iterate type="lt">
                                    <p:tmPct val="15000"/>
                                  </p:iterate>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ppt_w</p:attrName>
                                        </p:attrNameLst>
                                      </p:cBhvr>
                                      <p:tavLst>
                                        <p:tav tm="0">
                                          <p:val>
                                            <p:strVal val="#ppt_w+.3"/>
                                          </p:val>
                                        </p:tav>
                                        <p:tav tm="100000">
                                          <p:val>
                                            <p:strVal val="#ppt_w"/>
                                          </p:val>
                                        </p:tav>
                                      </p:tavLst>
                                    </p:anim>
                                    <p:anim calcmode="lin" valueType="num">
                                      <p:cBhvr>
                                        <p:cTn id="8" dur="1000" fill="hold"/>
                                        <p:tgtEl>
                                          <p:spTgt spid="29700"/>
                                        </p:tgtEl>
                                        <p:attrNameLst>
                                          <p:attrName>ppt_h</p:attrName>
                                        </p:attrNameLst>
                                      </p:cBhvr>
                                      <p:tavLst>
                                        <p:tav tm="0">
                                          <p:val>
                                            <p:strVal val="#ppt_h"/>
                                          </p:val>
                                        </p:tav>
                                        <p:tav tm="100000">
                                          <p:val>
                                            <p:strVal val="#ppt_h"/>
                                          </p:val>
                                        </p:tav>
                                      </p:tavLst>
                                    </p:anim>
                                    <p:animEffect transition="in" filter="fade">
                                      <p:cBhvr>
                                        <p:cTn id="9" dur="1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en-GB" dirty="0" smtClean="0"/>
              <a:t> (a) Rinsing</a:t>
            </a:r>
            <a:endParaRPr lang="en-US" dirty="0" smtClean="0"/>
          </a:p>
        </p:txBody>
      </p:sp>
      <p:sp>
        <p:nvSpPr>
          <p:cNvPr id="31747" name="Rectangle 3"/>
          <p:cNvSpPr>
            <a:spLocks noGrp="1" noChangeArrowheads="1"/>
          </p:cNvSpPr>
          <p:nvPr>
            <p:ph idx="1"/>
          </p:nvPr>
        </p:nvSpPr>
        <p:spPr/>
        <p:txBody>
          <a:bodyPr/>
          <a:lstStyle/>
          <a:p>
            <a:pPr marL="609600" indent="-609600" eaLnBrk="1" hangingPunct="1">
              <a:defRPr/>
            </a:pPr>
            <a:r>
              <a:rPr lang="en-GB" dirty="0" smtClean="0"/>
              <a:t>To remove any residual water, and so avoid dilution of the acid solution when it is poured into the burette.</a:t>
            </a:r>
            <a:endParaRPr lang="en-US" dirty="0" smtClean="0"/>
          </a:p>
        </p:txBody>
      </p:sp>
      <p:pic>
        <p:nvPicPr>
          <p:cNvPr id="31749" name="Picture 5" descr="Image 4"/>
          <p:cNvPicPr>
            <a:picLocks noChangeAspect="1" noChangeArrowheads="1"/>
          </p:cNvPicPr>
          <p:nvPr/>
        </p:nvPicPr>
        <p:blipFill>
          <a:blip r:embed="rId3" cstate="print"/>
          <a:srcRect/>
          <a:stretch>
            <a:fillRect/>
          </a:stretch>
        </p:blipFill>
        <p:spPr bwMode="auto">
          <a:xfrm>
            <a:off x="3132138" y="3644900"/>
            <a:ext cx="2171700" cy="2617788"/>
          </a:xfrm>
          <a:prstGeom prst="rect">
            <a:avLst/>
          </a:prstGeom>
          <a:noFill/>
          <a:ln w="57150">
            <a:solidFill>
              <a:srgbClr val="000000"/>
            </a:solid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wedge">
                                      <p:cBhvr>
                                        <p:cTn id="12" dur="2000"/>
                                        <p:tgtEl>
                                          <p:spTgt spid="317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1747">
                                            <p:txEl>
                                              <p:pRg st="0" end="0"/>
                                            </p:txEl>
                                          </p:spTgt>
                                        </p:tgtEl>
                                        <p:attrNameLst>
                                          <p:attrName>style.visibility</p:attrName>
                                        </p:attrNameLst>
                                      </p:cBhvr>
                                      <p:to>
                                        <p:strVal val="visible"/>
                                      </p:to>
                                    </p:set>
                                    <p:anim calcmode="lin" valueType="num">
                                      <p:cBhvr>
                                        <p:cTn id="17"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1747">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defRPr/>
            </a:pPr>
            <a:r>
              <a:rPr lang="en-GB" dirty="0" smtClean="0"/>
              <a:t>(b) clamp vertically</a:t>
            </a:r>
            <a:endParaRPr lang="en-US" dirty="0" smtClean="0"/>
          </a:p>
        </p:txBody>
      </p:sp>
      <p:sp>
        <p:nvSpPr>
          <p:cNvPr id="33795" name="Rectangle 3"/>
          <p:cNvSpPr>
            <a:spLocks noGrp="1" noChangeArrowheads="1"/>
          </p:cNvSpPr>
          <p:nvPr>
            <p:ph idx="1"/>
          </p:nvPr>
        </p:nvSpPr>
        <p:spPr/>
        <p:txBody>
          <a:bodyPr/>
          <a:lstStyle/>
          <a:p>
            <a:pPr eaLnBrk="1" hangingPunct="1">
              <a:defRPr/>
            </a:pPr>
            <a:r>
              <a:rPr lang="en-GB" b="1" smtClean="0"/>
              <a:t>To enable the liquid level to be read correctly</a:t>
            </a:r>
            <a:r>
              <a:rPr lang="en-US" smtClean="0"/>
              <a:t> </a:t>
            </a:r>
          </a:p>
        </p:txBody>
      </p:sp>
      <p:pic>
        <p:nvPicPr>
          <p:cNvPr id="33796" name="Picture 4" descr="Image 6"/>
          <p:cNvPicPr>
            <a:picLocks noChangeAspect="1" noChangeArrowheads="1"/>
          </p:cNvPicPr>
          <p:nvPr/>
        </p:nvPicPr>
        <p:blipFill>
          <a:blip r:embed="rId3" cstate="print"/>
          <a:srcRect/>
          <a:stretch>
            <a:fillRect/>
          </a:stretch>
        </p:blipFill>
        <p:spPr bwMode="auto">
          <a:xfrm>
            <a:off x="827088" y="3860800"/>
            <a:ext cx="2171700" cy="2332038"/>
          </a:xfrm>
          <a:prstGeom prst="rect">
            <a:avLst/>
          </a:prstGeom>
          <a:noFill/>
          <a:ln w="57150">
            <a:solidFill>
              <a:srgbClr val="000000"/>
            </a:solid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p:cTn id="7" dur="500" fill="hold"/>
                                        <p:tgtEl>
                                          <p:spTgt spid="33796"/>
                                        </p:tgtEl>
                                        <p:attrNameLst>
                                          <p:attrName>ppt_w</p:attrName>
                                        </p:attrNameLst>
                                      </p:cBhvr>
                                      <p:tavLst>
                                        <p:tav tm="0">
                                          <p:val>
                                            <p:fltVal val="0"/>
                                          </p:val>
                                        </p:tav>
                                        <p:tav tm="100000">
                                          <p:val>
                                            <p:strVal val="#ppt_w"/>
                                          </p:val>
                                        </p:tav>
                                      </p:tavLst>
                                    </p:anim>
                                    <p:anim calcmode="lin" valueType="num">
                                      <p:cBhvr>
                                        <p:cTn id="8" dur="500" fill="hold"/>
                                        <p:tgtEl>
                                          <p:spTgt spid="337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defRPr/>
            </a:pPr>
            <a:r>
              <a:rPr lang="en-GB" dirty="0" smtClean="0"/>
              <a:t>(c) Full tap</a:t>
            </a:r>
            <a:endParaRPr lang="en-US" dirty="0" smtClean="0"/>
          </a:p>
        </p:txBody>
      </p:sp>
      <p:sp>
        <p:nvSpPr>
          <p:cNvPr id="34819" name="Rectangle 3"/>
          <p:cNvSpPr>
            <a:spLocks noGrp="1" noChangeArrowheads="1"/>
          </p:cNvSpPr>
          <p:nvPr>
            <p:ph idx="1"/>
          </p:nvPr>
        </p:nvSpPr>
        <p:spPr/>
        <p:txBody>
          <a:bodyPr/>
          <a:lstStyle/>
          <a:p>
            <a:pPr marL="609600" indent="-609600" eaLnBrk="1" hangingPunct="1">
              <a:defRPr/>
            </a:pPr>
            <a:r>
              <a:rPr lang="en-GB" dirty="0" smtClean="0"/>
              <a:t>To ensure that the actual volume of liquid delivered into the conical flask is read accurately.</a:t>
            </a:r>
            <a:endParaRPr lang="en-US" dirty="0" smtClean="0"/>
          </a:p>
        </p:txBody>
      </p:sp>
      <p:pic>
        <p:nvPicPr>
          <p:cNvPr id="34820" name="Picture 4" descr="Image 8"/>
          <p:cNvPicPr>
            <a:picLocks noChangeAspect="1" noChangeArrowheads="1"/>
          </p:cNvPicPr>
          <p:nvPr/>
        </p:nvPicPr>
        <p:blipFill>
          <a:blip r:embed="rId3" cstate="print"/>
          <a:srcRect/>
          <a:stretch>
            <a:fillRect/>
          </a:stretch>
        </p:blipFill>
        <p:spPr bwMode="auto">
          <a:xfrm>
            <a:off x="900113" y="3716338"/>
            <a:ext cx="2171700" cy="2286000"/>
          </a:xfrm>
          <a:prstGeom prst="rect">
            <a:avLst/>
          </a:prstGeom>
          <a:noFill/>
          <a:ln w="57150">
            <a:solidFill>
              <a:srgbClr val="000000"/>
            </a:solid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wedge">
                                      <p:cBhvr>
                                        <p:cTn id="12" dur="20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4819">
                                            <p:txEl>
                                              <p:pRg st="0" end="0"/>
                                            </p:txEl>
                                          </p:spTgt>
                                        </p:tgtEl>
                                        <p:attrNameLst>
                                          <p:attrName>style.visibility</p:attrName>
                                        </p:attrNameLst>
                                      </p:cBhvr>
                                      <p:to>
                                        <p:strVal val="visible"/>
                                      </p:to>
                                    </p:set>
                                    <p:anim calcmode="lin" valueType="num">
                                      <p:cBhvr>
                                        <p:cTn id="17"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4819">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179512" y="404665"/>
            <a:ext cx="8784976" cy="5472607"/>
          </a:xfrm>
        </p:spPr>
        <p:txBody>
          <a:bodyPr>
            <a:normAutofit/>
          </a:bodyPr>
          <a:lstStyle/>
          <a:p>
            <a:pPr algn="l" eaLnBrk="1" hangingPunct="1">
              <a:defRPr/>
            </a:pPr>
            <a:r>
              <a:rPr lang="en-GB" sz="4000" dirty="0" smtClean="0">
                <a:solidFill>
                  <a:schemeClr val="bg1">
                    <a:lumMod val="95000"/>
                    <a:lumOff val="5000"/>
                  </a:schemeClr>
                </a:solidFill>
              </a:rPr>
              <a:t>The following procedures were carried out </a:t>
            </a:r>
            <a:r>
              <a:rPr lang="en-GB" sz="4000" i="1" dirty="0" smtClean="0">
                <a:solidFill>
                  <a:schemeClr val="bg1">
                    <a:lumMod val="95000"/>
                    <a:lumOff val="5000"/>
                  </a:schemeClr>
                </a:solidFill>
              </a:rPr>
              <a:t>during</a:t>
            </a:r>
            <a:r>
              <a:rPr lang="en-GB" sz="4000" dirty="0" smtClean="0">
                <a:solidFill>
                  <a:schemeClr val="bg1">
                    <a:lumMod val="95000"/>
                    <a:lumOff val="5000"/>
                  </a:schemeClr>
                </a:solidFill>
              </a:rPr>
              <a:t> the titration:</a:t>
            </a:r>
            <a:br>
              <a:rPr lang="en-GB" sz="4000" dirty="0" smtClean="0">
                <a:solidFill>
                  <a:schemeClr val="bg1">
                    <a:lumMod val="95000"/>
                    <a:lumOff val="5000"/>
                  </a:schemeClr>
                </a:solidFill>
              </a:rPr>
            </a:br>
            <a:r>
              <a:rPr lang="en-GB" sz="4000" dirty="0" smtClean="0">
                <a:solidFill>
                  <a:schemeClr val="bg1">
                    <a:lumMod val="95000"/>
                    <a:lumOff val="5000"/>
                  </a:schemeClr>
                </a:solidFill>
              </a:rPr>
              <a:t> The sides of the conical flask were washed down with distal water.</a:t>
            </a:r>
            <a:br>
              <a:rPr lang="en-GB" sz="4000" dirty="0" smtClean="0">
                <a:solidFill>
                  <a:schemeClr val="bg1">
                    <a:lumMod val="95000"/>
                    <a:lumOff val="5000"/>
                  </a:schemeClr>
                </a:solidFill>
              </a:rPr>
            </a:br>
            <a:r>
              <a:rPr lang="en-GB" sz="4000" dirty="0" smtClean="0">
                <a:solidFill>
                  <a:schemeClr val="bg1">
                    <a:lumMod val="95000"/>
                    <a:lumOff val="5000"/>
                  </a:schemeClr>
                </a:solidFill>
              </a:rPr>
              <a:t>The conical flask was frequently swirled or shaken.</a:t>
            </a:r>
            <a:br>
              <a:rPr lang="en-GB" sz="4000" dirty="0" smtClean="0">
                <a:solidFill>
                  <a:schemeClr val="bg1">
                    <a:lumMod val="95000"/>
                    <a:lumOff val="5000"/>
                  </a:schemeClr>
                </a:solidFill>
              </a:rPr>
            </a:br>
            <a:r>
              <a:rPr lang="en-GB" sz="4000" dirty="0" smtClean="0">
                <a:solidFill>
                  <a:schemeClr val="bg1">
                    <a:lumMod val="95000"/>
                    <a:lumOff val="5000"/>
                  </a:schemeClr>
                </a:solidFill>
              </a:rPr>
              <a:t>  Give one reason for carrying out each of these procedures.</a:t>
            </a:r>
            <a:endParaRPr lang="en-US" sz="4000" dirty="0" smtClean="0">
              <a:solidFill>
                <a:schemeClr val="bg1">
                  <a:lumMod val="95000"/>
                  <a:lumOff val="5000"/>
                </a:schemeClr>
              </a:solidFill>
            </a:endParaRPr>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1000" fill="hold"/>
                                        <p:tgtEl>
                                          <p:spTgt spid="35844"/>
                                        </p:tgtEl>
                                        <p:attrNameLst>
                                          <p:attrName>ppt_w</p:attrName>
                                        </p:attrNameLst>
                                      </p:cBhvr>
                                      <p:tavLst>
                                        <p:tav tm="0">
                                          <p:val>
                                            <p:strVal val="#ppt_w+.3"/>
                                          </p:val>
                                        </p:tav>
                                        <p:tav tm="100000">
                                          <p:val>
                                            <p:strVal val="#ppt_w"/>
                                          </p:val>
                                        </p:tav>
                                      </p:tavLst>
                                    </p:anim>
                                    <p:anim calcmode="lin" valueType="num">
                                      <p:cBhvr>
                                        <p:cTn id="8" dur="1000" fill="hold"/>
                                        <p:tgtEl>
                                          <p:spTgt spid="35844"/>
                                        </p:tgtEl>
                                        <p:attrNameLst>
                                          <p:attrName>ppt_h</p:attrName>
                                        </p:attrNameLst>
                                      </p:cBhvr>
                                      <p:tavLst>
                                        <p:tav tm="0">
                                          <p:val>
                                            <p:strVal val="#ppt_h"/>
                                          </p:val>
                                        </p:tav>
                                        <p:tav tm="100000">
                                          <p:val>
                                            <p:strVal val="#ppt_h"/>
                                          </p:val>
                                        </p:tav>
                                      </p:tavLst>
                                    </p:anim>
                                    <p:animEffect transition="in" filter="fade">
                                      <p:cBhvr>
                                        <p:cTn id="9" dur="1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7544" y="1124744"/>
            <a:ext cx="7786687" cy="4251325"/>
          </a:xfrm>
        </p:spPr>
        <p:txBody>
          <a:bodyPr/>
          <a:lstStyle/>
          <a:p>
            <a:pPr marL="990600" lvl="1" indent="-533400" eaLnBrk="1" hangingPunct="1">
              <a:buFontTx/>
              <a:buNone/>
              <a:defRPr/>
            </a:pPr>
            <a:r>
              <a:rPr lang="en-GB" sz="3600" b="1" i="1" dirty="0" smtClean="0"/>
              <a:t>To ensure that all of the acid added from the burette can react with the base.</a:t>
            </a:r>
          </a:p>
          <a:p>
            <a:pPr marL="990600" lvl="1" indent="-533400" eaLnBrk="1" hangingPunct="1">
              <a:buFontTx/>
              <a:buNone/>
              <a:defRPr/>
            </a:pPr>
            <a:endParaRPr lang="en-GB" sz="3600" b="1" i="1" dirty="0" smtClean="0"/>
          </a:p>
          <a:p>
            <a:pPr marL="609600" indent="-609600" eaLnBrk="1" hangingPunct="1">
              <a:buFont typeface="Wingdings" pitchFamily="2" charset="2"/>
              <a:buNone/>
              <a:defRPr/>
            </a:pPr>
            <a:r>
              <a:rPr lang="en-GB" sz="3600" b="1" dirty="0" smtClean="0"/>
              <a:t>    </a:t>
            </a:r>
            <a:r>
              <a:rPr lang="en-GB" sz="3600" b="1" i="1" dirty="0" smtClean="0"/>
              <a:t>To ensure complete mixing of the reactants</a:t>
            </a:r>
            <a:r>
              <a:rPr lang="en-US" sz="4000" dirty="0" smtClean="0"/>
              <a:t> </a:t>
            </a:r>
          </a:p>
        </p:txBody>
      </p:sp>
      <p:pic>
        <p:nvPicPr>
          <p:cNvPr id="37893" name="Picture 5" descr="Conical-Flask"/>
          <p:cNvPicPr>
            <a:picLocks noChangeAspect="1" noChangeArrowheads="1"/>
          </p:cNvPicPr>
          <p:nvPr/>
        </p:nvPicPr>
        <p:blipFill>
          <a:blip r:embed="rId3" cstate="print"/>
          <a:srcRect/>
          <a:stretch>
            <a:fillRect/>
          </a:stretch>
        </p:blipFill>
        <p:spPr bwMode="auto">
          <a:xfrm>
            <a:off x="7308850" y="188913"/>
            <a:ext cx="1357313" cy="1727200"/>
          </a:xfrm>
          <a:prstGeom prst="rect">
            <a:avLst/>
          </a:prstGeom>
          <a:noFill/>
          <a:ln w="9525">
            <a:no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p:cTn id="7" dur="500" fill="hold"/>
                                        <p:tgtEl>
                                          <p:spTgt spid="37893"/>
                                        </p:tgtEl>
                                        <p:attrNameLst>
                                          <p:attrName>ppt_w</p:attrName>
                                        </p:attrNameLst>
                                      </p:cBhvr>
                                      <p:tavLst>
                                        <p:tav tm="0">
                                          <p:val>
                                            <p:fltVal val="0"/>
                                          </p:val>
                                        </p:tav>
                                        <p:tav tm="100000">
                                          <p:val>
                                            <p:strVal val="#ppt_w"/>
                                          </p:val>
                                        </p:tav>
                                      </p:tavLst>
                                    </p:anim>
                                    <p:anim calcmode="lin" valueType="num">
                                      <p:cBhvr>
                                        <p:cTn id="8" dur="500" fill="hold"/>
                                        <p:tgtEl>
                                          <p:spTgt spid="37893"/>
                                        </p:tgtEl>
                                        <p:attrNameLst>
                                          <p:attrName>ppt_h</p:attrName>
                                        </p:attrNameLst>
                                      </p:cBhvr>
                                      <p:tavLst>
                                        <p:tav tm="0">
                                          <p:val>
                                            <p:fltVal val="0"/>
                                          </p:val>
                                        </p:tav>
                                        <p:tav tm="100000">
                                          <p:val>
                                            <p:strVal val="#ppt_h"/>
                                          </p:val>
                                        </p:tav>
                                      </p:tavLst>
                                    </p:anim>
                                    <p:animEffect transition="in" filter="fade">
                                      <p:cBhvr>
                                        <p:cTn id="9" dur="500"/>
                                        <p:tgtEl>
                                          <p:spTgt spid="3789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891">
                                            <p:txEl>
                                              <p:pRg st="0" end="0"/>
                                            </p:txEl>
                                          </p:spTgt>
                                        </p:tgtEl>
                                        <p:attrNameLst>
                                          <p:attrName>style.visibility</p:attrName>
                                        </p:attrNameLst>
                                      </p:cBhvr>
                                      <p:to>
                                        <p:strVal val="visible"/>
                                      </p:to>
                                    </p:set>
                                    <p:anim calcmode="lin" valueType="num">
                                      <p:cBhvr>
                                        <p:cTn id="14" dur="1000" fill="hold"/>
                                        <p:tgtEl>
                                          <p:spTgt spid="3789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89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8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1000" fill="hold"/>
                                        <p:tgtEl>
                                          <p:spTgt spid="37891">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8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0" y="692696"/>
            <a:ext cx="8229600" cy="2160240"/>
          </a:xfrm>
        </p:spPr>
        <p:txBody>
          <a:bodyPr/>
          <a:lstStyle/>
          <a:p>
            <a:pPr marL="609600" indent="-609600" eaLnBrk="1" hangingPunct="1">
              <a:defRPr/>
            </a:pPr>
            <a:r>
              <a:rPr lang="en-GB" b="1" dirty="0" smtClean="0">
                <a:latin typeface="Lucida Fax" pitchFamily="18" charset="0"/>
              </a:rPr>
              <a:t>Why is a rough titration carried out?</a:t>
            </a:r>
          </a:p>
          <a:p>
            <a:pPr marL="609600" indent="-609600" eaLnBrk="1" hangingPunct="1">
              <a:defRPr/>
            </a:pPr>
            <a:r>
              <a:rPr lang="en-GB" b="1" dirty="0" smtClean="0">
                <a:latin typeface="Lucida Fax" pitchFamily="18" charset="0"/>
              </a:rPr>
              <a:t>To find the approximate end-point. This information enables the subsequent   titrations to be carried out more quickly.</a:t>
            </a:r>
            <a:endParaRPr lang="en-US" b="1" dirty="0" smtClean="0">
              <a:latin typeface="Lucida Fax" pitchFamily="18" charset="0"/>
            </a:endParaRPr>
          </a:p>
        </p:txBody>
      </p:sp>
      <p:sp>
        <p:nvSpPr>
          <p:cNvPr id="4" name="Rectangle 3"/>
          <p:cNvSpPr txBox="1">
            <a:spLocks noChangeArrowheads="1"/>
          </p:cNvSpPr>
          <p:nvPr/>
        </p:nvSpPr>
        <p:spPr>
          <a:xfrm>
            <a:off x="0" y="2852936"/>
            <a:ext cx="8229600" cy="1728192"/>
          </a:xfrm>
          <a:prstGeom prst="rect">
            <a:avLst/>
          </a:prstGeom>
        </p:spPr>
        <p:txBody>
          <a:bodyPr vert="horz">
            <a:normAutofit lnSpcReduction="10000"/>
          </a:bodyPr>
          <a:lstStyle/>
          <a:p>
            <a:pPr marL="609600" marR="0" lvl="0" indent="-60960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600" b="1" i="0" u="none" strike="noStrike" kern="1200" cap="none" spc="0" normalizeH="0" baseline="0" noProof="0" dirty="0" smtClean="0">
                <a:ln>
                  <a:noFill/>
                </a:ln>
                <a:solidFill>
                  <a:schemeClr val="tx1"/>
                </a:solidFill>
                <a:effectLst/>
                <a:uLnTx/>
                <a:uFillTx/>
                <a:latin typeface="Lucida Fax" pitchFamily="18" charset="0"/>
              </a:rPr>
              <a:t>Why is more than one accurate titration carried out?</a:t>
            </a:r>
            <a:endParaRPr kumimoji="0" lang="en-US" sz="2600" b="1" i="0" u="none" strike="noStrike" kern="1200" cap="none" spc="0" normalizeH="0" baseline="0" noProof="0" dirty="0" smtClean="0">
              <a:ln>
                <a:noFill/>
              </a:ln>
              <a:solidFill>
                <a:schemeClr val="tx1"/>
              </a:solidFill>
              <a:effectLst/>
              <a:uLnTx/>
              <a:uFillTx/>
              <a:latin typeface="Lucida Fax" pitchFamily="18" charset="0"/>
            </a:endParaRPr>
          </a:p>
          <a:p>
            <a:pPr marL="609600" marR="0" lvl="0" indent="-60960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600" b="1" i="0" u="none" strike="noStrike" kern="1200" cap="none" spc="0" normalizeH="0" baseline="0" noProof="0" dirty="0" smtClean="0">
                <a:ln>
                  <a:noFill/>
                </a:ln>
                <a:solidFill>
                  <a:schemeClr val="tx1"/>
                </a:solidFill>
                <a:effectLst/>
                <a:uLnTx/>
                <a:uFillTx/>
                <a:latin typeface="Lucida Fax" pitchFamily="18" charset="0"/>
              </a:rPr>
              <a:t> To minimise error by getting accurate readings within 0.1 </a:t>
            </a:r>
            <a:r>
              <a:rPr lang="en-IE" sz="2600" b="1" dirty="0" smtClean="0">
                <a:latin typeface="Lucida Fax" pitchFamily="18" charset="0"/>
              </a:rPr>
              <a:t>mL</a:t>
            </a:r>
            <a:r>
              <a:rPr kumimoji="0" lang="en-GB" sz="2600" b="1" i="0" u="none" strike="noStrike" kern="1200" cap="none" spc="0" normalizeH="0" baseline="0" noProof="0" dirty="0" smtClean="0">
                <a:ln>
                  <a:noFill/>
                </a:ln>
                <a:solidFill>
                  <a:schemeClr val="tx1"/>
                </a:solidFill>
                <a:effectLst/>
                <a:uLnTx/>
                <a:uFillTx/>
                <a:latin typeface="Lucida Fax" pitchFamily="18" charset="0"/>
              </a:rPr>
              <a:t> of each other.</a:t>
            </a:r>
            <a:endParaRPr kumimoji="0" lang="en-US" sz="2600" b="1" i="0" u="none" strike="noStrike" kern="1200" cap="none" spc="0" normalizeH="0" baseline="0" noProof="0" dirty="0" smtClean="0">
              <a:ln>
                <a:noFill/>
              </a:ln>
              <a:solidFill>
                <a:schemeClr val="tx1"/>
              </a:solidFill>
              <a:effectLst/>
              <a:uLnTx/>
              <a:uFillTx/>
              <a:latin typeface="Lucida Fax" pitchFamily="18" charset="0"/>
            </a:endParaRPr>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9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8915">
                                            <p:txEl>
                                              <p:pRg st="1" end="1"/>
                                            </p:txEl>
                                          </p:spTgt>
                                        </p:tgtEl>
                                        <p:attrNameLst>
                                          <p:attrName>style.visibility</p:attrName>
                                        </p:attrNameLst>
                                      </p:cBhvr>
                                      <p:to>
                                        <p:strVal val="visible"/>
                                      </p:to>
                                    </p:set>
                                    <p:anim calcmode="lin" valueType="num">
                                      <p:cBhvr>
                                        <p:cTn id="14"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89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strVal val="#ppt_w*0.05"/>
                                          </p:val>
                                        </p:tav>
                                        <p:tav tm="100000">
                                          <p:val>
                                            <p:strVal val="#ppt_w"/>
                                          </p:val>
                                        </p:tav>
                                      </p:tavLst>
                                    </p:anim>
                                    <p:anim calcmode="lin" valueType="num">
                                      <p:cBhvr>
                                        <p:cTn id="22"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3"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4" dur="5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p:cTn id="30"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31"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32"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33"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3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539552" y="188640"/>
            <a:ext cx="8229600" cy="864096"/>
          </a:xfrm>
        </p:spPr>
        <p:txBody>
          <a:bodyPr/>
          <a:lstStyle/>
          <a:p>
            <a:pPr algn="ctr" eaLnBrk="1" hangingPunct="1">
              <a:defRPr/>
            </a:pPr>
            <a:r>
              <a:rPr lang="en-IE" b="1" dirty="0" smtClean="0"/>
              <a:t>Calculation example</a:t>
            </a:r>
            <a:endParaRPr lang="en-US" b="1" dirty="0" smtClean="0"/>
          </a:p>
        </p:txBody>
      </p:sp>
      <p:sp>
        <p:nvSpPr>
          <p:cNvPr id="20485" name="Rectangle 5"/>
          <p:cNvSpPr>
            <a:spLocks noGrp="1" noChangeArrowheads="1"/>
          </p:cNvSpPr>
          <p:nvPr>
            <p:ph sz="half" idx="1"/>
          </p:nvPr>
        </p:nvSpPr>
        <p:spPr>
          <a:xfrm>
            <a:off x="457200" y="1600200"/>
            <a:ext cx="4038600" cy="4781550"/>
          </a:xfrm>
        </p:spPr>
        <p:txBody>
          <a:bodyPr/>
          <a:lstStyle/>
          <a:p>
            <a:pPr eaLnBrk="1" hangingPunct="1">
              <a:defRPr/>
            </a:pPr>
            <a:r>
              <a:rPr lang="en-IE" dirty="0" smtClean="0"/>
              <a:t>Volume of acid  </a:t>
            </a:r>
            <a:r>
              <a:rPr lang="en-IE" b="1" dirty="0" smtClean="0">
                <a:solidFill>
                  <a:srgbClr val="FF0000"/>
                </a:solidFill>
              </a:rPr>
              <a:t>V</a:t>
            </a:r>
            <a:r>
              <a:rPr lang="en-IE" b="1" baseline="-25000" dirty="0" smtClean="0">
                <a:solidFill>
                  <a:srgbClr val="FF0000"/>
                </a:solidFill>
              </a:rPr>
              <a:t>A</a:t>
            </a:r>
            <a:r>
              <a:rPr lang="en-IE" b="1" dirty="0" smtClean="0">
                <a:solidFill>
                  <a:srgbClr val="FF0000"/>
                </a:solidFill>
              </a:rPr>
              <a:t> (mL) </a:t>
            </a:r>
            <a:r>
              <a:rPr lang="en-IE" dirty="0" smtClean="0"/>
              <a:t>is the titration figure from burette</a:t>
            </a:r>
          </a:p>
          <a:p>
            <a:pPr eaLnBrk="1" hangingPunct="1">
              <a:defRPr/>
            </a:pPr>
            <a:r>
              <a:rPr lang="en-IE" dirty="0" smtClean="0"/>
              <a:t>The concentration of acid is </a:t>
            </a:r>
            <a:r>
              <a:rPr lang="en-IE" b="1" dirty="0" smtClean="0">
                <a:solidFill>
                  <a:srgbClr val="FF0000"/>
                </a:solidFill>
              </a:rPr>
              <a:t>M</a:t>
            </a:r>
            <a:r>
              <a:rPr lang="en-IE" b="1" baseline="-25000" dirty="0" smtClean="0">
                <a:solidFill>
                  <a:srgbClr val="FF0000"/>
                </a:solidFill>
              </a:rPr>
              <a:t>A</a:t>
            </a:r>
            <a:r>
              <a:rPr lang="en-IE" b="1" dirty="0" smtClean="0">
                <a:solidFill>
                  <a:srgbClr val="FF0000"/>
                </a:solidFill>
              </a:rPr>
              <a:t> (mol.L</a:t>
            </a:r>
            <a:r>
              <a:rPr lang="en-IE" b="1" baseline="30000" dirty="0" smtClean="0">
                <a:solidFill>
                  <a:srgbClr val="FF0000"/>
                </a:solidFill>
              </a:rPr>
              <a:t>-1</a:t>
            </a:r>
            <a:r>
              <a:rPr lang="en-IE" b="1" dirty="0" smtClean="0">
                <a:solidFill>
                  <a:srgbClr val="FF0000"/>
                </a:solidFill>
              </a:rPr>
              <a:t>)</a:t>
            </a:r>
          </a:p>
          <a:p>
            <a:pPr eaLnBrk="1" hangingPunct="1">
              <a:defRPr/>
            </a:pPr>
            <a:r>
              <a:rPr lang="en-IE" b="1" dirty="0" smtClean="0">
                <a:solidFill>
                  <a:srgbClr val="FF0000"/>
                </a:solidFill>
              </a:rPr>
              <a:t>a</a:t>
            </a:r>
            <a:r>
              <a:rPr lang="en-IE" dirty="0" smtClean="0">
                <a:solidFill>
                  <a:schemeClr val="hlink"/>
                </a:solidFill>
              </a:rPr>
              <a:t> </a:t>
            </a:r>
            <a:r>
              <a:rPr lang="en-IE" dirty="0" smtClean="0"/>
              <a:t>is the mol of full balanced equation per litre</a:t>
            </a:r>
            <a:endParaRPr lang="en-US" dirty="0" smtClean="0"/>
          </a:p>
        </p:txBody>
      </p:sp>
      <p:sp>
        <p:nvSpPr>
          <p:cNvPr id="20486" name="Rectangle 6"/>
          <p:cNvSpPr>
            <a:spLocks noGrp="1" noChangeArrowheads="1"/>
          </p:cNvSpPr>
          <p:nvPr>
            <p:ph sz="half" idx="2"/>
          </p:nvPr>
        </p:nvSpPr>
        <p:spPr>
          <a:xfrm>
            <a:off x="4644008" y="1556792"/>
            <a:ext cx="4316288" cy="4434840"/>
          </a:xfrm>
        </p:spPr>
        <p:txBody>
          <a:bodyPr/>
          <a:lstStyle/>
          <a:p>
            <a:pPr eaLnBrk="1" hangingPunct="1">
              <a:defRPr/>
            </a:pPr>
            <a:r>
              <a:rPr lang="en-IE" dirty="0" smtClean="0"/>
              <a:t>Volume of base is </a:t>
            </a:r>
            <a:r>
              <a:rPr lang="en-IE" b="1" dirty="0" smtClean="0">
                <a:solidFill>
                  <a:schemeClr val="tx2"/>
                </a:solidFill>
              </a:rPr>
              <a:t>V</a:t>
            </a:r>
            <a:r>
              <a:rPr lang="en-IE" b="1" baseline="-25000" dirty="0" smtClean="0">
                <a:solidFill>
                  <a:schemeClr val="tx2"/>
                </a:solidFill>
              </a:rPr>
              <a:t>B</a:t>
            </a:r>
            <a:r>
              <a:rPr lang="en-IE" dirty="0" smtClean="0">
                <a:solidFill>
                  <a:schemeClr val="tx2"/>
                </a:solidFill>
              </a:rPr>
              <a:t> </a:t>
            </a:r>
            <a:r>
              <a:rPr lang="en-IE" dirty="0" smtClean="0"/>
              <a:t>(mL). Usually placed in the conical flask.</a:t>
            </a:r>
          </a:p>
          <a:p>
            <a:pPr eaLnBrk="1" hangingPunct="1">
              <a:defRPr/>
            </a:pPr>
            <a:r>
              <a:rPr lang="en-IE" b="1" dirty="0" smtClean="0">
                <a:solidFill>
                  <a:schemeClr val="tx2"/>
                </a:solidFill>
              </a:rPr>
              <a:t>M</a:t>
            </a:r>
            <a:r>
              <a:rPr lang="en-IE" b="1" baseline="-25000" dirty="0" smtClean="0">
                <a:solidFill>
                  <a:schemeClr val="tx2"/>
                </a:solidFill>
              </a:rPr>
              <a:t>B</a:t>
            </a:r>
            <a:r>
              <a:rPr lang="en-IE" dirty="0" smtClean="0"/>
              <a:t> is the concentration of the base</a:t>
            </a:r>
          </a:p>
          <a:p>
            <a:pPr eaLnBrk="1" hangingPunct="1">
              <a:defRPr/>
            </a:pPr>
            <a:r>
              <a:rPr lang="en-IE" b="1" dirty="0" smtClean="0">
                <a:solidFill>
                  <a:schemeClr val="tx2"/>
                </a:solidFill>
              </a:rPr>
              <a:t>b</a:t>
            </a:r>
            <a:r>
              <a:rPr lang="en-IE" dirty="0" smtClean="0"/>
              <a:t> is the mol of full balanced per litre</a:t>
            </a:r>
            <a:endParaRPr lang="en-US"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2000"/>
                                        <p:tgtEl>
                                          <p:spTgt spid="20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fade">
                                      <p:cBhvr>
                                        <p:cTn id="12" dur="2000"/>
                                        <p:tgtEl>
                                          <p:spTgt spid="2048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fade">
                                      <p:cBhvr>
                                        <p:cTn id="17" dur="2000"/>
                                        <p:tgtEl>
                                          <p:spTgt spid="2048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5">
                                            <p:txEl>
                                              <p:pRg st="2" end="2"/>
                                            </p:txEl>
                                          </p:spTgt>
                                        </p:tgtEl>
                                        <p:attrNameLst>
                                          <p:attrName>style.visibility</p:attrName>
                                        </p:attrNameLst>
                                      </p:cBhvr>
                                      <p:to>
                                        <p:strVal val="visible"/>
                                      </p:to>
                                    </p:set>
                                    <p:animEffect transition="in" filter="fade">
                                      <p:cBhvr>
                                        <p:cTn id="22" dur="2000"/>
                                        <p:tgtEl>
                                          <p:spTgt spid="2048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6">
                                            <p:txEl>
                                              <p:pRg st="0" end="0"/>
                                            </p:txEl>
                                          </p:spTgt>
                                        </p:tgtEl>
                                        <p:attrNameLst>
                                          <p:attrName>style.visibility</p:attrName>
                                        </p:attrNameLst>
                                      </p:cBhvr>
                                      <p:to>
                                        <p:strVal val="visible"/>
                                      </p:to>
                                    </p:set>
                                    <p:animEffect transition="in" filter="fade">
                                      <p:cBhvr>
                                        <p:cTn id="27" dur="2000"/>
                                        <p:tgtEl>
                                          <p:spTgt spid="2048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6">
                                            <p:txEl>
                                              <p:pRg st="1" end="1"/>
                                            </p:txEl>
                                          </p:spTgt>
                                        </p:tgtEl>
                                        <p:attrNameLst>
                                          <p:attrName>style.visibility</p:attrName>
                                        </p:attrNameLst>
                                      </p:cBhvr>
                                      <p:to>
                                        <p:strVal val="visible"/>
                                      </p:to>
                                    </p:set>
                                    <p:animEffect transition="in" filter="fade">
                                      <p:cBhvr>
                                        <p:cTn id="32" dur="2000"/>
                                        <p:tgtEl>
                                          <p:spTgt spid="20486">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6">
                                            <p:txEl>
                                              <p:pRg st="2" end="2"/>
                                            </p:txEl>
                                          </p:spTgt>
                                        </p:tgtEl>
                                        <p:attrNameLst>
                                          <p:attrName>style.visibility</p:attrName>
                                        </p:attrNameLst>
                                      </p:cBhvr>
                                      <p:to>
                                        <p:strVal val="visible"/>
                                      </p:to>
                                    </p:set>
                                    <p:animEffect transition="in" filter="fade">
                                      <p:cBhvr>
                                        <p:cTn id="37" dur="2000"/>
                                        <p:tgtEl>
                                          <p:spTgt spid="204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build="p"/>
      <p:bldP spid="2048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pPr algn="ctr"/>
            <a:r>
              <a:rPr lang="en-US" dirty="0" smtClean="0"/>
              <a:t>Titration</a:t>
            </a:r>
            <a:endParaRPr lang="en-US" dirty="0"/>
          </a:p>
        </p:txBody>
      </p:sp>
      <p:sp>
        <p:nvSpPr>
          <p:cNvPr id="3" name="Content Placeholder 2"/>
          <p:cNvSpPr>
            <a:spLocks noGrp="1"/>
          </p:cNvSpPr>
          <p:nvPr>
            <p:ph idx="1"/>
          </p:nvPr>
        </p:nvSpPr>
        <p:spPr>
          <a:xfrm>
            <a:off x="457200" y="836712"/>
            <a:ext cx="8229600" cy="5688632"/>
          </a:xfrm>
        </p:spPr>
        <p:txBody>
          <a:bodyPr>
            <a:normAutofit fontScale="92500" lnSpcReduction="10000"/>
          </a:bodyPr>
          <a:lstStyle/>
          <a:p>
            <a:pPr>
              <a:buFont typeface="Wingdings" pitchFamily="2" charset="2"/>
              <a:buChar char="Ø"/>
            </a:pPr>
            <a:r>
              <a:rPr lang="en-US" dirty="0" smtClean="0"/>
              <a:t>Simple and easy.</a:t>
            </a:r>
          </a:p>
          <a:p>
            <a:pPr>
              <a:buFont typeface="Wingdings" pitchFamily="2" charset="2"/>
              <a:buChar char="Ø"/>
            </a:pPr>
            <a:r>
              <a:rPr lang="en-US" dirty="0" smtClean="0"/>
              <a:t>Fast and can be done on site.</a:t>
            </a:r>
          </a:p>
          <a:p>
            <a:pPr>
              <a:buFont typeface="Wingdings" pitchFamily="2" charset="2"/>
              <a:buChar char="Ø"/>
            </a:pPr>
            <a:r>
              <a:rPr lang="en-US" dirty="0" smtClean="0"/>
              <a:t>Less expensive.</a:t>
            </a:r>
          </a:p>
          <a:p>
            <a:pPr>
              <a:buFont typeface="Wingdings" pitchFamily="2" charset="2"/>
              <a:buChar char="Ø"/>
            </a:pPr>
            <a:r>
              <a:rPr lang="en-US" dirty="0" smtClean="0"/>
              <a:t>Estimation of content or Assay.</a:t>
            </a:r>
          </a:p>
          <a:p>
            <a:pPr>
              <a:buFont typeface="Wingdings" pitchFamily="2" charset="2"/>
              <a:buChar char="Ø"/>
            </a:pPr>
            <a:r>
              <a:rPr lang="en-US" dirty="0" smtClean="0"/>
              <a:t>Precise and accurate. </a:t>
            </a:r>
          </a:p>
          <a:p>
            <a:pPr algn="ctr">
              <a:buNone/>
            </a:pPr>
            <a:r>
              <a:rPr lang="en-US" dirty="0" smtClean="0"/>
              <a:t> </a:t>
            </a:r>
            <a:r>
              <a:rPr lang="en-GB" dirty="0" smtClean="0"/>
              <a:t>In practical terms, volumetric analysis is achieved by a </a:t>
            </a:r>
            <a:r>
              <a:rPr lang="en-GB" b="1" dirty="0" smtClean="0"/>
              <a:t>titration procedure  </a:t>
            </a:r>
          </a:p>
          <a:p>
            <a:pPr algn="just">
              <a:buNone/>
            </a:pPr>
            <a:r>
              <a:rPr lang="en-GB" dirty="0" smtClean="0"/>
              <a:t>       One of the solutions is added from a </a:t>
            </a:r>
            <a:r>
              <a:rPr lang="en-GB" b="1" dirty="0" smtClean="0"/>
              <a:t>burette</a:t>
            </a:r>
            <a:r>
              <a:rPr lang="en-GB" dirty="0" smtClean="0"/>
              <a:t> to a </a:t>
            </a:r>
            <a:r>
              <a:rPr lang="en-GB" dirty="0" err="1" smtClean="0"/>
              <a:t>pipetted</a:t>
            </a:r>
            <a:r>
              <a:rPr lang="en-GB" dirty="0" smtClean="0"/>
              <a:t> volume of the other solution in a </a:t>
            </a:r>
            <a:r>
              <a:rPr lang="en-GB" b="1" dirty="0" smtClean="0"/>
              <a:t>conical flask</a:t>
            </a:r>
            <a:r>
              <a:rPr lang="en-GB" dirty="0" smtClean="0"/>
              <a:t>. </a:t>
            </a:r>
          </a:p>
          <a:p>
            <a:pPr algn="just">
              <a:buNone/>
            </a:pPr>
            <a:r>
              <a:rPr lang="en-GB" dirty="0" smtClean="0"/>
              <a:t>        The point at which the reaction between the two is just complete is usually detected by adding a suitable </a:t>
            </a:r>
            <a:r>
              <a:rPr lang="en-GB" b="1" dirty="0" smtClean="0"/>
              <a:t>indicator</a:t>
            </a:r>
            <a:r>
              <a:rPr lang="en-GB" dirty="0" smtClean="0"/>
              <a:t> to the solution in the flask, it is customary, although not essential, to have the solution of known concentration in the burette.</a:t>
            </a:r>
            <a:endParaRPr lang="en-US" dirty="0" smtClean="0"/>
          </a:p>
          <a:p>
            <a:pPr algn="just">
              <a:buNone/>
            </a:pPr>
            <a:endParaRPr lang="en-US" b="1" dirty="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iterate type="lt">
                                    <p:tmPct val="8000"/>
                                  </p:iterate>
                                  <p:childTnLst>
                                    <p:set>
                                      <p:cBhvr>
                                        <p:cTn id="6" dur="1" fill="hold">
                                          <p:stCondLst>
                                            <p:cond delay="0"/>
                                          </p:stCondLst>
                                        </p:cTn>
                                        <p:tgtEl>
                                          <p:spTgt spid="2"/>
                                        </p:tgtEl>
                                        <p:attrNameLst>
                                          <p:attrName>style.visibility</p:attrName>
                                        </p:attrNameLst>
                                      </p:cBhvr>
                                      <p:to>
                                        <p:strVal val="visible"/>
                                      </p:to>
                                    </p:set>
                                    <p:animEffect transition="in" filter="blinds(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90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0"/>
                                        <p:tgtEl>
                                          <p:spTgt spid="3">
                                            <p:txEl>
                                              <p:pRg st="0" end="0"/>
                                            </p:txEl>
                                          </p:spTgt>
                                        </p:tgtEl>
                                      </p:cBhvr>
                                    </p:animEffect>
                                  </p:childTnLst>
                                </p:cTn>
                              </p:par>
                            </p:childTnLst>
                          </p:cTn>
                        </p:par>
                        <p:par>
                          <p:cTn id="13" fill="hold">
                            <p:stCondLst>
                              <p:cond delay="7400"/>
                            </p:stCondLst>
                            <p:childTnLst>
                              <p:par>
                                <p:cTn id="14" presetID="24"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to="" calcmode="lin" valueType="num">
                                      <p:cBhvr>
                                        <p:cTn id="16" dur="1" fill="hold"/>
                                        <p:tgtEl>
                                          <p:spTgt spid="3">
                                            <p:txEl>
                                              <p:pRg st="1" end="1"/>
                                            </p:txEl>
                                          </p:spTgt>
                                        </p:tgtEl>
                                        <p:attrNameLst>
                                          <p:attrName/>
                                        </p:attrNameLst>
                                      </p:cBhvr>
                                    </p:anim>
                                  </p:childTnLst>
                                </p:cTn>
                              </p:par>
                            </p:childTnLst>
                          </p:cTn>
                        </p:par>
                        <p:par>
                          <p:cTn id="17" fill="hold">
                            <p:stCondLst>
                              <p:cond delay="7400"/>
                            </p:stCondLst>
                            <p:childTnLst>
                              <p:par>
                                <p:cTn id="18" presetID="9"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par>
                          <p:cTn id="21" fill="hold">
                            <p:stCondLst>
                              <p:cond delay="7900"/>
                            </p:stCondLst>
                            <p:childTnLst>
                              <p:par>
                                <p:cTn id="22" presetID="21" presetClass="entr" presetSubtype="4"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4)">
                                      <p:cBhvr>
                                        <p:cTn id="24" dur="2000"/>
                                        <p:tgtEl>
                                          <p:spTgt spid="3">
                                            <p:txEl>
                                              <p:pRg st="3" end="3"/>
                                            </p:txEl>
                                          </p:spTgt>
                                        </p:tgtEl>
                                      </p:cBhvr>
                                    </p:animEffect>
                                  </p:childTnLst>
                                </p:cTn>
                              </p:par>
                            </p:childTnLst>
                          </p:cTn>
                        </p:par>
                        <p:par>
                          <p:cTn id="25" fill="hold">
                            <p:stCondLst>
                              <p:cond delay="9900"/>
                            </p:stCondLst>
                            <p:childTnLst>
                              <p:par>
                                <p:cTn id="26" presetID="21" presetClass="entr" presetSubtype="4"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4)">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16000"/>
                                  </p:stCondLst>
                                  <p:childTnLst>
                                    <p:set>
                                      <p:cBhvr>
                                        <p:cTn id="32" dur="1" fill="hold">
                                          <p:stCondLst>
                                            <p:cond delay="0"/>
                                          </p:stCondLst>
                                        </p:cTn>
                                        <p:tgtEl>
                                          <p:spTgt spid="3">
                                            <p:txEl>
                                              <p:pRg st="5" end="5"/>
                                            </p:txEl>
                                          </p:spTgt>
                                        </p:tgtEl>
                                        <p:attrNameLst>
                                          <p:attrName>style.visibility</p:attrName>
                                        </p:attrNameLst>
                                      </p:cBhvr>
                                      <p:to>
                                        <p:strVal val="visible"/>
                                      </p:to>
                                    </p:set>
                                    <p:anim to="" calcmode="lin" valueType="num">
                                      <p:cBhvr>
                                        <p:cTn id="33" dur="1" fill="hold"/>
                                        <p:tgtEl>
                                          <p:spTgt spid="3">
                                            <p:txEl>
                                              <p:pRg st="5" end="5"/>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10000"/>
                                  </p:stCondLst>
                                  <p:childTnLst>
                                    <p:set>
                                      <p:cBhvr>
                                        <p:cTn id="37" dur="1" fill="hold">
                                          <p:stCondLst>
                                            <p:cond delay="0"/>
                                          </p:stCondLst>
                                        </p:cTn>
                                        <p:tgtEl>
                                          <p:spTgt spid="3">
                                            <p:txEl>
                                              <p:pRg st="6" end="6"/>
                                            </p:txEl>
                                          </p:spTgt>
                                        </p:tgtEl>
                                        <p:attrNameLst>
                                          <p:attrName>style.visibility</p:attrName>
                                        </p:attrNameLst>
                                      </p:cBhvr>
                                      <p:to>
                                        <p:strVal val="visible"/>
                                      </p:to>
                                    </p:set>
                                    <p:anim to="" calcmode="lin" valueType="num">
                                      <p:cBhvr>
                                        <p:cTn id="38" dur="1" fill="hold"/>
                                        <p:tgtEl>
                                          <p:spTgt spid="3">
                                            <p:txEl>
                                              <p:pRg st="6" end="6"/>
                                            </p:txEl>
                                          </p:spTgt>
                                        </p:tgtEl>
                                        <p:attrNameLst>
                                          <p:attrName/>
                                        </p:attrNameLst>
                                      </p:cBhvr>
                                    </p:anim>
                                  </p:childTnLst>
                                </p:cTn>
                              </p:par>
                            </p:childTnLst>
                          </p:cTn>
                        </p:par>
                        <p:par>
                          <p:cTn id="39" fill="hold">
                            <p:stCondLst>
                              <p:cond delay="10000"/>
                            </p:stCondLst>
                            <p:childTnLst>
                              <p:par>
                                <p:cTn id="40" presetID="26" presetClass="entr" presetSubtype="0" fill="hold" nodeType="afterEffect">
                                  <p:stCondLst>
                                    <p:cond delay="1500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80">
                                          <p:stCondLst>
                                            <p:cond delay="0"/>
                                          </p:stCondLst>
                                        </p:cTn>
                                        <p:tgtEl>
                                          <p:spTgt spid="3">
                                            <p:txEl>
                                              <p:pRg st="7" end="7"/>
                                            </p:txEl>
                                          </p:spTgt>
                                        </p:tgtEl>
                                      </p:cBhvr>
                                    </p:animEffect>
                                    <p:anim calcmode="lin" valueType="num">
                                      <p:cBhvr>
                                        <p:cTn id="43"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7" end="7"/>
                                            </p:txEl>
                                          </p:spTgt>
                                        </p:tgtEl>
                                      </p:cBhvr>
                                      <p:to x="100000" y="60000"/>
                                    </p:animScale>
                                    <p:animScale>
                                      <p:cBhvr>
                                        <p:cTn id="49" dur="166" decel="50000">
                                          <p:stCondLst>
                                            <p:cond delay="676"/>
                                          </p:stCondLst>
                                        </p:cTn>
                                        <p:tgtEl>
                                          <p:spTgt spid="3">
                                            <p:txEl>
                                              <p:pRg st="7" end="7"/>
                                            </p:txEl>
                                          </p:spTgt>
                                        </p:tgtEl>
                                      </p:cBhvr>
                                      <p:to x="100000" y="100000"/>
                                    </p:animScale>
                                    <p:animScale>
                                      <p:cBhvr>
                                        <p:cTn id="50" dur="26">
                                          <p:stCondLst>
                                            <p:cond delay="1312"/>
                                          </p:stCondLst>
                                        </p:cTn>
                                        <p:tgtEl>
                                          <p:spTgt spid="3">
                                            <p:txEl>
                                              <p:pRg st="7" end="7"/>
                                            </p:txEl>
                                          </p:spTgt>
                                        </p:tgtEl>
                                      </p:cBhvr>
                                      <p:to x="100000" y="80000"/>
                                    </p:animScale>
                                    <p:animScale>
                                      <p:cBhvr>
                                        <p:cTn id="51" dur="166" decel="50000">
                                          <p:stCondLst>
                                            <p:cond delay="1338"/>
                                          </p:stCondLst>
                                        </p:cTn>
                                        <p:tgtEl>
                                          <p:spTgt spid="3">
                                            <p:txEl>
                                              <p:pRg st="7" end="7"/>
                                            </p:txEl>
                                          </p:spTgt>
                                        </p:tgtEl>
                                      </p:cBhvr>
                                      <p:to x="100000" y="100000"/>
                                    </p:animScale>
                                    <p:animScale>
                                      <p:cBhvr>
                                        <p:cTn id="52" dur="26">
                                          <p:stCondLst>
                                            <p:cond delay="1642"/>
                                          </p:stCondLst>
                                        </p:cTn>
                                        <p:tgtEl>
                                          <p:spTgt spid="3">
                                            <p:txEl>
                                              <p:pRg st="7" end="7"/>
                                            </p:txEl>
                                          </p:spTgt>
                                        </p:tgtEl>
                                      </p:cBhvr>
                                      <p:to x="100000" y="90000"/>
                                    </p:animScale>
                                    <p:animScale>
                                      <p:cBhvr>
                                        <p:cTn id="53" dur="166" decel="50000">
                                          <p:stCondLst>
                                            <p:cond delay="1668"/>
                                          </p:stCondLst>
                                        </p:cTn>
                                        <p:tgtEl>
                                          <p:spTgt spid="3">
                                            <p:txEl>
                                              <p:pRg st="7" end="7"/>
                                            </p:txEl>
                                          </p:spTgt>
                                        </p:tgtEl>
                                      </p:cBhvr>
                                      <p:to x="100000" y="100000"/>
                                    </p:animScale>
                                    <p:animScale>
                                      <p:cBhvr>
                                        <p:cTn id="54" dur="26">
                                          <p:stCondLst>
                                            <p:cond delay="1808"/>
                                          </p:stCondLst>
                                        </p:cTn>
                                        <p:tgtEl>
                                          <p:spTgt spid="3">
                                            <p:txEl>
                                              <p:pRg st="7" end="7"/>
                                            </p:txEl>
                                          </p:spTgt>
                                        </p:tgtEl>
                                      </p:cBhvr>
                                      <p:to x="100000" y="95000"/>
                                    </p:animScale>
                                    <p:animScale>
                                      <p:cBhvr>
                                        <p:cTn id="55"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536" y="188640"/>
            <a:ext cx="8229600" cy="1143000"/>
          </a:xfrm>
        </p:spPr>
        <p:txBody>
          <a:bodyPr/>
          <a:lstStyle/>
          <a:p>
            <a:pPr algn="ctr" eaLnBrk="1" hangingPunct="1">
              <a:defRPr/>
            </a:pPr>
            <a:r>
              <a:rPr lang="en-IE" dirty="0" smtClean="0"/>
              <a:t>Calculations</a:t>
            </a:r>
            <a:endParaRPr lang="en-US" dirty="0" smtClean="0"/>
          </a:p>
        </p:txBody>
      </p:sp>
      <p:sp>
        <p:nvSpPr>
          <p:cNvPr id="24579" name="Rectangle 3"/>
          <p:cNvSpPr>
            <a:spLocks noGrp="1" noChangeArrowheads="1"/>
          </p:cNvSpPr>
          <p:nvPr>
            <p:ph idx="1"/>
          </p:nvPr>
        </p:nvSpPr>
        <p:spPr/>
        <p:txBody>
          <a:bodyPr/>
          <a:lstStyle/>
          <a:p>
            <a:pPr algn="ctr">
              <a:lnSpc>
                <a:spcPct val="90000"/>
              </a:lnSpc>
              <a:buNone/>
              <a:defRPr/>
            </a:pPr>
            <a:r>
              <a:rPr lang="en-US" dirty="0" smtClean="0">
                <a:cs typeface="Tahoma" pitchFamily="34" charset="0"/>
              </a:rPr>
              <a:t>          M</a:t>
            </a:r>
            <a:r>
              <a:rPr lang="en-US" baseline="-25000" dirty="0" smtClean="0">
                <a:cs typeface="Tahoma" pitchFamily="34" charset="0"/>
              </a:rPr>
              <a:t>A</a:t>
            </a:r>
            <a:r>
              <a:rPr lang="en-US" dirty="0" smtClean="0">
                <a:cs typeface="Tahoma" pitchFamily="34" charset="0"/>
              </a:rPr>
              <a:t> </a:t>
            </a:r>
            <a:r>
              <a:rPr lang="en-IE" dirty="0" smtClean="0">
                <a:cs typeface="Tahoma" pitchFamily="34" charset="0"/>
              </a:rPr>
              <a:t>V</a:t>
            </a:r>
            <a:r>
              <a:rPr lang="en-US" baseline="-25000" dirty="0" smtClean="0">
                <a:cs typeface="Tahoma" pitchFamily="34" charset="0"/>
              </a:rPr>
              <a:t>A</a:t>
            </a:r>
            <a:r>
              <a:rPr lang="en-US" dirty="0" smtClean="0">
                <a:cs typeface="Tahoma" pitchFamily="34" charset="0"/>
              </a:rPr>
              <a:t> /a = M</a:t>
            </a:r>
            <a:r>
              <a:rPr lang="en-US" baseline="-25000" dirty="0" smtClean="0">
                <a:cs typeface="Tahoma" pitchFamily="34" charset="0"/>
              </a:rPr>
              <a:t>B </a:t>
            </a:r>
            <a:r>
              <a:rPr lang="en-US" dirty="0" smtClean="0">
                <a:cs typeface="Tahoma" pitchFamily="34" charset="0"/>
              </a:rPr>
              <a:t>V</a:t>
            </a:r>
            <a:r>
              <a:rPr lang="en-US" baseline="-25000" dirty="0" smtClean="0">
                <a:cs typeface="Tahoma" pitchFamily="34" charset="0"/>
              </a:rPr>
              <a:t>B</a:t>
            </a:r>
            <a:r>
              <a:rPr lang="en-US" dirty="0" smtClean="0">
                <a:cs typeface="Tahoma" pitchFamily="34" charset="0"/>
              </a:rPr>
              <a:t> / b</a:t>
            </a:r>
          </a:p>
          <a:p>
            <a:pPr algn="ctr">
              <a:lnSpc>
                <a:spcPct val="90000"/>
              </a:lnSpc>
              <a:buNone/>
              <a:defRPr/>
            </a:pPr>
            <a:r>
              <a:rPr lang="en-US" dirty="0" smtClean="0"/>
              <a:t>Or     N</a:t>
            </a:r>
            <a:r>
              <a:rPr lang="en-US" baseline="-25000" dirty="0" smtClean="0"/>
              <a:t>A</a:t>
            </a:r>
            <a:r>
              <a:rPr lang="en-US" dirty="0" smtClean="0"/>
              <a:t> x V</a:t>
            </a:r>
            <a:r>
              <a:rPr lang="en-US" baseline="-25000" dirty="0" smtClean="0"/>
              <a:t>A</a:t>
            </a:r>
            <a:r>
              <a:rPr lang="en-US" dirty="0" smtClean="0"/>
              <a:t> = N</a:t>
            </a:r>
            <a:r>
              <a:rPr lang="en-US" baseline="-25000" dirty="0" smtClean="0"/>
              <a:t>B</a:t>
            </a:r>
            <a:r>
              <a:rPr lang="en-US" dirty="0" smtClean="0"/>
              <a:t>  x V</a:t>
            </a:r>
            <a:r>
              <a:rPr lang="en-US" baseline="-25000" dirty="0" smtClean="0"/>
              <a:t>B</a:t>
            </a:r>
            <a:r>
              <a:rPr lang="en-US" dirty="0" smtClean="0"/>
              <a:t> </a:t>
            </a:r>
          </a:p>
          <a:p>
            <a:pPr algn="ctr">
              <a:lnSpc>
                <a:spcPct val="90000"/>
              </a:lnSpc>
              <a:buNone/>
              <a:defRPr/>
            </a:pPr>
            <a:r>
              <a:rPr lang="en-GB" sz="2400" b="1" dirty="0" smtClean="0">
                <a:latin typeface="+mj-lt"/>
              </a:rPr>
              <a:t>Na</a:t>
            </a:r>
            <a:r>
              <a:rPr lang="en-GB" sz="2400" b="1" baseline="-25000" dirty="0" smtClean="0">
                <a:latin typeface="+mj-lt"/>
              </a:rPr>
              <a:t>2</a:t>
            </a:r>
            <a:r>
              <a:rPr lang="en-GB" sz="2400" b="1" dirty="0" smtClean="0">
                <a:latin typeface="+mj-lt"/>
              </a:rPr>
              <a:t>CO</a:t>
            </a:r>
            <a:r>
              <a:rPr lang="en-GB" sz="2400" b="1" baseline="-25000" dirty="0" smtClean="0">
                <a:latin typeface="+mj-lt"/>
              </a:rPr>
              <a:t>3 </a:t>
            </a:r>
            <a:r>
              <a:rPr lang="en-GB" sz="2400" b="1" dirty="0" smtClean="0">
                <a:latin typeface="+mj-lt"/>
              </a:rPr>
              <a:t>   +   2HCl    </a:t>
            </a:r>
            <a:r>
              <a:rPr lang="en-GB" sz="2400" b="1" dirty="0" smtClean="0">
                <a:latin typeface="+mj-lt"/>
                <a:sym typeface="Wingdings" pitchFamily="2" charset="2"/>
              </a:rPr>
              <a:t></a:t>
            </a:r>
            <a:r>
              <a:rPr lang="en-GB" sz="2400" b="1" dirty="0" smtClean="0">
                <a:latin typeface="+mj-lt"/>
              </a:rPr>
              <a:t> 2NaCl</a:t>
            </a:r>
            <a:r>
              <a:rPr lang="en-GB" sz="2400" b="1" dirty="0" smtClean="0">
                <a:latin typeface="+mj-lt"/>
                <a:sym typeface="Wingdings" pitchFamily="2" charset="2"/>
              </a:rPr>
              <a:t>   +    H</a:t>
            </a:r>
            <a:r>
              <a:rPr lang="en-GB" sz="2400" b="1" baseline="-25000" dirty="0" smtClean="0">
                <a:latin typeface="+mj-lt"/>
                <a:sym typeface="Wingdings" pitchFamily="2" charset="2"/>
              </a:rPr>
              <a:t>2</a:t>
            </a:r>
            <a:r>
              <a:rPr lang="en-GB" sz="2400" b="1" dirty="0" smtClean="0">
                <a:latin typeface="+mj-lt"/>
                <a:sym typeface="Wingdings" pitchFamily="2" charset="2"/>
              </a:rPr>
              <a:t>O    +    CO</a:t>
            </a:r>
            <a:r>
              <a:rPr lang="en-GB" sz="2400" b="1" baseline="-25000" dirty="0" smtClean="0">
                <a:latin typeface="+mj-lt"/>
                <a:sym typeface="Wingdings" pitchFamily="2" charset="2"/>
              </a:rPr>
              <a:t>2</a:t>
            </a:r>
            <a:endParaRPr lang="en-US" dirty="0" smtClean="0">
              <a:latin typeface="+mj-lt"/>
              <a:cs typeface="Tahoma" pitchFamily="34" charset="0"/>
            </a:endParaRPr>
          </a:p>
          <a:p>
            <a:pPr eaLnBrk="1" hangingPunct="1">
              <a:lnSpc>
                <a:spcPct val="90000"/>
              </a:lnSpc>
              <a:defRPr/>
            </a:pPr>
            <a:r>
              <a:rPr lang="en-IE" dirty="0" smtClean="0"/>
              <a:t>V</a:t>
            </a:r>
            <a:r>
              <a:rPr lang="en-IE" baseline="-25000" dirty="0" smtClean="0"/>
              <a:t>A</a:t>
            </a:r>
            <a:r>
              <a:rPr lang="en-IE" dirty="0" smtClean="0"/>
              <a:t> = </a:t>
            </a:r>
            <a:r>
              <a:rPr lang="en-US" dirty="0" smtClean="0">
                <a:cs typeface="Tahoma" pitchFamily="34" charset="0"/>
              </a:rPr>
              <a:t> from burette </a:t>
            </a:r>
            <a:endParaRPr lang="en-IE" baseline="-25000" dirty="0" smtClean="0"/>
          </a:p>
          <a:p>
            <a:pPr eaLnBrk="1" hangingPunct="1">
              <a:lnSpc>
                <a:spcPct val="90000"/>
              </a:lnSpc>
              <a:defRPr/>
            </a:pPr>
            <a:r>
              <a:rPr lang="en-IE" dirty="0" smtClean="0"/>
              <a:t>Ma  is unknown</a:t>
            </a:r>
          </a:p>
          <a:p>
            <a:pPr eaLnBrk="1" hangingPunct="1">
              <a:lnSpc>
                <a:spcPct val="90000"/>
              </a:lnSpc>
              <a:defRPr/>
            </a:pPr>
            <a:r>
              <a:rPr lang="en-IE" dirty="0" smtClean="0"/>
              <a:t>a = 2</a:t>
            </a:r>
          </a:p>
          <a:p>
            <a:pPr eaLnBrk="1" hangingPunct="1">
              <a:lnSpc>
                <a:spcPct val="90000"/>
              </a:lnSpc>
              <a:defRPr/>
            </a:pPr>
            <a:r>
              <a:rPr lang="en-IE" dirty="0" smtClean="0"/>
              <a:t>V</a:t>
            </a:r>
            <a:r>
              <a:rPr lang="en-IE" baseline="-25000" dirty="0" smtClean="0"/>
              <a:t>B</a:t>
            </a:r>
            <a:r>
              <a:rPr lang="en-IE" dirty="0" smtClean="0"/>
              <a:t> = 5 mL</a:t>
            </a:r>
            <a:endParaRPr lang="en-IE" baseline="-25000" dirty="0" smtClean="0"/>
          </a:p>
          <a:p>
            <a:pPr eaLnBrk="1" hangingPunct="1">
              <a:lnSpc>
                <a:spcPct val="90000"/>
              </a:lnSpc>
              <a:defRPr/>
            </a:pPr>
            <a:r>
              <a:rPr lang="en-IE" dirty="0" smtClean="0"/>
              <a:t>M</a:t>
            </a:r>
            <a:r>
              <a:rPr lang="en-IE" baseline="-25000" dirty="0" smtClean="0"/>
              <a:t>B</a:t>
            </a:r>
            <a:r>
              <a:rPr lang="en-IE" dirty="0" smtClean="0"/>
              <a:t> = 0.1 mol. L</a:t>
            </a:r>
            <a:r>
              <a:rPr lang="en-IE" baseline="30000" dirty="0" smtClean="0"/>
              <a:t>-1</a:t>
            </a:r>
            <a:endParaRPr lang="en-IE" dirty="0" smtClean="0"/>
          </a:p>
          <a:p>
            <a:pPr eaLnBrk="1" hangingPunct="1">
              <a:lnSpc>
                <a:spcPct val="90000"/>
              </a:lnSpc>
              <a:defRPr/>
            </a:pPr>
            <a:r>
              <a:rPr lang="en-IE" dirty="0" smtClean="0"/>
              <a:t>b = 1</a:t>
            </a:r>
            <a:endParaRPr lang="en-US" dirty="0" smtClean="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20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fade">
                                      <p:cBhvr>
                                        <p:cTn id="17" dur="20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fade">
                                      <p:cBhvr>
                                        <p:cTn id="22" dur="2000"/>
                                        <p:tgtEl>
                                          <p:spTgt spid="245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fade">
                                      <p:cBhvr>
                                        <p:cTn id="27" dur="2000"/>
                                        <p:tgtEl>
                                          <p:spTgt spid="2457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579">
                                            <p:txEl>
                                              <p:pRg st="4" end="4"/>
                                            </p:txEl>
                                          </p:spTgt>
                                        </p:tgtEl>
                                        <p:attrNameLst>
                                          <p:attrName>style.visibility</p:attrName>
                                        </p:attrNameLst>
                                      </p:cBhvr>
                                      <p:to>
                                        <p:strVal val="visible"/>
                                      </p:to>
                                    </p:set>
                                    <p:animEffect transition="in" filter="fade">
                                      <p:cBhvr>
                                        <p:cTn id="32" dur="2000"/>
                                        <p:tgtEl>
                                          <p:spTgt spid="2457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Effect transition="in" filter="fade">
                                      <p:cBhvr>
                                        <p:cTn id="37" dur="2000"/>
                                        <p:tgtEl>
                                          <p:spTgt spid="2457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579">
                                            <p:txEl>
                                              <p:pRg st="6" end="6"/>
                                            </p:txEl>
                                          </p:spTgt>
                                        </p:tgtEl>
                                        <p:attrNameLst>
                                          <p:attrName>style.visibility</p:attrName>
                                        </p:attrNameLst>
                                      </p:cBhvr>
                                      <p:to>
                                        <p:strVal val="visible"/>
                                      </p:to>
                                    </p:set>
                                    <p:animEffect transition="in" filter="fade">
                                      <p:cBhvr>
                                        <p:cTn id="42" dur="2000"/>
                                        <p:tgtEl>
                                          <p:spTgt spid="2457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579">
                                            <p:txEl>
                                              <p:pRg st="7" end="7"/>
                                            </p:txEl>
                                          </p:spTgt>
                                        </p:tgtEl>
                                        <p:attrNameLst>
                                          <p:attrName>style.visibility</p:attrName>
                                        </p:attrNameLst>
                                      </p:cBhvr>
                                      <p:to>
                                        <p:strVal val="visible"/>
                                      </p:to>
                                    </p:set>
                                    <p:animEffect transition="in" filter="fade">
                                      <p:cBhvr>
                                        <p:cTn id="47" dur="2000"/>
                                        <p:tgtEl>
                                          <p:spTgt spid="2457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579">
                                            <p:txEl>
                                              <p:pRg st="8" end="8"/>
                                            </p:txEl>
                                          </p:spTgt>
                                        </p:tgtEl>
                                        <p:attrNameLst>
                                          <p:attrName>style.visibility</p:attrName>
                                        </p:attrNameLst>
                                      </p:cBhvr>
                                      <p:to>
                                        <p:strVal val="visible"/>
                                      </p:to>
                                    </p:set>
                                    <p:animEffect transition="in" filter="fade">
                                      <p:cBhvr>
                                        <p:cTn id="52" dur="20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a:off x="2943185" y="2967335"/>
            <a:ext cx="32576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solidFill>
                  <a:srgbClr val="00B050"/>
                </a:solidFill>
                <a:effectLst>
                  <a:outerShdw blurRad="50800" dist="39000" dir="5460000" algn="tl">
                    <a:srgbClr val="000000">
                      <a:alpha val="38000"/>
                    </a:srgbClr>
                  </a:outerShdw>
                </a:effectLst>
              </a:rPr>
              <a:t>THE END</a:t>
            </a:r>
            <a:endParaRPr lang="en-US" sz="5400" b="1" cap="none" spc="0" dirty="0">
              <a:ln w="11430"/>
              <a:solidFill>
                <a:srgbClr val="00B050"/>
              </a:solidFill>
              <a:effectLst>
                <a:outerShdw blurRad="50800" dist="39000" dir="5460000" algn="tl">
                  <a:srgbClr val="000000">
                    <a:alpha val="38000"/>
                  </a:srgbClr>
                </a:outerShdw>
              </a:effectLst>
            </a:endParaRPr>
          </a:p>
        </p:txBody>
      </p:sp>
      <p:pic>
        <p:nvPicPr>
          <p:cNvPr id="6" name="Picture 2" descr="Untitled-1.jpg"/>
          <p:cNvPicPr>
            <a:picLocks noChangeAspect="1" noChangeArrowheads="1"/>
          </p:cNvPicPr>
          <p:nvPr/>
        </p:nvPicPr>
        <p:blipFill>
          <a:blip r:embed="rId3" cstate="print"/>
          <a:srcRect/>
          <a:stretch>
            <a:fillRect/>
          </a:stretch>
        </p:blipFill>
        <p:spPr bwMode="auto">
          <a:xfrm>
            <a:off x="3295650" y="608211"/>
            <a:ext cx="2232025" cy="2244725"/>
          </a:xfrm>
          <a:prstGeom prst="rect">
            <a:avLst/>
          </a:prstGeom>
          <a:noFill/>
          <a:ln w="9525">
            <a:noFill/>
            <a:miter lim="800000"/>
            <a:headEnd/>
            <a:tailEnd/>
          </a:ln>
        </p:spPr>
      </p:pic>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0" nodeType="clickEffect">
                                  <p:stCondLst>
                                    <p:cond delay="0"/>
                                  </p:stCondLst>
                                  <p:iterate type="lt">
                                    <p:tmAbs val="2000"/>
                                  </p:iterate>
                                  <p:childTnLst>
                                    <p:set>
                                      <p:cBhvr override="childStyle">
                                        <p:cTn id="11" dur="indefinite"/>
                                        <p:tgtEl>
                                          <p:spTgt spid="5">
                                            <p:txEl>
                                              <p:pRg st="0" end="0"/>
                                            </p:txEl>
                                          </p:spTgt>
                                        </p:tgtEl>
                                        <p:attrNameLst>
                                          <p:attrName>style.fontStyle</p:attrName>
                                        </p:attrNameLst>
                                      </p:cBhvr>
                                      <p:to>
                                        <p:strVal val="normal"/>
                                      </p:to>
                                    </p:set>
                                    <p:set>
                                      <p:cBhvr override="childStyle">
                                        <p:cTn id="12" dur="indefinite"/>
                                        <p:tgtEl>
                                          <p:spTgt spid="5">
                                            <p:txEl>
                                              <p:pRg st="0" end="0"/>
                                            </p:txEl>
                                          </p:spTgt>
                                        </p:tgtEl>
                                        <p:attrNameLst>
                                          <p:attrName>style.fontWeight</p:attrName>
                                        </p:attrNameLst>
                                      </p:cBhvr>
                                      <p:to>
                                        <p:strVal val="normal"/>
                                      </p:to>
                                    </p:set>
                                    <p:set>
                                      <p:cBhvr override="childStyle">
                                        <p:cTn id="13" dur="indefinite"/>
                                        <p:tgtEl>
                                          <p:spTgt spid="5">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996720"/>
          </a:xfrm>
        </p:spPr>
        <p:txBody>
          <a:bodyPr/>
          <a:lstStyle/>
          <a:p>
            <a:pPr algn="ctr"/>
            <a:r>
              <a:rPr lang="en-IE" b="1" dirty="0" smtClean="0"/>
              <a:t>Standard solutions</a:t>
            </a:r>
            <a:endParaRPr lang="en-US" b="1" dirty="0"/>
          </a:p>
        </p:txBody>
      </p:sp>
      <p:sp>
        <p:nvSpPr>
          <p:cNvPr id="3" name="Content Placeholder 2"/>
          <p:cNvSpPr>
            <a:spLocks noGrp="1"/>
          </p:cNvSpPr>
          <p:nvPr>
            <p:ph idx="1"/>
          </p:nvPr>
        </p:nvSpPr>
        <p:spPr>
          <a:xfrm>
            <a:off x="0" y="1340768"/>
            <a:ext cx="9144000" cy="4983832"/>
          </a:xfrm>
        </p:spPr>
        <p:txBody>
          <a:bodyPr>
            <a:normAutofit/>
          </a:bodyPr>
          <a:lstStyle/>
          <a:p>
            <a:pPr>
              <a:defRPr/>
            </a:pPr>
            <a:r>
              <a:rPr lang="en-IE" sz="2800" b="1" dirty="0" smtClean="0"/>
              <a:t>A standard is a solution of precisely known concentration </a:t>
            </a:r>
          </a:p>
          <a:p>
            <a:pPr>
              <a:defRPr/>
            </a:pPr>
            <a:r>
              <a:rPr lang="en-IE" sz="2800" b="1" dirty="0" smtClean="0"/>
              <a:t>It must be available in a highly pure state.</a:t>
            </a:r>
          </a:p>
          <a:p>
            <a:pPr>
              <a:defRPr/>
            </a:pPr>
            <a:r>
              <a:rPr lang="en-IE" sz="2800" b="1" dirty="0" smtClean="0"/>
              <a:t>It must be stable in air (high stability).</a:t>
            </a:r>
          </a:p>
          <a:p>
            <a:pPr>
              <a:defRPr/>
            </a:pPr>
            <a:r>
              <a:rPr lang="en-IE" sz="2800" b="1" dirty="0" smtClean="0"/>
              <a:t>It must dissolve easily in water (solvent).</a:t>
            </a:r>
          </a:p>
          <a:p>
            <a:pPr>
              <a:defRPr/>
            </a:pPr>
            <a:r>
              <a:rPr lang="en-IE" sz="2800" b="1" dirty="0" smtClean="0"/>
              <a:t>It should have a fairly high relative molecular  weight.</a:t>
            </a:r>
          </a:p>
          <a:p>
            <a:pPr>
              <a:defRPr/>
            </a:pPr>
            <a:r>
              <a:rPr lang="en-IE" sz="2800" b="1" dirty="0" smtClean="0"/>
              <a:t>It should under go a complete and rapid reaction.</a:t>
            </a:r>
          </a:p>
          <a:p>
            <a:pPr algn="just">
              <a:buNone/>
              <a:defRPr/>
            </a:pPr>
            <a:r>
              <a:rPr lang="en-GB" sz="1900" dirty="0" smtClean="0">
                <a:latin typeface="Lucida Fax" pitchFamily="18" charset="0"/>
              </a:rPr>
              <a:t>      Chemicals are supplied in various grades of purity but for analytical work </a:t>
            </a:r>
            <a:r>
              <a:rPr lang="en-GB" sz="1900" b="1" dirty="0" err="1" smtClean="0">
                <a:latin typeface="Lucida Fax" pitchFamily="18" charset="0"/>
              </a:rPr>
              <a:t>AnalaR</a:t>
            </a:r>
            <a:r>
              <a:rPr lang="en-GB" sz="1900" dirty="0" smtClean="0">
                <a:latin typeface="Lucida Fax" pitchFamily="18" charset="0"/>
              </a:rPr>
              <a:t> grade primary standards must be used. </a:t>
            </a:r>
            <a:r>
              <a:rPr lang="en-GB" sz="1900" b="1" dirty="0" err="1" smtClean="0">
                <a:latin typeface="Lucida Fax" pitchFamily="18" charset="0"/>
              </a:rPr>
              <a:t>AnalaR</a:t>
            </a:r>
            <a:r>
              <a:rPr lang="en-GB" sz="1900" dirty="0" smtClean="0">
                <a:latin typeface="Lucida Fax" pitchFamily="18" charset="0"/>
              </a:rPr>
              <a:t> grade guarantees high purity.</a:t>
            </a:r>
            <a:endParaRPr lang="en-IE" sz="1900" dirty="0" smtClean="0">
              <a:latin typeface="Lucida Fax" pitchFamily="18" charset="0"/>
            </a:endParaRPr>
          </a:p>
        </p:txBody>
      </p:sp>
    </p:spTree>
  </p:cSld>
  <p:clrMapOvr>
    <a:masterClrMapping/>
  </p:clrMapOvr>
  <p:transition spd="med"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08688"/>
          </a:xfrm>
        </p:spPr>
        <p:txBody>
          <a:bodyPr>
            <a:normAutofit fontScale="90000"/>
          </a:bodyPr>
          <a:lstStyle/>
          <a:p>
            <a:pPr algn="ctr"/>
            <a:r>
              <a:rPr lang="en-GB" b="1" dirty="0" smtClean="0"/>
              <a:t>Primary standard</a:t>
            </a:r>
            <a:endParaRPr lang="en-US" dirty="0"/>
          </a:p>
        </p:txBody>
      </p:sp>
      <p:sp>
        <p:nvSpPr>
          <p:cNvPr id="3" name="Content Placeholder 2"/>
          <p:cNvSpPr>
            <a:spLocks noGrp="1"/>
          </p:cNvSpPr>
          <p:nvPr>
            <p:ph idx="1"/>
          </p:nvPr>
        </p:nvSpPr>
        <p:spPr>
          <a:xfrm>
            <a:off x="457200" y="908720"/>
            <a:ext cx="8229600" cy="5256584"/>
          </a:xfrm>
        </p:spPr>
        <p:txBody>
          <a:bodyPr>
            <a:normAutofit fontScale="92500" lnSpcReduction="20000"/>
          </a:bodyPr>
          <a:lstStyle/>
          <a:p>
            <a:r>
              <a:rPr lang="en-GB" b="1" dirty="0" smtClean="0"/>
              <a:t>Examples</a:t>
            </a:r>
            <a:endParaRPr lang="en-US" dirty="0" smtClean="0"/>
          </a:p>
          <a:p>
            <a:r>
              <a:rPr lang="en-GB" dirty="0" smtClean="0"/>
              <a:t>Acid</a:t>
            </a:r>
            <a:endParaRPr lang="en-US" dirty="0" smtClean="0"/>
          </a:p>
          <a:p>
            <a:pPr>
              <a:buNone/>
            </a:pPr>
            <a:r>
              <a:rPr lang="en-GB" dirty="0" smtClean="0"/>
              <a:t>    Hydrated oxalic acid, (COOH)</a:t>
            </a:r>
            <a:r>
              <a:rPr lang="en-GB" baseline="-25000" dirty="0" smtClean="0"/>
              <a:t>2</a:t>
            </a:r>
            <a:r>
              <a:rPr lang="en-GB" dirty="0" smtClean="0"/>
              <a:t>.2H</a:t>
            </a:r>
            <a:r>
              <a:rPr lang="en-GB" baseline="-25000" dirty="0" smtClean="0"/>
              <a:t>2</a:t>
            </a:r>
            <a:r>
              <a:rPr lang="en-GB" dirty="0" smtClean="0"/>
              <a:t>O</a:t>
            </a:r>
            <a:r>
              <a:rPr lang="en-US" dirty="0" smtClean="0"/>
              <a:t>  </a:t>
            </a:r>
          </a:p>
          <a:p>
            <a:pPr>
              <a:buNone/>
            </a:pPr>
            <a:r>
              <a:rPr lang="en-US" dirty="0" smtClean="0"/>
              <a:t>     </a:t>
            </a:r>
            <a:r>
              <a:rPr lang="en-GB" dirty="0" smtClean="0"/>
              <a:t>potassium </a:t>
            </a:r>
            <a:r>
              <a:rPr lang="en-GB" dirty="0" err="1" smtClean="0"/>
              <a:t>hydrogenphthalate</a:t>
            </a:r>
            <a:r>
              <a:rPr lang="en-GB" dirty="0" smtClean="0"/>
              <a:t>, </a:t>
            </a:r>
            <a:endParaRPr lang="en-US" dirty="0" smtClean="0"/>
          </a:p>
          <a:p>
            <a:r>
              <a:rPr lang="en-GB" dirty="0" smtClean="0"/>
              <a:t>Base</a:t>
            </a:r>
            <a:endParaRPr lang="en-US" dirty="0" smtClean="0"/>
          </a:p>
          <a:p>
            <a:pPr>
              <a:buNone/>
            </a:pPr>
            <a:r>
              <a:rPr lang="en-GB" dirty="0" smtClean="0"/>
              <a:t>     Anhydrous sodium carbonate, Na</a:t>
            </a:r>
            <a:r>
              <a:rPr lang="en-GB" baseline="-25000" dirty="0" smtClean="0"/>
              <a:t>2</a:t>
            </a:r>
            <a:r>
              <a:rPr lang="en-GB" dirty="0" smtClean="0"/>
              <a:t>CO</a:t>
            </a:r>
            <a:r>
              <a:rPr lang="en-GB" baseline="-25000" dirty="0" smtClean="0"/>
              <a:t>3</a:t>
            </a:r>
            <a:endParaRPr lang="en-US" dirty="0" smtClean="0"/>
          </a:p>
          <a:p>
            <a:r>
              <a:rPr lang="en-GB" dirty="0" smtClean="0"/>
              <a:t>Oxidising agent</a:t>
            </a:r>
            <a:endParaRPr lang="en-US" dirty="0" smtClean="0"/>
          </a:p>
          <a:p>
            <a:pPr>
              <a:buNone/>
            </a:pPr>
            <a:r>
              <a:rPr lang="de-DE" dirty="0" smtClean="0"/>
              <a:t>     Potassium dichromate  K</a:t>
            </a:r>
            <a:r>
              <a:rPr lang="de-DE" baseline="-25000" dirty="0" smtClean="0"/>
              <a:t>2</a:t>
            </a:r>
            <a:r>
              <a:rPr lang="de-DE" dirty="0" smtClean="0"/>
              <a:t>Cr</a:t>
            </a:r>
            <a:r>
              <a:rPr lang="de-DE" baseline="-25000" dirty="0" smtClean="0"/>
              <a:t>2</a:t>
            </a:r>
            <a:r>
              <a:rPr lang="de-DE" dirty="0" smtClean="0"/>
              <a:t>O</a:t>
            </a:r>
            <a:r>
              <a:rPr lang="de-DE" baseline="-25000" dirty="0" smtClean="0"/>
              <a:t>7</a:t>
            </a:r>
            <a:r>
              <a:rPr lang="de-DE" dirty="0" smtClean="0"/>
              <a:t>; potassium iodate  KIO</a:t>
            </a:r>
            <a:r>
              <a:rPr lang="de-DE" baseline="-25000" dirty="0" smtClean="0"/>
              <a:t>3</a:t>
            </a:r>
            <a:endParaRPr lang="en-US" dirty="0" smtClean="0"/>
          </a:p>
          <a:p>
            <a:r>
              <a:rPr lang="en-GB" dirty="0" smtClean="0"/>
              <a:t>Reducing agent</a:t>
            </a:r>
            <a:endParaRPr lang="en-US" dirty="0" smtClean="0"/>
          </a:p>
          <a:p>
            <a:pPr>
              <a:buNone/>
            </a:pPr>
            <a:r>
              <a:rPr lang="en-GB" dirty="0" smtClean="0"/>
              <a:t>     Sodium oxalate  (</a:t>
            </a:r>
            <a:r>
              <a:rPr lang="en-GB" dirty="0" err="1" smtClean="0"/>
              <a:t>COONa</a:t>
            </a:r>
            <a:r>
              <a:rPr lang="en-GB" dirty="0" smtClean="0"/>
              <a:t>)</a:t>
            </a:r>
            <a:r>
              <a:rPr lang="en-GB" baseline="-25000" dirty="0" smtClean="0"/>
              <a:t>2 </a:t>
            </a:r>
            <a:r>
              <a:rPr lang="en-GB" dirty="0" smtClean="0"/>
              <a:t> = Na</a:t>
            </a:r>
            <a:r>
              <a:rPr lang="en-GB" baseline="-25000" dirty="0" smtClean="0"/>
              <a:t>2</a:t>
            </a:r>
            <a:r>
              <a:rPr lang="en-GB" dirty="0" smtClean="0"/>
              <a:t>C</a:t>
            </a:r>
            <a:r>
              <a:rPr lang="en-GB" baseline="-25000" dirty="0" smtClean="0"/>
              <a:t>2</a:t>
            </a:r>
            <a:r>
              <a:rPr lang="en-GB" dirty="0" smtClean="0"/>
              <a:t>O</a:t>
            </a:r>
            <a:r>
              <a:rPr lang="en-GB" baseline="-25000" dirty="0" smtClean="0"/>
              <a:t>4</a:t>
            </a:r>
            <a:endParaRPr lang="en-US" dirty="0" smtClean="0"/>
          </a:p>
          <a:p>
            <a:r>
              <a:rPr lang="en-GB" dirty="0" smtClean="0"/>
              <a:t>Complexing agent</a:t>
            </a:r>
          </a:p>
          <a:p>
            <a:pPr>
              <a:buNone/>
            </a:pPr>
            <a:r>
              <a:rPr lang="en-GB" dirty="0" smtClean="0"/>
              <a:t>     Hydrated disodium salt of EDTA</a:t>
            </a:r>
          </a:p>
          <a:p>
            <a:r>
              <a:rPr lang="en-US" dirty="0" smtClean="0"/>
              <a:t>Precipitating agent </a:t>
            </a:r>
          </a:p>
          <a:p>
            <a:pPr>
              <a:buNone/>
            </a:pPr>
            <a:r>
              <a:rPr lang="en-US" dirty="0" smtClean="0"/>
              <a:t>     Sodium chloride, </a:t>
            </a:r>
            <a:r>
              <a:rPr lang="en-US" dirty="0" err="1" smtClean="0"/>
              <a:t>NaCl</a:t>
            </a:r>
            <a:r>
              <a:rPr lang="en-US" dirty="0" smtClean="0"/>
              <a:t> </a:t>
            </a:r>
            <a:endParaRPr lang="en-GB" dirty="0" smtClean="0"/>
          </a:p>
          <a:p>
            <a:pPr>
              <a:buNone/>
            </a:pPr>
            <a:endParaRPr lang="en-GB" dirty="0" smtClean="0"/>
          </a:p>
          <a:p>
            <a:pPr>
              <a:buNone/>
            </a:pPr>
            <a:endParaRPr lang="en-GB" dirty="0" smtClean="0"/>
          </a:p>
          <a:p>
            <a:endParaRPr lang="en-US"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28184" y="1772816"/>
            <a:ext cx="1584176" cy="1000125"/>
          </a:xfrm>
          <a:prstGeom prst="rect">
            <a:avLst/>
          </a:prstGeom>
          <a:noFill/>
          <a:ln w="9525">
            <a:noFill/>
            <a:miter lim="800000"/>
            <a:headEnd/>
            <a:tailEnd/>
          </a:ln>
        </p:spPr>
      </p:pic>
    </p:spTree>
  </p:cSld>
  <p:clrMapOvr>
    <a:masterClrMapping/>
  </p:clrMapOvr>
  <p:transition spd="med"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IE" b="1" dirty="0" smtClean="0"/>
              <a:t>Non standard solutions</a:t>
            </a:r>
            <a:endParaRPr lang="en-US" b="1" dirty="0"/>
          </a:p>
        </p:txBody>
      </p:sp>
      <p:sp>
        <p:nvSpPr>
          <p:cNvPr id="3" name="Content Placeholder 2"/>
          <p:cNvSpPr>
            <a:spLocks noGrp="1"/>
          </p:cNvSpPr>
          <p:nvPr>
            <p:ph idx="1"/>
          </p:nvPr>
        </p:nvSpPr>
        <p:spPr>
          <a:xfrm>
            <a:off x="0" y="1935480"/>
            <a:ext cx="9144000" cy="4389120"/>
          </a:xfrm>
        </p:spPr>
        <p:txBody>
          <a:bodyPr>
            <a:normAutofit/>
          </a:bodyPr>
          <a:lstStyle/>
          <a:p>
            <a:pPr>
              <a:lnSpc>
                <a:spcPct val="90000"/>
              </a:lnSpc>
              <a:defRPr/>
            </a:pPr>
            <a:r>
              <a:rPr lang="en-IE" sz="2800" b="1" dirty="0" smtClean="0"/>
              <a:t>Sodium hydroxide absorbs carbon dioxide from atmosphere.</a:t>
            </a:r>
          </a:p>
          <a:p>
            <a:pPr>
              <a:lnSpc>
                <a:spcPct val="90000"/>
              </a:lnSpc>
              <a:defRPr/>
            </a:pPr>
            <a:r>
              <a:rPr lang="en-IE" sz="2800" b="1" dirty="0" smtClean="0"/>
              <a:t>HCl can produce chlorine gas in reactions and liberate hydrogen when exposed to air.</a:t>
            </a:r>
          </a:p>
          <a:p>
            <a:pPr>
              <a:lnSpc>
                <a:spcPct val="90000"/>
              </a:lnSpc>
              <a:defRPr/>
            </a:pPr>
            <a:r>
              <a:rPr lang="en-IE" sz="2800" b="1" dirty="0" smtClean="0"/>
              <a:t>Nitric acid can act as an oxidising agent interfering with reactions.</a:t>
            </a:r>
          </a:p>
          <a:p>
            <a:pPr>
              <a:lnSpc>
                <a:spcPct val="90000"/>
              </a:lnSpc>
              <a:defRPr/>
            </a:pPr>
            <a:r>
              <a:rPr lang="en-GB" sz="2800" b="1" dirty="0" smtClean="0"/>
              <a:t>Sulphuric acid absorbs </a:t>
            </a:r>
            <a:r>
              <a:rPr lang="en-GB" sz="2800" b="1" smtClean="0"/>
              <a:t>water </a:t>
            </a:r>
            <a:r>
              <a:rPr lang="en-GB" sz="2800" b="1" smtClean="0"/>
              <a:t>from </a:t>
            </a:r>
            <a:r>
              <a:rPr lang="en-GB" sz="2800" b="1" dirty="0" smtClean="0"/>
              <a:t>the air.</a:t>
            </a:r>
            <a:endParaRPr lang="en-IE" sz="2800" b="1" dirty="0" smtClean="0"/>
          </a:p>
        </p:txBody>
      </p:sp>
    </p:spTree>
  </p:cSld>
  <p:clrMapOvr>
    <a:masterClrMapping/>
  </p:clrMapOvr>
  <p:transition spd="med"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36680"/>
          </a:xfrm>
        </p:spPr>
        <p:txBody>
          <a:bodyPr>
            <a:normAutofit fontScale="90000"/>
          </a:bodyPr>
          <a:lstStyle/>
          <a:p>
            <a:pPr algn="ctr"/>
            <a:r>
              <a:rPr lang="en-US" sz="4400" b="1" dirty="0" smtClean="0"/>
              <a:t>Calculation of Results from titration </a:t>
            </a:r>
            <a:endParaRPr lang="en-US" dirty="0"/>
          </a:p>
        </p:txBody>
      </p:sp>
      <p:sp>
        <p:nvSpPr>
          <p:cNvPr id="3" name="Content Placeholder 2"/>
          <p:cNvSpPr>
            <a:spLocks noGrp="1"/>
          </p:cNvSpPr>
          <p:nvPr>
            <p:ph idx="1"/>
          </p:nvPr>
        </p:nvSpPr>
        <p:spPr>
          <a:xfrm>
            <a:off x="179512" y="980728"/>
            <a:ext cx="8784976" cy="5688632"/>
          </a:xfrm>
        </p:spPr>
        <p:txBody>
          <a:bodyPr>
            <a:normAutofit lnSpcReduction="10000"/>
          </a:bodyPr>
          <a:lstStyle/>
          <a:p>
            <a:pPr algn="just">
              <a:buNone/>
            </a:pPr>
            <a:r>
              <a:rPr lang="en-US" dirty="0" smtClean="0"/>
              <a:t>     The calculation of the titration depend on chemical equation balanced, to determine the concentration of unknown solution by standard solution, (</a:t>
            </a:r>
            <a:r>
              <a:rPr lang="en-US" b="1" dirty="0" smtClean="0">
                <a:effectLst>
                  <a:outerShdw blurRad="38100" dist="38100" dir="2700000" algn="tl">
                    <a:srgbClr val="000000">
                      <a:alpha val="43137"/>
                    </a:srgbClr>
                  </a:outerShdw>
                </a:effectLst>
              </a:rPr>
              <a:t>the equivalents No. of unknown equal to the equivalents No. of standard</a:t>
            </a:r>
            <a:r>
              <a:rPr lang="en-US" dirty="0" smtClean="0"/>
              <a:t>), for general reaction:-</a:t>
            </a:r>
          </a:p>
          <a:p>
            <a:pPr algn="ctr">
              <a:buNone/>
            </a:pPr>
            <a:r>
              <a:rPr lang="en-US" dirty="0" smtClean="0"/>
              <a:t>a </a:t>
            </a:r>
            <a:r>
              <a:rPr lang="en-US" dirty="0" err="1" smtClean="0"/>
              <a:t>A</a:t>
            </a:r>
            <a:r>
              <a:rPr lang="en-US" dirty="0" smtClean="0"/>
              <a:t> + b </a:t>
            </a:r>
            <a:r>
              <a:rPr lang="en-US" dirty="0" err="1" smtClean="0"/>
              <a:t>B</a:t>
            </a:r>
            <a:r>
              <a:rPr lang="en-US" dirty="0" smtClean="0"/>
              <a:t>  </a:t>
            </a:r>
            <a:r>
              <a:rPr lang="en-US" dirty="0" smtClean="0">
                <a:sym typeface="Wingdings"/>
              </a:rPr>
              <a:t></a:t>
            </a:r>
            <a:r>
              <a:rPr lang="en-US" dirty="0" smtClean="0"/>
              <a:t> c </a:t>
            </a:r>
            <a:r>
              <a:rPr lang="en-US" dirty="0" err="1" smtClean="0"/>
              <a:t>C</a:t>
            </a:r>
            <a:r>
              <a:rPr lang="en-US" dirty="0" smtClean="0"/>
              <a:t> + d </a:t>
            </a:r>
            <a:r>
              <a:rPr lang="en-US" dirty="0" err="1" smtClean="0"/>
              <a:t>D</a:t>
            </a:r>
            <a:r>
              <a:rPr lang="en-US" dirty="0" smtClean="0"/>
              <a:t> </a:t>
            </a:r>
          </a:p>
          <a:p>
            <a:pPr algn="ctr">
              <a:buNone/>
            </a:pPr>
            <a:r>
              <a:rPr lang="en-US" dirty="0" smtClean="0"/>
              <a:t>no. Eq. of A = no. Eq. of B</a:t>
            </a:r>
          </a:p>
          <a:p>
            <a:pPr algn="ctr">
              <a:buNone/>
            </a:pPr>
            <a:r>
              <a:rPr lang="en-US" dirty="0" smtClean="0"/>
              <a:t>no. Eq. = N x V = Wt. / Eq. Wt. </a:t>
            </a:r>
          </a:p>
          <a:p>
            <a:pPr algn="ctr">
              <a:buNone/>
            </a:pPr>
            <a:r>
              <a:rPr lang="en-US" dirty="0" smtClean="0"/>
              <a:t>N</a:t>
            </a:r>
            <a:r>
              <a:rPr lang="en-US" baseline="-25000" dirty="0" smtClean="0"/>
              <a:t>A</a:t>
            </a:r>
            <a:r>
              <a:rPr lang="en-US" dirty="0" smtClean="0"/>
              <a:t> x V</a:t>
            </a:r>
            <a:r>
              <a:rPr lang="en-US" baseline="-25000" dirty="0" smtClean="0"/>
              <a:t>A</a:t>
            </a:r>
            <a:r>
              <a:rPr lang="en-US" dirty="0" smtClean="0"/>
              <a:t> = N</a:t>
            </a:r>
            <a:r>
              <a:rPr lang="en-US" baseline="-25000" dirty="0" smtClean="0"/>
              <a:t>B</a:t>
            </a:r>
            <a:r>
              <a:rPr lang="en-US" dirty="0" smtClean="0"/>
              <a:t>  x V</a:t>
            </a:r>
            <a:r>
              <a:rPr lang="en-US" baseline="-25000" dirty="0" smtClean="0"/>
              <a:t>B</a:t>
            </a:r>
            <a:r>
              <a:rPr lang="en-US" dirty="0" smtClean="0"/>
              <a:t> </a:t>
            </a:r>
          </a:p>
          <a:p>
            <a:pPr>
              <a:lnSpc>
                <a:spcPct val="90000"/>
              </a:lnSpc>
              <a:buNone/>
              <a:defRPr/>
            </a:pPr>
            <a:r>
              <a:rPr lang="en-IE" sz="2800" dirty="0" smtClean="0">
                <a:cs typeface="Tahoma" pitchFamily="34" charset="0"/>
              </a:rPr>
              <a:t>                                (V</a:t>
            </a:r>
            <a:r>
              <a:rPr lang="en-US" sz="2800" baseline="-25000" dirty="0" smtClean="0">
                <a:cs typeface="Tahoma" pitchFamily="34" charset="0"/>
              </a:rPr>
              <a:t>A</a:t>
            </a:r>
            <a:r>
              <a:rPr lang="en-US" sz="2800" dirty="0" smtClean="0">
                <a:cs typeface="Tahoma" pitchFamily="34" charset="0"/>
              </a:rPr>
              <a:t> M</a:t>
            </a:r>
            <a:r>
              <a:rPr lang="en-US" sz="2800" baseline="-25000" dirty="0" smtClean="0">
                <a:cs typeface="Tahoma" pitchFamily="34" charset="0"/>
              </a:rPr>
              <a:t>A</a:t>
            </a:r>
            <a:r>
              <a:rPr lang="en-US" sz="2800" dirty="0" smtClean="0">
                <a:cs typeface="Tahoma" pitchFamily="34" charset="0"/>
              </a:rPr>
              <a:t>/a) = (V</a:t>
            </a:r>
            <a:r>
              <a:rPr lang="en-US" sz="2800" baseline="-25000" dirty="0" smtClean="0">
                <a:cs typeface="Tahoma" pitchFamily="34" charset="0"/>
              </a:rPr>
              <a:t>B</a:t>
            </a:r>
            <a:r>
              <a:rPr lang="en-US" sz="2800" dirty="0" smtClean="0">
                <a:cs typeface="Tahoma" pitchFamily="34" charset="0"/>
              </a:rPr>
              <a:t> M</a:t>
            </a:r>
            <a:r>
              <a:rPr lang="en-US" sz="2800" baseline="-25000" dirty="0" smtClean="0">
                <a:cs typeface="Tahoma" pitchFamily="34" charset="0"/>
              </a:rPr>
              <a:t>B</a:t>
            </a:r>
            <a:r>
              <a:rPr lang="en-US" sz="2800" dirty="0" smtClean="0">
                <a:cs typeface="Tahoma" pitchFamily="34" charset="0"/>
              </a:rPr>
              <a:t>/b)</a:t>
            </a:r>
            <a:endParaRPr lang="en-US" dirty="0" smtClean="0"/>
          </a:p>
          <a:p>
            <a:pPr algn="ctr">
              <a:buNone/>
            </a:pPr>
            <a:r>
              <a:rPr lang="en-US" dirty="0" smtClean="0"/>
              <a:t>Eq. Wt. of B = </a:t>
            </a:r>
            <a:r>
              <a:rPr lang="en-US" dirty="0" err="1" smtClean="0"/>
              <a:t>M.Wt</a:t>
            </a:r>
            <a:r>
              <a:rPr lang="en-US" dirty="0" smtClean="0"/>
              <a:t>. / a </a:t>
            </a:r>
          </a:p>
          <a:p>
            <a:pPr algn="ctr">
              <a:buNone/>
            </a:pPr>
            <a:r>
              <a:rPr lang="en-US" dirty="0" smtClean="0"/>
              <a:t>Wt. of B = N</a:t>
            </a:r>
            <a:r>
              <a:rPr lang="en-US" baseline="-25000" dirty="0" smtClean="0"/>
              <a:t>A</a:t>
            </a:r>
            <a:r>
              <a:rPr lang="en-US" dirty="0" smtClean="0"/>
              <a:t> x V</a:t>
            </a:r>
            <a:r>
              <a:rPr lang="en-US" baseline="-25000" dirty="0" smtClean="0"/>
              <a:t>A</a:t>
            </a:r>
            <a:r>
              <a:rPr lang="en-US" dirty="0" smtClean="0"/>
              <a:t> x Eq. Wt. of B </a:t>
            </a:r>
          </a:p>
          <a:p>
            <a:pPr algn="ctr">
              <a:buNone/>
            </a:pPr>
            <a:r>
              <a:rPr lang="en-US" dirty="0" smtClean="0"/>
              <a:t>Wt% of B = (Wt. of B / Wt. of sample ) x 100</a:t>
            </a:r>
          </a:p>
          <a:p>
            <a:endParaRPr lang="en-US" dirty="0"/>
          </a:p>
        </p:txBody>
      </p:sp>
    </p:spTree>
  </p:cSld>
  <p:clrMapOvr>
    <a:masterClrMapping/>
  </p:clrMapOvr>
  <p:transition spd="med"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49155"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49156"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49157" name="Rectangle 13"/>
          <p:cNvSpPr>
            <a:spLocks noChangeArrowheads="1"/>
          </p:cNvSpPr>
          <p:nvPr/>
        </p:nvSpPr>
        <p:spPr bwMode="auto">
          <a:xfrm>
            <a:off x="1143000" y="3810000"/>
            <a:ext cx="2514600" cy="2283296"/>
          </a:xfrm>
          <a:prstGeom prst="rect">
            <a:avLst/>
          </a:prstGeom>
          <a:noFill/>
          <a:ln w="9525">
            <a:solidFill>
              <a:schemeClr val="tx1"/>
            </a:solidFill>
            <a:miter lim="800000"/>
            <a:headEnd/>
            <a:tailEnd/>
          </a:ln>
          <a:effectLst/>
        </p:spPr>
        <p:txBody>
          <a:bodyPr wrap="none" anchor="ctr"/>
          <a:lstStyle/>
          <a:p>
            <a:endParaRPr lang="en-US"/>
          </a:p>
        </p:txBody>
      </p:sp>
      <p:sp>
        <p:nvSpPr>
          <p:cNvPr id="49158" name="Text Box 20"/>
          <p:cNvSpPr txBox="1">
            <a:spLocks noChangeArrowheads="1"/>
          </p:cNvSpPr>
          <p:nvPr/>
        </p:nvSpPr>
        <p:spPr bwMode="auto">
          <a:xfrm>
            <a:off x="5410200" y="5181600"/>
            <a:ext cx="2667000" cy="823913"/>
          </a:xfrm>
          <a:prstGeom prst="rect">
            <a:avLst/>
          </a:prstGeom>
          <a:noFill/>
          <a:ln w="9525">
            <a:noFill/>
            <a:miter lim="800000"/>
            <a:headEnd/>
            <a:tailEnd/>
          </a:ln>
          <a:effectLst/>
        </p:spPr>
        <p:txBody>
          <a:bodyPr>
            <a:spAutoFit/>
          </a:bodyPr>
          <a:lstStyle/>
          <a:p>
            <a:pPr>
              <a:spcBef>
                <a:spcPct val="50000"/>
              </a:spcBef>
            </a:pPr>
            <a:r>
              <a:rPr lang="en-US" sz="4800"/>
              <a:t>pH is low</a:t>
            </a:r>
          </a:p>
        </p:txBody>
      </p:sp>
      <p:pic>
        <p:nvPicPr>
          <p:cNvPr id="49159" name="Picture 27" descr="MCj02381890000[1]"/>
          <p:cNvPicPr>
            <a:picLocks noChangeAspect="1" noChangeArrowheads="1"/>
          </p:cNvPicPr>
          <p:nvPr/>
        </p:nvPicPr>
        <p:blipFill>
          <a:blip r:embed="rId2" cstate="print"/>
          <a:srcRect/>
          <a:stretch>
            <a:fillRect/>
          </a:stretch>
        </p:blipFill>
        <p:spPr bwMode="auto">
          <a:xfrm>
            <a:off x="5508104" y="714400"/>
            <a:ext cx="1446213" cy="914400"/>
          </a:xfrm>
          <a:prstGeom prst="rect">
            <a:avLst/>
          </a:prstGeom>
          <a:noFill/>
          <a:ln w="9525">
            <a:noFill/>
            <a:miter lim="800000"/>
            <a:headEnd/>
            <a:tailEnd/>
          </a:ln>
        </p:spPr>
      </p:pic>
      <p:sp>
        <p:nvSpPr>
          <p:cNvPr id="49160" name="WordArt 30"/>
          <p:cNvSpPr>
            <a:spLocks noChangeArrowheads="1" noChangeShapeType="1" noTextEdit="1"/>
          </p:cNvSpPr>
          <p:nvPr/>
        </p:nvSpPr>
        <p:spPr bwMode="auto">
          <a:xfrm>
            <a:off x="1907704" y="160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49161" name="WordArt 31"/>
          <p:cNvSpPr>
            <a:spLocks noChangeArrowheads="1" noChangeShapeType="1" noTextEdit="1"/>
          </p:cNvSpPr>
          <p:nvPr/>
        </p:nvSpPr>
        <p:spPr bwMode="auto">
          <a:xfrm>
            <a:off x="3246512" y="22860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49162" name="WordArt 32"/>
          <p:cNvSpPr>
            <a:spLocks noChangeArrowheads="1" noChangeShapeType="1" noTextEdit="1"/>
          </p:cNvSpPr>
          <p:nvPr/>
        </p:nvSpPr>
        <p:spPr bwMode="auto">
          <a:xfrm>
            <a:off x="2483768" y="1772816"/>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49163" name="WordArt 33"/>
          <p:cNvSpPr>
            <a:spLocks noChangeArrowheads="1" noChangeShapeType="1" noTextEdit="1"/>
          </p:cNvSpPr>
          <p:nvPr/>
        </p:nvSpPr>
        <p:spPr bwMode="auto">
          <a:xfrm>
            <a:off x="2598440" y="2438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49164" name="WordArt 34"/>
          <p:cNvSpPr>
            <a:spLocks noChangeArrowheads="1" noChangeShapeType="1" noTextEdit="1"/>
          </p:cNvSpPr>
          <p:nvPr/>
        </p:nvSpPr>
        <p:spPr bwMode="auto">
          <a:xfrm>
            <a:off x="1259632" y="16288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6862"/>
                  </a:srgbClr>
                </a:solidFill>
                <a:latin typeface="Arial Black"/>
              </a:rPr>
              <a:t>OH-</a:t>
            </a:r>
          </a:p>
        </p:txBody>
      </p:sp>
      <p:sp>
        <p:nvSpPr>
          <p:cNvPr id="49165" name="WordArt 35"/>
          <p:cNvSpPr>
            <a:spLocks noChangeArrowheads="1" noChangeShapeType="1" noTextEdit="1"/>
          </p:cNvSpPr>
          <p:nvPr/>
        </p:nvSpPr>
        <p:spPr bwMode="auto">
          <a:xfrm>
            <a:off x="16002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49166" name="WordArt 36"/>
          <p:cNvSpPr>
            <a:spLocks noChangeArrowheads="1" noChangeShapeType="1" noTextEdit="1"/>
          </p:cNvSpPr>
          <p:nvPr/>
        </p:nvSpPr>
        <p:spPr bwMode="auto">
          <a:xfrm>
            <a:off x="2286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49167" name="WordArt 37"/>
          <p:cNvSpPr>
            <a:spLocks noChangeArrowheads="1" noChangeShapeType="1" noTextEdit="1"/>
          </p:cNvSpPr>
          <p:nvPr/>
        </p:nvSpPr>
        <p:spPr bwMode="auto">
          <a:xfrm>
            <a:off x="3048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49168" name="WordArt 38"/>
          <p:cNvSpPr>
            <a:spLocks noChangeArrowheads="1" noChangeShapeType="1" noTextEdit="1"/>
          </p:cNvSpPr>
          <p:nvPr/>
        </p:nvSpPr>
        <p:spPr bwMode="auto">
          <a:xfrm>
            <a:off x="2971800" y="4038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49169" name="WordArt 39"/>
          <p:cNvSpPr>
            <a:spLocks noChangeArrowheads="1" noChangeShapeType="1" noTextEdit="1"/>
          </p:cNvSpPr>
          <p:nvPr/>
        </p:nvSpPr>
        <p:spPr bwMode="auto">
          <a:xfrm>
            <a:off x="18288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FF0000">
                    <a:alpha val="56862"/>
                  </a:srgbClr>
                </a:solidFill>
                <a:latin typeface="Arial Black"/>
              </a:rPr>
              <a:t>H+</a:t>
            </a:r>
          </a:p>
        </p:txBody>
      </p:sp>
      <p:sp>
        <p:nvSpPr>
          <p:cNvPr id="19" name="WordArt 13"/>
          <p:cNvSpPr>
            <a:spLocks noChangeArrowheads="1" noChangeShapeType="1" noTextEdit="1"/>
          </p:cNvSpPr>
          <p:nvPr/>
        </p:nvSpPr>
        <p:spPr bwMode="auto">
          <a:xfrm>
            <a:off x="1878360" y="234888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0" name="WordArt 13"/>
          <p:cNvSpPr>
            <a:spLocks noChangeArrowheads="1" noChangeShapeType="1" noTextEdit="1"/>
          </p:cNvSpPr>
          <p:nvPr/>
        </p:nvSpPr>
        <p:spPr bwMode="auto">
          <a:xfrm>
            <a:off x="3203848"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1" name="WordArt 13"/>
          <p:cNvSpPr>
            <a:spLocks noChangeArrowheads="1" noChangeShapeType="1" noTextEdit="1"/>
          </p:cNvSpPr>
          <p:nvPr/>
        </p:nvSpPr>
        <p:spPr bwMode="auto">
          <a:xfrm>
            <a:off x="1158280" y="245936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2"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dirty="0"/>
              <a:t>B</a:t>
            </a:r>
          </a:p>
        </p:txBody>
      </p:sp>
      <p:sp>
        <p:nvSpPr>
          <p:cNvPr id="23"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dirty="0"/>
              <a:t>A</a:t>
            </a:r>
          </a:p>
        </p:txBody>
      </p:sp>
      <p:sp>
        <p:nvSpPr>
          <p:cNvPr id="24" name="TextBox 23"/>
          <p:cNvSpPr txBox="1"/>
          <p:nvPr/>
        </p:nvSpPr>
        <p:spPr>
          <a:xfrm>
            <a:off x="3851920" y="1844824"/>
            <a:ext cx="998222" cy="369332"/>
          </a:xfrm>
          <a:prstGeom prst="rect">
            <a:avLst/>
          </a:prstGeom>
          <a:noFill/>
        </p:spPr>
        <p:txBody>
          <a:bodyPr wrap="none" rtlCol="0">
            <a:spAutoFit/>
          </a:bodyPr>
          <a:lstStyle/>
          <a:p>
            <a:r>
              <a:rPr lang="en-US" b="1" dirty="0" smtClean="0"/>
              <a:t>Burette</a:t>
            </a:r>
            <a:endParaRPr lang="en-US" b="1" dirty="0"/>
          </a:p>
        </p:txBody>
      </p:sp>
      <p:sp>
        <p:nvSpPr>
          <p:cNvPr id="25" name="TextBox 24"/>
          <p:cNvSpPr txBox="1"/>
          <p:nvPr/>
        </p:nvSpPr>
        <p:spPr>
          <a:xfrm>
            <a:off x="1475656" y="6165304"/>
            <a:ext cx="1606145" cy="369332"/>
          </a:xfrm>
          <a:prstGeom prst="rect">
            <a:avLst/>
          </a:prstGeom>
          <a:noFill/>
        </p:spPr>
        <p:txBody>
          <a:bodyPr wrap="none" rtlCol="0">
            <a:spAutoFit/>
          </a:bodyPr>
          <a:lstStyle/>
          <a:p>
            <a:r>
              <a:rPr lang="en-US" b="1" dirty="0" smtClean="0"/>
              <a:t>Conical flask</a:t>
            </a:r>
            <a:endParaRPr lang="en-US" b="1" dirty="0"/>
          </a:p>
        </p:txBody>
      </p:sp>
      <p:sp>
        <p:nvSpPr>
          <p:cNvPr id="26" name="Curved Down Arrow 25"/>
          <p:cNvSpPr/>
          <p:nvPr/>
        </p:nvSpPr>
        <p:spPr>
          <a:xfrm rot="7511025">
            <a:off x="3331971" y="3214128"/>
            <a:ext cx="4432268" cy="11521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med"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28600"/>
            <a:ext cx="8015288" cy="914400"/>
          </a:xfrm>
        </p:spPr>
        <p:txBody>
          <a:bodyPr/>
          <a:lstStyle/>
          <a:p>
            <a:pPr eaLnBrk="1" hangingPunct="1"/>
            <a:r>
              <a:rPr lang="en-US" dirty="0" smtClean="0"/>
              <a:t>Watch:</a:t>
            </a:r>
            <a:endParaRPr lang="en-US" dirty="0" smtClean="0">
              <a:sym typeface="WP MathA" pitchFamily="2" charset="2"/>
            </a:endParaRPr>
          </a:p>
        </p:txBody>
      </p:sp>
      <p:sp>
        <p:nvSpPr>
          <p:cNvPr id="50179" name="Rectangle 3"/>
          <p:cNvSpPr>
            <a:spLocks noChangeArrowheads="1"/>
          </p:cNvSpPr>
          <p:nvPr/>
        </p:nvSpPr>
        <p:spPr bwMode="auto">
          <a:xfrm>
            <a:off x="1143000" y="1447800"/>
            <a:ext cx="2514600" cy="1447800"/>
          </a:xfrm>
          <a:prstGeom prst="rect">
            <a:avLst/>
          </a:prstGeom>
          <a:noFill/>
          <a:ln w="9525">
            <a:solidFill>
              <a:schemeClr val="tx1"/>
            </a:solidFill>
            <a:miter lim="800000"/>
            <a:headEnd/>
            <a:tailEnd/>
          </a:ln>
          <a:effectLst/>
        </p:spPr>
        <p:txBody>
          <a:bodyPr wrap="none" anchor="ctr"/>
          <a:lstStyle/>
          <a:p>
            <a:endParaRPr lang="en-US"/>
          </a:p>
        </p:txBody>
      </p:sp>
      <p:sp>
        <p:nvSpPr>
          <p:cNvPr id="50180" name="AutoShape 4"/>
          <p:cNvSpPr>
            <a:spLocks noChangeArrowheads="1"/>
          </p:cNvSpPr>
          <p:nvPr/>
        </p:nvSpPr>
        <p:spPr bwMode="auto">
          <a:xfrm>
            <a:off x="2133600" y="2895600"/>
            <a:ext cx="533400" cy="457200"/>
          </a:xfrm>
          <a:custGeom>
            <a:avLst/>
            <a:gdLst>
              <a:gd name="T0" fmla="*/ 466725 w 21600"/>
              <a:gd name="T1" fmla="*/ 228600 h 21600"/>
              <a:gd name="T2" fmla="*/ 266700 w 21600"/>
              <a:gd name="T3" fmla="*/ 457200 h 21600"/>
              <a:gd name="T4" fmla="*/ 66675 w 21600"/>
              <a:gd name="T5" fmla="*/ 228600 h 21600"/>
              <a:gd name="T6" fmla="*/ 2667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ffectLst/>
        </p:spPr>
        <p:txBody>
          <a:bodyPr wrap="none" anchor="ctr"/>
          <a:lstStyle/>
          <a:p>
            <a:endParaRPr lang="en-US"/>
          </a:p>
        </p:txBody>
      </p:sp>
      <p:sp>
        <p:nvSpPr>
          <p:cNvPr id="50181" name="Text Box 5"/>
          <p:cNvSpPr txBox="1">
            <a:spLocks noChangeArrowheads="1"/>
          </p:cNvSpPr>
          <p:nvPr/>
        </p:nvSpPr>
        <p:spPr bwMode="auto">
          <a:xfrm>
            <a:off x="533400" y="1524000"/>
            <a:ext cx="381000" cy="641350"/>
          </a:xfrm>
          <a:prstGeom prst="rect">
            <a:avLst/>
          </a:prstGeom>
          <a:noFill/>
          <a:ln w="9525">
            <a:noFill/>
            <a:miter lim="800000"/>
            <a:headEnd/>
            <a:tailEnd/>
          </a:ln>
          <a:effectLst/>
        </p:spPr>
        <p:txBody>
          <a:bodyPr>
            <a:spAutoFit/>
          </a:bodyPr>
          <a:lstStyle/>
          <a:p>
            <a:pPr>
              <a:spcBef>
                <a:spcPct val="50000"/>
              </a:spcBef>
            </a:pPr>
            <a:r>
              <a:rPr lang="en-US" sz="3600" dirty="0"/>
              <a:t>B</a:t>
            </a:r>
          </a:p>
        </p:txBody>
      </p:sp>
      <p:sp>
        <p:nvSpPr>
          <p:cNvPr id="50182" name="Rectangle 6"/>
          <p:cNvSpPr>
            <a:spLocks noChangeArrowheads="1"/>
          </p:cNvSpPr>
          <p:nvPr/>
        </p:nvSpPr>
        <p:spPr bwMode="auto">
          <a:xfrm>
            <a:off x="1143000" y="3810000"/>
            <a:ext cx="2514600" cy="2514600"/>
          </a:xfrm>
          <a:prstGeom prst="rect">
            <a:avLst/>
          </a:prstGeom>
          <a:noFill/>
          <a:ln w="9525">
            <a:solidFill>
              <a:schemeClr val="tx1"/>
            </a:solidFill>
            <a:miter lim="800000"/>
            <a:headEnd/>
            <a:tailEnd/>
          </a:ln>
          <a:effectLst/>
        </p:spPr>
        <p:txBody>
          <a:bodyPr wrap="none" anchor="ctr"/>
          <a:lstStyle/>
          <a:p>
            <a:endParaRPr lang="en-US"/>
          </a:p>
        </p:txBody>
      </p:sp>
      <p:sp>
        <p:nvSpPr>
          <p:cNvPr id="50183" name="Text Box 7"/>
          <p:cNvSpPr txBox="1">
            <a:spLocks noChangeArrowheads="1"/>
          </p:cNvSpPr>
          <p:nvPr/>
        </p:nvSpPr>
        <p:spPr bwMode="auto">
          <a:xfrm>
            <a:off x="533400" y="4495800"/>
            <a:ext cx="381000" cy="641350"/>
          </a:xfrm>
          <a:prstGeom prst="rect">
            <a:avLst/>
          </a:prstGeom>
          <a:noFill/>
          <a:ln w="9525">
            <a:noFill/>
            <a:miter lim="800000"/>
            <a:headEnd/>
            <a:tailEnd/>
          </a:ln>
          <a:effectLst/>
        </p:spPr>
        <p:txBody>
          <a:bodyPr>
            <a:spAutoFit/>
          </a:bodyPr>
          <a:lstStyle/>
          <a:p>
            <a:pPr>
              <a:spcBef>
                <a:spcPct val="50000"/>
              </a:spcBef>
            </a:pPr>
            <a:r>
              <a:rPr lang="en-US" sz="3600" dirty="0"/>
              <a:t>A</a:t>
            </a:r>
          </a:p>
        </p:txBody>
      </p:sp>
      <p:sp>
        <p:nvSpPr>
          <p:cNvPr id="50184" name="Text Box 8"/>
          <p:cNvSpPr txBox="1">
            <a:spLocks noChangeArrowheads="1"/>
          </p:cNvSpPr>
          <p:nvPr/>
        </p:nvSpPr>
        <p:spPr bwMode="auto">
          <a:xfrm>
            <a:off x="5486400" y="4191000"/>
            <a:ext cx="2667000" cy="2287588"/>
          </a:xfrm>
          <a:prstGeom prst="rect">
            <a:avLst/>
          </a:prstGeom>
          <a:noFill/>
          <a:ln w="9525">
            <a:noFill/>
            <a:miter lim="800000"/>
            <a:headEnd/>
            <a:tailEnd/>
          </a:ln>
          <a:effectLst/>
        </p:spPr>
        <p:txBody>
          <a:bodyPr>
            <a:spAutoFit/>
          </a:bodyPr>
          <a:lstStyle/>
          <a:p>
            <a:pPr>
              <a:spcBef>
                <a:spcPct val="50000"/>
              </a:spcBef>
            </a:pPr>
            <a:r>
              <a:rPr lang="en-US" sz="4800"/>
              <a:t>pH is getting higher</a:t>
            </a:r>
          </a:p>
        </p:txBody>
      </p:sp>
      <p:pic>
        <p:nvPicPr>
          <p:cNvPr id="50185" name="Picture 9" descr="MCj02381890000[1]"/>
          <p:cNvPicPr>
            <a:picLocks noChangeAspect="1" noChangeArrowheads="1"/>
          </p:cNvPicPr>
          <p:nvPr/>
        </p:nvPicPr>
        <p:blipFill>
          <a:blip r:embed="rId2" cstate="print"/>
          <a:srcRect/>
          <a:stretch>
            <a:fillRect/>
          </a:stretch>
        </p:blipFill>
        <p:spPr bwMode="auto">
          <a:xfrm>
            <a:off x="3810000" y="5257800"/>
            <a:ext cx="1446213" cy="914400"/>
          </a:xfrm>
          <a:prstGeom prst="rect">
            <a:avLst/>
          </a:prstGeom>
          <a:noFill/>
          <a:ln w="9525">
            <a:noFill/>
            <a:miter lim="800000"/>
            <a:headEnd/>
            <a:tailEnd/>
          </a:ln>
        </p:spPr>
      </p:pic>
      <p:sp>
        <p:nvSpPr>
          <p:cNvPr id="50186" name="WordArt 10"/>
          <p:cNvSpPr>
            <a:spLocks noChangeArrowheads="1" noChangeShapeType="1" noTextEdit="1"/>
          </p:cNvSpPr>
          <p:nvPr/>
        </p:nvSpPr>
        <p:spPr bwMode="auto">
          <a:xfrm>
            <a:off x="1763688" y="1556792"/>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0187" name="WordArt 11"/>
          <p:cNvSpPr>
            <a:spLocks noChangeArrowheads="1" noChangeShapeType="1" noTextEdit="1"/>
          </p:cNvSpPr>
          <p:nvPr/>
        </p:nvSpPr>
        <p:spPr bwMode="auto">
          <a:xfrm>
            <a:off x="2743200" y="4419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0000FF">
                    <a:alpha val="52940"/>
                  </a:srgbClr>
                </a:solidFill>
                <a:latin typeface="Arial Black"/>
              </a:rPr>
              <a:t>H-OH</a:t>
            </a:r>
          </a:p>
        </p:txBody>
      </p:sp>
      <p:sp>
        <p:nvSpPr>
          <p:cNvPr id="50188" name="WordArt 12"/>
          <p:cNvSpPr>
            <a:spLocks noChangeArrowheads="1" noChangeShapeType="1" noTextEdit="1"/>
          </p:cNvSpPr>
          <p:nvPr/>
        </p:nvSpPr>
        <p:spPr bwMode="auto">
          <a:xfrm>
            <a:off x="3059832"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0189" name="WordArt 13"/>
          <p:cNvSpPr>
            <a:spLocks noChangeArrowheads="1" noChangeShapeType="1" noTextEdit="1"/>
          </p:cNvSpPr>
          <p:nvPr/>
        </p:nvSpPr>
        <p:spPr bwMode="auto">
          <a:xfrm>
            <a:off x="1259632" y="234888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50190" name="WordArt 14"/>
          <p:cNvSpPr>
            <a:spLocks noChangeArrowheads="1" noChangeShapeType="1" noTextEdit="1"/>
          </p:cNvSpPr>
          <p:nvPr/>
        </p:nvSpPr>
        <p:spPr bwMode="auto">
          <a:xfrm>
            <a:off x="1187624" y="1556792"/>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6862"/>
                  </a:srgbClr>
                </a:solidFill>
                <a:latin typeface="Arial Black"/>
              </a:rPr>
              <a:t>OH-</a:t>
            </a:r>
          </a:p>
        </p:txBody>
      </p:sp>
      <p:sp>
        <p:nvSpPr>
          <p:cNvPr id="50191" name="WordArt 15"/>
          <p:cNvSpPr>
            <a:spLocks noChangeArrowheads="1" noChangeShapeType="1" noTextEdit="1"/>
          </p:cNvSpPr>
          <p:nvPr/>
        </p:nvSpPr>
        <p:spPr bwMode="auto">
          <a:xfrm>
            <a:off x="1600200" y="48006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0192" name="WordArt 16"/>
          <p:cNvSpPr>
            <a:spLocks noChangeArrowheads="1" noChangeShapeType="1" noTextEdit="1"/>
          </p:cNvSpPr>
          <p:nvPr/>
        </p:nvSpPr>
        <p:spPr bwMode="auto">
          <a:xfrm>
            <a:off x="2286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0193" name="WordArt 17"/>
          <p:cNvSpPr>
            <a:spLocks noChangeArrowheads="1" noChangeShapeType="1" noTextEdit="1"/>
          </p:cNvSpPr>
          <p:nvPr/>
        </p:nvSpPr>
        <p:spPr bwMode="auto">
          <a:xfrm>
            <a:off x="3048000" y="54102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50194" name="WordArt 19"/>
          <p:cNvSpPr>
            <a:spLocks noChangeArrowheads="1" noChangeShapeType="1" noTextEdit="1"/>
          </p:cNvSpPr>
          <p:nvPr/>
        </p:nvSpPr>
        <p:spPr bwMode="auto">
          <a:xfrm>
            <a:off x="1828800" y="396240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a:ln w="9525">
                  <a:round/>
                  <a:headEnd/>
                  <a:tailEnd/>
                </a:ln>
                <a:solidFill>
                  <a:srgbClr val="FF0000">
                    <a:alpha val="56862"/>
                  </a:srgbClr>
                </a:solidFill>
                <a:latin typeface="Arial Black"/>
              </a:rPr>
              <a:t>H+</a:t>
            </a:r>
          </a:p>
        </p:txBody>
      </p:sp>
      <p:sp>
        <p:nvSpPr>
          <p:cNvPr id="19" name="WordArt 13"/>
          <p:cNvSpPr>
            <a:spLocks noChangeArrowheads="1" noChangeShapeType="1" noTextEdit="1"/>
          </p:cNvSpPr>
          <p:nvPr/>
        </p:nvSpPr>
        <p:spPr bwMode="auto">
          <a:xfrm>
            <a:off x="3059832" y="2276872"/>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0" name="WordArt 13"/>
          <p:cNvSpPr>
            <a:spLocks noChangeArrowheads="1" noChangeShapeType="1" noTextEdit="1"/>
          </p:cNvSpPr>
          <p:nvPr/>
        </p:nvSpPr>
        <p:spPr bwMode="auto">
          <a:xfrm>
            <a:off x="2339752" y="1484784"/>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
        <p:nvSpPr>
          <p:cNvPr id="21" name="WordArt 13"/>
          <p:cNvSpPr>
            <a:spLocks noChangeArrowheads="1" noChangeShapeType="1" noTextEdit="1"/>
          </p:cNvSpPr>
          <p:nvPr/>
        </p:nvSpPr>
        <p:spPr bwMode="auto">
          <a:xfrm>
            <a:off x="1835696" y="2348880"/>
            <a:ext cx="533400" cy="609600"/>
          </a:xfrm>
          <a:prstGeom prst="rect">
            <a:avLst/>
          </a:prstGeom>
        </p:spPr>
        <p:txBody>
          <a:bodyPr wrap="none" fromWordArt="1">
            <a:prstTxWarp prst="textCascadeUp">
              <a:avLst>
                <a:gd name="adj" fmla="val 44444"/>
              </a:avLst>
            </a:prstTxWarp>
            <a:scene3d>
              <a:camera prst="legacyPerspectiveTopLeft">
                <a:rot lat="0" lon="20519997" rev="0"/>
              </a:camera>
              <a:lightRig rig="legacyHarsh3" dir="r"/>
            </a:scene3d>
            <a:sp3d extrusionH="430200" prstMaterial="legacyMatte">
              <a:extrusionClr>
                <a:srgbClr val="006600"/>
              </a:extrusionClr>
            </a:sp3d>
          </a:bodyPr>
          <a:lstStyle/>
          <a:p>
            <a:pPr algn="ctr"/>
            <a:r>
              <a:rPr lang="en-US" sz="3600" kern="10" dirty="0">
                <a:ln w="9525">
                  <a:round/>
                  <a:headEnd/>
                  <a:tailEnd/>
                </a:ln>
                <a:solidFill>
                  <a:srgbClr val="00FF00">
                    <a:alpha val="52940"/>
                  </a:srgbClr>
                </a:solidFill>
                <a:latin typeface="Arial Black"/>
              </a:rPr>
              <a:t>OH-</a:t>
            </a:r>
          </a:p>
        </p:txBody>
      </p:sp>
    </p:spTree>
  </p:cSld>
  <p:clrMapOvr>
    <a:masterClrMapping/>
  </p:clrMapOvr>
  <p:transition spd="med" advClick="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4623</TotalTime>
  <Words>1180</Words>
  <Application>Microsoft Office PowerPoint</Application>
  <PresentationFormat>On-screen Show (4:3)</PresentationFormat>
  <Paragraphs>226</Paragraphs>
  <Slides>31</Slides>
  <Notes>16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Titration   Volumetric analysis </vt:lpstr>
      <vt:lpstr>Titration</vt:lpstr>
      <vt:lpstr>Titration</vt:lpstr>
      <vt:lpstr>Standard solutions</vt:lpstr>
      <vt:lpstr>Primary standard</vt:lpstr>
      <vt:lpstr>Non standard solutions</vt:lpstr>
      <vt:lpstr>Calculation of Results from titration </vt:lpstr>
      <vt:lpstr>Watch:</vt:lpstr>
      <vt:lpstr>Watch:</vt:lpstr>
      <vt:lpstr>Watch:</vt:lpstr>
      <vt:lpstr>Watch:</vt:lpstr>
      <vt:lpstr>Watch:</vt:lpstr>
      <vt:lpstr>Watch:</vt:lpstr>
      <vt:lpstr>Watch:</vt:lpstr>
      <vt:lpstr>Na2CO3    +   2HCl     2NaCl   +    H2O    +    CO2           1 mole      2 moles      2 moles       1 mole     1 mole</vt:lpstr>
      <vt:lpstr>Apparatus used</vt:lpstr>
      <vt:lpstr>Slide 17</vt:lpstr>
      <vt:lpstr>Precautions when using equipment</vt:lpstr>
      <vt:lpstr>Precautions</vt:lpstr>
      <vt:lpstr>      Why is a conical flask, rather than a beaker, used in the experiment?</vt:lpstr>
      <vt:lpstr>Why is the funnel removed from the burette after adding the acid solution? </vt:lpstr>
      <vt:lpstr>In using a burette, it is important:- (a) to rinse it with a little of the solution it is going to contain.  (b) to clamp it vertically. (c) to have the part below the tap full?</vt:lpstr>
      <vt:lpstr> (a) Rinsing</vt:lpstr>
      <vt:lpstr>(b) clamp vertically</vt:lpstr>
      <vt:lpstr>(c) Full tap</vt:lpstr>
      <vt:lpstr>The following procedures were carried out during the titration:  The sides of the conical flask were washed down with distal water. The conical flask was frequently swirled or shaken.   Give one reason for carrying out each of these procedures.</vt:lpstr>
      <vt:lpstr>Slide 27</vt:lpstr>
      <vt:lpstr>Slide 28</vt:lpstr>
      <vt:lpstr>Calculation example</vt:lpstr>
      <vt:lpstr>Calculations</vt:lpstr>
      <vt:lpstr>Slide 31</vt:lpstr>
    </vt:vector>
  </TitlesOfParts>
  <Company>Alialbakaa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Titration</dc:title>
  <dc:creator>Ali Rasool Albakaa</dc:creator>
  <cp:lastModifiedBy>Ali Rasool Albakaa</cp:lastModifiedBy>
  <cp:revision>8</cp:revision>
  <dcterms:created xsi:type="dcterms:W3CDTF">2014-11-29T04:53:56Z</dcterms:created>
  <dcterms:modified xsi:type="dcterms:W3CDTF">2014-12-22T15:34:13Z</dcterms:modified>
</cp:coreProperties>
</file>