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1" r:id="rId4"/>
    <p:sldId id="260" r:id="rId5"/>
    <p:sldId id="259" r:id="rId6"/>
    <p:sldId id="258" r:id="rId7"/>
    <p:sldId id="257" r:id="rId8"/>
    <p:sldId id="267" r:id="rId9"/>
    <p:sldId id="264" r:id="rId10"/>
    <p:sldId id="265" r:id="rId11"/>
    <p:sldId id="266" r:id="rId12"/>
    <p:sldId id="263"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5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6DC86A-BA76-4E15-B5E5-A737240C134B}"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D5F02D64-86BD-48BD-A994-9C035E4B89F8}">
      <dgm:prSet>
        <dgm:style>
          <a:lnRef idx="2">
            <a:schemeClr val="accent1"/>
          </a:lnRef>
          <a:fillRef idx="1">
            <a:schemeClr val="lt1"/>
          </a:fillRef>
          <a:effectRef idx="0">
            <a:schemeClr val="accent1"/>
          </a:effectRef>
          <a:fontRef idx="minor">
            <a:schemeClr val="dk1"/>
          </a:fontRef>
        </dgm:style>
      </dgm:prSet>
      <dgm:spPr/>
      <dgm:t>
        <a:bodyPr/>
        <a:lstStyle/>
        <a:p>
          <a:r>
            <a:rPr lang="en-US" b="1" dirty="0" smtClean="0"/>
            <a:t>dipping</a:t>
          </a:r>
          <a:endParaRPr lang="en-US" dirty="0"/>
        </a:p>
      </dgm:t>
    </dgm:pt>
    <dgm:pt modelId="{D627809F-FFC8-45E7-A94F-314620C7F031}" type="parTrans" cxnId="{81CE92BE-2A70-4119-9D06-219593293C94}">
      <dgm:prSet/>
      <dgm:spPr/>
      <dgm:t>
        <a:bodyPr/>
        <a:lstStyle/>
        <a:p>
          <a:endParaRPr lang="en-US"/>
        </a:p>
      </dgm:t>
    </dgm:pt>
    <dgm:pt modelId="{12620838-809F-418C-B533-5F80349F26AF}" type="sibTrans" cxnId="{81CE92BE-2A70-4119-9D06-219593293C94}">
      <dgm:prSet/>
      <dgm:spPr>
        <a:solidFill>
          <a:schemeClr val="accent1"/>
        </a:solidFill>
      </dgm:spPr>
      <dgm:t>
        <a:bodyPr/>
        <a:lstStyle/>
        <a:p>
          <a:endParaRPr lang="en-US"/>
        </a:p>
      </dgm:t>
    </dgm:pt>
    <dgm:pt modelId="{843810E2-A6E1-433B-BB6B-7B0E6C0E7DAF}">
      <dgm:prSet>
        <dgm:style>
          <a:lnRef idx="2">
            <a:schemeClr val="accent1"/>
          </a:lnRef>
          <a:fillRef idx="1">
            <a:schemeClr val="lt1"/>
          </a:fillRef>
          <a:effectRef idx="0">
            <a:schemeClr val="accent1"/>
          </a:effectRef>
          <a:fontRef idx="minor">
            <a:schemeClr val="dk1"/>
          </a:fontRef>
        </dgm:style>
      </dgm:prSet>
      <dgm:spPr/>
      <dgm:t>
        <a:bodyPr/>
        <a:lstStyle/>
        <a:p>
          <a:r>
            <a:rPr lang="en-US" b="1" dirty="0" smtClean="0"/>
            <a:t>spinning</a:t>
          </a:r>
          <a:endParaRPr lang="en-US" dirty="0"/>
        </a:p>
      </dgm:t>
    </dgm:pt>
    <dgm:pt modelId="{1298A285-F1A0-491A-AE2A-D8ABF5EDD412}" type="parTrans" cxnId="{C299AF06-CFC5-4043-A0BB-D8FD219EB68C}">
      <dgm:prSet/>
      <dgm:spPr/>
      <dgm:t>
        <a:bodyPr/>
        <a:lstStyle/>
        <a:p>
          <a:endParaRPr lang="en-US"/>
        </a:p>
      </dgm:t>
    </dgm:pt>
    <dgm:pt modelId="{95C3E902-BFC3-44EB-BFF8-03712080D411}" type="sibTrans" cxnId="{C299AF06-CFC5-4043-A0BB-D8FD219EB68C}">
      <dgm:prSet/>
      <dgm:spPr/>
      <dgm:t>
        <a:bodyPr/>
        <a:lstStyle/>
        <a:p>
          <a:endParaRPr lang="en-US"/>
        </a:p>
      </dgm:t>
    </dgm:pt>
    <dgm:pt modelId="{444B1910-4A9B-416A-9124-EDB83D9D573F}">
      <dgm:prSet>
        <dgm:style>
          <a:lnRef idx="2">
            <a:schemeClr val="accent1"/>
          </a:lnRef>
          <a:fillRef idx="1">
            <a:schemeClr val="lt1"/>
          </a:fillRef>
          <a:effectRef idx="0">
            <a:schemeClr val="accent1"/>
          </a:effectRef>
          <a:fontRef idx="minor">
            <a:schemeClr val="dk1"/>
          </a:fontRef>
        </dgm:style>
      </dgm:prSet>
      <dgm:spPr/>
      <dgm:t>
        <a:bodyPr/>
        <a:lstStyle/>
        <a:p>
          <a:r>
            <a:rPr lang="en-US" b="1" dirty="0" smtClean="0"/>
            <a:t>drying</a:t>
          </a:r>
          <a:endParaRPr lang="en-US" dirty="0"/>
        </a:p>
      </dgm:t>
    </dgm:pt>
    <dgm:pt modelId="{D473F4B4-6CF8-4867-9D0D-5B4A866D3257}" type="parTrans" cxnId="{B3D721AE-0075-4969-AB2B-041977CE695B}">
      <dgm:prSet/>
      <dgm:spPr/>
      <dgm:t>
        <a:bodyPr/>
        <a:lstStyle/>
        <a:p>
          <a:endParaRPr lang="en-US"/>
        </a:p>
      </dgm:t>
    </dgm:pt>
    <dgm:pt modelId="{67FEC2A1-02AA-4B96-B2CC-96D390331507}" type="sibTrans" cxnId="{B3D721AE-0075-4969-AB2B-041977CE695B}">
      <dgm:prSet/>
      <dgm:spPr/>
      <dgm:t>
        <a:bodyPr/>
        <a:lstStyle/>
        <a:p>
          <a:endParaRPr lang="en-US"/>
        </a:p>
      </dgm:t>
    </dgm:pt>
    <dgm:pt modelId="{C5D3200F-123E-44C6-87FA-8986E19963BB}">
      <dgm:prSet>
        <dgm:style>
          <a:lnRef idx="2">
            <a:schemeClr val="accent1"/>
          </a:lnRef>
          <a:fillRef idx="1">
            <a:schemeClr val="lt1"/>
          </a:fillRef>
          <a:effectRef idx="0">
            <a:schemeClr val="accent1"/>
          </a:effectRef>
          <a:fontRef idx="minor">
            <a:schemeClr val="dk1"/>
          </a:fontRef>
        </dgm:style>
      </dgm:prSet>
      <dgm:spPr/>
      <dgm:t>
        <a:bodyPr/>
        <a:lstStyle/>
        <a:p>
          <a:r>
            <a:rPr lang="en-US" b="1" dirty="0" smtClean="0"/>
            <a:t>stripping</a:t>
          </a:r>
          <a:endParaRPr lang="en-US" dirty="0"/>
        </a:p>
      </dgm:t>
    </dgm:pt>
    <dgm:pt modelId="{449A0445-BB94-4657-8613-E88AD502DAB7}" type="parTrans" cxnId="{BCF6C9DC-6467-4047-9D73-7DBFA2D2F25A}">
      <dgm:prSet/>
      <dgm:spPr/>
      <dgm:t>
        <a:bodyPr/>
        <a:lstStyle/>
        <a:p>
          <a:endParaRPr lang="en-US"/>
        </a:p>
      </dgm:t>
    </dgm:pt>
    <dgm:pt modelId="{78FCB903-1DD6-420C-B2CA-85097B86CBF6}" type="sibTrans" cxnId="{BCF6C9DC-6467-4047-9D73-7DBFA2D2F25A}">
      <dgm:prSet/>
      <dgm:spPr/>
      <dgm:t>
        <a:bodyPr/>
        <a:lstStyle/>
        <a:p>
          <a:endParaRPr lang="en-US"/>
        </a:p>
      </dgm:t>
    </dgm:pt>
    <dgm:pt modelId="{61B4032F-9C49-4AF1-A4D2-D4FFE1913D61}">
      <dgm:prSet>
        <dgm:style>
          <a:lnRef idx="2">
            <a:schemeClr val="accent1"/>
          </a:lnRef>
          <a:fillRef idx="1">
            <a:schemeClr val="lt1"/>
          </a:fillRef>
          <a:effectRef idx="0">
            <a:schemeClr val="accent1"/>
          </a:effectRef>
          <a:fontRef idx="minor">
            <a:schemeClr val="dk1"/>
          </a:fontRef>
        </dgm:style>
      </dgm:prSet>
      <dgm:spPr/>
      <dgm:t>
        <a:bodyPr/>
        <a:lstStyle/>
        <a:p>
          <a:r>
            <a:rPr lang="en-US" b="1" dirty="0" smtClean="0"/>
            <a:t>trimming</a:t>
          </a:r>
          <a:endParaRPr lang="en-US" dirty="0"/>
        </a:p>
      </dgm:t>
    </dgm:pt>
    <dgm:pt modelId="{2CE32BB2-A494-4FF9-9BAB-1C3D2197B509}" type="parTrans" cxnId="{033F67F6-0B55-4B81-BE4D-9CBAE393D953}">
      <dgm:prSet/>
      <dgm:spPr/>
      <dgm:t>
        <a:bodyPr/>
        <a:lstStyle/>
        <a:p>
          <a:endParaRPr lang="en-US"/>
        </a:p>
      </dgm:t>
    </dgm:pt>
    <dgm:pt modelId="{135A1D6F-66BA-4DE6-9198-F7A56C042EDD}" type="sibTrans" cxnId="{033F67F6-0B55-4B81-BE4D-9CBAE393D953}">
      <dgm:prSet/>
      <dgm:spPr/>
      <dgm:t>
        <a:bodyPr/>
        <a:lstStyle/>
        <a:p>
          <a:endParaRPr lang="en-US"/>
        </a:p>
      </dgm:t>
    </dgm:pt>
    <dgm:pt modelId="{0FEB5240-A6EB-451F-84F0-1AE7E786E654}">
      <dgm:prSet>
        <dgm:style>
          <a:lnRef idx="2">
            <a:schemeClr val="accent1"/>
          </a:lnRef>
          <a:fillRef idx="1">
            <a:schemeClr val="lt1"/>
          </a:fillRef>
          <a:effectRef idx="0">
            <a:schemeClr val="accent1"/>
          </a:effectRef>
          <a:fontRef idx="minor">
            <a:schemeClr val="dk1"/>
          </a:fontRef>
        </dgm:style>
      </dgm:prSet>
      <dgm:spPr/>
      <dgm:t>
        <a:bodyPr/>
        <a:lstStyle/>
        <a:p>
          <a:r>
            <a:rPr lang="en-US" b="1" dirty="0" smtClean="0"/>
            <a:t>joining the capsules.</a:t>
          </a:r>
          <a:endParaRPr lang="en-US" b="1" dirty="0"/>
        </a:p>
      </dgm:t>
    </dgm:pt>
    <dgm:pt modelId="{09ADB7F1-E71E-4FB6-A98D-A42896FE8F16}" type="parTrans" cxnId="{68906B17-0858-491D-BAEB-5A32C27FEEEB}">
      <dgm:prSet/>
      <dgm:spPr/>
      <dgm:t>
        <a:bodyPr/>
        <a:lstStyle/>
        <a:p>
          <a:endParaRPr lang="en-US"/>
        </a:p>
      </dgm:t>
    </dgm:pt>
    <dgm:pt modelId="{4060D032-8841-4E99-B22E-217B26B45962}" type="sibTrans" cxnId="{68906B17-0858-491D-BAEB-5A32C27FEEEB}">
      <dgm:prSet/>
      <dgm:spPr/>
      <dgm:t>
        <a:bodyPr/>
        <a:lstStyle/>
        <a:p>
          <a:endParaRPr lang="en-US"/>
        </a:p>
      </dgm:t>
    </dgm:pt>
    <dgm:pt modelId="{1CA20754-75D8-44BC-A8EF-EF569E0F8371}" type="pres">
      <dgm:prSet presAssocID="{946DC86A-BA76-4E15-B5E5-A737240C134B}" presName="Name0" presStyleCnt="0">
        <dgm:presLayoutVars>
          <dgm:dir/>
          <dgm:resizeHandles val="exact"/>
        </dgm:presLayoutVars>
      </dgm:prSet>
      <dgm:spPr/>
      <dgm:t>
        <a:bodyPr/>
        <a:lstStyle/>
        <a:p>
          <a:endParaRPr lang="en-US"/>
        </a:p>
      </dgm:t>
    </dgm:pt>
    <dgm:pt modelId="{4BA3DF10-8DE9-49A7-B3E5-67D846C5F05D}" type="pres">
      <dgm:prSet presAssocID="{946DC86A-BA76-4E15-B5E5-A737240C134B}" presName="cycle" presStyleCnt="0"/>
      <dgm:spPr/>
    </dgm:pt>
    <dgm:pt modelId="{CDD185D2-31E0-4510-BA55-6EC36EE637D0}" type="pres">
      <dgm:prSet presAssocID="{D5F02D64-86BD-48BD-A994-9C035E4B89F8}" presName="nodeFirstNode" presStyleLbl="node1" presStyleIdx="0" presStyleCnt="6">
        <dgm:presLayoutVars>
          <dgm:bulletEnabled val="1"/>
        </dgm:presLayoutVars>
      </dgm:prSet>
      <dgm:spPr/>
      <dgm:t>
        <a:bodyPr/>
        <a:lstStyle/>
        <a:p>
          <a:endParaRPr lang="en-US"/>
        </a:p>
      </dgm:t>
    </dgm:pt>
    <dgm:pt modelId="{372D789B-508A-494A-B90C-3B36E9BCA774}" type="pres">
      <dgm:prSet presAssocID="{12620838-809F-418C-B533-5F80349F26AF}" presName="sibTransFirstNode" presStyleLbl="bgShp" presStyleIdx="0" presStyleCnt="1"/>
      <dgm:spPr/>
      <dgm:t>
        <a:bodyPr/>
        <a:lstStyle/>
        <a:p>
          <a:endParaRPr lang="en-US"/>
        </a:p>
      </dgm:t>
    </dgm:pt>
    <dgm:pt modelId="{8BB0895D-EF3E-4D92-BACF-494B439CC4AD}" type="pres">
      <dgm:prSet presAssocID="{843810E2-A6E1-433B-BB6B-7B0E6C0E7DAF}" presName="nodeFollowingNodes" presStyleLbl="node1" presStyleIdx="1" presStyleCnt="6">
        <dgm:presLayoutVars>
          <dgm:bulletEnabled val="1"/>
        </dgm:presLayoutVars>
      </dgm:prSet>
      <dgm:spPr/>
      <dgm:t>
        <a:bodyPr/>
        <a:lstStyle/>
        <a:p>
          <a:endParaRPr lang="en-US"/>
        </a:p>
      </dgm:t>
    </dgm:pt>
    <dgm:pt modelId="{ED4A51D0-5771-47C1-9ABD-045A0F80BC92}" type="pres">
      <dgm:prSet presAssocID="{444B1910-4A9B-416A-9124-EDB83D9D573F}" presName="nodeFollowingNodes" presStyleLbl="node1" presStyleIdx="2" presStyleCnt="6">
        <dgm:presLayoutVars>
          <dgm:bulletEnabled val="1"/>
        </dgm:presLayoutVars>
      </dgm:prSet>
      <dgm:spPr/>
      <dgm:t>
        <a:bodyPr/>
        <a:lstStyle/>
        <a:p>
          <a:endParaRPr lang="en-US"/>
        </a:p>
      </dgm:t>
    </dgm:pt>
    <dgm:pt modelId="{7DCAFCEC-984B-44E2-81DE-0BF1D494C368}" type="pres">
      <dgm:prSet presAssocID="{C5D3200F-123E-44C6-87FA-8986E19963BB}" presName="nodeFollowingNodes" presStyleLbl="node1" presStyleIdx="3" presStyleCnt="6">
        <dgm:presLayoutVars>
          <dgm:bulletEnabled val="1"/>
        </dgm:presLayoutVars>
      </dgm:prSet>
      <dgm:spPr/>
      <dgm:t>
        <a:bodyPr/>
        <a:lstStyle/>
        <a:p>
          <a:endParaRPr lang="en-US"/>
        </a:p>
      </dgm:t>
    </dgm:pt>
    <dgm:pt modelId="{5043BA7C-276B-4DCA-AA1C-5F0072E57FE5}" type="pres">
      <dgm:prSet presAssocID="{61B4032F-9C49-4AF1-A4D2-D4FFE1913D61}" presName="nodeFollowingNodes" presStyleLbl="node1" presStyleIdx="4" presStyleCnt="6">
        <dgm:presLayoutVars>
          <dgm:bulletEnabled val="1"/>
        </dgm:presLayoutVars>
      </dgm:prSet>
      <dgm:spPr/>
      <dgm:t>
        <a:bodyPr/>
        <a:lstStyle/>
        <a:p>
          <a:endParaRPr lang="en-US"/>
        </a:p>
      </dgm:t>
    </dgm:pt>
    <dgm:pt modelId="{E7E45A2C-3C5A-4A29-8656-0703864F27E2}" type="pres">
      <dgm:prSet presAssocID="{0FEB5240-A6EB-451F-84F0-1AE7E786E654}" presName="nodeFollowingNodes" presStyleLbl="node1" presStyleIdx="5" presStyleCnt="6">
        <dgm:presLayoutVars>
          <dgm:bulletEnabled val="1"/>
        </dgm:presLayoutVars>
      </dgm:prSet>
      <dgm:spPr/>
      <dgm:t>
        <a:bodyPr/>
        <a:lstStyle/>
        <a:p>
          <a:endParaRPr lang="en-US"/>
        </a:p>
      </dgm:t>
    </dgm:pt>
  </dgm:ptLst>
  <dgm:cxnLst>
    <dgm:cxn modelId="{BCF6C9DC-6467-4047-9D73-7DBFA2D2F25A}" srcId="{946DC86A-BA76-4E15-B5E5-A737240C134B}" destId="{C5D3200F-123E-44C6-87FA-8986E19963BB}" srcOrd="3" destOrd="0" parTransId="{449A0445-BB94-4657-8613-E88AD502DAB7}" sibTransId="{78FCB903-1DD6-420C-B2CA-85097B86CBF6}"/>
    <dgm:cxn modelId="{033F67F6-0B55-4B81-BE4D-9CBAE393D953}" srcId="{946DC86A-BA76-4E15-B5E5-A737240C134B}" destId="{61B4032F-9C49-4AF1-A4D2-D4FFE1913D61}" srcOrd="4" destOrd="0" parTransId="{2CE32BB2-A494-4FF9-9BAB-1C3D2197B509}" sibTransId="{135A1D6F-66BA-4DE6-9198-F7A56C042EDD}"/>
    <dgm:cxn modelId="{B3D721AE-0075-4969-AB2B-041977CE695B}" srcId="{946DC86A-BA76-4E15-B5E5-A737240C134B}" destId="{444B1910-4A9B-416A-9124-EDB83D9D573F}" srcOrd="2" destOrd="0" parTransId="{D473F4B4-6CF8-4867-9D0D-5B4A866D3257}" sibTransId="{67FEC2A1-02AA-4B96-B2CC-96D390331507}"/>
    <dgm:cxn modelId="{E551CD38-FE45-4D1F-B8BF-C3E2A3851B1B}" type="presOf" srcId="{946DC86A-BA76-4E15-B5E5-A737240C134B}" destId="{1CA20754-75D8-44BC-A8EF-EF569E0F8371}" srcOrd="0" destOrd="0" presId="urn:microsoft.com/office/officeart/2005/8/layout/cycle3"/>
    <dgm:cxn modelId="{81CE92BE-2A70-4119-9D06-219593293C94}" srcId="{946DC86A-BA76-4E15-B5E5-A737240C134B}" destId="{D5F02D64-86BD-48BD-A994-9C035E4B89F8}" srcOrd="0" destOrd="0" parTransId="{D627809F-FFC8-45E7-A94F-314620C7F031}" sibTransId="{12620838-809F-418C-B533-5F80349F26AF}"/>
    <dgm:cxn modelId="{FFE9C965-34B1-4DD7-93C5-1405CA0E06E9}" type="presOf" srcId="{444B1910-4A9B-416A-9124-EDB83D9D573F}" destId="{ED4A51D0-5771-47C1-9ABD-045A0F80BC92}" srcOrd="0" destOrd="0" presId="urn:microsoft.com/office/officeart/2005/8/layout/cycle3"/>
    <dgm:cxn modelId="{DCC9297E-7F37-4012-878A-43136C214FEF}" type="presOf" srcId="{61B4032F-9C49-4AF1-A4D2-D4FFE1913D61}" destId="{5043BA7C-276B-4DCA-AA1C-5F0072E57FE5}" srcOrd="0" destOrd="0" presId="urn:microsoft.com/office/officeart/2005/8/layout/cycle3"/>
    <dgm:cxn modelId="{67942373-B1A7-4D77-B029-F0D76923360F}" type="presOf" srcId="{12620838-809F-418C-B533-5F80349F26AF}" destId="{372D789B-508A-494A-B90C-3B36E9BCA774}" srcOrd="0" destOrd="0" presId="urn:microsoft.com/office/officeart/2005/8/layout/cycle3"/>
    <dgm:cxn modelId="{AF44A638-446F-4695-A65B-B307EFC7AB28}" type="presOf" srcId="{D5F02D64-86BD-48BD-A994-9C035E4B89F8}" destId="{CDD185D2-31E0-4510-BA55-6EC36EE637D0}" srcOrd="0" destOrd="0" presId="urn:microsoft.com/office/officeart/2005/8/layout/cycle3"/>
    <dgm:cxn modelId="{70E7BEED-59E5-44D7-AFDB-DAC73DD85127}" type="presOf" srcId="{843810E2-A6E1-433B-BB6B-7B0E6C0E7DAF}" destId="{8BB0895D-EF3E-4D92-BACF-494B439CC4AD}" srcOrd="0" destOrd="0" presId="urn:microsoft.com/office/officeart/2005/8/layout/cycle3"/>
    <dgm:cxn modelId="{899C6F8C-6336-452C-8780-C4CECB3E0C97}" type="presOf" srcId="{0FEB5240-A6EB-451F-84F0-1AE7E786E654}" destId="{E7E45A2C-3C5A-4A29-8656-0703864F27E2}" srcOrd="0" destOrd="0" presId="urn:microsoft.com/office/officeart/2005/8/layout/cycle3"/>
    <dgm:cxn modelId="{C299AF06-CFC5-4043-A0BB-D8FD219EB68C}" srcId="{946DC86A-BA76-4E15-B5E5-A737240C134B}" destId="{843810E2-A6E1-433B-BB6B-7B0E6C0E7DAF}" srcOrd="1" destOrd="0" parTransId="{1298A285-F1A0-491A-AE2A-D8ABF5EDD412}" sibTransId="{95C3E902-BFC3-44EB-BFF8-03712080D411}"/>
    <dgm:cxn modelId="{68906B17-0858-491D-BAEB-5A32C27FEEEB}" srcId="{946DC86A-BA76-4E15-B5E5-A737240C134B}" destId="{0FEB5240-A6EB-451F-84F0-1AE7E786E654}" srcOrd="5" destOrd="0" parTransId="{09ADB7F1-E71E-4FB6-A98D-A42896FE8F16}" sibTransId="{4060D032-8841-4E99-B22E-217B26B45962}"/>
    <dgm:cxn modelId="{CD8718E6-9F67-4E57-95C1-6B84B07670E3}" type="presOf" srcId="{C5D3200F-123E-44C6-87FA-8986E19963BB}" destId="{7DCAFCEC-984B-44E2-81DE-0BF1D494C368}" srcOrd="0" destOrd="0" presId="urn:microsoft.com/office/officeart/2005/8/layout/cycle3"/>
    <dgm:cxn modelId="{CDB7D93C-ABAB-44A6-984C-D5DEFC5B9AFA}" type="presParOf" srcId="{1CA20754-75D8-44BC-A8EF-EF569E0F8371}" destId="{4BA3DF10-8DE9-49A7-B3E5-67D846C5F05D}" srcOrd="0" destOrd="0" presId="urn:microsoft.com/office/officeart/2005/8/layout/cycle3"/>
    <dgm:cxn modelId="{B5E51735-F79F-4413-8DB5-EF08BA1D23A7}" type="presParOf" srcId="{4BA3DF10-8DE9-49A7-B3E5-67D846C5F05D}" destId="{CDD185D2-31E0-4510-BA55-6EC36EE637D0}" srcOrd="0" destOrd="0" presId="urn:microsoft.com/office/officeart/2005/8/layout/cycle3"/>
    <dgm:cxn modelId="{0E6D6A03-007E-4069-A2B2-5A6AFC679BC1}" type="presParOf" srcId="{4BA3DF10-8DE9-49A7-B3E5-67D846C5F05D}" destId="{372D789B-508A-494A-B90C-3B36E9BCA774}" srcOrd="1" destOrd="0" presId="urn:microsoft.com/office/officeart/2005/8/layout/cycle3"/>
    <dgm:cxn modelId="{9B77CE5C-D45B-4FE8-ABFF-29D0FDA27618}" type="presParOf" srcId="{4BA3DF10-8DE9-49A7-B3E5-67D846C5F05D}" destId="{8BB0895D-EF3E-4D92-BACF-494B439CC4AD}" srcOrd="2" destOrd="0" presId="urn:microsoft.com/office/officeart/2005/8/layout/cycle3"/>
    <dgm:cxn modelId="{1810B42A-7CF0-41B9-BC6E-1BFE4CD9BCB8}" type="presParOf" srcId="{4BA3DF10-8DE9-49A7-B3E5-67D846C5F05D}" destId="{ED4A51D0-5771-47C1-9ABD-045A0F80BC92}" srcOrd="3" destOrd="0" presId="urn:microsoft.com/office/officeart/2005/8/layout/cycle3"/>
    <dgm:cxn modelId="{F52B6558-153D-4782-BF64-D9D84DA3E5AB}" type="presParOf" srcId="{4BA3DF10-8DE9-49A7-B3E5-67D846C5F05D}" destId="{7DCAFCEC-984B-44E2-81DE-0BF1D494C368}" srcOrd="4" destOrd="0" presId="urn:microsoft.com/office/officeart/2005/8/layout/cycle3"/>
    <dgm:cxn modelId="{CD3236C0-3633-4C1B-AE9E-F4E35251FF4B}" type="presParOf" srcId="{4BA3DF10-8DE9-49A7-B3E5-67D846C5F05D}" destId="{5043BA7C-276B-4DCA-AA1C-5F0072E57FE5}" srcOrd="5" destOrd="0" presId="urn:microsoft.com/office/officeart/2005/8/layout/cycle3"/>
    <dgm:cxn modelId="{9DEC6014-69DA-4C15-8120-F270756CCDD9}" type="presParOf" srcId="{4BA3DF10-8DE9-49A7-B3E5-67D846C5F05D}" destId="{E7E45A2C-3C5A-4A29-8656-0703864F27E2}" srcOrd="6" destOrd="0" presId="urn:microsoft.com/office/officeart/2005/8/layout/cycle3"/>
  </dgm:cxnLst>
  <dgm:bg>
    <a:solidFill>
      <a:schemeClr val="bg2">
        <a:lumMod val="9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D789B-508A-494A-B90C-3B36E9BCA774}">
      <dsp:nvSpPr>
        <dsp:cNvPr id="0" name=""/>
        <dsp:cNvSpPr/>
      </dsp:nvSpPr>
      <dsp:spPr>
        <a:xfrm>
          <a:off x="1896745" y="-3944"/>
          <a:ext cx="4283709" cy="4283709"/>
        </a:xfrm>
        <a:prstGeom prst="circularArrow">
          <a:avLst>
            <a:gd name="adj1" fmla="val 5274"/>
            <a:gd name="adj2" fmla="val 312630"/>
            <a:gd name="adj3" fmla="val 14227898"/>
            <a:gd name="adj4" fmla="val 17127155"/>
            <a:gd name="adj5" fmla="val 5477"/>
          </a:avLst>
        </a:prstGeom>
        <a:solidFill>
          <a:schemeClr val="accent1"/>
        </a:solidFill>
        <a:ln>
          <a:noFill/>
        </a:ln>
        <a:effectLst/>
      </dsp:spPr>
      <dsp:style>
        <a:lnRef idx="0">
          <a:scrgbClr r="0" g="0" b="0"/>
        </a:lnRef>
        <a:fillRef idx="1">
          <a:scrgbClr r="0" g="0" b="0"/>
        </a:fillRef>
        <a:effectRef idx="0">
          <a:scrgbClr r="0" g="0" b="0"/>
        </a:effectRef>
        <a:fontRef idx="minor"/>
      </dsp:style>
    </dsp:sp>
    <dsp:sp modelId="{CDD185D2-31E0-4510-BA55-6EC36EE637D0}">
      <dsp:nvSpPr>
        <dsp:cNvPr id="0" name=""/>
        <dsp:cNvSpPr/>
      </dsp:nvSpPr>
      <dsp:spPr>
        <a:xfrm>
          <a:off x="3224175" y="1274"/>
          <a:ext cx="1628849" cy="814424"/>
        </a:xfrm>
        <a:prstGeom prst="roundRect">
          <a:avLst/>
        </a:prstGeom>
        <a:solidFill>
          <a:schemeClr val="lt1"/>
        </a:solidFill>
        <a:ln w="55000" cap="flat" cmpd="thickThin" algn="ctr">
          <a:solidFill>
            <a:schemeClr val="accent1">
              <a:tint val="90000"/>
              <a:satMod val="130000"/>
            </a:schemeClr>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dipping</a:t>
          </a:r>
          <a:endParaRPr lang="en-US" sz="2000" kern="1200" dirty="0"/>
        </a:p>
      </dsp:txBody>
      <dsp:txXfrm>
        <a:off x="3263932" y="41031"/>
        <a:ext cx="1549335" cy="734910"/>
      </dsp:txXfrm>
    </dsp:sp>
    <dsp:sp modelId="{8BB0895D-EF3E-4D92-BACF-494B439CC4AD}">
      <dsp:nvSpPr>
        <dsp:cNvPr id="0" name=""/>
        <dsp:cNvSpPr/>
      </dsp:nvSpPr>
      <dsp:spPr>
        <a:xfrm>
          <a:off x="4729165" y="870181"/>
          <a:ext cx="1628849" cy="814424"/>
        </a:xfrm>
        <a:prstGeom prst="roundRect">
          <a:avLst/>
        </a:prstGeom>
        <a:solidFill>
          <a:schemeClr val="lt1"/>
        </a:solidFill>
        <a:ln w="55000" cap="flat" cmpd="thickThin" algn="ctr">
          <a:solidFill>
            <a:schemeClr val="accent1">
              <a:tint val="90000"/>
              <a:satMod val="130000"/>
            </a:schemeClr>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spinning</a:t>
          </a:r>
          <a:endParaRPr lang="en-US" sz="2000" kern="1200" dirty="0"/>
        </a:p>
      </dsp:txBody>
      <dsp:txXfrm>
        <a:off x="4768922" y="909938"/>
        <a:ext cx="1549335" cy="734910"/>
      </dsp:txXfrm>
    </dsp:sp>
    <dsp:sp modelId="{ED4A51D0-5771-47C1-9ABD-045A0F80BC92}">
      <dsp:nvSpPr>
        <dsp:cNvPr id="0" name=""/>
        <dsp:cNvSpPr/>
      </dsp:nvSpPr>
      <dsp:spPr>
        <a:xfrm>
          <a:off x="4729165" y="2607994"/>
          <a:ext cx="1628849" cy="814424"/>
        </a:xfrm>
        <a:prstGeom prst="roundRect">
          <a:avLst/>
        </a:prstGeom>
        <a:solidFill>
          <a:schemeClr val="lt1"/>
        </a:solidFill>
        <a:ln w="55000" cap="flat" cmpd="thickThin" algn="ctr">
          <a:solidFill>
            <a:schemeClr val="accent1">
              <a:tint val="90000"/>
              <a:satMod val="130000"/>
            </a:schemeClr>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drying</a:t>
          </a:r>
          <a:endParaRPr lang="en-US" sz="2000" kern="1200" dirty="0"/>
        </a:p>
      </dsp:txBody>
      <dsp:txXfrm>
        <a:off x="4768922" y="2647751"/>
        <a:ext cx="1549335" cy="734910"/>
      </dsp:txXfrm>
    </dsp:sp>
    <dsp:sp modelId="{7DCAFCEC-984B-44E2-81DE-0BF1D494C368}">
      <dsp:nvSpPr>
        <dsp:cNvPr id="0" name=""/>
        <dsp:cNvSpPr/>
      </dsp:nvSpPr>
      <dsp:spPr>
        <a:xfrm>
          <a:off x="3224175" y="3476900"/>
          <a:ext cx="1628849" cy="814424"/>
        </a:xfrm>
        <a:prstGeom prst="roundRect">
          <a:avLst/>
        </a:prstGeom>
        <a:solidFill>
          <a:schemeClr val="lt1"/>
        </a:solidFill>
        <a:ln w="55000" cap="flat" cmpd="thickThin" algn="ctr">
          <a:solidFill>
            <a:schemeClr val="accent1">
              <a:tint val="90000"/>
              <a:satMod val="130000"/>
            </a:schemeClr>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stripping</a:t>
          </a:r>
          <a:endParaRPr lang="en-US" sz="2000" kern="1200" dirty="0"/>
        </a:p>
      </dsp:txBody>
      <dsp:txXfrm>
        <a:off x="3263932" y="3516657"/>
        <a:ext cx="1549335" cy="734910"/>
      </dsp:txXfrm>
    </dsp:sp>
    <dsp:sp modelId="{5043BA7C-276B-4DCA-AA1C-5F0072E57FE5}">
      <dsp:nvSpPr>
        <dsp:cNvPr id="0" name=""/>
        <dsp:cNvSpPr/>
      </dsp:nvSpPr>
      <dsp:spPr>
        <a:xfrm>
          <a:off x="1719184" y="2607994"/>
          <a:ext cx="1628849" cy="814424"/>
        </a:xfrm>
        <a:prstGeom prst="roundRect">
          <a:avLst/>
        </a:prstGeom>
        <a:solidFill>
          <a:schemeClr val="lt1"/>
        </a:solidFill>
        <a:ln w="55000" cap="flat" cmpd="thickThin" algn="ctr">
          <a:solidFill>
            <a:schemeClr val="accent1">
              <a:tint val="90000"/>
              <a:satMod val="130000"/>
            </a:schemeClr>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trimming</a:t>
          </a:r>
          <a:endParaRPr lang="en-US" sz="2000" kern="1200" dirty="0"/>
        </a:p>
      </dsp:txBody>
      <dsp:txXfrm>
        <a:off x="1758941" y="2647751"/>
        <a:ext cx="1549335" cy="734910"/>
      </dsp:txXfrm>
    </dsp:sp>
    <dsp:sp modelId="{E7E45A2C-3C5A-4A29-8656-0703864F27E2}">
      <dsp:nvSpPr>
        <dsp:cNvPr id="0" name=""/>
        <dsp:cNvSpPr/>
      </dsp:nvSpPr>
      <dsp:spPr>
        <a:xfrm>
          <a:off x="1719184" y="870181"/>
          <a:ext cx="1628849" cy="814424"/>
        </a:xfrm>
        <a:prstGeom prst="roundRect">
          <a:avLst/>
        </a:prstGeom>
        <a:solidFill>
          <a:schemeClr val="lt1"/>
        </a:solidFill>
        <a:ln w="55000" cap="flat" cmpd="thickThin" algn="ctr">
          <a:solidFill>
            <a:schemeClr val="accent1">
              <a:tint val="90000"/>
              <a:satMod val="130000"/>
            </a:schemeClr>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joining the capsules.</a:t>
          </a:r>
          <a:endParaRPr lang="en-US" sz="2000" b="1" kern="1200" dirty="0"/>
        </a:p>
      </dsp:txBody>
      <dsp:txXfrm>
        <a:off x="1758941" y="909938"/>
        <a:ext cx="1549335" cy="73491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07E0DC4-94B2-4A23-AED4-52C5EE6FC300}"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7805FFD-1A99-4E78-BF5C-A459007434D9}" type="slidenum">
              <a:rPr lang="en-US" smtClean="0"/>
              <a:t>‹#›</a:t>
            </a:fld>
            <a:endParaRPr lang="en-US"/>
          </a:p>
        </p:txBody>
      </p:sp>
    </p:spTree>
    <p:extLst>
      <p:ext uri="{BB962C8B-B14F-4D97-AF65-F5344CB8AC3E}">
        <p14:creationId xmlns:p14="http://schemas.microsoft.com/office/powerpoint/2010/main" val="668408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7E0DC4-94B2-4A23-AED4-52C5EE6FC300}"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7805FFD-1A99-4E78-BF5C-A459007434D9}" type="slidenum">
              <a:rPr lang="en-US" smtClean="0"/>
              <a:t>‹#›</a:t>
            </a:fld>
            <a:endParaRPr lang="en-US"/>
          </a:p>
        </p:txBody>
      </p:sp>
    </p:spTree>
    <p:extLst>
      <p:ext uri="{BB962C8B-B14F-4D97-AF65-F5344CB8AC3E}">
        <p14:creationId xmlns:p14="http://schemas.microsoft.com/office/powerpoint/2010/main" val="4036803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7E0DC4-94B2-4A23-AED4-52C5EE6FC300}"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7805FFD-1A99-4E78-BF5C-A459007434D9}"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02194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F07E0DC4-94B2-4A23-AED4-52C5EE6FC300}"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7805FFD-1A99-4E78-BF5C-A459007434D9}" type="slidenum">
              <a:rPr lang="en-US" smtClean="0"/>
              <a:t>‹#›</a:t>
            </a:fld>
            <a:endParaRPr lang="en-US"/>
          </a:p>
        </p:txBody>
      </p:sp>
    </p:spTree>
    <p:extLst>
      <p:ext uri="{BB962C8B-B14F-4D97-AF65-F5344CB8AC3E}">
        <p14:creationId xmlns:p14="http://schemas.microsoft.com/office/powerpoint/2010/main" val="473947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F07E0DC4-94B2-4A23-AED4-52C5EE6FC300}"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7805FFD-1A99-4E78-BF5C-A459007434D9}"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82819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F07E0DC4-94B2-4A23-AED4-52C5EE6FC300}"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7805FFD-1A99-4E78-BF5C-A459007434D9}" type="slidenum">
              <a:rPr lang="en-US" smtClean="0"/>
              <a:t>‹#›</a:t>
            </a:fld>
            <a:endParaRPr lang="en-US"/>
          </a:p>
        </p:txBody>
      </p:sp>
    </p:spTree>
    <p:extLst>
      <p:ext uri="{BB962C8B-B14F-4D97-AF65-F5344CB8AC3E}">
        <p14:creationId xmlns:p14="http://schemas.microsoft.com/office/powerpoint/2010/main" val="2905576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7E0DC4-94B2-4A23-AED4-52C5EE6FC300}"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7805FFD-1A99-4E78-BF5C-A459007434D9}" type="slidenum">
              <a:rPr lang="en-US" smtClean="0"/>
              <a:t>‹#›</a:t>
            </a:fld>
            <a:endParaRPr lang="en-US"/>
          </a:p>
        </p:txBody>
      </p:sp>
    </p:spTree>
    <p:extLst>
      <p:ext uri="{BB962C8B-B14F-4D97-AF65-F5344CB8AC3E}">
        <p14:creationId xmlns:p14="http://schemas.microsoft.com/office/powerpoint/2010/main" val="742259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7E0DC4-94B2-4A23-AED4-52C5EE6FC300}"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7805FFD-1A99-4E78-BF5C-A459007434D9}" type="slidenum">
              <a:rPr lang="en-US" smtClean="0"/>
              <a:t>‹#›</a:t>
            </a:fld>
            <a:endParaRPr lang="en-US"/>
          </a:p>
        </p:txBody>
      </p:sp>
    </p:spTree>
    <p:extLst>
      <p:ext uri="{BB962C8B-B14F-4D97-AF65-F5344CB8AC3E}">
        <p14:creationId xmlns:p14="http://schemas.microsoft.com/office/powerpoint/2010/main" val="1164167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7E0DC4-94B2-4A23-AED4-52C5EE6FC300}"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7805FFD-1A99-4E78-BF5C-A459007434D9}" type="slidenum">
              <a:rPr lang="en-US" smtClean="0"/>
              <a:t>‹#›</a:t>
            </a:fld>
            <a:endParaRPr lang="en-US"/>
          </a:p>
        </p:txBody>
      </p:sp>
    </p:spTree>
    <p:extLst>
      <p:ext uri="{BB962C8B-B14F-4D97-AF65-F5344CB8AC3E}">
        <p14:creationId xmlns:p14="http://schemas.microsoft.com/office/powerpoint/2010/main" val="4031768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7E0DC4-94B2-4A23-AED4-52C5EE6FC300}"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7805FFD-1A99-4E78-BF5C-A459007434D9}" type="slidenum">
              <a:rPr lang="en-US" smtClean="0"/>
              <a:t>‹#›</a:t>
            </a:fld>
            <a:endParaRPr lang="en-US"/>
          </a:p>
        </p:txBody>
      </p:sp>
    </p:spTree>
    <p:extLst>
      <p:ext uri="{BB962C8B-B14F-4D97-AF65-F5344CB8AC3E}">
        <p14:creationId xmlns:p14="http://schemas.microsoft.com/office/powerpoint/2010/main" val="3510072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7E0DC4-94B2-4A23-AED4-52C5EE6FC300}"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7805FFD-1A99-4E78-BF5C-A459007434D9}" type="slidenum">
              <a:rPr lang="en-US" smtClean="0"/>
              <a:t>‹#›</a:t>
            </a:fld>
            <a:endParaRPr lang="en-US"/>
          </a:p>
        </p:txBody>
      </p:sp>
    </p:spTree>
    <p:extLst>
      <p:ext uri="{BB962C8B-B14F-4D97-AF65-F5344CB8AC3E}">
        <p14:creationId xmlns:p14="http://schemas.microsoft.com/office/powerpoint/2010/main" val="3543815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7E0DC4-94B2-4A23-AED4-52C5EE6FC300}"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7805FFD-1A99-4E78-BF5C-A459007434D9}" type="slidenum">
              <a:rPr lang="en-US" smtClean="0"/>
              <a:t>‹#›</a:t>
            </a:fld>
            <a:endParaRPr lang="en-US"/>
          </a:p>
        </p:txBody>
      </p:sp>
    </p:spTree>
    <p:extLst>
      <p:ext uri="{BB962C8B-B14F-4D97-AF65-F5344CB8AC3E}">
        <p14:creationId xmlns:p14="http://schemas.microsoft.com/office/powerpoint/2010/main" val="1249626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7E0DC4-94B2-4A23-AED4-52C5EE6FC300}"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7805FFD-1A99-4E78-BF5C-A459007434D9}" type="slidenum">
              <a:rPr lang="en-US" smtClean="0"/>
              <a:t>‹#›</a:t>
            </a:fld>
            <a:endParaRPr lang="en-US"/>
          </a:p>
        </p:txBody>
      </p:sp>
    </p:spTree>
    <p:extLst>
      <p:ext uri="{BB962C8B-B14F-4D97-AF65-F5344CB8AC3E}">
        <p14:creationId xmlns:p14="http://schemas.microsoft.com/office/powerpoint/2010/main" val="302330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7E0DC4-94B2-4A23-AED4-52C5EE6FC300}"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7805FFD-1A99-4E78-BF5C-A459007434D9}" type="slidenum">
              <a:rPr lang="en-US" smtClean="0"/>
              <a:t>‹#›</a:t>
            </a:fld>
            <a:endParaRPr lang="en-US"/>
          </a:p>
        </p:txBody>
      </p:sp>
    </p:spTree>
    <p:extLst>
      <p:ext uri="{BB962C8B-B14F-4D97-AF65-F5344CB8AC3E}">
        <p14:creationId xmlns:p14="http://schemas.microsoft.com/office/powerpoint/2010/main" val="3065956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7E0DC4-94B2-4A23-AED4-52C5EE6FC300}"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7805FFD-1A99-4E78-BF5C-A459007434D9}" type="slidenum">
              <a:rPr lang="en-US" smtClean="0"/>
              <a:t>‹#›</a:t>
            </a:fld>
            <a:endParaRPr lang="en-US"/>
          </a:p>
        </p:txBody>
      </p:sp>
    </p:spTree>
    <p:extLst>
      <p:ext uri="{BB962C8B-B14F-4D97-AF65-F5344CB8AC3E}">
        <p14:creationId xmlns:p14="http://schemas.microsoft.com/office/powerpoint/2010/main" val="1711743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7E0DC4-94B2-4A23-AED4-52C5EE6FC300}"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7805FFD-1A99-4E78-BF5C-A459007434D9}" type="slidenum">
              <a:rPr lang="en-US" smtClean="0"/>
              <a:t>‹#›</a:t>
            </a:fld>
            <a:endParaRPr lang="en-US"/>
          </a:p>
        </p:txBody>
      </p:sp>
    </p:spTree>
    <p:extLst>
      <p:ext uri="{BB962C8B-B14F-4D97-AF65-F5344CB8AC3E}">
        <p14:creationId xmlns:p14="http://schemas.microsoft.com/office/powerpoint/2010/main" val="810983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07E0DC4-94B2-4A23-AED4-52C5EE6FC300}" type="datetimeFigureOut">
              <a:rPr lang="en-US" smtClean="0"/>
              <a:t>12/10/2017</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7805FFD-1A99-4E78-BF5C-A459007434D9}" type="slidenum">
              <a:rPr lang="en-US" smtClean="0"/>
              <a:t>‹#›</a:t>
            </a:fld>
            <a:endParaRPr lang="en-US"/>
          </a:p>
        </p:txBody>
      </p:sp>
    </p:spTree>
    <p:extLst>
      <p:ext uri="{BB962C8B-B14F-4D97-AF65-F5344CB8AC3E}">
        <p14:creationId xmlns:p14="http://schemas.microsoft.com/office/powerpoint/2010/main" val="10169749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Times New Roman" panose="02020603050405020304" pitchFamily="18" charset="0"/>
                <a:cs typeface="Times New Roman" panose="02020603050405020304" pitchFamily="18" charset="0"/>
              </a:rPr>
              <a:t>capsules</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normAutofit/>
          </a:bodyPr>
          <a:lstStyle/>
          <a:p>
            <a:r>
              <a:rPr lang="en-US" sz="2400" dirty="0" smtClean="0">
                <a:latin typeface="AR BLANCA" panose="02000000000000000000" pitchFamily="2" charset="0"/>
              </a:rPr>
              <a:t>Assistant lecturer: Hiba Sabah</a:t>
            </a:r>
            <a:endParaRPr lang="en-US" sz="2400" dirty="0">
              <a:latin typeface="AR BLANCA"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7956" y="0"/>
            <a:ext cx="4954044" cy="5736953"/>
          </a:xfrm>
          <a:prstGeom prst="rect">
            <a:avLst/>
          </a:prstGeom>
        </p:spPr>
      </p:pic>
    </p:spTree>
    <p:extLst>
      <p:ext uri="{BB962C8B-B14F-4D97-AF65-F5344CB8AC3E}">
        <p14:creationId xmlns:p14="http://schemas.microsoft.com/office/powerpoint/2010/main" val="2234520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82582" y="0"/>
            <a:ext cx="8911687" cy="1280890"/>
          </a:xfrm>
          <a:prstGeom prst="rect">
            <a:avLst/>
          </a:prstGeom>
        </p:spPr>
        <p:txBody>
          <a:bodyPr wrap="none">
            <a:spAutoFit/>
          </a:bodyPr>
          <a:lstStyle/>
          <a:p>
            <a:r>
              <a:rPr lang="en-US" b="1" dirty="0">
                <a:latin typeface="Arial" panose="020B0604020202020204" pitchFamily="34" charset="0"/>
              </a:rPr>
              <a:t>Filling </a:t>
            </a:r>
            <a:r>
              <a:rPr lang="en-US" b="1" dirty="0" smtClean="0">
                <a:latin typeface="Arial" panose="020B0604020202020204" pitchFamily="34" charset="0"/>
              </a:rPr>
              <a:t>Equipment's</a:t>
            </a:r>
            <a:endParaRPr lang="en-US" dirty="0"/>
          </a:p>
        </p:txBody>
      </p:sp>
      <p:pic>
        <p:nvPicPr>
          <p:cNvPr id="5" name="Picture 4"/>
          <p:cNvPicPr>
            <a:picLocks noChangeAspect="1"/>
          </p:cNvPicPr>
          <p:nvPr/>
        </p:nvPicPr>
        <p:blipFill>
          <a:blip r:embed="rId2"/>
          <a:stretch>
            <a:fillRect/>
          </a:stretch>
        </p:blipFill>
        <p:spPr>
          <a:xfrm>
            <a:off x="104503" y="595716"/>
            <a:ext cx="4944024" cy="6262284"/>
          </a:xfrm>
          <a:prstGeom prst="rect">
            <a:avLst/>
          </a:prstGeom>
        </p:spPr>
      </p:pic>
      <p:pic>
        <p:nvPicPr>
          <p:cNvPr id="6" name="Picture 5"/>
          <p:cNvPicPr>
            <a:picLocks noChangeAspect="1"/>
          </p:cNvPicPr>
          <p:nvPr/>
        </p:nvPicPr>
        <p:blipFill>
          <a:blip r:embed="rId3"/>
          <a:stretch>
            <a:fillRect/>
          </a:stretch>
        </p:blipFill>
        <p:spPr>
          <a:xfrm>
            <a:off x="5048526" y="1419496"/>
            <a:ext cx="6989166" cy="4114688"/>
          </a:xfrm>
          <a:prstGeom prst="rect">
            <a:avLst/>
          </a:prstGeom>
        </p:spPr>
      </p:pic>
    </p:spTree>
    <p:extLst>
      <p:ext uri="{BB962C8B-B14F-4D97-AF65-F5344CB8AC3E}">
        <p14:creationId xmlns:p14="http://schemas.microsoft.com/office/powerpoint/2010/main" val="1857921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5549900"/>
          </a:xfrm>
          <a:prstGeom prst="rect">
            <a:avLst/>
          </a:prstGeom>
        </p:spPr>
      </p:pic>
      <p:sp>
        <p:nvSpPr>
          <p:cNvPr id="5" name="Rectangle 4"/>
          <p:cNvSpPr/>
          <p:nvPr/>
        </p:nvSpPr>
        <p:spPr>
          <a:xfrm>
            <a:off x="95250" y="5761335"/>
            <a:ext cx="12001500"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b="1" dirty="0">
                <a:latin typeface="Times New Roman" panose="02020603050405020304" pitchFamily="18" charset="0"/>
                <a:cs typeface="Times New Roman" panose="02020603050405020304" pitchFamily="18" charset="0"/>
              </a:rPr>
              <a:t>Mostly used capsule sizes for humans range from size 0; </a:t>
            </a:r>
            <a:r>
              <a:rPr lang="en-US" sz="2400" b="1" dirty="0" smtClean="0">
                <a:latin typeface="Times New Roman" panose="02020603050405020304" pitchFamily="18" charset="0"/>
                <a:cs typeface="Times New Roman" panose="02020603050405020304" pitchFamily="18" charset="0"/>
              </a:rPr>
              <a:t>the largest </a:t>
            </a:r>
            <a:r>
              <a:rPr lang="en-US" sz="2400" b="1" dirty="0">
                <a:latin typeface="Times New Roman" panose="02020603050405020304" pitchFamily="18" charset="0"/>
                <a:cs typeface="Times New Roman" panose="02020603050405020304" pitchFamily="18" charset="0"/>
              </a:rPr>
              <a:t>to size 5; the smallest.</a:t>
            </a:r>
          </a:p>
        </p:txBody>
      </p:sp>
    </p:spTree>
    <p:extLst>
      <p:ext uri="{BB962C8B-B14F-4D97-AF65-F5344CB8AC3E}">
        <p14:creationId xmlns:p14="http://schemas.microsoft.com/office/powerpoint/2010/main" val="2258860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5825" y="319310"/>
            <a:ext cx="8911687" cy="5916390"/>
          </a:xfrm>
        </p:spPr>
        <p:style>
          <a:lnRef idx="2">
            <a:schemeClr val="accent4"/>
          </a:lnRef>
          <a:fillRef idx="1">
            <a:schemeClr val="lt1"/>
          </a:fillRef>
          <a:effectRef idx="0">
            <a:schemeClr val="accent4"/>
          </a:effectRef>
          <a:fontRef idx="minor">
            <a:schemeClr val="dk1"/>
          </a:fontRef>
        </p:style>
        <p:txBody>
          <a:bodyPr>
            <a:noAutofit/>
          </a:bodyPr>
          <a:lstStyle/>
          <a:p>
            <a:pPr>
              <a:lnSpc>
                <a:spcPct val="150000"/>
              </a:lnSpc>
            </a:pPr>
            <a:r>
              <a:rPr lang="en-US" sz="2400" b="1" dirty="0">
                <a:latin typeface="Times New Roman" panose="02020603050405020304" pitchFamily="18" charset="0"/>
                <a:cs typeface="Times New Roman" panose="02020603050405020304" pitchFamily="18" charset="0"/>
              </a:rPr>
              <a:t>Formulations</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 problems encountered in handling </a:t>
            </a:r>
            <a:r>
              <a:rPr lang="en-US" sz="2400" dirty="0" smtClean="0">
                <a:latin typeface="Times New Roman" panose="02020603050405020304" pitchFamily="18" charset="0"/>
                <a:cs typeface="Times New Roman" panose="02020603050405020304" pitchFamily="18" charset="0"/>
              </a:rPr>
              <a:t>powders during </a:t>
            </a:r>
            <a:r>
              <a:rPr lang="en-US" sz="2400" dirty="0">
                <a:latin typeface="Times New Roman" panose="02020603050405020304" pitchFamily="18" charset="0"/>
                <a:cs typeface="Times New Roman" panose="02020603050405020304" pitchFamily="18" charset="0"/>
              </a:rPr>
              <a:t>mixing and filling are diverse. Two </a:t>
            </a:r>
            <a:r>
              <a:rPr lang="en-US" sz="2400" dirty="0" smtClean="0">
                <a:latin typeface="Times New Roman" panose="02020603050405020304" pitchFamily="18" charset="0"/>
                <a:cs typeface="Times New Roman" panose="02020603050405020304" pitchFamily="18" charset="0"/>
              </a:rPr>
              <a:t>major ones </a:t>
            </a:r>
            <a:r>
              <a:rPr lang="en-US" sz="2400" dirty="0">
                <a:latin typeface="Times New Roman" panose="02020603050405020304" pitchFamily="18" charset="0"/>
                <a:cs typeface="Times New Roman" panose="02020603050405020304" pitchFamily="18" charset="0"/>
              </a:rPr>
              <a:t>can be listed:</a:t>
            </a:r>
            <a:br>
              <a:rPr lang="en-US" sz="2400" dirty="0">
                <a:latin typeface="Times New Roman" panose="02020603050405020304" pitchFamily="18" charset="0"/>
                <a:cs typeface="Times New Roman" panose="02020603050405020304" pitchFamily="18" charset="0"/>
              </a:rPr>
            </a:br>
            <a:r>
              <a:rPr lang="en-US" sz="2400" dirty="0">
                <a:solidFill>
                  <a:schemeClr val="accent5">
                    <a:lumMod val="50000"/>
                  </a:schemeClr>
                </a:solidFill>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After the powder ingredients have </a:t>
            </a:r>
            <a:r>
              <a:rPr lang="en-US" sz="2400" dirty="0" smtClean="0">
                <a:latin typeface="Times New Roman" panose="02020603050405020304" pitchFamily="18" charset="0"/>
                <a:cs typeface="Times New Roman" panose="02020603050405020304" pitchFamily="18" charset="0"/>
              </a:rPr>
              <a:t>been homogenously </a:t>
            </a:r>
            <a:r>
              <a:rPr lang="en-US" sz="2400" dirty="0">
                <a:latin typeface="Times New Roman" panose="02020603050405020304" pitchFamily="18" charset="0"/>
                <a:cs typeface="Times New Roman" panose="02020603050405020304" pitchFamily="18" charset="0"/>
              </a:rPr>
              <a:t>blended by a suitable </a:t>
            </a:r>
            <a:r>
              <a:rPr lang="en-US" sz="2400" dirty="0" smtClean="0">
                <a:latin typeface="Times New Roman" panose="02020603050405020304" pitchFamily="18" charset="0"/>
                <a:cs typeface="Times New Roman" panose="02020603050405020304" pitchFamily="18" charset="0"/>
              </a:rPr>
              <a:t>technique, the </a:t>
            </a:r>
            <a:r>
              <a:rPr lang="en-US" sz="2400" dirty="0">
                <a:latin typeface="Times New Roman" panose="02020603050405020304" pitchFamily="18" charset="0"/>
                <a:cs typeface="Times New Roman" panose="02020603050405020304" pitchFamily="18" charset="0"/>
              </a:rPr>
              <a:t>flow of the resultant mixture must </a:t>
            </a:r>
            <a:r>
              <a:rPr lang="en-US" sz="2400" dirty="0" smtClean="0">
                <a:latin typeface="Times New Roman" panose="02020603050405020304" pitchFamily="18" charset="0"/>
                <a:cs typeface="Times New Roman" panose="02020603050405020304" pitchFamily="18" charset="0"/>
              </a:rPr>
              <a:t>be adequate </a:t>
            </a:r>
            <a:r>
              <a:rPr lang="en-US" sz="2400" dirty="0">
                <a:latin typeface="Times New Roman" panose="02020603050405020304" pitchFamily="18" charset="0"/>
                <a:cs typeface="Times New Roman" panose="02020603050405020304" pitchFamily="18" charset="0"/>
              </a:rPr>
              <a:t>to ensure delivery of sufficient </a:t>
            </a:r>
            <a:r>
              <a:rPr lang="en-US" sz="2400" dirty="0" smtClean="0">
                <a:latin typeface="Times New Roman" panose="02020603050405020304" pitchFamily="18" charset="0"/>
                <a:cs typeface="Times New Roman" panose="02020603050405020304" pitchFamily="18" charset="0"/>
              </a:rPr>
              <a:t>powder to </a:t>
            </a:r>
            <a:r>
              <a:rPr lang="en-US" sz="2400" dirty="0">
                <a:latin typeface="Times New Roman" panose="02020603050405020304" pitchFamily="18" charset="0"/>
                <a:cs typeface="Times New Roman" panose="02020603050405020304" pitchFamily="18" charset="0"/>
              </a:rPr>
              <a:t>the capsules at the time </a:t>
            </a:r>
            <a:r>
              <a:rPr lang="en-US" sz="2400" dirty="0" smtClean="0">
                <a:latin typeface="Times New Roman" panose="02020603050405020304" pitchFamily="18" charset="0"/>
                <a:cs typeface="Times New Roman" panose="02020603050405020304" pitchFamily="18" charset="0"/>
              </a:rPr>
              <a:t>of filling </a:t>
            </a:r>
            <a:r>
              <a:rPr lang="en-US" sz="2400" dirty="0">
                <a:latin typeface="Times New Roman" panose="02020603050405020304" pitchFamily="18" charset="0"/>
                <a:cs typeface="Times New Roman" panose="02020603050405020304" pitchFamily="18" charset="0"/>
              </a:rPr>
              <a:t>. De-mixing must not occur during the powder handling in</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 filling equipment itself.</a:t>
            </a:r>
            <a:br>
              <a:rPr lang="en-US" sz="2400" dirty="0">
                <a:latin typeface="Times New Roman" panose="02020603050405020304" pitchFamily="18" charset="0"/>
                <a:cs typeface="Times New Roman" panose="02020603050405020304" pitchFamily="18" charset="0"/>
              </a:rPr>
            </a:br>
            <a:r>
              <a:rPr lang="en-US" sz="2400" dirty="0">
                <a:solidFill>
                  <a:schemeClr val="accent5">
                    <a:lumMod val="50000"/>
                  </a:schemeClr>
                </a:solidFill>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Physical incompatibilities between </a:t>
            </a:r>
            <a:r>
              <a:rPr lang="en-US" sz="2400" dirty="0" smtClean="0">
                <a:latin typeface="Times New Roman" panose="02020603050405020304" pitchFamily="18" charset="0"/>
                <a:cs typeface="Times New Roman" panose="02020603050405020304" pitchFamily="18" charset="0"/>
              </a:rPr>
              <a:t>active ingredients</a:t>
            </a:r>
            <a:r>
              <a:rPr lang="en-US" sz="2400" dirty="0">
                <a:latin typeface="Times New Roman" panose="02020603050405020304" pitchFamily="18" charset="0"/>
                <a:cs typeface="Times New Roman" panose="02020603050405020304" pitchFamily="18" charset="0"/>
              </a:rPr>
              <a:t>, diluents or between </a:t>
            </a:r>
            <a:r>
              <a:rPr lang="en-US" sz="2400" dirty="0" smtClean="0">
                <a:latin typeface="Times New Roman" panose="02020603050405020304" pitchFamily="18" charset="0"/>
                <a:cs typeface="Times New Roman" panose="02020603050405020304" pitchFamily="18" charset="0"/>
              </a:rPr>
              <a:t>active ingredients </a:t>
            </a:r>
            <a:r>
              <a:rPr lang="en-US" sz="2400" dirty="0">
                <a:latin typeface="Times New Roman" panose="02020603050405020304" pitchFamily="18" charset="0"/>
                <a:cs typeface="Times New Roman" panose="02020603050405020304" pitchFamily="18" charset="0"/>
              </a:rPr>
              <a:t>and/or diluents and the </a:t>
            </a:r>
            <a:r>
              <a:rPr lang="en-US" sz="2400" dirty="0" smtClean="0">
                <a:latin typeface="Times New Roman" panose="02020603050405020304" pitchFamily="18" charset="0"/>
                <a:cs typeface="Times New Roman" panose="02020603050405020304" pitchFamily="18" charset="0"/>
              </a:rPr>
              <a:t>capsule shell</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94373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6400" y="114260"/>
            <a:ext cx="10401300" cy="683264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Three major considerations for capsule formulations:</a:t>
            </a:r>
          </a:p>
          <a:p>
            <a:pPr>
              <a:lnSpc>
                <a:spcPct val="150000"/>
              </a:lnSpc>
            </a:pPr>
            <a:r>
              <a:rPr lang="en-US" sz="2400" dirty="0">
                <a:solidFill>
                  <a:srgbClr val="0070C1"/>
                </a:solidFill>
                <a:latin typeface="Times New Roman" panose="02020603050405020304" pitchFamily="18" charset="0"/>
                <a:cs typeface="Times New Roman" panose="02020603050405020304" pitchFamily="18" charset="0"/>
              </a:rPr>
              <a:t>1. The powder mix must have the type of </a:t>
            </a:r>
            <a:r>
              <a:rPr lang="en-US" sz="2400" dirty="0" smtClean="0">
                <a:solidFill>
                  <a:srgbClr val="0070C1"/>
                </a:solidFill>
                <a:latin typeface="Times New Roman" panose="02020603050405020304" pitchFamily="18" charset="0"/>
                <a:cs typeface="Times New Roman" panose="02020603050405020304" pitchFamily="18" charset="0"/>
              </a:rPr>
              <a:t>flow characteristics </a:t>
            </a:r>
            <a:r>
              <a:rPr lang="en-US" sz="2400" dirty="0">
                <a:solidFill>
                  <a:srgbClr val="0070C1"/>
                </a:solidFill>
                <a:latin typeface="Times New Roman" panose="02020603050405020304" pitchFamily="18" charset="0"/>
                <a:cs typeface="Times New Roman" panose="02020603050405020304" pitchFamily="18" charset="0"/>
              </a:rPr>
              <a:t>required by the </a:t>
            </a:r>
            <a:r>
              <a:rPr lang="en-US" sz="2400" dirty="0" smtClean="0">
                <a:solidFill>
                  <a:srgbClr val="0070C1"/>
                </a:solidFill>
                <a:latin typeface="Times New Roman" panose="02020603050405020304" pitchFamily="18" charset="0"/>
                <a:cs typeface="Times New Roman" panose="02020603050405020304" pitchFamily="18" charset="0"/>
              </a:rPr>
              <a:t>equipment. </a:t>
            </a:r>
            <a:r>
              <a:rPr lang="en-US" sz="2400" dirty="0" smtClean="0">
                <a:solidFill>
                  <a:srgbClr val="7030A1"/>
                </a:solidFill>
                <a:latin typeface="Times New Roman" panose="02020603050405020304" pitchFamily="18" charset="0"/>
                <a:cs typeface="Times New Roman" panose="02020603050405020304" pitchFamily="18" charset="0"/>
              </a:rPr>
              <a:t>Lubricants </a:t>
            </a:r>
            <a:r>
              <a:rPr lang="en-US" sz="2400" dirty="0">
                <a:solidFill>
                  <a:srgbClr val="7030A1"/>
                </a:solidFill>
                <a:latin typeface="Times New Roman" panose="02020603050405020304" pitchFamily="18" charset="0"/>
                <a:cs typeface="Times New Roman" panose="02020603050405020304" pitchFamily="18" charset="0"/>
              </a:rPr>
              <a:t>such as metallic stearate </a:t>
            </a:r>
            <a:r>
              <a:rPr lang="en-US" sz="2400" dirty="0">
                <a:solidFill>
                  <a:srgbClr val="000000"/>
                </a:solidFill>
                <a:latin typeface="Times New Roman" panose="02020603050405020304" pitchFamily="18" charset="0"/>
                <a:cs typeface="Times New Roman" panose="02020603050405020304" pitchFamily="18" charset="0"/>
              </a:rPr>
              <a:t>may </a:t>
            </a:r>
            <a:r>
              <a:rPr lang="en-US" sz="2400" dirty="0" smtClean="0">
                <a:solidFill>
                  <a:srgbClr val="000000"/>
                </a:solidFill>
                <a:latin typeface="Times New Roman" panose="02020603050405020304" pitchFamily="18" charset="0"/>
                <a:cs typeface="Times New Roman" panose="02020603050405020304" pitchFamily="18" charset="0"/>
              </a:rPr>
              <a:t>be used </a:t>
            </a:r>
            <a:r>
              <a:rPr lang="en-US" sz="2400" dirty="0">
                <a:solidFill>
                  <a:srgbClr val="000000"/>
                </a:solidFill>
                <a:latin typeface="Times New Roman" panose="02020603050405020304" pitchFamily="18" charset="0"/>
                <a:cs typeface="Times New Roman" panose="02020603050405020304" pitchFamily="18" charset="0"/>
              </a:rPr>
              <a:t>for such </a:t>
            </a:r>
            <a:r>
              <a:rPr lang="en-US" sz="2400" dirty="0" smtClean="0">
                <a:solidFill>
                  <a:srgbClr val="000000"/>
                </a:solidFill>
                <a:latin typeface="Times New Roman" panose="02020603050405020304" pitchFamily="18" charset="0"/>
                <a:cs typeface="Times New Roman" panose="02020603050405020304" pitchFamily="18" charset="0"/>
              </a:rPr>
              <a:t>case. </a:t>
            </a:r>
            <a:r>
              <a:rPr lang="en-US" sz="2400" dirty="0" smtClean="0">
                <a:solidFill>
                  <a:srgbClr val="00B150"/>
                </a:solidFill>
                <a:latin typeface="Times New Roman" panose="02020603050405020304" pitchFamily="18" charset="0"/>
                <a:cs typeface="Times New Roman" panose="02020603050405020304" pitchFamily="18" charset="0"/>
              </a:rPr>
              <a:t>Particle </a:t>
            </a:r>
            <a:r>
              <a:rPr lang="en-US" sz="2400" dirty="0">
                <a:solidFill>
                  <a:srgbClr val="00B150"/>
                </a:solidFill>
                <a:latin typeface="Times New Roman" panose="02020603050405020304" pitchFamily="18" charset="0"/>
                <a:cs typeface="Times New Roman" panose="02020603050405020304" pitchFamily="18" charset="0"/>
              </a:rPr>
              <a:t>sizes and powder densities </a:t>
            </a:r>
            <a:r>
              <a:rPr lang="en-US" sz="2400" dirty="0">
                <a:solidFill>
                  <a:srgbClr val="000000"/>
                </a:solidFill>
                <a:latin typeface="Times New Roman" panose="02020603050405020304" pitchFamily="18" charset="0"/>
                <a:cs typeface="Times New Roman" panose="02020603050405020304" pitchFamily="18" charset="0"/>
              </a:rPr>
              <a:t>of </a:t>
            </a:r>
            <a:r>
              <a:rPr lang="en-US" sz="2400" dirty="0" smtClean="0">
                <a:solidFill>
                  <a:srgbClr val="000000"/>
                </a:solidFill>
                <a:latin typeface="Times New Roman" panose="02020603050405020304" pitchFamily="18" charset="0"/>
                <a:cs typeface="Times New Roman" panose="02020603050405020304" pitchFamily="18" charset="0"/>
              </a:rPr>
              <a:t>all ingredients </a:t>
            </a:r>
            <a:r>
              <a:rPr lang="en-US" sz="2400" dirty="0">
                <a:solidFill>
                  <a:srgbClr val="000000"/>
                </a:solidFill>
                <a:latin typeface="Times New Roman" panose="02020603050405020304" pitchFamily="18" charset="0"/>
                <a:cs typeface="Times New Roman" panose="02020603050405020304" pitchFamily="18" charset="0"/>
              </a:rPr>
              <a:t>should be matched </a:t>
            </a:r>
            <a:r>
              <a:rPr lang="en-US" sz="2400" dirty="0" smtClean="0">
                <a:solidFill>
                  <a:srgbClr val="000000"/>
                </a:solidFill>
                <a:latin typeface="Times New Roman" panose="02020603050405020304" pitchFamily="18" charset="0"/>
                <a:cs typeface="Times New Roman" panose="02020603050405020304" pitchFamily="18" charset="0"/>
              </a:rPr>
              <a:t>as closely as possible </a:t>
            </a:r>
            <a:r>
              <a:rPr lang="en-US" sz="2400" dirty="0">
                <a:solidFill>
                  <a:srgbClr val="000000"/>
                </a:solidFill>
                <a:latin typeface="Times New Roman" panose="02020603050405020304" pitchFamily="18" charset="0"/>
                <a:cs typeface="Times New Roman" panose="02020603050405020304" pitchFamily="18" charset="0"/>
              </a:rPr>
              <a:t>to assist in the </a:t>
            </a:r>
            <a:r>
              <a:rPr lang="en-US" sz="2400" dirty="0">
                <a:solidFill>
                  <a:srgbClr val="00B150"/>
                </a:solidFill>
                <a:latin typeface="Times New Roman" panose="02020603050405020304" pitchFamily="18" charset="0"/>
                <a:cs typeface="Times New Roman" panose="02020603050405020304" pitchFamily="18" charset="0"/>
              </a:rPr>
              <a:t>prevention of de –mixing </a:t>
            </a:r>
            <a:r>
              <a:rPr lang="en-US" sz="2400" dirty="0">
                <a:solidFill>
                  <a:srgbClr val="000000"/>
                </a:solidFill>
                <a:latin typeface="Times New Roman" panose="02020603050405020304" pitchFamily="18" charset="0"/>
                <a:cs typeface="Times New Roman" panose="02020603050405020304" pitchFamily="18" charset="0"/>
              </a:rPr>
              <a:t>.</a:t>
            </a:r>
          </a:p>
          <a:p>
            <a:pPr>
              <a:lnSpc>
                <a:spcPct val="150000"/>
              </a:lnSpc>
            </a:pPr>
            <a:r>
              <a:rPr lang="en-US" sz="2400" dirty="0">
                <a:solidFill>
                  <a:srgbClr val="0070C1"/>
                </a:solidFill>
                <a:latin typeface="Times New Roman" panose="02020603050405020304" pitchFamily="18" charset="0"/>
                <a:cs typeface="Times New Roman" panose="02020603050405020304" pitchFamily="18" charset="0"/>
              </a:rPr>
              <a:t>2. Potential incompatibilities should be </a:t>
            </a:r>
            <a:r>
              <a:rPr lang="en-US" sz="2400" dirty="0" smtClean="0">
                <a:solidFill>
                  <a:srgbClr val="0070C1"/>
                </a:solidFill>
                <a:latin typeface="Times New Roman" panose="02020603050405020304" pitchFamily="18" charset="0"/>
                <a:cs typeface="Times New Roman" panose="02020603050405020304" pitchFamily="18" charset="0"/>
              </a:rPr>
              <a:t>anticipated with </a:t>
            </a:r>
            <a:r>
              <a:rPr lang="en-US" sz="2400" dirty="0">
                <a:solidFill>
                  <a:srgbClr val="0070C1"/>
                </a:solidFill>
                <a:latin typeface="Times New Roman" panose="02020603050405020304" pitchFamily="18" charset="0"/>
                <a:cs typeface="Times New Roman" panose="02020603050405020304" pitchFamily="18" charset="0"/>
              </a:rPr>
              <a:t>each new mixture of materials. </a:t>
            </a:r>
            <a:r>
              <a:rPr lang="en-US" sz="2400" dirty="0">
                <a:solidFill>
                  <a:srgbClr val="000000"/>
                </a:solidFill>
                <a:latin typeface="Times New Roman" panose="02020603050405020304" pitchFamily="18" charset="0"/>
                <a:cs typeface="Times New Roman" panose="02020603050405020304" pitchFamily="18" charset="0"/>
              </a:rPr>
              <a:t>Reactions </a:t>
            </a:r>
            <a:r>
              <a:rPr lang="en-US" sz="2400" dirty="0" smtClean="0">
                <a:solidFill>
                  <a:srgbClr val="000000"/>
                </a:solidFill>
                <a:latin typeface="Times New Roman" panose="02020603050405020304" pitchFamily="18" charset="0"/>
                <a:cs typeface="Times New Roman" panose="02020603050405020304" pitchFamily="18" charset="0"/>
              </a:rPr>
              <a:t>at elevated humilities </a:t>
            </a:r>
            <a:r>
              <a:rPr lang="en-US" sz="2400" dirty="0">
                <a:solidFill>
                  <a:srgbClr val="000000"/>
                </a:solidFill>
                <a:latin typeface="Times New Roman" panose="02020603050405020304" pitchFamily="18" charset="0"/>
                <a:cs typeface="Times New Roman" panose="02020603050405020304" pitchFamily="18" charset="0"/>
              </a:rPr>
              <a:t>and temperatures should be</a:t>
            </a:r>
          </a:p>
          <a:p>
            <a:pPr>
              <a:lnSpc>
                <a:spcPct val="150000"/>
              </a:lnSpc>
            </a:pPr>
            <a:r>
              <a:rPr lang="en-US" sz="2400" dirty="0">
                <a:solidFill>
                  <a:srgbClr val="000000"/>
                </a:solidFill>
                <a:latin typeface="Times New Roman" panose="02020603050405020304" pitchFamily="18" charset="0"/>
                <a:cs typeface="Times New Roman" panose="02020603050405020304" pitchFamily="18" charset="0"/>
              </a:rPr>
              <a:t>studied</a:t>
            </a:r>
            <a:r>
              <a:rPr lang="en-US" sz="2400" dirty="0" smtClean="0">
                <a:solidFill>
                  <a:srgbClr val="000000"/>
                </a:solidFill>
                <a:latin typeface="Times New Roman" panose="02020603050405020304" pitchFamily="18" charset="0"/>
                <a:cs typeface="Times New Roman" panose="02020603050405020304" pitchFamily="18" charset="0"/>
              </a:rPr>
              <a:t>.</a:t>
            </a:r>
            <a:r>
              <a:rPr lang="en-US" sz="2400" b="1" dirty="0"/>
              <a:t> </a:t>
            </a:r>
            <a:endParaRPr lang="en-US" sz="2400" b="1" dirty="0" smtClean="0"/>
          </a:p>
          <a:p>
            <a:pPr>
              <a:lnSpc>
                <a:spcPct val="150000"/>
              </a:lnSpc>
            </a:pPr>
            <a:r>
              <a:rPr lang="en-US" sz="2400" b="1" dirty="0" smtClean="0"/>
              <a:t>3. </a:t>
            </a:r>
            <a:r>
              <a:rPr lang="en-US" sz="2400" dirty="0">
                <a:solidFill>
                  <a:srgbClr val="000000"/>
                </a:solidFill>
                <a:latin typeface="Times New Roman" panose="02020603050405020304" pitchFamily="18" charset="0"/>
                <a:cs typeface="Times New Roman" panose="02020603050405020304" pitchFamily="18" charset="0"/>
              </a:rPr>
              <a:t>The choice of excipients should be considered according to their use.</a:t>
            </a:r>
          </a:p>
          <a:p>
            <a:pPr>
              <a:lnSpc>
                <a:spcPct val="150000"/>
              </a:lnSpc>
            </a:pPr>
            <a:r>
              <a:rPr lang="en-US" sz="2400" dirty="0">
                <a:solidFill>
                  <a:srgbClr val="000000"/>
                </a:solidFill>
                <a:latin typeface="Times New Roman" panose="02020603050405020304" pitchFamily="18" charset="0"/>
                <a:cs typeface="Times New Roman" panose="02020603050405020304" pitchFamily="18" charset="0"/>
              </a:rPr>
              <a:t>*Such these materials used for improvement of flow characteristics are (glidants and or lubricants) like talc, glycol ester, silicon dioxide and stearic acid.</a:t>
            </a:r>
          </a:p>
          <a:p>
            <a:pPr>
              <a:lnSpc>
                <a:spcPct val="150000"/>
              </a:lnSpc>
            </a:pPr>
            <a:r>
              <a:rPr lang="en-US" sz="2400" dirty="0">
                <a:solidFill>
                  <a:srgbClr val="000000"/>
                </a:solidFill>
                <a:latin typeface="Times New Roman" panose="02020603050405020304" pitchFamily="18" charset="0"/>
                <a:cs typeface="Times New Roman" panose="02020603050405020304" pitchFamily="18" charset="0"/>
              </a:rPr>
              <a:t>* Other materials used to control dusting and additional cohesiveness are oils.</a:t>
            </a:r>
          </a:p>
          <a:p>
            <a:endParaRPr lang="en-US" dirty="0"/>
          </a:p>
        </p:txBody>
      </p:sp>
    </p:spTree>
    <p:extLst>
      <p:ext uri="{BB962C8B-B14F-4D97-AF65-F5344CB8AC3E}">
        <p14:creationId xmlns:p14="http://schemas.microsoft.com/office/powerpoint/2010/main" val="1042839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09700" y="90710"/>
            <a:ext cx="10655299" cy="2588990"/>
          </a:xfrm>
        </p:spPr>
        <p:style>
          <a:lnRef idx="2">
            <a:schemeClr val="accent2"/>
          </a:lnRef>
          <a:fillRef idx="1">
            <a:schemeClr val="lt1"/>
          </a:fillRef>
          <a:effectRef idx="0">
            <a:schemeClr val="accent2"/>
          </a:effectRef>
          <a:fontRef idx="minor">
            <a:schemeClr val="dk1"/>
          </a:fontRef>
        </p:style>
        <p:txBody>
          <a:bodyPr>
            <a:normAutofit/>
          </a:bodyPr>
          <a:lstStyle/>
          <a:p>
            <a:pPr>
              <a:lnSpc>
                <a:spcPct val="150000"/>
              </a:lnSpc>
            </a:pPr>
            <a:r>
              <a:rPr lang="en-US" b="1" dirty="0"/>
              <a:t>Determination of amount of diluents based on:</a:t>
            </a:r>
            <a:br>
              <a:rPr lang="en-US" b="1" dirty="0"/>
            </a:br>
            <a:r>
              <a:rPr lang="en-US" sz="2400" dirty="0">
                <a:latin typeface="Times New Roman" panose="02020603050405020304" pitchFamily="18" charset="0"/>
                <a:cs typeface="Times New Roman" panose="02020603050405020304" pitchFamily="18" charset="0"/>
              </a:rPr>
              <a:t>1. The total amount of material that can be </a:t>
            </a:r>
            <a:r>
              <a:rPr lang="en-US" sz="2400" dirty="0" smtClean="0">
                <a:latin typeface="Times New Roman" panose="02020603050405020304" pitchFamily="18" charset="0"/>
                <a:cs typeface="Times New Roman" panose="02020603050405020304" pitchFamily="18" charset="0"/>
              </a:rPr>
              <a:t>possibly put </a:t>
            </a:r>
            <a:r>
              <a:rPr lang="en-US" sz="2400" dirty="0">
                <a:latin typeface="Times New Roman" panose="02020603050405020304" pitchFamily="18" charset="0"/>
                <a:cs typeface="Times New Roman" panose="02020603050405020304" pitchFamily="18" charset="0"/>
              </a:rPr>
              <a:t>in the capsule in relation to the amount </a:t>
            </a:r>
            <a:r>
              <a:rPr lang="en-US" sz="2400" dirty="0" smtClean="0">
                <a:latin typeface="Times New Roman" panose="02020603050405020304" pitchFamily="18" charset="0"/>
                <a:cs typeface="Times New Roman" panose="02020603050405020304" pitchFamily="18" charset="0"/>
              </a:rPr>
              <a:t>of active </a:t>
            </a:r>
            <a:r>
              <a:rPr lang="en-US" sz="2400" dirty="0">
                <a:latin typeface="Times New Roman" panose="02020603050405020304" pitchFamily="18" charset="0"/>
                <a:cs typeface="Times New Roman" panose="02020603050405020304" pitchFamily="18" charset="0"/>
              </a:rPr>
              <a:t>ingredient to be supplied by the capsule.</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2. The amounts of lubricant and/or oil (2% or </a:t>
            </a:r>
            <a:r>
              <a:rPr lang="en-US" sz="2400" dirty="0" smtClean="0">
                <a:latin typeface="Times New Roman" panose="02020603050405020304" pitchFamily="18" charset="0"/>
                <a:cs typeface="Times New Roman" panose="02020603050405020304" pitchFamily="18" charset="0"/>
              </a:rPr>
              <a:t>less) that </a:t>
            </a:r>
            <a:r>
              <a:rPr lang="en-US" sz="2400" dirty="0">
                <a:latin typeface="Times New Roman" panose="02020603050405020304" pitchFamily="18" charset="0"/>
                <a:cs typeface="Times New Roman" panose="02020603050405020304" pitchFamily="18" charset="0"/>
              </a:rPr>
              <a:t>can be used</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1409699" y="3058349"/>
            <a:ext cx="10655299" cy="261610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2000" b="1" dirty="0">
                <a:solidFill>
                  <a:srgbClr val="FF0000"/>
                </a:solidFill>
                <a:latin typeface="Arial" panose="020B0604020202020204" pitchFamily="34" charset="0"/>
              </a:rPr>
              <a:t>Finishing (dusting and polishing):</a:t>
            </a:r>
          </a:p>
          <a:p>
            <a:pPr>
              <a:lnSpc>
                <a:spcPct val="150000"/>
              </a:lnSpc>
            </a:pPr>
            <a:r>
              <a:rPr lang="en-US" sz="2400" dirty="0">
                <a:solidFill>
                  <a:schemeClr val="dk1"/>
                </a:solidFill>
                <a:latin typeface="Times New Roman" panose="02020603050405020304" pitchFamily="18" charset="0"/>
                <a:cs typeface="Times New Roman" panose="02020603050405020304" pitchFamily="18" charset="0"/>
              </a:rPr>
              <a:t>1. Pan Polishing : </a:t>
            </a:r>
            <a:r>
              <a:rPr lang="en-US" sz="2400" dirty="0" err="1">
                <a:solidFill>
                  <a:schemeClr val="dk1"/>
                </a:solidFill>
                <a:latin typeface="Times New Roman" panose="02020603050405020304" pitchFamily="18" charset="0"/>
                <a:cs typeface="Times New Roman" panose="02020603050405020304" pitchFamily="18" charset="0"/>
              </a:rPr>
              <a:t>Accela-cota</a:t>
            </a:r>
            <a:r>
              <a:rPr lang="en-US" sz="2400" dirty="0">
                <a:solidFill>
                  <a:schemeClr val="dk1"/>
                </a:solidFill>
                <a:latin typeface="Times New Roman" panose="02020603050405020304" pitchFamily="18" charset="0"/>
                <a:cs typeface="Times New Roman" panose="02020603050405020304" pitchFamily="18" charset="0"/>
              </a:rPr>
              <a:t> pan is used to remove dust and polish. By putting cloth liner </a:t>
            </a:r>
            <a:r>
              <a:rPr lang="en-US" sz="2400" dirty="0" smtClean="0">
                <a:solidFill>
                  <a:schemeClr val="dk1"/>
                </a:solidFill>
                <a:latin typeface="Times New Roman" panose="02020603050405020304" pitchFamily="18" charset="0"/>
                <a:cs typeface="Times New Roman" panose="02020603050405020304" pitchFamily="18" charset="0"/>
              </a:rPr>
              <a:t>to trap </a:t>
            </a:r>
            <a:r>
              <a:rPr lang="en-US" sz="2400" dirty="0">
                <a:solidFill>
                  <a:schemeClr val="dk1"/>
                </a:solidFill>
                <a:latin typeface="Times New Roman" panose="02020603050405020304" pitchFamily="18" charset="0"/>
                <a:cs typeface="Times New Roman" panose="02020603050405020304" pitchFamily="18" charset="0"/>
              </a:rPr>
              <a:t>the removed dust and gloss the capsules.</a:t>
            </a:r>
          </a:p>
          <a:p>
            <a:pPr>
              <a:lnSpc>
                <a:spcPct val="150000"/>
              </a:lnSpc>
            </a:pPr>
            <a:r>
              <a:rPr lang="en-US" sz="2400" dirty="0">
                <a:solidFill>
                  <a:schemeClr val="dk1"/>
                </a:solidFill>
                <a:latin typeface="Times New Roman" panose="02020603050405020304" pitchFamily="18" charset="0"/>
                <a:cs typeface="Times New Roman" panose="02020603050405020304" pitchFamily="18" charset="0"/>
              </a:rPr>
              <a:t>2. Cloth Dusting : Capsule are rubbed with cloth.</a:t>
            </a:r>
          </a:p>
          <a:p>
            <a:pPr>
              <a:lnSpc>
                <a:spcPct val="150000"/>
              </a:lnSpc>
            </a:pPr>
            <a:r>
              <a:rPr lang="en-US" sz="2400" dirty="0">
                <a:solidFill>
                  <a:schemeClr val="dk1"/>
                </a:solidFill>
                <a:latin typeface="Times New Roman" panose="02020603050405020304" pitchFamily="18" charset="0"/>
                <a:cs typeface="Times New Roman" panose="02020603050405020304" pitchFamily="18" charset="0"/>
              </a:rPr>
              <a:t>3. Brushing : Capsule are feed under soft rotating brush</a:t>
            </a:r>
            <a:r>
              <a:rPr lang="en-US" dirty="0">
                <a:solidFill>
                  <a:srgbClr val="000000"/>
                </a:solidFill>
                <a:latin typeface="Arial" panose="020B0604020202020204" pitchFamily="34" charset="0"/>
              </a:rPr>
              <a:t>.</a:t>
            </a:r>
            <a:endParaRPr lang="en-US" dirty="0"/>
          </a:p>
        </p:txBody>
      </p:sp>
    </p:spTree>
    <p:extLst>
      <p:ext uri="{BB962C8B-B14F-4D97-AF65-F5344CB8AC3E}">
        <p14:creationId xmlns:p14="http://schemas.microsoft.com/office/powerpoint/2010/main" val="4265600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3200" y="142270"/>
            <a:ext cx="8432800"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b="1" dirty="0">
                <a:latin typeface="Times New Roman" panose="02020603050405020304" pitchFamily="18" charset="0"/>
              </a:rPr>
              <a:t>Storage</a:t>
            </a:r>
          </a:p>
          <a:p>
            <a:pPr>
              <a:lnSpc>
                <a:spcPct val="150000"/>
              </a:lnSpc>
            </a:pPr>
            <a:r>
              <a:rPr lang="en-US" sz="2000" dirty="0">
                <a:latin typeface="Times New Roman" panose="02020603050405020304" pitchFamily="18" charset="0"/>
              </a:rPr>
              <a:t>Finished capsules normally contain an </a:t>
            </a:r>
            <a:r>
              <a:rPr lang="en-US" sz="2000" dirty="0" smtClean="0">
                <a:latin typeface="Times New Roman" panose="02020603050405020304" pitchFamily="18" charset="0"/>
              </a:rPr>
              <a:t>equilibrium moisture </a:t>
            </a:r>
            <a:r>
              <a:rPr lang="en-US" sz="2000" dirty="0">
                <a:latin typeface="Times New Roman" panose="02020603050405020304" pitchFamily="18" charset="0"/>
              </a:rPr>
              <a:t>content of 13-16%.</a:t>
            </a:r>
          </a:p>
          <a:p>
            <a:pPr>
              <a:lnSpc>
                <a:spcPct val="150000"/>
              </a:lnSpc>
            </a:pPr>
            <a:r>
              <a:rPr lang="en-US" sz="2000" dirty="0">
                <a:latin typeface="Times New Roman" panose="02020603050405020304" pitchFamily="18" charset="0"/>
              </a:rPr>
              <a:t>To maintain a relative humidity of 40-60% when </a:t>
            </a:r>
            <a:r>
              <a:rPr lang="en-US" sz="2000" dirty="0" smtClean="0">
                <a:latin typeface="Times New Roman" panose="02020603050405020304" pitchFamily="18" charset="0"/>
              </a:rPr>
              <a:t>handling and </a:t>
            </a:r>
            <a:r>
              <a:rPr lang="en-US" sz="2000" dirty="0">
                <a:latin typeface="Times New Roman" panose="02020603050405020304" pitchFamily="18" charset="0"/>
              </a:rPr>
              <a:t>storing capsules</a:t>
            </a:r>
            <a:endParaRPr lang="en-US" sz="2000" dirty="0"/>
          </a:p>
        </p:txBody>
      </p:sp>
      <p:sp>
        <p:nvSpPr>
          <p:cNvPr id="3" name="Rectangle 2"/>
          <p:cNvSpPr/>
          <p:nvPr/>
        </p:nvSpPr>
        <p:spPr>
          <a:xfrm>
            <a:off x="1257300" y="1600407"/>
            <a:ext cx="10477500" cy="5309146"/>
          </a:xfrm>
          <a:prstGeom prst="rect">
            <a:avLst/>
          </a:prstGeom>
        </p:spPr>
        <p:txBody>
          <a:bodyPr wrap="square">
            <a:spAutoFit/>
          </a:bodyPr>
          <a:lstStyle/>
          <a:p>
            <a:pPr>
              <a:lnSpc>
                <a:spcPct val="150000"/>
              </a:lnSpc>
            </a:pPr>
            <a:r>
              <a:rPr lang="en-US" sz="2800" b="1" dirty="0">
                <a:solidFill>
                  <a:schemeClr val="accent2">
                    <a:lumMod val="50000"/>
                  </a:schemeClr>
                </a:solidFill>
                <a:latin typeface="Arial" panose="020B0604020202020204" pitchFamily="34" charset="0"/>
              </a:rPr>
              <a:t>Special Techniques</a:t>
            </a:r>
          </a:p>
          <a:p>
            <a:pPr>
              <a:lnSpc>
                <a:spcPct val="150000"/>
              </a:lnSpc>
            </a:pPr>
            <a:r>
              <a:rPr lang="en-US" b="1" dirty="0">
                <a:solidFill>
                  <a:schemeClr val="accent1">
                    <a:lumMod val="60000"/>
                    <a:lumOff val="40000"/>
                  </a:schemeClr>
                </a:solidFill>
                <a:latin typeface="Arial" panose="020B0604020202020204" pitchFamily="34" charset="0"/>
              </a:rPr>
              <a:t>1. Imprinting: </a:t>
            </a:r>
            <a:r>
              <a:rPr lang="en-US" b="1" dirty="0">
                <a:solidFill>
                  <a:srgbClr val="000000"/>
                </a:solidFill>
                <a:latin typeface="Arial" panose="020B0604020202020204" pitchFamily="34" charset="0"/>
              </a:rPr>
              <a:t>operation best performed on empty capsules (to prevent</a:t>
            </a:r>
          </a:p>
          <a:p>
            <a:pPr>
              <a:lnSpc>
                <a:spcPct val="150000"/>
              </a:lnSpc>
            </a:pPr>
            <a:r>
              <a:rPr lang="en-US" b="1" dirty="0">
                <a:solidFill>
                  <a:srgbClr val="000000"/>
                </a:solidFill>
                <a:latin typeface="Arial" panose="020B0604020202020204" pitchFamily="34" charset="0"/>
              </a:rPr>
              <a:t>capsule damage) for product identification.</a:t>
            </a:r>
          </a:p>
          <a:p>
            <a:pPr>
              <a:lnSpc>
                <a:spcPct val="150000"/>
              </a:lnSpc>
            </a:pPr>
            <a:r>
              <a:rPr lang="en-US" b="1" dirty="0">
                <a:solidFill>
                  <a:schemeClr val="accent1">
                    <a:lumMod val="60000"/>
                    <a:lumOff val="40000"/>
                  </a:schemeClr>
                </a:solidFill>
                <a:latin typeface="Arial" panose="020B0604020202020204" pitchFamily="34" charset="0"/>
              </a:rPr>
              <a:t>2</a:t>
            </a:r>
            <a:r>
              <a:rPr lang="en-US" b="1" dirty="0">
                <a:solidFill>
                  <a:srgbClr val="FF0000"/>
                </a:solidFill>
                <a:latin typeface="Arial" panose="020B0604020202020204" pitchFamily="34" charset="0"/>
              </a:rPr>
              <a:t>. </a:t>
            </a:r>
            <a:r>
              <a:rPr lang="en-US" b="1" dirty="0">
                <a:solidFill>
                  <a:schemeClr val="accent1">
                    <a:lumMod val="60000"/>
                    <a:lumOff val="40000"/>
                  </a:schemeClr>
                </a:solidFill>
                <a:latin typeface="Arial" panose="020B0604020202020204" pitchFamily="34" charset="0"/>
              </a:rPr>
              <a:t>Special purpose capsules </a:t>
            </a:r>
            <a:r>
              <a:rPr lang="en-US" b="1" dirty="0">
                <a:solidFill>
                  <a:srgbClr val="000000"/>
                </a:solidFill>
                <a:latin typeface="Arial" panose="020B0604020202020204" pitchFamily="34" charset="0"/>
              </a:rPr>
              <a:t>with special treatment to retard solubility</a:t>
            </a:r>
          </a:p>
          <a:p>
            <a:pPr>
              <a:lnSpc>
                <a:spcPct val="150000"/>
              </a:lnSpc>
            </a:pPr>
            <a:r>
              <a:rPr lang="en-US" b="1" dirty="0">
                <a:solidFill>
                  <a:srgbClr val="000000"/>
                </a:solidFill>
                <a:latin typeface="Arial" panose="020B0604020202020204" pitchFamily="34" charset="0"/>
              </a:rPr>
              <a:t>or delay absorption of active ingredient.</a:t>
            </a:r>
          </a:p>
          <a:p>
            <a:pPr>
              <a:lnSpc>
                <a:spcPct val="150000"/>
              </a:lnSpc>
            </a:pPr>
            <a:r>
              <a:rPr lang="en-US" b="1" dirty="0">
                <a:solidFill>
                  <a:srgbClr val="000000"/>
                </a:solidFill>
                <a:latin typeface="Arial" panose="020B0604020202020204" pitchFamily="34" charset="0"/>
              </a:rPr>
              <a:t>e.g.: solubility limits for capsules as follows:</a:t>
            </a:r>
          </a:p>
          <a:p>
            <a:pPr>
              <a:lnSpc>
                <a:spcPct val="150000"/>
              </a:lnSpc>
            </a:pPr>
            <a:r>
              <a:rPr lang="en-US" b="1" dirty="0">
                <a:solidFill>
                  <a:srgbClr val="000000"/>
                </a:solidFill>
                <a:latin typeface="Arial" panose="020B0604020202020204" pitchFamily="34" charset="0"/>
              </a:rPr>
              <a:t>A) water resistance- 20 to 30</a:t>
            </a:r>
            <a:r>
              <a:rPr lang="en-US" b="1" dirty="0">
                <a:solidFill>
                  <a:srgbClr val="000000"/>
                </a:solidFill>
                <a:latin typeface="Arial,Bold"/>
              </a:rPr>
              <a:t>°</a:t>
            </a:r>
            <a:r>
              <a:rPr lang="en-US" b="1" dirty="0">
                <a:solidFill>
                  <a:srgbClr val="000000"/>
                </a:solidFill>
                <a:latin typeface="Arial" panose="020B0604020202020204" pitchFamily="34" charset="0"/>
              </a:rPr>
              <a:t>C in 15 min.</a:t>
            </a:r>
          </a:p>
          <a:p>
            <a:pPr>
              <a:lnSpc>
                <a:spcPct val="150000"/>
              </a:lnSpc>
            </a:pPr>
            <a:r>
              <a:rPr lang="en-US" b="1" dirty="0">
                <a:solidFill>
                  <a:srgbClr val="000000"/>
                </a:solidFill>
                <a:latin typeface="Arial" panose="020B0604020202020204" pitchFamily="34" charset="0"/>
              </a:rPr>
              <a:t>B) Acid solubility- dissolve in &lt; 5 min in 0.5% aq. </a:t>
            </a:r>
            <a:r>
              <a:rPr lang="en-US" b="1" dirty="0" err="1">
                <a:solidFill>
                  <a:srgbClr val="000000"/>
                </a:solidFill>
                <a:latin typeface="Arial" panose="020B0604020202020204" pitchFamily="34" charset="0"/>
              </a:rPr>
              <a:t>HCl</a:t>
            </a:r>
            <a:r>
              <a:rPr lang="en-US" b="1" dirty="0">
                <a:solidFill>
                  <a:srgbClr val="000000"/>
                </a:solidFill>
                <a:latin typeface="Arial" panose="020B0604020202020204" pitchFamily="34" charset="0"/>
              </a:rPr>
              <a:t> at 37</a:t>
            </a:r>
            <a:r>
              <a:rPr lang="en-US" b="1" dirty="0">
                <a:solidFill>
                  <a:srgbClr val="000000"/>
                </a:solidFill>
                <a:latin typeface="Arial,Bold"/>
              </a:rPr>
              <a:t>°</a:t>
            </a:r>
            <a:r>
              <a:rPr lang="en-US" b="1" dirty="0">
                <a:solidFill>
                  <a:srgbClr val="000000"/>
                </a:solidFill>
                <a:latin typeface="Arial" panose="020B0604020202020204" pitchFamily="34" charset="0"/>
              </a:rPr>
              <a:t>C.</a:t>
            </a:r>
          </a:p>
          <a:p>
            <a:pPr>
              <a:lnSpc>
                <a:spcPct val="150000"/>
              </a:lnSpc>
            </a:pPr>
            <a:r>
              <a:rPr lang="en-US" b="1" dirty="0">
                <a:solidFill>
                  <a:schemeClr val="accent1">
                    <a:lumMod val="60000"/>
                    <a:lumOff val="40000"/>
                  </a:schemeClr>
                </a:solidFill>
                <a:latin typeface="Arial" panose="020B0604020202020204" pitchFamily="34" charset="0"/>
              </a:rPr>
              <a:t>a) Formalin treatment (modify gelatin capsule solubility</a:t>
            </a:r>
            <a:r>
              <a:rPr lang="en-US" b="1" dirty="0">
                <a:solidFill>
                  <a:srgbClr val="FF0000"/>
                </a:solidFill>
                <a:latin typeface="Arial" panose="020B0604020202020204" pitchFamily="34" charset="0"/>
              </a:rPr>
              <a:t>) </a:t>
            </a:r>
            <a:r>
              <a:rPr lang="en-US" b="1" dirty="0">
                <a:solidFill>
                  <a:srgbClr val="000000"/>
                </a:solidFill>
                <a:latin typeface="Arial" panose="020B0604020202020204" pitchFamily="34" charset="0"/>
              </a:rPr>
              <a:t>by </a:t>
            </a:r>
            <a:r>
              <a:rPr lang="en-US" b="1" dirty="0" smtClean="0">
                <a:solidFill>
                  <a:srgbClr val="000000"/>
                </a:solidFill>
                <a:latin typeface="Arial" panose="020B0604020202020204" pitchFamily="34" charset="0"/>
              </a:rPr>
              <a:t>formation of  </a:t>
            </a:r>
            <a:r>
              <a:rPr lang="en-US" b="1" dirty="0">
                <a:solidFill>
                  <a:srgbClr val="000000"/>
                </a:solidFill>
                <a:latin typeface="Arial" panose="020B0604020202020204" pitchFamily="34" charset="0"/>
              </a:rPr>
              <a:t>cross-linkage of the gelatin molecule initiated </a:t>
            </a:r>
            <a:r>
              <a:rPr lang="en-US" b="1" dirty="0" smtClean="0">
                <a:solidFill>
                  <a:srgbClr val="000000"/>
                </a:solidFill>
                <a:latin typeface="Arial" panose="020B0604020202020204" pitchFamily="34" charset="0"/>
              </a:rPr>
              <a:t>by the </a:t>
            </a:r>
            <a:r>
              <a:rPr lang="en-US" b="1" dirty="0">
                <a:solidFill>
                  <a:srgbClr val="000000"/>
                </a:solidFill>
                <a:latin typeface="Arial" panose="020B0604020202020204" pitchFamily="34" charset="0"/>
              </a:rPr>
              <a:t>aldehyde and  preventing complete solubility.</a:t>
            </a:r>
          </a:p>
          <a:p>
            <a:pPr>
              <a:lnSpc>
                <a:spcPct val="150000"/>
              </a:lnSpc>
            </a:pPr>
            <a:r>
              <a:rPr lang="en-US" b="1" dirty="0">
                <a:solidFill>
                  <a:schemeClr val="accent1">
                    <a:lumMod val="60000"/>
                    <a:lumOff val="40000"/>
                  </a:schemeClr>
                </a:solidFill>
                <a:latin typeface="Arial" panose="020B0604020202020204" pitchFamily="34" charset="0"/>
              </a:rPr>
              <a:t>b) Various coating </a:t>
            </a:r>
            <a:r>
              <a:rPr lang="en-US" b="1" dirty="0">
                <a:solidFill>
                  <a:srgbClr val="000000"/>
                </a:solidFill>
                <a:latin typeface="Arial" panose="020B0604020202020204" pitchFamily="34" charset="0"/>
              </a:rPr>
              <a:t>to provide modify solubility characteristics like</a:t>
            </a:r>
          </a:p>
          <a:p>
            <a:pPr>
              <a:lnSpc>
                <a:spcPct val="150000"/>
              </a:lnSpc>
            </a:pPr>
            <a:r>
              <a:rPr lang="en-US" b="1" dirty="0">
                <a:solidFill>
                  <a:srgbClr val="0070C1"/>
                </a:solidFill>
                <a:latin typeface="Arial" panose="020B0604020202020204" pitchFamily="34" charset="0"/>
              </a:rPr>
              <a:t>shellac, resins and cellulose acetate phthalate</a:t>
            </a:r>
            <a:r>
              <a:rPr lang="en-US" b="1" dirty="0">
                <a:solidFill>
                  <a:srgbClr val="000000"/>
                </a:solidFill>
                <a:latin typeface="Arial" panose="020B0604020202020204" pitchFamily="34" charset="0"/>
              </a:rPr>
              <a:t>.</a:t>
            </a:r>
            <a:endParaRPr lang="en-US" dirty="0"/>
          </a:p>
        </p:txBody>
      </p:sp>
    </p:spTree>
    <p:extLst>
      <p:ext uri="{BB962C8B-B14F-4D97-AF65-F5344CB8AC3E}">
        <p14:creationId xmlns:p14="http://schemas.microsoft.com/office/powerpoint/2010/main" val="790183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2625" y="141510"/>
            <a:ext cx="5204875" cy="709390"/>
          </a:xfrm>
        </p:spPr>
        <p:style>
          <a:lnRef idx="1">
            <a:schemeClr val="accent5"/>
          </a:lnRef>
          <a:fillRef idx="2">
            <a:schemeClr val="accent5"/>
          </a:fillRef>
          <a:effectRef idx="1">
            <a:schemeClr val="accent5"/>
          </a:effectRef>
          <a:fontRef idx="minor">
            <a:schemeClr val="dk1"/>
          </a:fontRef>
        </p:style>
        <p:txBody>
          <a:bodyPr/>
          <a:lstStyle/>
          <a:p>
            <a:pPr algn="ctr"/>
            <a:r>
              <a:rPr lang="en-US" b="1" dirty="0"/>
              <a:t>Hard gelatin Capsule</a:t>
            </a:r>
            <a:endParaRPr lang="en-US" dirty="0"/>
          </a:p>
        </p:txBody>
      </p:sp>
      <p:sp>
        <p:nvSpPr>
          <p:cNvPr id="3" name="Content Placeholder 2"/>
          <p:cNvSpPr>
            <a:spLocks noGrp="1"/>
          </p:cNvSpPr>
          <p:nvPr>
            <p:ph idx="1"/>
          </p:nvPr>
        </p:nvSpPr>
        <p:spPr>
          <a:xfrm>
            <a:off x="1600200" y="850900"/>
            <a:ext cx="10502900" cy="6007100"/>
          </a:xfrm>
        </p:spPr>
        <p:style>
          <a:lnRef idx="2">
            <a:schemeClr val="accent5"/>
          </a:lnRef>
          <a:fillRef idx="1">
            <a:schemeClr val="lt1"/>
          </a:fillRef>
          <a:effectRef idx="0">
            <a:schemeClr val="accent5"/>
          </a:effectRef>
          <a:fontRef idx="minor">
            <a:schemeClr val="dk1"/>
          </a:fontRef>
        </p:style>
        <p:txBody>
          <a:bodyPr>
            <a:normAutofit/>
          </a:bodyPr>
          <a:lstStyle/>
          <a:p>
            <a:pPr marL="0" indent="0">
              <a:buNone/>
            </a:pPr>
            <a:r>
              <a:rPr lang="en-US" b="1" u="sng" dirty="0">
                <a:solidFill>
                  <a:schemeClr val="accent2">
                    <a:lumMod val="50000"/>
                  </a:schemeClr>
                </a:solidFill>
                <a:latin typeface="Times New Roman" panose="02020603050405020304" pitchFamily="18" charset="0"/>
                <a:cs typeface="Times New Roman" panose="02020603050405020304" pitchFamily="18" charset="0"/>
              </a:rPr>
              <a:t>CAPSULES</a:t>
            </a:r>
          </a:p>
          <a:p>
            <a:pPr marL="0" indent="0">
              <a:buNone/>
            </a:pPr>
            <a:r>
              <a:rPr lang="en-US" b="1" dirty="0">
                <a:latin typeface="Times New Roman" panose="02020603050405020304" pitchFamily="18" charset="0"/>
                <a:cs typeface="Times New Roman" panose="02020603050405020304" pitchFamily="18" charset="0"/>
              </a:rPr>
              <a:t> </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Solid dosage </a:t>
            </a:r>
            <a:r>
              <a:rPr lang="en-US" sz="2000" dirty="0" smtClean="0">
                <a:solidFill>
                  <a:schemeClr val="tx1">
                    <a:lumMod val="75000"/>
                    <a:lumOff val="25000"/>
                  </a:schemeClr>
                </a:solidFill>
                <a:latin typeface="Times New Roman" panose="02020603050405020304" pitchFamily="18" charset="0"/>
                <a:cs typeface="Times New Roman" panose="02020603050405020304" pitchFamily="18" charset="0"/>
              </a:rPr>
              <a:t>form which the </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drug is enclosed within either a hard or soft shell.</a:t>
            </a:r>
          </a:p>
          <a:p>
            <a:pPr marL="0" indent="0">
              <a:lnSpc>
                <a:spcPct val="150000"/>
              </a:lnSpc>
              <a:buNone/>
            </a:pPr>
            <a:r>
              <a:rPr lang="en-US" sz="2000" dirty="0" smtClean="0">
                <a:solidFill>
                  <a:schemeClr val="tx1">
                    <a:lumMod val="75000"/>
                    <a:lumOff val="25000"/>
                  </a:schemeClr>
                </a:solidFill>
                <a:latin typeface="Times New Roman" panose="02020603050405020304" pitchFamily="18" charset="0"/>
                <a:cs typeface="Times New Roman" panose="02020603050405020304" pitchFamily="18" charset="0"/>
              </a:rPr>
              <a:t>Shell </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is typically made of gelatin blends (gelatin, sugar and water), small amount of certified dyes, </a:t>
            </a:r>
            <a:r>
              <a:rPr lang="en-US" sz="2000" dirty="0" err="1" smtClean="0">
                <a:solidFill>
                  <a:schemeClr val="tx1">
                    <a:lumMod val="75000"/>
                    <a:lumOff val="25000"/>
                  </a:schemeClr>
                </a:solidFill>
                <a:latin typeface="Times New Roman" panose="02020603050405020304" pitchFamily="18" charset="0"/>
                <a:cs typeface="Times New Roman" panose="02020603050405020304" pitchFamily="18" charset="0"/>
              </a:rPr>
              <a:t>opaquing</a:t>
            </a:r>
            <a:r>
              <a:rPr lang="en-US" sz="2000" dirty="0" smtClean="0">
                <a:solidFill>
                  <a:schemeClr val="tx1">
                    <a:lumMod val="75000"/>
                    <a:lumOff val="25000"/>
                  </a:schemeClr>
                </a:solidFill>
                <a:latin typeface="Times New Roman" panose="02020603050405020304" pitchFamily="18" charset="0"/>
                <a:cs typeface="Times New Roman" panose="02020603050405020304" pitchFamily="18" charset="0"/>
              </a:rPr>
              <a:t> agents</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plasticizers and preservatives.</a:t>
            </a:r>
          </a:p>
          <a:p>
            <a:pPr marL="0" indent="0">
              <a:buNone/>
            </a:pP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Advantages</a:t>
            </a:r>
          </a:p>
          <a:p>
            <a:pPr>
              <a:buFont typeface="+mj-lt"/>
              <a:buAutoNum type="arabicPeriod"/>
            </a:pP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Elegance, ease of use and portability</a:t>
            </a:r>
          </a:p>
          <a:p>
            <a:pPr>
              <a:buFont typeface="+mj-lt"/>
              <a:buAutoNum type="arabicPeriod"/>
            </a:pP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Provide a smooth, slippery, easily swallowed and tasteless shell for drugs (having unpleasant taste or odor.</a:t>
            </a:r>
          </a:p>
          <a:p>
            <a:pPr>
              <a:buFont typeface="+mj-lt"/>
              <a:buAutoNum type="arabicPeriod"/>
            </a:pP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economically produced in large quantities and in a wide range of colors.</a:t>
            </a:r>
          </a:p>
          <a:p>
            <a:pPr>
              <a:buFont typeface="+mj-lt"/>
              <a:buAutoNum type="arabicPeriod"/>
            </a:pP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Provide ready availability of the contained drug, since minimal excipient and little pressure are</a:t>
            </a:r>
          </a:p>
          <a:p>
            <a:pPr marL="0" indent="0">
              <a:buNone/>
            </a:pP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required to compact the material, as is necessary in tableting</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6759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4012" y="215900"/>
            <a:ext cx="9729788" cy="3777622"/>
          </a:xfrm>
        </p:spPr>
        <p:txBody>
          <a:bodyPr>
            <a:noAutofit/>
          </a:bodyPr>
          <a:lstStyle/>
          <a:p>
            <a:pPr marL="0" indent="0">
              <a:buNone/>
            </a:pPr>
            <a:r>
              <a:rPr lang="en-US" sz="2400" b="1" u="sng" dirty="0">
                <a:latin typeface="Times New Roman" panose="02020603050405020304" pitchFamily="18" charset="0"/>
                <a:cs typeface="Times New Roman" panose="02020603050405020304" pitchFamily="18" charset="0"/>
              </a:rPr>
              <a:t>Disadvantages</a:t>
            </a:r>
          </a:p>
          <a:p>
            <a:pPr>
              <a:buFont typeface="+mj-lt"/>
              <a:buAutoNum type="arabicPeriod"/>
            </a:pPr>
            <a:r>
              <a:rPr lang="en-US" sz="2000" dirty="0">
                <a:latin typeface="Times New Roman" panose="02020603050405020304" pitchFamily="18" charset="0"/>
                <a:cs typeface="Times New Roman" panose="02020603050405020304" pitchFamily="18" charset="0"/>
              </a:rPr>
              <a:t>Not usually used for administration of extremely soluble materials such as potassium chloride, potassium bromide and ammonium chloride since sudden release of such compounds (fluids) from capsule could results in irritating the stomach (N &amp; V) by dissolving the salt and creating highly concentrated solution.</a:t>
            </a:r>
          </a:p>
          <a:p>
            <a:pPr>
              <a:buFont typeface="+mj-lt"/>
              <a:buAutoNum type="arabicPeriod"/>
            </a:pPr>
            <a:r>
              <a:rPr lang="en-US" sz="2000" dirty="0">
                <a:latin typeface="Times New Roman" panose="02020603050405020304" pitchFamily="18" charset="0"/>
                <a:cs typeface="Times New Roman" panose="02020603050405020304" pitchFamily="18" charset="0"/>
              </a:rPr>
              <a:t>Not suitable containers for efflorescent materials (powders that contain water of hydration that dissolve gelatin when water is lost) especially when stored in low humidity conditions. Such as codeine phosphate.</a:t>
            </a:r>
          </a:p>
          <a:p>
            <a:pPr>
              <a:buFont typeface="+mj-lt"/>
              <a:buAutoNum type="arabicPeriod"/>
            </a:pPr>
            <a:r>
              <a:rPr lang="en-US" sz="2000" dirty="0">
                <a:latin typeface="Times New Roman" panose="02020603050405020304" pitchFamily="18" charset="0"/>
                <a:cs typeface="Times New Roman" panose="02020603050405020304" pitchFamily="18" charset="0"/>
              </a:rPr>
              <a:t>Not to be used for deliquescent materials (adsorb or hygroscopic powders) since they may dry the capsule shell to excessive brittleness when moisture is extracted from shell into the powder to dissolve it and form solution. Such as phenobarbital sodium.</a:t>
            </a:r>
          </a:p>
        </p:txBody>
      </p:sp>
      <p:sp>
        <p:nvSpPr>
          <p:cNvPr id="4" name="Rectangle 3"/>
          <p:cNvSpPr/>
          <p:nvPr/>
        </p:nvSpPr>
        <p:spPr>
          <a:xfrm>
            <a:off x="1789112" y="4412622"/>
            <a:ext cx="9564688" cy="1077218"/>
          </a:xfrm>
          <a:prstGeom prst="rect">
            <a:avLst/>
          </a:prstGeom>
        </p:spPr>
        <p:txBody>
          <a:bodyPr wrap="square">
            <a:spAutoFit/>
          </a:bodyPr>
          <a:lstStyle/>
          <a:p>
            <a:r>
              <a:rPr lang="en-US" sz="2400" b="1" u="sng" dirty="0" smtClean="0">
                <a:solidFill>
                  <a:schemeClr val="tx1">
                    <a:lumMod val="75000"/>
                    <a:lumOff val="25000"/>
                  </a:schemeClr>
                </a:solidFill>
                <a:latin typeface="Times New Roman" panose="02020603050405020304" pitchFamily="18" charset="0"/>
                <a:cs typeface="Times New Roman" panose="02020603050405020304" pitchFamily="18" charset="0"/>
              </a:rPr>
              <a:t>Materials</a:t>
            </a:r>
          </a:p>
          <a:p>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Capsules have been </a:t>
            </a:r>
            <a:r>
              <a:rPr lang="en-US" sz="2000" dirty="0" smtClean="0">
                <a:solidFill>
                  <a:schemeClr val="tx1">
                    <a:lumMod val="75000"/>
                    <a:lumOff val="25000"/>
                  </a:schemeClr>
                </a:solidFill>
                <a:latin typeface="Times New Roman" panose="02020603050405020304" pitchFamily="18" charset="0"/>
                <a:cs typeface="Times New Roman" panose="02020603050405020304" pitchFamily="18" charset="0"/>
              </a:rPr>
              <a:t>made with </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methylcellulose, </a:t>
            </a:r>
            <a:r>
              <a:rPr lang="en-US" sz="2000" dirty="0" smtClean="0">
                <a:solidFill>
                  <a:schemeClr val="tx1">
                    <a:lumMod val="75000"/>
                    <a:lumOff val="25000"/>
                  </a:schemeClr>
                </a:solidFill>
                <a:latin typeface="Times New Roman" panose="02020603050405020304" pitchFamily="18" charset="0"/>
                <a:cs typeface="Times New Roman" panose="02020603050405020304" pitchFamily="18" charset="0"/>
              </a:rPr>
              <a:t>polyvinyl </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alcohols, and denatured gelatin to modify their Solubility or produce an enteric effect.</a:t>
            </a:r>
          </a:p>
        </p:txBody>
      </p:sp>
      <p:sp>
        <p:nvSpPr>
          <p:cNvPr id="5" name="Title 1"/>
          <p:cNvSpPr>
            <a:spLocks noGrp="1"/>
          </p:cNvSpPr>
          <p:nvPr>
            <p:ph type="title"/>
          </p:nvPr>
        </p:nvSpPr>
        <p:spPr>
          <a:xfrm>
            <a:off x="1789112" y="5489840"/>
            <a:ext cx="9869488" cy="1189164"/>
          </a:xfrm>
        </p:spPr>
        <p:txBody>
          <a:bodyPr>
            <a:noAutofit/>
          </a:bodyPr>
          <a:lstStyle/>
          <a:p>
            <a:pPr marL="342900" indent="-342900">
              <a:buFont typeface="Wingdings" panose="05000000000000000000" pitchFamily="2" charset="2"/>
              <a:buChar char="v"/>
            </a:pPr>
            <a:r>
              <a:rPr lang="en-US" sz="2000" dirty="0">
                <a:solidFill>
                  <a:schemeClr val="tx1">
                    <a:lumMod val="75000"/>
                    <a:lumOff val="25000"/>
                  </a:schemeClr>
                </a:solidFill>
                <a:latin typeface="Times New Roman" panose="02020603050405020304" pitchFamily="18" charset="0"/>
                <a:ea typeface="+mn-ea"/>
                <a:cs typeface="Times New Roman" panose="02020603050405020304" pitchFamily="18" charset="0"/>
              </a:rPr>
              <a:t>Gelatin is a heterogeneous product derived </a:t>
            </a:r>
            <a:r>
              <a:rPr lang="en-US" sz="2000" dirty="0" smtClean="0">
                <a:solidFill>
                  <a:schemeClr val="tx1">
                    <a:lumMod val="75000"/>
                    <a:lumOff val="25000"/>
                  </a:schemeClr>
                </a:solidFill>
                <a:latin typeface="Times New Roman" panose="02020603050405020304" pitchFamily="18" charset="0"/>
                <a:ea typeface="+mn-ea"/>
                <a:cs typeface="Times New Roman" panose="02020603050405020304" pitchFamily="18" charset="0"/>
              </a:rPr>
              <a:t>by                   </a:t>
            </a:r>
            <a:r>
              <a:rPr lang="en-US" sz="20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mn-ea"/>
                <a:cs typeface="Times New Roman" panose="02020603050405020304" pitchFamily="18" charset="0"/>
              </a:rPr>
              <a:t>irreversible </a:t>
            </a:r>
            <a:r>
              <a:rPr lang="en-US" sz="2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mn-ea"/>
                <a:cs typeface="Times New Roman" panose="02020603050405020304" pitchFamily="18" charset="0"/>
              </a:rPr>
              <a:t>hydrolytic extraction of treated </a:t>
            </a:r>
            <a:r>
              <a:rPr lang="en-US" sz="20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mn-ea"/>
                <a:cs typeface="Times New Roman" panose="02020603050405020304" pitchFamily="18" charset="0"/>
              </a:rPr>
              <a:t>animal collagen</a:t>
            </a:r>
            <a:r>
              <a:rPr lang="en-US" sz="2000" dirty="0">
                <a:solidFill>
                  <a:schemeClr val="tx1">
                    <a:lumMod val="75000"/>
                    <a:lumOff val="25000"/>
                  </a:schemeClr>
                </a:solidFill>
                <a:latin typeface="Times New Roman" panose="02020603050405020304" pitchFamily="18" charset="0"/>
                <a:ea typeface="+mn-ea"/>
                <a:cs typeface="Times New Roman" panose="02020603050405020304" pitchFamily="18" charset="0"/>
              </a:rPr>
              <a:t> </a:t>
            </a:r>
            <a:r>
              <a:rPr lang="en-US" sz="2000" dirty="0" smtClean="0">
                <a:solidFill>
                  <a:schemeClr val="tx1">
                    <a:lumMod val="75000"/>
                    <a:lumOff val="25000"/>
                  </a:schemeClr>
                </a:solidFill>
                <a:latin typeface="Times New Roman" panose="02020603050405020304" pitchFamily="18" charset="0"/>
                <a:ea typeface="+mn-ea"/>
                <a:cs typeface="Times New Roman" panose="02020603050405020304" pitchFamily="18" charset="0"/>
              </a:rPr>
              <a:t>  </a:t>
            </a:r>
            <a:br>
              <a:rPr lang="en-US" sz="2000" dirty="0" smtClean="0">
                <a:solidFill>
                  <a:schemeClr val="tx1">
                    <a:lumMod val="75000"/>
                    <a:lumOff val="25000"/>
                  </a:schemeClr>
                </a:solidFill>
                <a:latin typeface="Times New Roman" panose="02020603050405020304" pitchFamily="18" charset="0"/>
                <a:ea typeface="+mn-ea"/>
                <a:cs typeface="Times New Roman" panose="02020603050405020304" pitchFamily="18" charset="0"/>
              </a:rPr>
            </a:br>
            <a:r>
              <a:rPr lang="en-US" sz="2000" dirty="0" smtClean="0">
                <a:solidFill>
                  <a:schemeClr val="tx1">
                    <a:lumMod val="75000"/>
                    <a:lumOff val="25000"/>
                  </a:schemeClr>
                </a:solidFill>
                <a:latin typeface="Times New Roman" panose="02020603050405020304" pitchFamily="18" charset="0"/>
                <a:ea typeface="+mn-ea"/>
                <a:cs typeface="Times New Roman" panose="02020603050405020304" pitchFamily="18" charset="0"/>
              </a:rPr>
              <a:t>*Common </a:t>
            </a:r>
            <a:r>
              <a:rPr lang="en-US" sz="2000" dirty="0">
                <a:solidFill>
                  <a:schemeClr val="tx1">
                    <a:lumMod val="75000"/>
                    <a:lumOff val="25000"/>
                  </a:schemeClr>
                </a:solidFill>
                <a:latin typeface="Times New Roman" panose="02020603050405020304" pitchFamily="18" charset="0"/>
                <a:ea typeface="+mn-ea"/>
                <a:cs typeface="Times New Roman" panose="02020603050405020304" pitchFamily="18" charset="0"/>
              </a:rPr>
              <a:t>sources of </a:t>
            </a:r>
            <a:r>
              <a:rPr lang="en-US" sz="2000" dirty="0" smtClean="0">
                <a:solidFill>
                  <a:schemeClr val="tx1">
                    <a:lumMod val="75000"/>
                    <a:lumOff val="25000"/>
                  </a:schemeClr>
                </a:solidFill>
                <a:latin typeface="Times New Roman" panose="02020603050405020304" pitchFamily="18" charset="0"/>
                <a:ea typeface="+mn-ea"/>
                <a:cs typeface="Times New Roman" panose="02020603050405020304" pitchFamily="18" charset="0"/>
              </a:rPr>
              <a:t>collagen </a:t>
            </a:r>
            <a:r>
              <a:rPr lang="en-US" sz="2000" dirty="0">
                <a:solidFill>
                  <a:schemeClr val="tx1">
                    <a:lumMod val="75000"/>
                    <a:lumOff val="25000"/>
                  </a:schemeClr>
                </a:solidFill>
                <a:latin typeface="Times New Roman" panose="02020603050405020304" pitchFamily="18" charset="0"/>
                <a:ea typeface="+mn-ea"/>
                <a:cs typeface="Times New Roman" panose="02020603050405020304" pitchFamily="18" charset="0"/>
              </a:rPr>
              <a:t>are </a:t>
            </a:r>
            <a:r>
              <a:rPr lang="en-US" sz="2000" dirty="0">
                <a:solidFill>
                  <a:schemeClr val="accent4">
                    <a:lumMod val="50000"/>
                  </a:schemeClr>
                </a:solidFill>
                <a:latin typeface="Times New Roman" panose="02020603050405020304" pitchFamily="18" charset="0"/>
                <a:ea typeface="+mn-ea"/>
                <a:cs typeface="Times New Roman" panose="02020603050405020304" pitchFamily="18" charset="0"/>
              </a:rPr>
              <a:t>animal </a:t>
            </a:r>
            <a:r>
              <a:rPr lang="en-US" sz="2000" dirty="0" smtClean="0">
                <a:solidFill>
                  <a:schemeClr val="accent4">
                    <a:lumMod val="50000"/>
                  </a:schemeClr>
                </a:solidFill>
                <a:latin typeface="Times New Roman" panose="02020603050405020304" pitchFamily="18" charset="0"/>
                <a:ea typeface="+mn-ea"/>
                <a:cs typeface="Times New Roman" panose="02020603050405020304" pitchFamily="18" charset="0"/>
              </a:rPr>
              <a:t>bones</a:t>
            </a:r>
            <a:r>
              <a:rPr lang="en-US" sz="2000" dirty="0">
                <a:solidFill>
                  <a:schemeClr val="tx1">
                    <a:lumMod val="75000"/>
                    <a:lumOff val="25000"/>
                  </a:schemeClr>
                </a:solidFill>
                <a:latin typeface="Times New Roman" panose="02020603050405020304" pitchFamily="18" charset="0"/>
                <a:ea typeface="+mn-ea"/>
                <a:cs typeface="Times New Roman" panose="02020603050405020304" pitchFamily="18" charset="0"/>
              </a:rPr>
              <a:t> </a:t>
            </a:r>
            <a:r>
              <a:rPr lang="en-US" sz="2000" dirty="0" smtClean="0">
                <a:solidFill>
                  <a:schemeClr val="tx1">
                    <a:lumMod val="75000"/>
                    <a:lumOff val="25000"/>
                  </a:schemeClr>
                </a:solidFill>
                <a:latin typeface="Times New Roman" panose="02020603050405020304" pitchFamily="18" charset="0"/>
                <a:ea typeface="+mn-ea"/>
                <a:cs typeface="Times New Roman" panose="02020603050405020304" pitchFamily="18" charset="0"/>
              </a:rPr>
              <a:t>and </a:t>
            </a:r>
            <a:r>
              <a:rPr lang="en-US" sz="2000" dirty="0" smtClean="0">
                <a:solidFill>
                  <a:schemeClr val="accent4">
                    <a:lumMod val="50000"/>
                  </a:schemeClr>
                </a:solidFill>
                <a:latin typeface="Times New Roman" panose="02020603050405020304" pitchFamily="18" charset="0"/>
                <a:ea typeface="+mn-ea"/>
                <a:cs typeface="Times New Roman" panose="02020603050405020304" pitchFamily="18" charset="0"/>
              </a:rPr>
              <a:t>frozen pork </a:t>
            </a:r>
            <a:r>
              <a:rPr lang="en-US" sz="2000" dirty="0">
                <a:solidFill>
                  <a:schemeClr val="accent4">
                    <a:lumMod val="50000"/>
                  </a:schemeClr>
                </a:solidFill>
                <a:latin typeface="Times New Roman" panose="02020603050405020304" pitchFamily="18" charset="0"/>
                <a:ea typeface="+mn-ea"/>
                <a:cs typeface="Times New Roman" panose="02020603050405020304" pitchFamily="18" charset="0"/>
              </a:rPr>
              <a:t>skin</a:t>
            </a:r>
            <a:r>
              <a:rPr lang="en-US" sz="2000" dirty="0">
                <a:solidFill>
                  <a:schemeClr val="tx1">
                    <a:lumMod val="75000"/>
                    <a:lumOff val="25000"/>
                  </a:schemeClr>
                </a:solidFill>
                <a:latin typeface="Times New Roman" panose="02020603050405020304" pitchFamily="18" charset="0"/>
                <a:ea typeface="+mn-ea"/>
                <a:cs typeface="Times New Roman" panose="02020603050405020304" pitchFamily="18" charset="0"/>
              </a:rPr>
              <a:t>. </a:t>
            </a:r>
          </a:p>
        </p:txBody>
      </p:sp>
      <p:sp>
        <p:nvSpPr>
          <p:cNvPr id="6" name="Right Arrow 5"/>
          <p:cNvSpPr/>
          <p:nvPr/>
        </p:nvSpPr>
        <p:spPr>
          <a:xfrm>
            <a:off x="6985000" y="548984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1972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00200" y="159956"/>
            <a:ext cx="10388600" cy="6155531"/>
          </a:xfrm>
          <a:prstGeom prst="rect">
            <a:avLst/>
          </a:prstGeom>
        </p:spPr>
        <p:txBody>
          <a:bodyPr wrap="square">
            <a:spAutoFit/>
          </a:bodyPr>
          <a:lstStyle/>
          <a:p>
            <a:r>
              <a:rPr lang="en-US" sz="2800" b="1" dirty="0">
                <a:solidFill>
                  <a:srgbClr val="000000"/>
                </a:solidFill>
                <a:latin typeface="Arial" panose="020B0604020202020204" pitchFamily="34" charset="0"/>
              </a:rPr>
              <a:t>There are two main types of gelatin:</a:t>
            </a:r>
          </a:p>
          <a:p>
            <a:pPr>
              <a:lnSpc>
                <a:spcPct val="150000"/>
              </a:lnSpc>
            </a:pPr>
            <a:r>
              <a:rPr lang="en-US" dirty="0">
                <a:solidFill>
                  <a:srgbClr val="9A0033"/>
                </a:solidFill>
                <a:latin typeface="Arial" panose="020B0604020202020204" pitchFamily="34" charset="0"/>
              </a:rPr>
              <a:t>• </a:t>
            </a:r>
            <a:r>
              <a:rPr lang="en-US" b="1" dirty="0">
                <a:solidFill>
                  <a:srgbClr val="9A0033"/>
                </a:solidFill>
                <a:latin typeface="Arial" panose="020B0604020202020204" pitchFamily="34" charset="0"/>
              </a:rPr>
              <a:t>Type A: </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Derived from an acid treated precursor </a:t>
            </a:r>
            <a:r>
              <a:rPr lang="en-US" sz="2000" dirty="0" smtClean="0">
                <a:solidFill>
                  <a:schemeClr val="tx1">
                    <a:lumMod val="75000"/>
                    <a:lumOff val="25000"/>
                  </a:schemeClr>
                </a:solidFill>
                <a:latin typeface="Times New Roman" panose="02020603050405020304" pitchFamily="18" charset="0"/>
                <a:cs typeface="Times New Roman" panose="02020603050405020304" pitchFamily="18" charset="0"/>
              </a:rPr>
              <a:t>and exhibits </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an isoelectric point (with zero electrophoretic </a:t>
            </a:r>
            <a:r>
              <a:rPr lang="en-US" sz="2000" dirty="0" smtClean="0">
                <a:solidFill>
                  <a:schemeClr val="tx1">
                    <a:lumMod val="75000"/>
                    <a:lumOff val="25000"/>
                  </a:schemeClr>
                </a:solidFill>
                <a:latin typeface="Times New Roman" panose="02020603050405020304" pitchFamily="18" charset="0"/>
                <a:cs typeface="Times New Roman" panose="02020603050405020304" pitchFamily="18" charset="0"/>
              </a:rPr>
              <a:t>mobility related </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with pH and physical properties of gelatin molecules in</a:t>
            </a:r>
          </a:p>
          <a:p>
            <a:pPr>
              <a:lnSpc>
                <a:spcPct val="150000"/>
              </a:lnSpc>
            </a:pP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solution) in the region of pH (9).</a:t>
            </a:r>
          </a:p>
          <a:p>
            <a:pPr>
              <a:lnSpc>
                <a:spcPct val="150000"/>
              </a:lnSpc>
            </a:pPr>
            <a:r>
              <a:rPr lang="en-US" dirty="0">
                <a:solidFill>
                  <a:srgbClr val="9A0033"/>
                </a:solidFill>
                <a:latin typeface="Arial" panose="020B0604020202020204" pitchFamily="34" charset="0"/>
              </a:rPr>
              <a:t>• </a:t>
            </a:r>
            <a:r>
              <a:rPr lang="en-US" b="1" dirty="0">
                <a:solidFill>
                  <a:srgbClr val="9A0033"/>
                </a:solidFill>
                <a:latin typeface="Arial" panose="020B0604020202020204" pitchFamily="34" charset="0"/>
              </a:rPr>
              <a:t>Type B</a:t>
            </a:r>
            <a:r>
              <a:rPr lang="en-US" b="1" dirty="0">
                <a:solidFill>
                  <a:srgbClr val="000000"/>
                </a:solidFill>
                <a:latin typeface="Arial" panose="020B0604020202020204" pitchFamily="34" charset="0"/>
              </a:rPr>
              <a:t>: </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Derived from alkali treated precursor and </a:t>
            </a:r>
            <a:r>
              <a:rPr lang="en-US" sz="2000" dirty="0" smtClean="0">
                <a:solidFill>
                  <a:schemeClr val="tx1">
                    <a:lumMod val="75000"/>
                    <a:lumOff val="25000"/>
                  </a:schemeClr>
                </a:solidFill>
                <a:latin typeface="Times New Roman" panose="02020603050405020304" pitchFamily="18" charset="0"/>
                <a:cs typeface="Times New Roman" panose="02020603050405020304" pitchFamily="18" charset="0"/>
              </a:rPr>
              <a:t>exhibit isoelectric </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point in the region of pH (4.7).</a:t>
            </a:r>
          </a:p>
          <a:p>
            <a:pPr marL="285750" indent="-285750">
              <a:buFont typeface="Wingdings" panose="05000000000000000000" pitchFamily="2" charset="2"/>
              <a:buChar char="v"/>
            </a:pPr>
            <a:r>
              <a:rPr lang="en-US" dirty="0" smtClean="0">
                <a:solidFill>
                  <a:srgbClr val="7030A1"/>
                </a:solidFill>
                <a:latin typeface="Arial" panose="020B0604020202020204" pitchFamily="34" charset="0"/>
              </a:rPr>
              <a:t> </a:t>
            </a:r>
            <a:r>
              <a:rPr lang="en-US" sz="2000" b="1" dirty="0">
                <a:solidFill>
                  <a:srgbClr val="7030A1"/>
                </a:solidFill>
                <a:latin typeface="Times New Roman" panose="02020603050405020304" pitchFamily="18" charset="0"/>
                <a:cs typeface="Times New Roman" panose="02020603050405020304" pitchFamily="18" charset="0"/>
              </a:rPr>
              <a:t>Capsule may be made from both types of gelatin or </a:t>
            </a:r>
            <a:r>
              <a:rPr lang="en-US" sz="2000" b="1" dirty="0" smtClean="0">
                <a:solidFill>
                  <a:srgbClr val="7030A1"/>
                </a:solidFill>
                <a:latin typeface="Times New Roman" panose="02020603050405020304" pitchFamily="18" charset="0"/>
                <a:cs typeface="Times New Roman" panose="02020603050405020304" pitchFamily="18" charset="0"/>
              </a:rPr>
              <a:t>as available </a:t>
            </a:r>
            <a:r>
              <a:rPr lang="en-US" sz="2000" b="1" dirty="0">
                <a:solidFill>
                  <a:srgbClr val="7030A1"/>
                </a:solidFill>
                <a:latin typeface="Times New Roman" panose="02020603050405020304" pitchFamily="18" charset="0"/>
                <a:cs typeface="Times New Roman" panose="02020603050405020304" pitchFamily="18" charset="0"/>
              </a:rPr>
              <a:t>and difference in physical properties of </a:t>
            </a:r>
            <a:r>
              <a:rPr lang="en-US" sz="2000" b="1" dirty="0" smtClean="0">
                <a:solidFill>
                  <a:srgbClr val="7030A1"/>
                </a:solidFill>
                <a:latin typeface="Times New Roman" panose="02020603050405020304" pitchFamily="18" charset="0"/>
                <a:cs typeface="Times New Roman" panose="02020603050405020304" pitchFamily="18" charset="0"/>
              </a:rPr>
              <a:t>either types </a:t>
            </a:r>
            <a:r>
              <a:rPr lang="en-US" sz="2000" b="1" dirty="0">
                <a:solidFill>
                  <a:srgbClr val="7030A1"/>
                </a:solidFill>
                <a:latin typeface="Times New Roman" panose="02020603050405020304" pitchFamily="18" charset="0"/>
                <a:cs typeface="Times New Roman" panose="02020603050405020304" pitchFamily="18" charset="0"/>
              </a:rPr>
              <a:t>are slight</a:t>
            </a:r>
            <a:r>
              <a:rPr lang="en-US" sz="2000" b="1" dirty="0" smtClean="0">
                <a:solidFill>
                  <a:srgbClr val="7030A1"/>
                </a:solidFill>
                <a:latin typeface="Times New Roman" panose="02020603050405020304" pitchFamily="18" charset="0"/>
                <a:cs typeface="Times New Roman" panose="02020603050405020304" pitchFamily="18" charset="0"/>
              </a:rPr>
              <a:t>.</a:t>
            </a:r>
          </a:p>
          <a:p>
            <a:endParaRPr lang="en-US" sz="2000" b="1" dirty="0">
              <a:solidFill>
                <a:srgbClr val="7030A1"/>
              </a:solidFill>
              <a:latin typeface="Times New Roman" panose="02020603050405020304" pitchFamily="18" charset="0"/>
              <a:cs typeface="Times New Roman" panose="02020603050405020304" pitchFamily="18" charset="0"/>
            </a:endParaRPr>
          </a:p>
          <a:p>
            <a:pPr>
              <a:lnSpc>
                <a:spcPct val="150000"/>
              </a:lnSpc>
            </a:pPr>
            <a:r>
              <a:rPr lang="en-US" dirty="0">
                <a:solidFill>
                  <a:srgbClr val="000000"/>
                </a:solidFill>
                <a:latin typeface="Wingdings" panose="05000000000000000000" pitchFamily="2" charset="2"/>
              </a:rPr>
              <a:t> </a:t>
            </a:r>
            <a:r>
              <a:rPr lang="en-US" b="1" dirty="0">
                <a:solidFill>
                  <a:srgbClr val="000000"/>
                </a:solidFill>
                <a:latin typeface="Arial" panose="020B0604020202020204" pitchFamily="34" charset="0"/>
              </a:rPr>
              <a:t>Blends of </a:t>
            </a:r>
            <a:r>
              <a:rPr lang="en-US" b="1" dirty="0">
                <a:solidFill>
                  <a:srgbClr val="00B150"/>
                </a:solidFill>
                <a:latin typeface="Arial" panose="020B0604020202020204" pitchFamily="34" charset="0"/>
              </a:rPr>
              <a:t>bone and pork skin gelatins of relatively high </a:t>
            </a:r>
            <a:r>
              <a:rPr lang="en-US" b="1" dirty="0" smtClean="0">
                <a:solidFill>
                  <a:srgbClr val="00B150"/>
                </a:solidFill>
                <a:latin typeface="Arial" panose="020B0604020202020204" pitchFamily="34" charset="0"/>
              </a:rPr>
              <a:t>gel strength </a:t>
            </a:r>
            <a:r>
              <a:rPr lang="en-US" b="1" dirty="0">
                <a:solidFill>
                  <a:srgbClr val="000000"/>
                </a:solidFill>
                <a:latin typeface="Arial" panose="020B0604020202020204" pitchFamily="34" charset="0"/>
              </a:rPr>
              <a:t>are normally used for hard capsule production.</a:t>
            </a:r>
          </a:p>
          <a:p>
            <a:pPr>
              <a:lnSpc>
                <a:spcPct val="150000"/>
              </a:lnSpc>
            </a:pPr>
            <a:r>
              <a:rPr lang="en-US" dirty="0">
                <a:solidFill>
                  <a:srgbClr val="000000"/>
                </a:solidFill>
                <a:latin typeface="Wingdings" panose="05000000000000000000" pitchFamily="2" charset="2"/>
              </a:rPr>
              <a:t> </a:t>
            </a:r>
            <a:r>
              <a:rPr lang="en-US" b="1" dirty="0">
                <a:solidFill>
                  <a:srgbClr val="000000"/>
                </a:solidFill>
                <a:latin typeface="Arial" panose="020B0604020202020204" pitchFamily="34" charset="0"/>
              </a:rPr>
              <a:t>The </a:t>
            </a:r>
            <a:r>
              <a:rPr lang="en-US" b="1" dirty="0">
                <a:solidFill>
                  <a:srgbClr val="0070C1"/>
                </a:solidFill>
                <a:latin typeface="Arial" panose="020B0604020202020204" pitchFamily="34" charset="0"/>
              </a:rPr>
              <a:t>bone gelatin produces tough , firm film </a:t>
            </a:r>
            <a:r>
              <a:rPr lang="en-US" b="1" dirty="0">
                <a:solidFill>
                  <a:srgbClr val="000000"/>
                </a:solidFill>
                <a:latin typeface="Arial" panose="020B0604020202020204" pitchFamily="34" charset="0"/>
              </a:rPr>
              <a:t>but tend to </a:t>
            </a:r>
            <a:r>
              <a:rPr lang="en-US" b="1" dirty="0" smtClean="0">
                <a:solidFill>
                  <a:srgbClr val="000000"/>
                </a:solidFill>
                <a:latin typeface="Arial" panose="020B0604020202020204" pitchFamily="34" charset="0"/>
              </a:rPr>
              <a:t>be hazy </a:t>
            </a:r>
            <a:r>
              <a:rPr lang="en-US" b="1" dirty="0">
                <a:solidFill>
                  <a:srgbClr val="000000"/>
                </a:solidFill>
                <a:latin typeface="Arial" panose="020B0604020202020204" pitchFamily="34" charset="0"/>
              </a:rPr>
              <a:t>and brittle.</a:t>
            </a:r>
          </a:p>
          <a:p>
            <a:pPr>
              <a:lnSpc>
                <a:spcPct val="150000"/>
              </a:lnSpc>
            </a:pPr>
            <a:r>
              <a:rPr lang="en-US" dirty="0">
                <a:solidFill>
                  <a:srgbClr val="000000"/>
                </a:solidFill>
                <a:latin typeface="Wingdings" panose="05000000000000000000" pitchFamily="2" charset="2"/>
              </a:rPr>
              <a:t> </a:t>
            </a:r>
            <a:r>
              <a:rPr lang="en-US" b="1" dirty="0">
                <a:solidFill>
                  <a:srgbClr val="000000"/>
                </a:solidFill>
                <a:latin typeface="Arial" panose="020B0604020202020204" pitchFamily="34" charset="0"/>
              </a:rPr>
              <a:t>The </a:t>
            </a:r>
            <a:r>
              <a:rPr lang="en-US" b="1" dirty="0">
                <a:solidFill>
                  <a:srgbClr val="0070C1"/>
                </a:solidFill>
                <a:latin typeface="Arial" panose="020B0604020202020204" pitchFamily="34" charset="0"/>
              </a:rPr>
              <a:t>pork skin gelatin contributes to plasticity and clarity </a:t>
            </a:r>
            <a:r>
              <a:rPr lang="en-US" b="1" dirty="0" smtClean="0">
                <a:solidFill>
                  <a:srgbClr val="0070C1"/>
                </a:solidFill>
                <a:latin typeface="Arial" panose="020B0604020202020204" pitchFamily="34" charset="0"/>
              </a:rPr>
              <a:t>to the </a:t>
            </a:r>
            <a:r>
              <a:rPr lang="en-US" b="1" dirty="0">
                <a:solidFill>
                  <a:srgbClr val="0070C1"/>
                </a:solidFill>
                <a:latin typeface="Arial" panose="020B0604020202020204" pitchFamily="34" charset="0"/>
              </a:rPr>
              <a:t>blend </a:t>
            </a:r>
            <a:r>
              <a:rPr lang="en-US" b="1" dirty="0">
                <a:solidFill>
                  <a:srgbClr val="000000"/>
                </a:solidFill>
                <a:latin typeface="Arial" panose="020B0604020202020204" pitchFamily="34" charset="0"/>
              </a:rPr>
              <a:t>, </a:t>
            </a:r>
            <a:r>
              <a:rPr lang="en-US" sz="2000" b="1" dirty="0">
                <a:solidFill>
                  <a:srgbClr val="000000"/>
                </a:solidFill>
                <a:latin typeface="Arial" panose="020B0604020202020204" pitchFamily="34" charset="0"/>
              </a:rPr>
              <a:t>reducing haze </a:t>
            </a:r>
            <a:r>
              <a:rPr lang="en-US" sz="2000" b="1" dirty="0" smtClean="0">
                <a:solidFill>
                  <a:srgbClr val="000000"/>
                </a:solidFill>
                <a:latin typeface="Arial" panose="020B0604020202020204" pitchFamily="34" charset="0"/>
              </a:rPr>
              <a:t>or cloudiness </a:t>
            </a:r>
            <a:r>
              <a:rPr lang="en-US" sz="2000" b="1" dirty="0">
                <a:solidFill>
                  <a:srgbClr val="000000"/>
                </a:solidFill>
                <a:latin typeface="Arial" panose="020B0604020202020204" pitchFamily="34" charset="0"/>
              </a:rPr>
              <a:t>in the </a:t>
            </a:r>
            <a:r>
              <a:rPr lang="en-US" sz="2000" b="1" dirty="0" smtClean="0">
                <a:solidFill>
                  <a:srgbClr val="000000"/>
                </a:solidFill>
                <a:latin typeface="Arial" panose="020B0604020202020204" pitchFamily="34" charset="0"/>
              </a:rPr>
              <a:t>finished capsule</a:t>
            </a:r>
            <a:r>
              <a:rPr lang="en-US" b="1" dirty="0">
                <a:solidFill>
                  <a:srgbClr val="000000"/>
                </a:solidFill>
                <a:latin typeface="Arial" panose="020B0604020202020204" pitchFamily="34" charset="0"/>
              </a:rPr>
              <a:t>.</a:t>
            </a:r>
          </a:p>
          <a:p>
            <a:endParaRPr lang="en-US" dirty="0"/>
          </a:p>
        </p:txBody>
      </p:sp>
    </p:spTree>
    <p:extLst>
      <p:ext uri="{BB962C8B-B14F-4D97-AF65-F5344CB8AC3E}">
        <p14:creationId xmlns:p14="http://schemas.microsoft.com/office/powerpoint/2010/main" val="2923310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154210"/>
            <a:ext cx="3213100" cy="493490"/>
          </a:xfrm>
        </p:spPr>
        <p:txBody>
          <a:bodyPr>
            <a:normAutofit fontScale="90000"/>
          </a:bodyPr>
          <a:lstStyle/>
          <a:p>
            <a:pPr algn="ctr"/>
            <a:r>
              <a:rPr lang="en-US" sz="2400" b="1" dirty="0">
                <a:solidFill>
                  <a:schemeClr val="accent4">
                    <a:lumMod val="50000"/>
                  </a:schemeClr>
                </a:solidFill>
                <a:latin typeface="Times New Roman" panose="02020603050405020304" pitchFamily="18" charset="0"/>
                <a:cs typeface="Times New Roman" panose="02020603050405020304" pitchFamily="18" charset="0"/>
              </a:rPr>
              <a:t>HARD CAPSULES</a:t>
            </a:r>
            <a:r>
              <a:rPr lang="en-US" b="1" dirty="0"/>
              <a:t/>
            </a:r>
            <a:br>
              <a:rPr lang="en-US" b="1" dirty="0"/>
            </a:br>
            <a:endParaRPr lang="en-US" dirty="0"/>
          </a:p>
        </p:txBody>
      </p:sp>
      <p:sp>
        <p:nvSpPr>
          <p:cNvPr id="3" name="Content Placeholder 2"/>
          <p:cNvSpPr>
            <a:spLocks noGrp="1"/>
          </p:cNvSpPr>
          <p:nvPr>
            <p:ph idx="1"/>
          </p:nvPr>
        </p:nvSpPr>
        <p:spPr>
          <a:xfrm>
            <a:off x="1638300" y="774700"/>
            <a:ext cx="10401300" cy="5880100"/>
          </a:xfrm>
        </p:spPr>
        <p:txBody>
          <a:bodyPr/>
          <a:lstStyle/>
          <a:p>
            <a:r>
              <a:rPr lang="en-US" b="1" dirty="0"/>
              <a:t>Method of production</a:t>
            </a:r>
          </a:p>
          <a:p>
            <a:pPr marL="0" indent="0">
              <a:lnSpc>
                <a:spcPct val="150000"/>
              </a:lnSpc>
              <a:buNone/>
            </a:pPr>
            <a:r>
              <a:rPr lang="en-US" sz="2000" dirty="0">
                <a:latin typeface="Times New Roman" panose="02020603050405020304" pitchFamily="18" charset="0"/>
                <a:cs typeface="Times New Roman" panose="02020603050405020304" pitchFamily="18" charset="0"/>
              </a:rPr>
              <a:t>Empty gelatin capsules are </a:t>
            </a:r>
            <a:r>
              <a:rPr lang="en-US" sz="2000" dirty="0" smtClean="0">
                <a:latin typeface="Times New Roman" panose="02020603050405020304" pitchFamily="18" charset="0"/>
                <a:cs typeface="Times New Roman" panose="02020603050405020304" pitchFamily="18" charset="0"/>
              </a:rPr>
              <a:t>produced by </a:t>
            </a:r>
            <a:r>
              <a:rPr lang="en-US" sz="2000" dirty="0">
                <a:latin typeface="Times New Roman" panose="02020603050405020304" pitchFamily="18" charset="0"/>
                <a:cs typeface="Times New Roman" panose="02020603050405020304" pitchFamily="18" charset="0"/>
              </a:rPr>
              <a:t>completely automatic </a:t>
            </a:r>
            <a:r>
              <a:rPr lang="en-US" sz="2000" dirty="0" smtClean="0">
                <a:latin typeface="Times New Roman" panose="02020603050405020304" pitchFamily="18" charset="0"/>
                <a:cs typeface="Times New Roman" panose="02020603050405020304" pitchFamily="18" charset="0"/>
              </a:rPr>
              <a:t>machine consists </a:t>
            </a:r>
            <a:r>
              <a:rPr lang="en-US" sz="2000" dirty="0">
                <a:latin typeface="Times New Roman" panose="02020603050405020304" pitchFamily="18" charset="0"/>
                <a:cs typeface="Times New Roman" panose="02020603050405020304" pitchFamily="18" charset="0"/>
              </a:rPr>
              <a:t>of mechanisms </a:t>
            </a:r>
            <a:r>
              <a:rPr lang="en-US" sz="2000" dirty="0" smtClean="0">
                <a:latin typeface="Times New Roman" panose="02020603050405020304" pitchFamily="18" charset="0"/>
                <a:cs typeface="Times New Roman" panose="02020603050405020304" pitchFamily="18" charset="0"/>
              </a:rPr>
              <a:t>for automatically</a:t>
            </a:r>
          </a:p>
        </p:txBody>
      </p:sp>
      <p:graphicFrame>
        <p:nvGraphicFramePr>
          <p:cNvPr id="6" name="Diagram 5"/>
          <p:cNvGraphicFramePr/>
          <p:nvPr>
            <p:extLst>
              <p:ext uri="{D42A27DB-BD31-4B8C-83A1-F6EECF244321}">
                <p14:modId xmlns:p14="http://schemas.microsoft.com/office/powerpoint/2010/main" val="2501449210"/>
              </p:ext>
            </p:extLst>
          </p:nvPr>
        </p:nvGraphicFramePr>
        <p:xfrm>
          <a:off x="2082800" y="2171700"/>
          <a:ext cx="8077200" cy="429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1612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9400" y="333374"/>
            <a:ext cx="5715000" cy="1444626"/>
          </a:xfrm>
        </p:spPr>
        <p:style>
          <a:lnRef idx="2">
            <a:schemeClr val="accent4"/>
          </a:lnRef>
          <a:fillRef idx="1">
            <a:schemeClr val="lt1"/>
          </a:fillRef>
          <a:effectRef idx="0">
            <a:schemeClr val="accent4"/>
          </a:effectRef>
          <a:fontRef idx="minor">
            <a:schemeClr val="dk1"/>
          </a:fontRef>
        </p:style>
        <p:txBody>
          <a:bodyPr>
            <a:normAutofit/>
          </a:bodyPr>
          <a:lstStyle/>
          <a:p>
            <a:pPr marL="0" indent="0">
              <a:buNone/>
            </a:pPr>
            <a:r>
              <a:rPr lang="en-US" sz="2000" b="1" u="sng" dirty="0" smtClean="0">
                <a:solidFill>
                  <a:schemeClr val="accent1">
                    <a:lumMod val="50000"/>
                  </a:schemeClr>
                </a:solidFill>
                <a:latin typeface="Times New Roman" panose="02020603050405020304" pitchFamily="18" charset="0"/>
                <a:cs typeface="Times New Roman" panose="02020603050405020304" pitchFamily="18" charset="0"/>
              </a:rPr>
              <a:t>1) Dipping</a:t>
            </a:r>
            <a:r>
              <a:rPr lang="en-US" b="1" dirty="0" smtClean="0"/>
              <a:t> </a:t>
            </a:r>
            <a:r>
              <a:rPr lang="en-US" b="1" dirty="0"/>
              <a:t>: </a:t>
            </a:r>
            <a:r>
              <a:rPr lang="en-US" sz="2000" dirty="0">
                <a:latin typeface="Times New Roman" panose="02020603050405020304" pitchFamily="18" charset="0"/>
                <a:cs typeface="Times New Roman" panose="02020603050405020304" pitchFamily="18" charset="0"/>
              </a:rPr>
              <a:t>Pairs of stainless steel mold pins </a:t>
            </a:r>
            <a:r>
              <a:rPr lang="en-US" sz="2000" dirty="0" smtClean="0">
                <a:latin typeface="Times New Roman" panose="02020603050405020304" pitchFamily="18" charset="0"/>
                <a:cs typeface="Times New Roman" panose="02020603050405020304" pitchFamily="18" charset="0"/>
              </a:rPr>
              <a:t>are dipped </a:t>
            </a:r>
            <a:r>
              <a:rPr lang="en-US" sz="2000" dirty="0">
                <a:latin typeface="Times New Roman" panose="02020603050405020304" pitchFamily="18" charset="0"/>
                <a:cs typeface="Times New Roman" panose="02020603050405020304" pitchFamily="18" charset="0"/>
              </a:rPr>
              <a:t>into a gelatin </a:t>
            </a:r>
            <a:r>
              <a:rPr lang="en-US" sz="2000" dirty="0" smtClean="0">
                <a:latin typeface="Times New Roman" panose="02020603050405020304" pitchFamily="18" charset="0"/>
                <a:cs typeface="Times New Roman" panose="02020603050405020304" pitchFamily="18" charset="0"/>
              </a:rPr>
              <a:t>solution of </a:t>
            </a:r>
            <a:r>
              <a:rPr lang="en-US" sz="2000" dirty="0">
                <a:latin typeface="Times New Roman" panose="02020603050405020304" pitchFamily="18" charset="0"/>
                <a:cs typeface="Times New Roman" panose="02020603050405020304" pitchFamily="18" charset="0"/>
              </a:rPr>
              <a:t>controlled viscosity to form caps and bodies </a:t>
            </a:r>
            <a:r>
              <a:rPr lang="en-US" b="1" dirty="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0" y="211137"/>
            <a:ext cx="4305300" cy="2493963"/>
          </a:xfrm>
          <a:prstGeom prst="rect">
            <a:avLst/>
          </a:prstGeom>
        </p:spPr>
      </p:pic>
      <p:sp>
        <p:nvSpPr>
          <p:cNvPr id="5" name="Rectangle 4"/>
          <p:cNvSpPr/>
          <p:nvPr/>
        </p:nvSpPr>
        <p:spPr>
          <a:xfrm>
            <a:off x="1549400" y="3755936"/>
            <a:ext cx="5614988" cy="1015663"/>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2000" b="1" u="sng" dirty="0" smtClean="0">
                <a:solidFill>
                  <a:schemeClr val="accent1">
                    <a:lumMod val="50000"/>
                  </a:schemeClr>
                </a:solidFill>
                <a:latin typeface="Times New Roman" panose="02020603050405020304" pitchFamily="18" charset="0"/>
                <a:cs typeface="Times New Roman" panose="02020603050405020304" pitchFamily="18" charset="0"/>
              </a:rPr>
              <a:t>2) Spinning </a:t>
            </a:r>
            <a:r>
              <a:rPr lang="en-US" b="1" dirty="0" smtClean="0">
                <a:latin typeface="Arial" panose="020B0604020202020204" pitchFamily="34" charset="0"/>
              </a:rPr>
              <a:t>: </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Pins are usually rotated </a:t>
            </a:r>
            <a:r>
              <a:rPr lang="en-US" sz="2000" dirty="0" smtClean="0">
                <a:solidFill>
                  <a:schemeClr val="tx1">
                    <a:lumMod val="75000"/>
                    <a:lumOff val="25000"/>
                  </a:schemeClr>
                </a:solidFill>
                <a:latin typeface="Times New Roman" panose="02020603050405020304" pitchFamily="18" charset="0"/>
                <a:cs typeface="Times New Roman" panose="02020603050405020304" pitchFamily="18" charset="0"/>
              </a:rPr>
              <a:t>to distribute </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gelatin uniformly, </a:t>
            </a:r>
            <a:r>
              <a:rPr lang="en-US" sz="2000" dirty="0" smtClean="0">
                <a:solidFill>
                  <a:schemeClr val="tx1">
                    <a:lumMod val="75000"/>
                    <a:lumOff val="25000"/>
                  </a:schemeClr>
                </a:solidFill>
                <a:latin typeface="Times New Roman" panose="02020603050405020304" pitchFamily="18" charset="0"/>
                <a:cs typeface="Times New Roman" panose="02020603050405020304" pitchFamily="18" charset="0"/>
              </a:rPr>
              <a:t>during which </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the gelatin may be set or </a:t>
            </a:r>
            <a:r>
              <a:rPr lang="en-US" sz="2000" dirty="0" smtClean="0">
                <a:solidFill>
                  <a:schemeClr val="tx1">
                    <a:lumMod val="75000"/>
                    <a:lumOff val="25000"/>
                  </a:schemeClr>
                </a:solidFill>
                <a:latin typeface="Times New Roman" panose="02020603050405020304" pitchFamily="18" charset="0"/>
                <a:cs typeface="Times New Roman" panose="02020603050405020304" pitchFamily="18" charset="0"/>
              </a:rPr>
              <a:t>gelled by </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a blast of cool air.</a:t>
            </a:r>
          </a:p>
        </p:txBody>
      </p:sp>
      <p:pic>
        <p:nvPicPr>
          <p:cNvPr id="6" name="Picture 5"/>
          <p:cNvPicPr>
            <a:picLocks noChangeAspect="1"/>
          </p:cNvPicPr>
          <p:nvPr/>
        </p:nvPicPr>
        <p:blipFill>
          <a:blip r:embed="rId3"/>
          <a:stretch>
            <a:fillRect/>
          </a:stretch>
        </p:blipFill>
        <p:spPr>
          <a:xfrm>
            <a:off x="7264400" y="3590667"/>
            <a:ext cx="4927600" cy="2990072"/>
          </a:xfrm>
          <a:prstGeom prst="rect">
            <a:avLst/>
          </a:prstGeom>
        </p:spPr>
      </p:pic>
    </p:spTree>
    <p:extLst>
      <p:ext uri="{BB962C8B-B14F-4D97-AF65-F5344CB8AC3E}">
        <p14:creationId xmlns:p14="http://schemas.microsoft.com/office/powerpoint/2010/main" val="3997860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52386" y="136436"/>
            <a:ext cx="4838653" cy="2184400"/>
          </a:xfrm>
          <a:prstGeom prst="rect">
            <a:avLst/>
          </a:prstGeom>
        </p:spPr>
      </p:pic>
      <p:sp>
        <p:nvSpPr>
          <p:cNvPr id="5" name="Rectangle 4"/>
          <p:cNvSpPr/>
          <p:nvPr/>
        </p:nvSpPr>
        <p:spPr>
          <a:xfrm>
            <a:off x="1549401" y="136436"/>
            <a:ext cx="4802985" cy="132343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2000" b="1" u="sng" dirty="0" smtClean="0">
                <a:solidFill>
                  <a:schemeClr val="accent1">
                    <a:lumMod val="50000"/>
                  </a:schemeClr>
                </a:solidFill>
                <a:latin typeface="Times New Roman" panose="02020603050405020304" pitchFamily="18" charset="0"/>
                <a:cs typeface="Times New Roman" panose="02020603050405020304" pitchFamily="18" charset="0"/>
              </a:rPr>
              <a:t>3) Drying</a:t>
            </a:r>
            <a:r>
              <a:rPr lang="en-US" b="1" dirty="0">
                <a:latin typeface="Arial" panose="020B0604020202020204" pitchFamily="34" charset="0"/>
              </a:rPr>
              <a:t>: </a:t>
            </a:r>
            <a:r>
              <a:rPr lang="en-US" sz="2000" dirty="0">
                <a:latin typeface="Times New Roman" panose="02020603050405020304" pitchFamily="18" charset="0"/>
                <a:cs typeface="Times New Roman" panose="02020603050405020304" pitchFamily="18" charset="0"/>
              </a:rPr>
              <a:t>Pins are moved through a series</a:t>
            </a:r>
          </a:p>
          <a:p>
            <a:r>
              <a:rPr lang="en-US" sz="2000" dirty="0">
                <a:latin typeface="Times New Roman" panose="02020603050405020304" pitchFamily="18" charset="0"/>
                <a:cs typeface="Times New Roman" panose="02020603050405020304" pitchFamily="18" charset="0"/>
              </a:rPr>
              <a:t>of controlled air drying kilns (Ovens) for</a:t>
            </a:r>
          </a:p>
          <a:p>
            <a:r>
              <a:rPr lang="en-US" sz="2000" dirty="0">
                <a:latin typeface="Times New Roman" panose="02020603050405020304" pitchFamily="18" charset="0"/>
                <a:cs typeface="Times New Roman" panose="02020603050405020304" pitchFamily="18" charset="0"/>
              </a:rPr>
              <a:t>the gradual and precisely controlled</a:t>
            </a:r>
          </a:p>
          <a:p>
            <a:r>
              <a:rPr lang="en-US" sz="2000" dirty="0">
                <a:latin typeface="Times New Roman" panose="02020603050405020304" pitchFamily="18" charset="0"/>
                <a:cs typeface="Times New Roman" panose="02020603050405020304" pitchFamily="18" charset="0"/>
              </a:rPr>
              <a:t>removal of water</a:t>
            </a:r>
          </a:p>
        </p:txBody>
      </p:sp>
      <p:pic>
        <p:nvPicPr>
          <p:cNvPr id="6" name="Picture 5"/>
          <p:cNvPicPr>
            <a:picLocks noChangeAspect="1"/>
          </p:cNvPicPr>
          <p:nvPr/>
        </p:nvPicPr>
        <p:blipFill>
          <a:blip r:embed="rId3"/>
          <a:stretch>
            <a:fillRect/>
          </a:stretch>
        </p:blipFill>
        <p:spPr>
          <a:xfrm>
            <a:off x="3515466" y="2641329"/>
            <a:ext cx="2544773" cy="2573906"/>
          </a:xfrm>
          <a:prstGeom prst="rect">
            <a:avLst/>
          </a:prstGeom>
        </p:spPr>
      </p:pic>
      <p:sp>
        <p:nvSpPr>
          <p:cNvPr id="7" name="Rectangle 6"/>
          <p:cNvSpPr/>
          <p:nvPr/>
        </p:nvSpPr>
        <p:spPr>
          <a:xfrm>
            <a:off x="592912" y="2684459"/>
            <a:ext cx="2922554" cy="1015663"/>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2000" b="1" u="sng" dirty="0" smtClean="0">
                <a:solidFill>
                  <a:schemeClr val="accent1">
                    <a:lumMod val="50000"/>
                  </a:schemeClr>
                </a:solidFill>
                <a:latin typeface="Times New Roman" panose="02020603050405020304" pitchFamily="18" charset="0"/>
                <a:cs typeface="Times New Roman" panose="02020603050405020304" pitchFamily="18" charset="0"/>
              </a:rPr>
              <a:t>4) Stripping</a:t>
            </a:r>
            <a:r>
              <a:rPr lang="en-US" b="1" dirty="0" smtClean="0">
                <a:latin typeface="Arial" panose="020B0604020202020204" pitchFamily="34" charset="0"/>
              </a:rPr>
              <a:t> </a:t>
            </a:r>
            <a:r>
              <a:rPr lang="en-US" b="1" dirty="0">
                <a:latin typeface="Arial" panose="020B0604020202020204" pitchFamily="34" charset="0"/>
              </a:rPr>
              <a:t>: </a:t>
            </a:r>
            <a:r>
              <a:rPr lang="en-US" sz="2000" dirty="0">
                <a:latin typeface="Times New Roman" panose="02020603050405020304" pitchFamily="18" charset="0"/>
                <a:cs typeface="Times New Roman" panose="02020603050405020304" pitchFamily="18" charset="0"/>
              </a:rPr>
              <a:t>The capsules are stripped from the pins by bronze jaws.</a:t>
            </a:r>
          </a:p>
        </p:txBody>
      </p:sp>
      <p:sp>
        <p:nvSpPr>
          <p:cNvPr id="8" name="Rectangle 7"/>
          <p:cNvSpPr/>
          <p:nvPr/>
        </p:nvSpPr>
        <p:spPr>
          <a:xfrm>
            <a:off x="6598618" y="4491335"/>
            <a:ext cx="2898034" cy="132343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2000" b="1" u="sng" dirty="0" smtClean="0">
                <a:solidFill>
                  <a:schemeClr val="accent1">
                    <a:lumMod val="50000"/>
                  </a:schemeClr>
                </a:solidFill>
                <a:latin typeface="Times New Roman" panose="02020603050405020304" pitchFamily="18" charset="0"/>
                <a:cs typeface="Times New Roman" panose="02020603050405020304" pitchFamily="18" charset="0"/>
              </a:rPr>
              <a:t>5) Trimming</a:t>
            </a:r>
            <a:r>
              <a:rPr lang="en-US" b="1" dirty="0" smtClean="0">
                <a:latin typeface="Arial" panose="020B0604020202020204" pitchFamily="34" charset="0"/>
              </a:rPr>
              <a:t> </a:t>
            </a:r>
            <a:r>
              <a:rPr lang="en-US" b="1" dirty="0">
                <a:latin typeface="Arial" panose="020B0604020202020204" pitchFamily="34" charset="0"/>
              </a:rPr>
              <a:t>: </a:t>
            </a:r>
            <a:r>
              <a:rPr lang="en-US" sz="2000" dirty="0">
                <a:latin typeface="Times New Roman" panose="02020603050405020304" pitchFamily="18" charset="0"/>
                <a:cs typeface="Times New Roman" panose="02020603050405020304" pitchFamily="18" charset="0"/>
              </a:rPr>
              <a:t>The capsules are trimmed to length by</a:t>
            </a:r>
          </a:p>
          <a:p>
            <a:r>
              <a:rPr lang="en-US" sz="2000" dirty="0">
                <a:latin typeface="Times New Roman" panose="02020603050405020304" pitchFamily="18" charset="0"/>
                <a:cs typeface="Times New Roman" panose="02020603050405020304" pitchFamily="18" charset="0"/>
              </a:rPr>
              <a:t>stationary knives</a:t>
            </a:r>
          </a:p>
        </p:txBody>
      </p:sp>
      <p:pic>
        <p:nvPicPr>
          <p:cNvPr id="9" name="Picture 8"/>
          <p:cNvPicPr>
            <a:picLocks noChangeAspect="1"/>
          </p:cNvPicPr>
          <p:nvPr/>
        </p:nvPicPr>
        <p:blipFill>
          <a:blip r:embed="rId4"/>
          <a:stretch>
            <a:fillRect/>
          </a:stretch>
        </p:blipFill>
        <p:spPr>
          <a:xfrm>
            <a:off x="9575543" y="4389947"/>
            <a:ext cx="2616457" cy="2573906"/>
          </a:xfrm>
          <a:prstGeom prst="rect">
            <a:avLst/>
          </a:prstGeom>
        </p:spPr>
      </p:pic>
    </p:spTree>
    <p:extLst>
      <p:ext uri="{BB962C8B-B14F-4D97-AF65-F5344CB8AC3E}">
        <p14:creationId xmlns:p14="http://schemas.microsoft.com/office/powerpoint/2010/main" val="636821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981636" y="132981"/>
            <a:ext cx="4295964" cy="2953119"/>
          </a:xfrm>
          <a:prstGeom prst="rect">
            <a:avLst/>
          </a:prstGeom>
        </p:spPr>
      </p:pic>
      <p:sp>
        <p:nvSpPr>
          <p:cNvPr id="6" name="Rectangle 5"/>
          <p:cNvSpPr/>
          <p:nvPr/>
        </p:nvSpPr>
        <p:spPr>
          <a:xfrm>
            <a:off x="1524000" y="593877"/>
            <a:ext cx="5381436" cy="1015663"/>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2000" b="1" u="sng" dirty="0">
                <a:solidFill>
                  <a:schemeClr val="accent1">
                    <a:lumMod val="50000"/>
                  </a:schemeClr>
                </a:solidFill>
                <a:latin typeface="Times New Roman" panose="02020603050405020304" pitchFamily="18" charset="0"/>
                <a:cs typeface="Times New Roman" panose="02020603050405020304" pitchFamily="18" charset="0"/>
              </a:rPr>
              <a:t>Joining</a:t>
            </a:r>
            <a:r>
              <a:rPr lang="en-US" b="1" dirty="0">
                <a:latin typeface="Arial" panose="020B0604020202020204" pitchFamily="34" charset="0"/>
              </a:rPr>
              <a:t> : </a:t>
            </a:r>
            <a:r>
              <a:rPr lang="en-US" sz="2000" dirty="0">
                <a:solidFill>
                  <a:schemeClr val="dk1"/>
                </a:solidFill>
                <a:latin typeface="Times New Roman" panose="02020603050405020304" pitchFamily="18" charset="0"/>
                <a:cs typeface="Times New Roman" panose="02020603050405020304" pitchFamily="18" charset="0"/>
              </a:rPr>
              <a:t>the cap and body are joined and ejected</a:t>
            </a:r>
          </a:p>
          <a:p>
            <a:r>
              <a:rPr lang="en-US" sz="2000" dirty="0">
                <a:solidFill>
                  <a:schemeClr val="dk1"/>
                </a:solidFill>
                <a:latin typeface="Times New Roman" panose="02020603050405020304" pitchFamily="18" charset="0"/>
                <a:cs typeface="Times New Roman" panose="02020603050405020304" pitchFamily="18" charset="0"/>
              </a:rPr>
              <a:t>from the machine .</a:t>
            </a:r>
          </a:p>
          <a:p>
            <a:r>
              <a:rPr lang="en-US" sz="2000" dirty="0">
                <a:solidFill>
                  <a:schemeClr val="dk1"/>
                </a:solidFill>
                <a:latin typeface="Times New Roman" panose="02020603050405020304" pitchFamily="18" charset="0"/>
                <a:cs typeface="Times New Roman" panose="02020603050405020304" pitchFamily="18" charset="0"/>
              </a:rPr>
              <a:t> The entire cycle take 45 min.</a:t>
            </a:r>
          </a:p>
        </p:txBody>
      </p:sp>
      <p:sp>
        <p:nvSpPr>
          <p:cNvPr id="2" name="Rectangle 1"/>
          <p:cNvSpPr/>
          <p:nvPr/>
        </p:nvSpPr>
        <p:spPr>
          <a:xfrm>
            <a:off x="1382618" y="3225800"/>
            <a:ext cx="6096000" cy="2585323"/>
          </a:xfrm>
          <a:prstGeom prst="rect">
            <a:avLst/>
          </a:prstGeom>
        </p:spPr>
        <p:txBody>
          <a:bodyPr>
            <a:spAutoFit/>
          </a:bodyPr>
          <a:lstStyle/>
          <a:p>
            <a:pPr marL="285750" indent="-285750">
              <a:buFont typeface="Wingdings" panose="05000000000000000000" pitchFamily="2" charset="2"/>
              <a:buChar char="v"/>
            </a:pPr>
            <a:r>
              <a:rPr lang="en-US" b="1" dirty="0">
                <a:solidFill>
                  <a:srgbClr val="000000"/>
                </a:solidFill>
                <a:latin typeface="Arial" panose="020B0604020202020204" pitchFamily="34" charset="0"/>
              </a:rPr>
              <a:t>Thickness of the capsule wall is controlled by :</a:t>
            </a:r>
          </a:p>
          <a:p>
            <a:r>
              <a:rPr lang="en-US" dirty="0">
                <a:solidFill>
                  <a:srgbClr val="C10000"/>
                </a:solidFill>
                <a:latin typeface="Arial" panose="020B0604020202020204" pitchFamily="34" charset="0"/>
              </a:rPr>
              <a:t>• </a:t>
            </a:r>
            <a:r>
              <a:rPr lang="en-US" b="1" dirty="0">
                <a:solidFill>
                  <a:srgbClr val="C10000"/>
                </a:solidFill>
                <a:latin typeface="Arial" panose="020B0604020202020204" pitchFamily="34" charset="0"/>
              </a:rPr>
              <a:t>Viscosity of the gelatin solution</a:t>
            </a:r>
          </a:p>
          <a:p>
            <a:r>
              <a:rPr lang="en-US" dirty="0">
                <a:solidFill>
                  <a:srgbClr val="C10000"/>
                </a:solidFill>
                <a:latin typeface="Arial" panose="020B0604020202020204" pitchFamily="34" charset="0"/>
              </a:rPr>
              <a:t>• </a:t>
            </a:r>
            <a:r>
              <a:rPr lang="en-US" b="1" dirty="0">
                <a:solidFill>
                  <a:srgbClr val="C10000"/>
                </a:solidFill>
                <a:latin typeface="Arial" panose="020B0604020202020204" pitchFamily="34" charset="0"/>
              </a:rPr>
              <a:t>Speed and time of </a:t>
            </a:r>
            <a:r>
              <a:rPr lang="en-US" b="1" dirty="0" smtClean="0">
                <a:solidFill>
                  <a:srgbClr val="C10000"/>
                </a:solidFill>
                <a:latin typeface="Arial" panose="020B0604020202020204" pitchFamily="34" charset="0"/>
              </a:rPr>
              <a:t>dipping</a:t>
            </a:r>
          </a:p>
          <a:p>
            <a:endParaRPr lang="en-US" b="1" dirty="0">
              <a:solidFill>
                <a:srgbClr val="C10000"/>
              </a:solidFill>
              <a:latin typeface="Arial" panose="020B0604020202020204" pitchFamily="34" charset="0"/>
            </a:endParaRPr>
          </a:p>
          <a:p>
            <a:endParaRPr lang="en-US" b="1" dirty="0">
              <a:solidFill>
                <a:srgbClr val="C10000"/>
              </a:solidFill>
              <a:latin typeface="Arial" panose="020B0604020202020204" pitchFamily="34" charset="0"/>
            </a:endParaRPr>
          </a:p>
          <a:p>
            <a:pPr marL="285750" indent="-285750">
              <a:buFont typeface="Wingdings" panose="05000000000000000000" pitchFamily="2" charset="2"/>
              <a:buChar char="Ø"/>
            </a:pPr>
            <a:r>
              <a:rPr lang="en-US" b="1" dirty="0" smtClean="0">
                <a:solidFill>
                  <a:srgbClr val="000000"/>
                </a:solidFill>
                <a:latin typeface="Arial" panose="020B0604020202020204" pitchFamily="34" charset="0"/>
              </a:rPr>
              <a:t>Other </a:t>
            </a:r>
            <a:r>
              <a:rPr lang="en-US" b="1" dirty="0">
                <a:solidFill>
                  <a:srgbClr val="000000"/>
                </a:solidFill>
                <a:latin typeface="Arial" panose="020B0604020202020204" pitchFamily="34" charset="0"/>
              </a:rPr>
              <a:t>matters critical to the </a:t>
            </a:r>
            <a:r>
              <a:rPr lang="en-US" b="1" dirty="0">
                <a:solidFill>
                  <a:srgbClr val="7030A1"/>
                </a:solidFill>
                <a:latin typeface="Arial" panose="020B0604020202020204" pitchFamily="34" charset="0"/>
              </a:rPr>
              <a:t>final dimensions </a:t>
            </a:r>
            <a:r>
              <a:rPr lang="en-US" b="1" dirty="0">
                <a:solidFill>
                  <a:srgbClr val="000000"/>
                </a:solidFill>
                <a:latin typeface="Arial" panose="020B0604020202020204" pitchFamily="34" charset="0"/>
              </a:rPr>
              <a:t>are:</a:t>
            </a:r>
          </a:p>
          <a:p>
            <a:r>
              <a:rPr lang="en-US" dirty="0">
                <a:solidFill>
                  <a:srgbClr val="000000"/>
                </a:solidFill>
                <a:latin typeface="Arial" panose="020B0604020202020204" pitchFamily="34" charset="0"/>
              </a:rPr>
              <a:t>• </a:t>
            </a:r>
            <a:r>
              <a:rPr lang="en-US" b="1" dirty="0">
                <a:solidFill>
                  <a:srgbClr val="000000"/>
                </a:solidFill>
                <a:latin typeface="Arial" panose="020B0604020202020204" pitchFamily="34" charset="0"/>
              </a:rPr>
              <a:t>mold pin dimensions,</a:t>
            </a:r>
          </a:p>
          <a:p>
            <a:r>
              <a:rPr lang="en-US" dirty="0">
                <a:solidFill>
                  <a:srgbClr val="000000"/>
                </a:solidFill>
                <a:latin typeface="Arial" panose="020B0604020202020204" pitchFamily="34" charset="0"/>
              </a:rPr>
              <a:t>• </a:t>
            </a:r>
            <a:r>
              <a:rPr lang="en-US" b="1" dirty="0">
                <a:solidFill>
                  <a:srgbClr val="000000"/>
                </a:solidFill>
                <a:latin typeface="Arial" panose="020B0604020202020204" pitchFamily="34" charset="0"/>
              </a:rPr>
              <a:t>precise </a:t>
            </a:r>
            <a:r>
              <a:rPr lang="en-US" b="1" dirty="0" smtClean="0">
                <a:solidFill>
                  <a:srgbClr val="000000"/>
                </a:solidFill>
                <a:latin typeface="Arial" panose="020B0604020202020204" pitchFamily="34" charset="0"/>
              </a:rPr>
              <a:t>drying </a:t>
            </a:r>
            <a:endParaRPr lang="en-US" b="1"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 </a:t>
            </a:r>
            <a:r>
              <a:rPr lang="en-US" b="1" dirty="0">
                <a:solidFill>
                  <a:srgbClr val="000000"/>
                </a:solidFill>
                <a:latin typeface="Arial" panose="020B0604020202020204" pitchFamily="34" charset="0"/>
              </a:rPr>
              <a:t>and machine control relating to cut length.</a:t>
            </a:r>
            <a:endParaRPr lang="en-US" dirty="0"/>
          </a:p>
        </p:txBody>
      </p:sp>
    </p:spTree>
    <p:extLst>
      <p:ext uri="{BB962C8B-B14F-4D97-AF65-F5344CB8AC3E}">
        <p14:creationId xmlns:p14="http://schemas.microsoft.com/office/powerpoint/2010/main" val="2333401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6712" y="177799"/>
            <a:ext cx="10326688" cy="4995091"/>
          </a:xfrm>
        </p:spPr>
        <p:style>
          <a:lnRef idx="2">
            <a:schemeClr val="accent4"/>
          </a:lnRef>
          <a:fillRef idx="1">
            <a:schemeClr val="lt1"/>
          </a:fillRef>
          <a:effectRef idx="0">
            <a:schemeClr val="accent4"/>
          </a:effectRef>
          <a:fontRef idx="minor">
            <a:schemeClr val="dk1"/>
          </a:fontRef>
        </p:style>
        <p:txBody>
          <a:bodyPr>
            <a:normAutofit fontScale="32500" lnSpcReduction="20000"/>
          </a:bodyPr>
          <a:lstStyle/>
          <a:p>
            <a:pPr marL="0" indent="0">
              <a:lnSpc>
                <a:spcPct val="170000"/>
              </a:lnSpc>
              <a:buNone/>
            </a:pPr>
            <a:r>
              <a:rPr lang="en-US" sz="6200" dirty="0">
                <a:latin typeface="Times New Roman" panose="02020603050405020304" pitchFamily="18" charset="0"/>
                <a:cs typeface="Times New Roman" panose="02020603050405020304" pitchFamily="18" charset="0"/>
              </a:rPr>
              <a:t>Moisture content in capsules:</a:t>
            </a:r>
          </a:p>
          <a:p>
            <a:pPr marL="0" indent="0">
              <a:lnSpc>
                <a:spcPct val="170000"/>
              </a:lnSpc>
              <a:buNone/>
            </a:pPr>
            <a:r>
              <a:rPr lang="en-US" sz="5500" dirty="0">
                <a:latin typeface="Times New Roman" panose="02020603050405020304" pitchFamily="18" charset="0"/>
                <a:cs typeface="Times New Roman" panose="02020603050405020304" pitchFamily="18" charset="0"/>
              </a:rPr>
              <a:t>*</a:t>
            </a:r>
            <a:r>
              <a:rPr lang="en-US" sz="5500" dirty="0" smtClean="0">
                <a:solidFill>
                  <a:schemeClr val="dk1"/>
                </a:solidFill>
                <a:latin typeface="Times New Roman" panose="02020603050405020304" pitchFamily="18" charset="0"/>
                <a:cs typeface="Times New Roman" panose="02020603050405020304" pitchFamily="18" charset="0"/>
              </a:rPr>
              <a:t> </a:t>
            </a:r>
            <a:r>
              <a:rPr lang="en-US" sz="6200" dirty="0">
                <a:solidFill>
                  <a:schemeClr val="dk1"/>
                </a:solidFill>
                <a:latin typeface="Times New Roman" panose="02020603050405020304" pitchFamily="18" charset="0"/>
                <a:cs typeface="Times New Roman" panose="02020603050405020304" pitchFamily="18" charset="0"/>
              </a:rPr>
              <a:t>Empty capsules are usually received </a:t>
            </a:r>
            <a:r>
              <a:rPr lang="en-US" sz="6200" dirty="0" smtClean="0">
                <a:solidFill>
                  <a:schemeClr val="dk1"/>
                </a:solidFill>
                <a:latin typeface="Times New Roman" panose="02020603050405020304" pitchFamily="18" charset="0"/>
                <a:cs typeface="Times New Roman" panose="02020603050405020304" pitchFamily="18" charset="0"/>
              </a:rPr>
              <a:t>moisture content </a:t>
            </a:r>
            <a:r>
              <a:rPr lang="en-US" sz="6200" dirty="0">
                <a:solidFill>
                  <a:schemeClr val="dk1"/>
                </a:solidFill>
                <a:latin typeface="Times New Roman" panose="02020603050405020304" pitchFamily="18" charset="0"/>
                <a:cs typeface="Times New Roman" panose="02020603050405020304" pitchFamily="18" charset="0"/>
              </a:rPr>
              <a:t>between 12% and 15%.</a:t>
            </a:r>
          </a:p>
          <a:p>
            <a:pPr marL="0" indent="0">
              <a:lnSpc>
                <a:spcPct val="170000"/>
              </a:lnSpc>
              <a:buNone/>
            </a:pPr>
            <a:r>
              <a:rPr lang="en-US" sz="6200" dirty="0">
                <a:solidFill>
                  <a:schemeClr val="dk1"/>
                </a:solidFill>
                <a:latin typeface="Times New Roman" panose="02020603050405020304" pitchFamily="18" charset="0"/>
                <a:cs typeface="Times New Roman" panose="02020603050405020304" pitchFamily="18" charset="0"/>
              </a:rPr>
              <a:t>* Below 10% moisture content, they become brittle and may shrink to the point of no fitting into them filling equipment.</a:t>
            </a:r>
          </a:p>
          <a:p>
            <a:pPr marL="0" indent="0">
              <a:lnSpc>
                <a:spcPct val="170000"/>
              </a:lnSpc>
              <a:buNone/>
            </a:pPr>
            <a:r>
              <a:rPr lang="en-US" sz="6200" dirty="0" smtClean="0">
                <a:solidFill>
                  <a:schemeClr val="dk1"/>
                </a:solidFill>
                <a:latin typeface="Times New Roman" panose="02020603050405020304" pitchFamily="18" charset="0"/>
                <a:cs typeface="Times New Roman" panose="02020603050405020304" pitchFamily="18" charset="0"/>
              </a:rPr>
              <a:t>*Above </a:t>
            </a:r>
            <a:r>
              <a:rPr lang="en-US" sz="6200" dirty="0">
                <a:solidFill>
                  <a:schemeClr val="dk1"/>
                </a:solidFill>
                <a:latin typeface="Times New Roman" panose="02020603050405020304" pitchFamily="18" charset="0"/>
                <a:cs typeface="Times New Roman" panose="02020603050405020304" pitchFamily="18" charset="0"/>
              </a:rPr>
              <a:t>16% moisture content, they may cause problems in the filling equipment, plus a loss of mechanical strength</a:t>
            </a:r>
            <a:r>
              <a:rPr lang="en-US" sz="2400" dirty="0" smtClean="0">
                <a:solidFill>
                  <a:schemeClr val="dk1"/>
                </a:solidFill>
                <a:latin typeface="Times New Roman" panose="02020603050405020304" pitchFamily="18" charset="0"/>
                <a:cs typeface="Times New Roman" panose="02020603050405020304" pitchFamily="18" charset="0"/>
              </a:rPr>
              <a:t>.</a:t>
            </a:r>
            <a:r>
              <a:rPr lang="en-US" sz="2400" dirty="0"/>
              <a:t> </a:t>
            </a:r>
            <a:r>
              <a:rPr lang="en-US" sz="2400" dirty="0" smtClean="0"/>
              <a:t>                                                                </a:t>
            </a:r>
          </a:p>
          <a:p>
            <a:pPr marL="0" indent="0">
              <a:lnSpc>
                <a:spcPct val="170000"/>
              </a:lnSpc>
              <a:buNone/>
            </a:pPr>
            <a:r>
              <a:rPr lang="en-US" sz="6300" dirty="0">
                <a:latin typeface="Times New Roman" panose="02020603050405020304" pitchFamily="18" charset="0"/>
                <a:cs typeface="Times New Roman" panose="02020603050405020304" pitchFamily="18" charset="0"/>
              </a:rPr>
              <a:t>Exposure to either heat or moisture extremes can distort empty capsules to the extent that they cannot be handled by automatic filling equipment</a:t>
            </a:r>
          </a:p>
          <a:p>
            <a:pPr marL="0" indent="0">
              <a:buNone/>
            </a:pPr>
            <a:endParaRPr lang="en-US" sz="2400" dirty="0">
              <a:solidFill>
                <a:schemeClr val="dk1"/>
              </a:solidFill>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56729994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355</TotalTime>
  <Words>1117</Words>
  <Application>Microsoft Office PowerPoint</Application>
  <PresentationFormat>Widescreen</PresentationFormat>
  <Paragraphs>92</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 BLANCA</vt:lpstr>
      <vt:lpstr>Arial</vt:lpstr>
      <vt:lpstr>Arial,Bold</vt:lpstr>
      <vt:lpstr>Century Gothic</vt:lpstr>
      <vt:lpstr>Times New Roman</vt:lpstr>
      <vt:lpstr>Wingdings</vt:lpstr>
      <vt:lpstr>Wingdings 3</vt:lpstr>
      <vt:lpstr>Wisp</vt:lpstr>
      <vt:lpstr>capsules</vt:lpstr>
      <vt:lpstr>Hard gelatin Capsule</vt:lpstr>
      <vt:lpstr>Gelatin is a heterogeneous product derived by                   irreversible hydrolytic extraction of treated animal collagen    *Common sources of collagen are animal bones and frozen pork skin. </vt:lpstr>
      <vt:lpstr>PowerPoint Presentation</vt:lpstr>
      <vt:lpstr>HARD CAPSULES </vt:lpstr>
      <vt:lpstr>PowerPoint Presentation</vt:lpstr>
      <vt:lpstr>PowerPoint Presentation</vt:lpstr>
      <vt:lpstr>PowerPoint Presentation</vt:lpstr>
      <vt:lpstr>PowerPoint Presentation</vt:lpstr>
      <vt:lpstr>Filling Equipment's</vt:lpstr>
      <vt:lpstr>PowerPoint Presentation</vt:lpstr>
      <vt:lpstr>Formulations The problems encountered in handling powders during mixing and filling are diverse. Two major ones can be listed: 1. After the powder ingredients have been homogenously blended by a suitable technique, the flow of the resultant mixture must be adequate to ensure delivery of sufficient powder to the capsules at the time of filling . De-mixing must not occur during the powder handling in the filling equipment itself. 2. Physical incompatibilities between active ingredients, diluents or between active ingredients and/or diluents and the capsule shell.</vt:lpstr>
      <vt:lpstr>PowerPoint Presentation</vt:lpstr>
      <vt:lpstr>Determination of amount of diluents based on: 1. The total amount of material that can be possibly put in the capsule in relation to the amount of active ingredient to be supplied by the capsule. 2. The amounts of lubricant and/or oil (2% or less) that can be used.</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Yasser kadhim</dc:creator>
  <cp:lastModifiedBy>Yasser kadhim</cp:lastModifiedBy>
  <cp:revision>70</cp:revision>
  <dcterms:created xsi:type="dcterms:W3CDTF">2017-11-02T17:31:24Z</dcterms:created>
  <dcterms:modified xsi:type="dcterms:W3CDTF">2017-12-10T15:02:28Z</dcterms:modified>
</cp:coreProperties>
</file>