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16" y="-7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7A1BF3-2D7F-45D2-9D9F-8902FDF0EE7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A5E8FCE8-93D0-442E-9BD2-6B4C8D2F5D6B}">
      <dgm:prSet/>
      <dgm:spPr/>
      <dgm:t>
        <a:bodyPr/>
        <a:lstStyle/>
        <a:p>
          <a:pPr algn="just" rtl="0"/>
          <a:r>
            <a:rPr lang="en-US" dirty="0" smtClean="0"/>
            <a:t>1- </a:t>
          </a:r>
          <a:r>
            <a:rPr lang="en-US" b="1" dirty="0" smtClean="0">
              <a:solidFill>
                <a:srgbClr val="FFFF00"/>
              </a:solidFill>
              <a:effectLst>
                <a:outerShdw blurRad="38100" dist="38100" dir="2700000" algn="tl">
                  <a:srgbClr val="000000">
                    <a:alpha val="43137"/>
                  </a:srgbClr>
                </a:outerShdw>
              </a:effectLst>
            </a:rPr>
            <a:t>Granular or crystalline solids </a:t>
          </a:r>
          <a:r>
            <a:rPr lang="en-US" b="1" dirty="0" smtClean="0">
              <a:solidFill>
                <a:srgbClr val="00B050"/>
              </a:solidFill>
              <a:effectLst>
                <a:outerShdw blurRad="38100" dist="38100" dir="2700000" algn="tl">
                  <a:srgbClr val="000000">
                    <a:alpha val="43137"/>
                  </a:srgbClr>
                </a:outerShdw>
              </a:effectLst>
            </a:rPr>
            <a:t>(water is held in shallow and open surface pores as well as in interstitial spaces between particles that are easily accessible to the surface). </a:t>
          </a:r>
        </a:p>
        <a:p>
          <a:pPr algn="just" rtl="0"/>
          <a:r>
            <a:rPr lang="en-US" b="1" dirty="0" smtClean="0">
              <a:effectLst>
                <a:outerShdw blurRad="38100" dist="38100" dir="2700000" algn="tl">
                  <a:srgbClr val="000000">
                    <a:alpha val="43137"/>
                  </a:srgbClr>
                </a:outerShdw>
              </a:effectLst>
            </a:rPr>
            <a:t>Ex: calcium sulfate, zinc oxide, magnesium oxide</a:t>
          </a:r>
          <a:endParaRPr lang="en-US" b="1" dirty="0">
            <a:effectLst>
              <a:outerShdw blurRad="38100" dist="38100" dir="2700000" algn="tl">
                <a:srgbClr val="000000">
                  <a:alpha val="43137"/>
                </a:srgbClr>
              </a:outerShdw>
            </a:effectLst>
          </a:endParaRPr>
        </a:p>
      </dgm:t>
    </dgm:pt>
    <dgm:pt modelId="{2647C175-8982-4119-9161-F7F50486AF1A}" type="parTrans" cxnId="{6ACB76D0-2171-461E-BA94-C2E8A1C1520D}">
      <dgm:prSet/>
      <dgm:spPr/>
      <dgm:t>
        <a:bodyPr/>
        <a:lstStyle/>
        <a:p>
          <a:endParaRPr lang="en-US"/>
        </a:p>
      </dgm:t>
    </dgm:pt>
    <dgm:pt modelId="{84202D92-B13D-43C7-814D-C98D2E60FB2D}" type="sibTrans" cxnId="{6ACB76D0-2171-461E-BA94-C2E8A1C1520D}">
      <dgm:prSet/>
      <dgm:spPr/>
      <dgm:t>
        <a:bodyPr/>
        <a:lstStyle/>
        <a:p>
          <a:endParaRPr lang="en-US"/>
        </a:p>
      </dgm:t>
    </dgm:pt>
    <dgm:pt modelId="{8DD8A9A4-3456-48B6-A67C-008290E90320}">
      <dgm:prSet/>
      <dgm:spPr/>
      <dgm:t>
        <a:bodyPr/>
        <a:lstStyle/>
        <a:p>
          <a:pPr algn="just" rtl="0"/>
          <a:r>
            <a:rPr lang="en-US" dirty="0" smtClean="0"/>
            <a:t>2- </a:t>
          </a:r>
          <a:r>
            <a:rPr lang="en-US" b="1" dirty="0" smtClean="0">
              <a:solidFill>
                <a:srgbClr val="FFFF00"/>
              </a:solidFill>
              <a:effectLst>
                <a:outerShdw blurRad="38100" dist="38100" dir="2700000" algn="tl">
                  <a:srgbClr val="000000">
                    <a:alpha val="43137"/>
                  </a:srgbClr>
                </a:outerShdw>
              </a:effectLst>
            </a:rPr>
            <a:t>Amorphous, fibrous or gelatinous solids </a:t>
          </a:r>
          <a:r>
            <a:rPr lang="en-US" b="1" dirty="0" smtClean="0">
              <a:solidFill>
                <a:srgbClr val="00B050"/>
              </a:solidFill>
              <a:effectLst>
                <a:outerShdw blurRad="38100" dist="38100" dir="2700000" algn="tl">
                  <a:srgbClr val="000000">
                    <a:alpha val="43137"/>
                  </a:srgbClr>
                </a:outerShdw>
              </a:effectLst>
            </a:rPr>
            <a:t>(moisture is an integral part of the molecular structure as well as being physically entrapped in fine capillaries and small interior pores). </a:t>
          </a:r>
        </a:p>
        <a:p>
          <a:pPr algn="just" rtl="0"/>
          <a:r>
            <a:rPr lang="en-US" b="1" dirty="0" smtClean="0">
              <a:effectLst>
                <a:outerShdw blurRad="38100" dist="38100" dir="2700000" algn="tl">
                  <a:srgbClr val="000000">
                    <a:alpha val="43137"/>
                  </a:srgbClr>
                </a:outerShdw>
              </a:effectLst>
            </a:rPr>
            <a:t>Ex: starch, insulin and aluminum hydroxide.</a:t>
          </a:r>
          <a:endParaRPr lang="en-US" b="1" dirty="0">
            <a:effectLst>
              <a:outerShdw blurRad="38100" dist="38100" dir="2700000" algn="tl">
                <a:srgbClr val="000000">
                  <a:alpha val="43137"/>
                </a:srgbClr>
              </a:outerShdw>
            </a:effectLst>
          </a:endParaRPr>
        </a:p>
      </dgm:t>
    </dgm:pt>
    <dgm:pt modelId="{996791CC-9627-4D5C-9B48-EC0126645359}" type="parTrans" cxnId="{DDB960F7-6235-4C79-A68C-CD41F1AB8508}">
      <dgm:prSet/>
      <dgm:spPr/>
      <dgm:t>
        <a:bodyPr/>
        <a:lstStyle/>
        <a:p>
          <a:endParaRPr lang="en-US"/>
        </a:p>
      </dgm:t>
    </dgm:pt>
    <dgm:pt modelId="{F77710D7-38F0-4B78-B343-8992AE87A25A}" type="sibTrans" cxnId="{DDB960F7-6235-4C79-A68C-CD41F1AB8508}">
      <dgm:prSet/>
      <dgm:spPr/>
      <dgm:t>
        <a:bodyPr/>
        <a:lstStyle/>
        <a:p>
          <a:endParaRPr lang="en-US"/>
        </a:p>
      </dgm:t>
    </dgm:pt>
    <dgm:pt modelId="{C18935C0-061B-4FF3-AA53-D2520698AD7B}" type="pres">
      <dgm:prSet presAssocID="{4B7A1BF3-2D7F-45D2-9D9F-8902FDF0EE7A}" presName="linearFlow" presStyleCnt="0">
        <dgm:presLayoutVars>
          <dgm:dir/>
          <dgm:resizeHandles val="exact"/>
        </dgm:presLayoutVars>
      </dgm:prSet>
      <dgm:spPr/>
      <dgm:t>
        <a:bodyPr/>
        <a:lstStyle/>
        <a:p>
          <a:endParaRPr lang="en-US"/>
        </a:p>
      </dgm:t>
    </dgm:pt>
    <dgm:pt modelId="{8D1CA646-380A-47F5-83F7-62DF8E5A6246}" type="pres">
      <dgm:prSet presAssocID="{A5E8FCE8-93D0-442E-9BD2-6B4C8D2F5D6B}" presName="composite" presStyleCnt="0"/>
      <dgm:spPr/>
    </dgm:pt>
    <dgm:pt modelId="{EB08D63E-2B00-46AF-A91A-79C723E0F332}" type="pres">
      <dgm:prSet presAssocID="{A5E8FCE8-93D0-442E-9BD2-6B4C8D2F5D6B}" presName="imgShp" presStyleLbl="fgImgPlace1" presStyleIdx="0" presStyleCnt="2"/>
      <dgm:spPr/>
    </dgm:pt>
    <dgm:pt modelId="{ACBDBD5A-9538-412A-AC1D-98567EB1DF0F}" type="pres">
      <dgm:prSet presAssocID="{A5E8FCE8-93D0-442E-9BD2-6B4C8D2F5D6B}" presName="txShp" presStyleLbl="node1" presStyleIdx="0" presStyleCnt="2">
        <dgm:presLayoutVars>
          <dgm:bulletEnabled val="1"/>
        </dgm:presLayoutVars>
      </dgm:prSet>
      <dgm:spPr/>
      <dgm:t>
        <a:bodyPr/>
        <a:lstStyle/>
        <a:p>
          <a:endParaRPr lang="en-US"/>
        </a:p>
      </dgm:t>
    </dgm:pt>
    <dgm:pt modelId="{3DE87F55-06DC-414D-B23D-EC3AF6A9C286}" type="pres">
      <dgm:prSet presAssocID="{84202D92-B13D-43C7-814D-C98D2E60FB2D}" presName="spacing" presStyleCnt="0"/>
      <dgm:spPr/>
    </dgm:pt>
    <dgm:pt modelId="{49CE0AA2-82AC-4BD3-AF54-9AE025786FAE}" type="pres">
      <dgm:prSet presAssocID="{8DD8A9A4-3456-48B6-A67C-008290E90320}" presName="composite" presStyleCnt="0"/>
      <dgm:spPr/>
    </dgm:pt>
    <dgm:pt modelId="{666AC66F-AF83-4A69-938C-177295A3B6B6}" type="pres">
      <dgm:prSet presAssocID="{8DD8A9A4-3456-48B6-A67C-008290E90320}" presName="imgShp" presStyleLbl="fgImgPlace1" presStyleIdx="1" presStyleCnt="2"/>
      <dgm:spPr/>
    </dgm:pt>
    <dgm:pt modelId="{01F72AD6-E6A8-487B-ABCB-5A72F89B799D}" type="pres">
      <dgm:prSet presAssocID="{8DD8A9A4-3456-48B6-A67C-008290E90320}" presName="txShp" presStyleLbl="node1" presStyleIdx="1" presStyleCnt="2">
        <dgm:presLayoutVars>
          <dgm:bulletEnabled val="1"/>
        </dgm:presLayoutVars>
      </dgm:prSet>
      <dgm:spPr/>
      <dgm:t>
        <a:bodyPr/>
        <a:lstStyle/>
        <a:p>
          <a:endParaRPr lang="en-US"/>
        </a:p>
      </dgm:t>
    </dgm:pt>
  </dgm:ptLst>
  <dgm:cxnLst>
    <dgm:cxn modelId="{0FD4D5FC-97A1-4307-B2DC-CE250D7DD9A7}" type="presOf" srcId="{A5E8FCE8-93D0-442E-9BD2-6B4C8D2F5D6B}" destId="{ACBDBD5A-9538-412A-AC1D-98567EB1DF0F}" srcOrd="0" destOrd="0" presId="urn:microsoft.com/office/officeart/2005/8/layout/vList3"/>
    <dgm:cxn modelId="{BC954CB8-F0E2-4A33-AB20-EDD33B8FD7AA}" type="presOf" srcId="{8DD8A9A4-3456-48B6-A67C-008290E90320}" destId="{01F72AD6-E6A8-487B-ABCB-5A72F89B799D}" srcOrd="0" destOrd="0" presId="urn:microsoft.com/office/officeart/2005/8/layout/vList3"/>
    <dgm:cxn modelId="{DDB960F7-6235-4C79-A68C-CD41F1AB8508}" srcId="{4B7A1BF3-2D7F-45D2-9D9F-8902FDF0EE7A}" destId="{8DD8A9A4-3456-48B6-A67C-008290E90320}" srcOrd="1" destOrd="0" parTransId="{996791CC-9627-4D5C-9B48-EC0126645359}" sibTransId="{F77710D7-38F0-4B78-B343-8992AE87A25A}"/>
    <dgm:cxn modelId="{6ACB76D0-2171-461E-BA94-C2E8A1C1520D}" srcId="{4B7A1BF3-2D7F-45D2-9D9F-8902FDF0EE7A}" destId="{A5E8FCE8-93D0-442E-9BD2-6B4C8D2F5D6B}" srcOrd="0" destOrd="0" parTransId="{2647C175-8982-4119-9161-F7F50486AF1A}" sibTransId="{84202D92-B13D-43C7-814D-C98D2E60FB2D}"/>
    <dgm:cxn modelId="{D5EC8753-8FDF-49BA-8072-B5781C4A9743}" type="presOf" srcId="{4B7A1BF3-2D7F-45D2-9D9F-8902FDF0EE7A}" destId="{C18935C0-061B-4FF3-AA53-D2520698AD7B}" srcOrd="0" destOrd="0" presId="urn:microsoft.com/office/officeart/2005/8/layout/vList3"/>
    <dgm:cxn modelId="{9A82BAD3-15FF-49D1-8AC7-D26849BC9149}" type="presParOf" srcId="{C18935C0-061B-4FF3-AA53-D2520698AD7B}" destId="{8D1CA646-380A-47F5-83F7-62DF8E5A6246}" srcOrd="0" destOrd="0" presId="urn:microsoft.com/office/officeart/2005/8/layout/vList3"/>
    <dgm:cxn modelId="{07234FC2-6824-4CAE-9B88-9B1B8FA0543F}" type="presParOf" srcId="{8D1CA646-380A-47F5-83F7-62DF8E5A6246}" destId="{EB08D63E-2B00-46AF-A91A-79C723E0F332}" srcOrd="0" destOrd="0" presId="urn:microsoft.com/office/officeart/2005/8/layout/vList3"/>
    <dgm:cxn modelId="{152D9EBD-7B43-4BC8-B68A-687E892DE8AB}" type="presParOf" srcId="{8D1CA646-380A-47F5-83F7-62DF8E5A6246}" destId="{ACBDBD5A-9538-412A-AC1D-98567EB1DF0F}" srcOrd="1" destOrd="0" presId="urn:microsoft.com/office/officeart/2005/8/layout/vList3"/>
    <dgm:cxn modelId="{142C3774-F6FB-4879-8CC9-8B06C4CA1682}" type="presParOf" srcId="{C18935C0-061B-4FF3-AA53-D2520698AD7B}" destId="{3DE87F55-06DC-414D-B23D-EC3AF6A9C286}" srcOrd="1" destOrd="0" presId="urn:microsoft.com/office/officeart/2005/8/layout/vList3"/>
    <dgm:cxn modelId="{5BE5B263-F8B7-486E-A847-DC506835CF20}" type="presParOf" srcId="{C18935C0-061B-4FF3-AA53-D2520698AD7B}" destId="{49CE0AA2-82AC-4BD3-AF54-9AE025786FAE}" srcOrd="2" destOrd="0" presId="urn:microsoft.com/office/officeart/2005/8/layout/vList3"/>
    <dgm:cxn modelId="{124FDF8A-E9B9-47F9-B536-18D3BBDF0C95}" type="presParOf" srcId="{49CE0AA2-82AC-4BD3-AF54-9AE025786FAE}" destId="{666AC66F-AF83-4A69-938C-177295A3B6B6}" srcOrd="0" destOrd="0" presId="urn:microsoft.com/office/officeart/2005/8/layout/vList3"/>
    <dgm:cxn modelId="{52D285FF-9239-44B3-A223-42B445DAD371}" type="presParOf" srcId="{49CE0AA2-82AC-4BD3-AF54-9AE025786FAE}" destId="{01F72AD6-E6A8-487B-ABCB-5A72F89B799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F4D3A2-040D-458A-8C9E-99B99AEE0C82}" type="doc">
      <dgm:prSet loTypeId="urn:microsoft.com/office/officeart/2005/8/layout/target3" loCatId="relationship" qsTypeId="urn:microsoft.com/office/officeart/2005/8/quickstyle/simple1" qsCatId="simple" csTypeId="urn:microsoft.com/office/officeart/2005/8/colors/colorful4" csCatId="colorful" phldr="1"/>
      <dgm:spPr/>
      <dgm:t>
        <a:bodyPr/>
        <a:lstStyle/>
        <a:p>
          <a:endParaRPr lang="en-US"/>
        </a:p>
      </dgm:t>
    </dgm:pt>
    <dgm:pt modelId="{6C16A3E8-A838-4392-B340-576609639AAF}">
      <dgm:prSet custT="1"/>
      <dgm:spPr/>
      <dgm:t>
        <a:bodyPr/>
        <a:lstStyle/>
        <a:p>
          <a:pPr algn="just" rtl="0"/>
          <a:r>
            <a:rPr lang="en-US" sz="1800" b="1" dirty="0" smtClean="0">
              <a:solidFill>
                <a:srgbClr val="FF0000"/>
              </a:solidFill>
              <a:effectLst>
                <a:outerShdw blurRad="38100" dist="38100" dir="2700000" algn="tl">
                  <a:srgbClr val="000000">
                    <a:alpha val="43137"/>
                  </a:srgbClr>
                </a:outerShdw>
              </a:effectLst>
            </a:rPr>
            <a:t>Moisture in crystalline solids is lost with little hindrance by either gravitational or capillary force.</a:t>
          </a:r>
        </a:p>
        <a:p>
          <a:pPr algn="just" rtl="0"/>
          <a:r>
            <a:rPr lang="en-US" sz="1800" dirty="0" smtClean="0"/>
            <a:t>(Inorganic substances – not effected by heat unless temp. is high enough to hydrate, represent by </a:t>
          </a:r>
          <a:r>
            <a:rPr lang="en-US" sz="1800" dirty="0" smtClean="0">
              <a:solidFill>
                <a:srgbClr val="00B050"/>
              </a:solidFill>
            </a:rPr>
            <a:t>high constant rate period</a:t>
          </a:r>
          <a:r>
            <a:rPr lang="en-US" sz="1800" dirty="0" smtClean="0"/>
            <a:t> while the </a:t>
          </a:r>
          <a:r>
            <a:rPr lang="en-US" sz="1800" dirty="0" smtClean="0">
              <a:solidFill>
                <a:srgbClr val="00B050"/>
              </a:solidFill>
            </a:rPr>
            <a:t>equilibrium moisture contents are close to zero</a:t>
          </a:r>
          <a:r>
            <a:rPr lang="en-US" sz="1800" dirty="0" smtClean="0"/>
            <a:t>).</a:t>
          </a:r>
          <a:endParaRPr lang="en-US" sz="1800" dirty="0"/>
        </a:p>
      </dgm:t>
    </dgm:pt>
    <dgm:pt modelId="{CCFD3A5F-D9A4-4D65-B29C-3B9DC5943C04}" type="parTrans" cxnId="{8B637CFB-4CF0-4ABE-81CD-66287DE30F9F}">
      <dgm:prSet/>
      <dgm:spPr/>
      <dgm:t>
        <a:bodyPr/>
        <a:lstStyle/>
        <a:p>
          <a:endParaRPr lang="en-US"/>
        </a:p>
      </dgm:t>
    </dgm:pt>
    <dgm:pt modelId="{71BA3F04-49FA-4E53-88AB-D909FB3A4D56}" type="sibTrans" cxnId="{8B637CFB-4CF0-4ABE-81CD-66287DE30F9F}">
      <dgm:prSet/>
      <dgm:spPr/>
      <dgm:t>
        <a:bodyPr/>
        <a:lstStyle/>
        <a:p>
          <a:endParaRPr lang="en-US"/>
        </a:p>
      </dgm:t>
    </dgm:pt>
    <dgm:pt modelId="{92ED7C61-D567-4D7F-A1E6-44CE672C7768}">
      <dgm:prSet custT="1"/>
      <dgm:spPr/>
      <dgm:t>
        <a:bodyPr/>
        <a:lstStyle/>
        <a:p>
          <a:pPr algn="just" rtl="0"/>
          <a:r>
            <a:rPr lang="en-US" sz="1800" b="1" dirty="0" smtClean="0">
              <a:solidFill>
                <a:srgbClr val="FF0000"/>
              </a:solidFill>
              <a:effectLst>
                <a:outerShdw blurRad="38100" dist="38100" dir="2700000" algn="tl">
                  <a:srgbClr val="000000">
                    <a:alpha val="43137"/>
                  </a:srgbClr>
                </a:outerShdw>
              </a:effectLst>
            </a:rPr>
            <a:t>Moisture movement in amorphous is slow, such that liquid diffuses through structural obstacles caused by molecular configuration.</a:t>
          </a:r>
        </a:p>
        <a:p>
          <a:pPr algn="just" rtl="0"/>
          <a:r>
            <a:rPr lang="en-US" sz="1800" dirty="0" smtClean="0"/>
            <a:t>(</a:t>
          </a:r>
          <a:r>
            <a:rPr lang="en-US" sz="1800" dirty="0" smtClean="0">
              <a:solidFill>
                <a:srgbClr val="00B050"/>
              </a:solidFill>
            </a:rPr>
            <a:t>The second drying rate period is high </a:t>
          </a:r>
          <a:r>
            <a:rPr lang="en-US" sz="1800" dirty="0" smtClean="0"/>
            <a:t>since it depends on </a:t>
          </a:r>
          <a:r>
            <a:rPr lang="en-US" sz="1800" dirty="0" smtClean="0">
              <a:solidFill>
                <a:srgbClr val="0070C0"/>
              </a:solidFill>
            </a:rPr>
            <a:t>diffusion rate of water through solids</a:t>
          </a:r>
          <a:r>
            <a:rPr lang="en-US" sz="1800" dirty="0" smtClean="0"/>
            <a:t>. </a:t>
          </a:r>
          <a:r>
            <a:rPr lang="en-US" sz="1800" dirty="0" smtClean="0">
              <a:solidFill>
                <a:srgbClr val="00B050"/>
              </a:solidFill>
            </a:rPr>
            <a:t>Equilibrium moisture is high</a:t>
          </a:r>
          <a:r>
            <a:rPr lang="en-US" sz="1800" dirty="0" smtClean="0"/>
            <a:t> because most of </a:t>
          </a:r>
          <a:r>
            <a:rPr lang="en-US" sz="1800" dirty="0" smtClean="0">
              <a:solidFill>
                <a:srgbClr val="0070C0"/>
              </a:solidFill>
            </a:rPr>
            <a:t>water remains associated within the molecular interstitial spaces of substance</a:t>
          </a:r>
          <a:r>
            <a:rPr lang="en-US" sz="1800" dirty="0" smtClean="0"/>
            <a:t>.</a:t>
          </a:r>
        </a:p>
        <a:p>
          <a:pPr algn="just" rtl="0"/>
          <a:r>
            <a:rPr lang="en-US" sz="1800" b="1" dirty="0" smtClean="0">
              <a:solidFill>
                <a:srgbClr val="FF0000"/>
              </a:solidFill>
              <a:effectLst>
                <a:outerShdw blurRad="38100" dist="38100" dir="2700000" algn="tl">
                  <a:srgbClr val="000000">
                    <a:alpha val="43137"/>
                  </a:srgbClr>
                </a:outerShdw>
              </a:effectLst>
            </a:rPr>
            <a:t>The drying of these substances requires: low temp., reduced pressure and increase airflow.  </a:t>
          </a:r>
          <a:endParaRPr lang="en-US" sz="1800" b="1" dirty="0">
            <a:solidFill>
              <a:srgbClr val="FF0000"/>
            </a:solidFill>
            <a:effectLst>
              <a:outerShdw blurRad="38100" dist="38100" dir="2700000" algn="tl">
                <a:srgbClr val="000000">
                  <a:alpha val="43137"/>
                </a:srgbClr>
              </a:outerShdw>
            </a:effectLst>
          </a:endParaRPr>
        </a:p>
      </dgm:t>
    </dgm:pt>
    <dgm:pt modelId="{D5174FA8-FB9E-4BF4-82A3-6C982035C3DF}" type="parTrans" cxnId="{198751B1-C3B2-44AA-A235-82705D466E3B}">
      <dgm:prSet/>
      <dgm:spPr/>
      <dgm:t>
        <a:bodyPr/>
        <a:lstStyle/>
        <a:p>
          <a:endParaRPr lang="en-US"/>
        </a:p>
      </dgm:t>
    </dgm:pt>
    <dgm:pt modelId="{AE67ACCA-6AFE-46DE-B425-7DE92377C7CA}" type="sibTrans" cxnId="{198751B1-C3B2-44AA-A235-82705D466E3B}">
      <dgm:prSet/>
      <dgm:spPr/>
      <dgm:t>
        <a:bodyPr/>
        <a:lstStyle/>
        <a:p>
          <a:endParaRPr lang="en-US"/>
        </a:p>
      </dgm:t>
    </dgm:pt>
    <dgm:pt modelId="{3ADD6FE7-B3FA-4490-98CA-EDB8DB7267FB}" type="pres">
      <dgm:prSet presAssocID="{43F4D3A2-040D-458A-8C9E-99B99AEE0C82}" presName="Name0" presStyleCnt="0">
        <dgm:presLayoutVars>
          <dgm:chMax val="7"/>
          <dgm:dir/>
          <dgm:animLvl val="lvl"/>
          <dgm:resizeHandles val="exact"/>
        </dgm:presLayoutVars>
      </dgm:prSet>
      <dgm:spPr/>
      <dgm:t>
        <a:bodyPr/>
        <a:lstStyle/>
        <a:p>
          <a:endParaRPr lang="en-US"/>
        </a:p>
      </dgm:t>
    </dgm:pt>
    <dgm:pt modelId="{DA1FE421-964D-4F06-846C-A03FD6ECBF29}" type="pres">
      <dgm:prSet presAssocID="{6C16A3E8-A838-4392-B340-576609639AAF}" presName="circle1" presStyleLbl="node1" presStyleIdx="0" presStyleCnt="2"/>
      <dgm:spPr/>
    </dgm:pt>
    <dgm:pt modelId="{F04603BE-E53A-47A4-A4B5-D47BFAB81199}" type="pres">
      <dgm:prSet presAssocID="{6C16A3E8-A838-4392-B340-576609639AAF}" presName="space" presStyleCnt="0"/>
      <dgm:spPr/>
    </dgm:pt>
    <dgm:pt modelId="{821B98AA-E7C6-4988-8710-B5C5D3BFD535}" type="pres">
      <dgm:prSet presAssocID="{6C16A3E8-A838-4392-B340-576609639AAF}" presName="rect1" presStyleLbl="alignAcc1" presStyleIdx="0" presStyleCnt="2"/>
      <dgm:spPr/>
      <dgm:t>
        <a:bodyPr/>
        <a:lstStyle/>
        <a:p>
          <a:endParaRPr lang="en-US"/>
        </a:p>
      </dgm:t>
    </dgm:pt>
    <dgm:pt modelId="{402B75EF-0E81-4642-8C7A-7DF01994F1E8}" type="pres">
      <dgm:prSet presAssocID="{92ED7C61-D567-4D7F-A1E6-44CE672C7768}" presName="vertSpace2" presStyleLbl="node1" presStyleIdx="0" presStyleCnt="2"/>
      <dgm:spPr/>
    </dgm:pt>
    <dgm:pt modelId="{132BF935-F69C-432D-9934-61F8EEF0E926}" type="pres">
      <dgm:prSet presAssocID="{92ED7C61-D567-4D7F-A1E6-44CE672C7768}" presName="circle2" presStyleLbl="node1" presStyleIdx="1" presStyleCnt="2" custScaleY="115508"/>
      <dgm:spPr/>
    </dgm:pt>
    <dgm:pt modelId="{788C4574-56F4-4762-A904-E8A37E62943F}" type="pres">
      <dgm:prSet presAssocID="{92ED7C61-D567-4D7F-A1E6-44CE672C7768}" presName="rect2" presStyleLbl="alignAcc1" presStyleIdx="1" presStyleCnt="2" custScaleY="115508"/>
      <dgm:spPr/>
      <dgm:t>
        <a:bodyPr/>
        <a:lstStyle/>
        <a:p>
          <a:endParaRPr lang="en-US"/>
        </a:p>
      </dgm:t>
    </dgm:pt>
    <dgm:pt modelId="{F9690676-760D-4C59-BCDC-54A1DF60A594}" type="pres">
      <dgm:prSet presAssocID="{6C16A3E8-A838-4392-B340-576609639AAF}" presName="rect1ParTxNoCh" presStyleLbl="alignAcc1" presStyleIdx="1" presStyleCnt="2">
        <dgm:presLayoutVars>
          <dgm:chMax val="1"/>
          <dgm:bulletEnabled val="1"/>
        </dgm:presLayoutVars>
      </dgm:prSet>
      <dgm:spPr/>
      <dgm:t>
        <a:bodyPr/>
        <a:lstStyle/>
        <a:p>
          <a:endParaRPr lang="en-US"/>
        </a:p>
      </dgm:t>
    </dgm:pt>
    <dgm:pt modelId="{03146742-8207-45A0-A7BB-7D74F0F16918}" type="pres">
      <dgm:prSet presAssocID="{92ED7C61-D567-4D7F-A1E6-44CE672C7768}" presName="rect2ParTxNoCh" presStyleLbl="alignAcc1" presStyleIdx="1" presStyleCnt="2">
        <dgm:presLayoutVars>
          <dgm:chMax val="1"/>
          <dgm:bulletEnabled val="1"/>
        </dgm:presLayoutVars>
      </dgm:prSet>
      <dgm:spPr/>
      <dgm:t>
        <a:bodyPr/>
        <a:lstStyle/>
        <a:p>
          <a:endParaRPr lang="en-US"/>
        </a:p>
      </dgm:t>
    </dgm:pt>
  </dgm:ptLst>
  <dgm:cxnLst>
    <dgm:cxn modelId="{D5742107-77DB-439D-9ECB-ED5A5278CA80}" type="presOf" srcId="{92ED7C61-D567-4D7F-A1E6-44CE672C7768}" destId="{788C4574-56F4-4762-A904-E8A37E62943F}" srcOrd="0" destOrd="0" presId="urn:microsoft.com/office/officeart/2005/8/layout/target3"/>
    <dgm:cxn modelId="{8B637CFB-4CF0-4ABE-81CD-66287DE30F9F}" srcId="{43F4D3A2-040D-458A-8C9E-99B99AEE0C82}" destId="{6C16A3E8-A838-4392-B340-576609639AAF}" srcOrd="0" destOrd="0" parTransId="{CCFD3A5F-D9A4-4D65-B29C-3B9DC5943C04}" sibTransId="{71BA3F04-49FA-4E53-88AB-D909FB3A4D56}"/>
    <dgm:cxn modelId="{B370E67B-939B-4287-98BB-94A88B544060}" type="presOf" srcId="{6C16A3E8-A838-4392-B340-576609639AAF}" destId="{F9690676-760D-4C59-BCDC-54A1DF60A594}" srcOrd="1" destOrd="0" presId="urn:microsoft.com/office/officeart/2005/8/layout/target3"/>
    <dgm:cxn modelId="{9FE6D013-67FB-497D-9AF0-C19FBCAFDD1D}" type="presOf" srcId="{6C16A3E8-A838-4392-B340-576609639AAF}" destId="{821B98AA-E7C6-4988-8710-B5C5D3BFD535}" srcOrd="0" destOrd="0" presId="urn:microsoft.com/office/officeart/2005/8/layout/target3"/>
    <dgm:cxn modelId="{198751B1-C3B2-44AA-A235-82705D466E3B}" srcId="{43F4D3A2-040D-458A-8C9E-99B99AEE0C82}" destId="{92ED7C61-D567-4D7F-A1E6-44CE672C7768}" srcOrd="1" destOrd="0" parTransId="{D5174FA8-FB9E-4BF4-82A3-6C982035C3DF}" sibTransId="{AE67ACCA-6AFE-46DE-B425-7DE92377C7CA}"/>
    <dgm:cxn modelId="{1838FCD8-7525-4D2F-AA18-B907DD5D26F6}" type="presOf" srcId="{92ED7C61-D567-4D7F-A1E6-44CE672C7768}" destId="{03146742-8207-45A0-A7BB-7D74F0F16918}" srcOrd="1" destOrd="0" presId="urn:microsoft.com/office/officeart/2005/8/layout/target3"/>
    <dgm:cxn modelId="{208A288B-A9F9-4631-A828-83048836CD47}" type="presOf" srcId="{43F4D3A2-040D-458A-8C9E-99B99AEE0C82}" destId="{3ADD6FE7-B3FA-4490-98CA-EDB8DB7267FB}" srcOrd="0" destOrd="0" presId="urn:microsoft.com/office/officeart/2005/8/layout/target3"/>
    <dgm:cxn modelId="{EEA881D3-49E7-44AE-8874-25986E0580C9}" type="presParOf" srcId="{3ADD6FE7-B3FA-4490-98CA-EDB8DB7267FB}" destId="{DA1FE421-964D-4F06-846C-A03FD6ECBF29}" srcOrd="0" destOrd="0" presId="urn:microsoft.com/office/officeart/2005/8/layout/target3"/>
    <dgm:cxn modelId="{DD077339-5AF1-4FDF-A4E2-730CFE8E96B3}" type="presParOf" srcId="{3ADD6FE7-B3FA-4490-98CA-EDB8DB7267FB}" destId="{F04603BE-E53A-47A4-A4B5-D47BFAB81199}" srcOrd="1" destOrd="0" presId="urn:microsoft.com/office/officeart/2005/8/layout/target3"/>
    <dgm:cxn modelId="{20A70EC2-EFE9-4EE0-90F7-E6CEC565D1BC}" type="presParOf" srcId="{3ADD6FE7-B3FA-4490-98CA-EDB8DB7267FB}" destId="{821B98AA-E7C6-4988-8710-B5C5D3BFD535}" srcOrd="2" destOrd="0" presId="urn:microsoft.com/office/officeart/2005/8/layout/target3"/>
    <dgm:cxn modelId="{4DC4D61E-C49B-47E1-8AFE-F2ED886619A8}" type="presParOf" srcId="{3ADD6FE7-B3FA-4490-98CA-EDB8DB7267FB}" destId="{402B75EF-0E81-4642-8C7A-7DF01994F1E8}" srcOrd="3" destOrd="0" presId="urn:microsoft.com/office/officeart/2005/8/layout/target3"/>
    <dgm:cxn modelId="{58C104FF-DBBA-4F3D-A9B9-EA00A50DB62D}" type="presParOf" srcId="{3ADD6FE7-B3FA-4490-98CA-EDB8DB7267FB}" destId="{132BF935-F69C-432D-9934-61F8EEF0E926}" srcOrd="4" destOrd="0" presId="urn:microsoft.com/office/officeart/2005/8/layout/target3"/>
    <dgm:cxn modelId="{E8E5D0A1-318B-4D71-AE9A-29958C8BA387}" type="presParOf" srcId="{3ADD6FE7-B3FA-4490-98CA-EDB8DB7267FB}" destId="{788C4574-56F4-4762-A904-E8A37E62943F}" srcOrd="5" destOrd="0" presId="urn:microsoft.com/office/officeart/2005/8/layout/target3"/>
    <dgm:cxn modelId="{33CDA47D-E971-4C5E-83A5-67699EB08664}" type="presParOf" srcId="{3ADD6FE7-B3FA-4490-98CA-EDB8DB7267FB}" destId="{F9690676-760D-4C59-BCDC-54A1DF60A594}" srcOrd="6" destOrd="0" presId="urn:microsoft.com/office/officeart/2005/8/layout/target3"/>
    <dgm:cxn modelId="{9369B917-675C-45C8-B965-BF91C3CE56D5}" type="presParOf" srcId="{3ADD6FE7-B3FA-4490-98CA-EDB8DB7267FB}" destId="{03146742-8207-45A0-A7BB-7D74F0F16918}"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073647-43A4-4688-8FCF-361E09E78991}" type="doc">
      <dgm:prSet loTypeId="urn:microsoft.com/office/officeart/2005/8/layout/hList6" loCatId="list" qsTypeId="urn:microsoft.com/office/officeart/2005/8/quickstyle/simple1" qsCatId="simple" csTypeId="urn:microsoft.com/office/officeart/2005/8/colors/accent1_2" csCatId="accent1"/>
      <dgm:spPr/>
      <dgm:t>
        <a:bodyPr/>
        <a:lstStyle/>
        <a:p>
          <a:endParaRPr lang="en-US"/>
        </a:p>
      </dgm:t>
    </dgm:pt>
    <dgm:pt modelId="{C862CF68-1A7B-418A-A99D-817AACE87371}">
      <dgm:prSet/>
      <dgm:spPr/>
      <dgm:t>
        <a:bodyPr/>
        <a:lstStyle/>
        <a:p>
          <a:pPr rtl="0"/>
          <a:r>
            <a:rPr lang="en-US" smtClean="0"/>
            <a:t>1) drying heat sensitive materials. </a:t>
          </a:r>
          <a:endParaRPr lang="en-US"/>
        </a:p>
      </dgm:t>
    </dgm:pt>
    <dgm:pt modelId="{FC2396DB-A784-405D-A6CA-44A70C56DA1F}" type="parTrans" cxnId="{E1A1839C-E5D0-4C0D-9E3E-8B4A8D04788D}">
      <dgm:prSet/>
      <dgm:spPr/>
      <dgm:t>
        <a:bodyPr/>
        <a:lstStyle/>
        <a:p>
          <a:endParaRPr lang="en-US"/>
        </a:p>
      </dgm:t>
    </dgm:pt>
    <dgm:pt modelId="{34DB8A6D-A7C9-4F35-8F16-BA126D54D3B8}" type="sibTrans" cxnId="{E1A1839C-E5D0-4C0D-9E3E-8B4A8D04788D}">
      <dgm:prSet/>
      <dgm:spPr/>
      <dgm:t>
        <a:bodyPr/>
        <a:lstStyle/>
        <a:p>
          <a:endParaRPr lang="en-US"/>
        </a:p>
      </dgm:t>
    </dgm:pt>
    <dgm:pt modelId="{54D1CF02-BCBA-4BF0-823C-BBC5141492EA}">
      <dgm:prSet/>
      <dgm:spPr/>
      <dgm:t>
        <a:bodyPr/>
        <a:lstStyle/>
        <a:p>
          <a:pPr rtl="0"/>
          <a:r>
            <a:rPr lang="en-US" smtClean="0"/>
            <a:t>2) changing the physical form of materials for use in tablet and capsules.</a:t>
          </a:r>
          <a:endParaRPr lang="en-US"/>
        </a:p>
      </dgm:t>
    </dgm:pt>
    <dgm:pt modelId="{639AB79F-4726-4B8D-993D-5AA788DABA62}" type="parTrans" cxnId="{2A3AD184-F6C5-4B87-A812-83CCB4EDB976}">
      <dgm:prSet/>
      <dgm:spPr/>
      <dgm:t>
        <a:bodyPr/>
        <a:lstStyle/>
        <a:p>
          <a:endParaRPr lang="en-US"/>
        </a:p>
      </dgm:t>
    </dgm:pt>
    <dgm:pt modelId="{BC51F5AE-FA1C-48D0-9AFC-015D9F273AAE}" type="sibTrans" cxnId="{2A3AD184-F6C5-4B87-A812-83CCB4EDB976}">
      <dgm:prSet/>
      <dgm:spPr/>
      <dgm:t>
        <a:bodyPr/>
        <a:lstStyle/>
        <a:p>
          <a:endParaRPr lang="en-US"/>
        </a:p>
      </dgm:t>
    </dgm:pt>
    <dgm:pt modelId="{9E6B61F4-B004-4326-A1A1-A03FCC2AD6F3}">
      <dgm:prSet/>
      <dgm:spPr/>
      <dgm:t>
        <a:bodyPr/>
        <a:lstStyle/>
        <a:p>
          <a:pPr rtl="0"/>
          <a:r>
            <a:rPr lang="en-US" smtClean="0"/>
            <a:t>3) encapsulating solid and liquid particles. </a:t>
          </a:r>
          <a:endParaRPr lang="en-US"/>
        </a:p>
      </dgm:t>
    </dgm:pt>
    <dgm:pt modelId="{EA8DBC60-3260-4BC2-87BF-0B2D2E0EDE9E}" type="parTrans" cxnId="{6059D0DF-DB6C-4289-8B1B-5D17BA58C76F}">
      <dgm:prSet/>
      <dgm:spPr/>
      <dgm:t>
        <a:bodyPr/>
        <a:lstStyle/>
        <a:p>
          <a:endParaRPr lang="en-US"/>
        </a:p>
      </dgm:t>
    </dgm:pt>
    <dgm:pt modelId="{C34D5225-79E0-4946-AACB-8CD70E74A945}" type="sibTrans" cxnId="{6059D0DF-DB6C-4289-8B1B-5D17BA58C76F}">
      <dgm:prSet/>
      <dgm:spPr/>
      <dgm:t>
        <a:bodyPr/>
        <a:lstStyle/>
        <a:p>
          <a:endParaRPr lang="en-US"/>
        </a:p>
      </dgm:t>
    </dgm:pt>
    <dgm:pt modelId="{DE26BEC3-7C20-465F-9A50-2132EB5052D8}" type="pres">
      <dgm:prSet presAssocID="{C5073647-43A4-4688-8FCF-361E09E78991}" presName="Name0" presStyleCnt="0">
        <dgm:presLayoutVars>
          <dgm:dir/>
          <dgm:resizeHandles val="exact"/>
        </dgm:presLayoutVars>
      </dgm:prSet>
      <dgm:spPr/>
      <dgm:t>
        <a:bodyPr/>
        <a:lstStyle/>
        <a:p>
          <a:endParaRPr lang="en-US"/>
        </a:p>
      </dgm:t>
    </dgm:pt>
    <dgm:pt modelId="{AD3E3258-CBD6-419C-A4B3-97FF6E21305D}" type="pres">
      <dgm:prSet presAssocID="{C862CF68-1A7B-418A-A99D-817AACE87371}" presName="node" presStyleLbl="node1" presStyleIdx="0" presStyleCnt="3">
        <dgm:presLayoutVars>
          <dgm:bulletEnabled val="1"/>
        </dgm:presLayoutVars>
      </dgm:prSet>
      <dgm:spPr/>
      <dgm:t>
        <a:bodyPr/>
        <a:lstStyle/>
        <a:p>
          <a:endParaRPr lang="en-US"/>
        </a:p>
      </dgm:t>
    </dgm:pt>
    <dgm:pt modelId="{AD1C0018-BAAF-4EC9-A7B2-E3F118267442}" type="pres">
      <dgm:prSet presAssocID="{34DB8A6D-A7C9-4F35-8F16-BA126D54D3B8}" presName="sibTrans" presStyleCnt="0"/>
      <dgm:spPr/>
    </dgm:pt>
    <dgm:pt modelId="{6ED81D96-F8D0-463A-9449-423DE8F4E628}" type="pres">
      <dgm:prSet presAssocID="{54D1CF02-BCBA-4BF0-823C-BBC5141492EA}" presName="node" presStyleLbl="node1" presStyleIdx="1" presStyleCnt="3">
        <dgm:presLayoutVars>
          <dgm:bulletEnabled val="1"/>
        </dgm:presLayoutVars>
      </dgm:prSet>
      <dgm:spPr/>
      <dgm:t>
        <a:bodyPr/>
        <a:lstStyle/>
        <a:p>
          <a:endParaRPr lang="en-US"/>
        </a:p>
      </dgm:t>
    </dgm:pt>
    <dgm:pt modelId="{B12C92B6-AE6F-4B0C-A3EA-E57939A12850}" type="pres">
      <dgm:prSet presAssocID="{BC51F5AE-FA1C-48D0-9AFC-015D9F273AAE}" presName="sibTrans" presStyleCnt="0"/>
      <dgm:spPr/>
    </dgm:pt>
    <dgm:pt modelId="{C709C115-C5A7-4692-A87F-BAE5DDE82F98}" type="pres">
      <dgm:prSet presAssocID="{9E6B61F4-B004-4326-A1A1-A03FCC2AD6F3}" presName="node" presStyleLbl="node1" presStyleIdx="2" presStyleCnt="3">
        <dgm:presLayoutVars>
          <dgm:bulletEnabled val="1"/>
        </dgm:presLayoutVars>
      </dgm:prSet>
      <dgm:spPr/>
      <dgm:t>
        <a:bodyPr/>
        <a:lstStyle/>
        <a:p>
          <a:endParaRPr lang="en-US"/>
        </a:p>
      </dgm:t>
    </dgm:pt>
  </dgm:ptLst>
  <dgm:cxnLst>
    <dgm:cxn modelId="{3A889826-76F1-4B4E-815E-8EB212A6CFDD}" type="presOf" srcId="{C5073647-43A4-4688-8FCF-361E09E78991}" destId="{DE26BEC3-7C20-465F-9A50-2132EB5052D8}" srcOrd="0" destOrd="0" presId="urn:microsoft.com/office/officeart/2005/8/layout/hList6"/>
    <dgm:cxn modelId="{2A3AD184-F6C5-4B87-A812-83CCB4EDB976}" srcId="{C5073647-43A4-4688-8FCF-361E09E78991}" destId="{54D1CF02-BCBA-4BF0-823C-BBC5141492EA}" srcOrd="1" destOrd="0" parTransId="{639AB79F-4726-4B8D-993D-5AA788DABA62}" sibTransId="{BC51F5AE-FA1C-48D0-9AFC-015D9F273AAE}"/>
    <dgm:cxn modelId="{8256E9C8-07C8-4462-8B1A-A9840216411D}" type="presOf" srcId="{C862CF68-1A7B-418A-A99D-817AACE87371}" destId="{AD3E3258-CBD6-419C-A4B3-97FF6E21305D}" srcOrd="0" destOrd="0" presId="urn:microsoft.com/office/officeart/2005/8/layout/hList6"/>
    <dgm:cxn modelId="{C2ED5A1E-61DC-41BE-B0B9-F7CEEE612D04}" type="presOf" srcId="{9E6B61F4-B004-4326-A1A1-A03FCC2AD6F3}" destId="{C709C115-C5A7-4692-A87F-BAE5DDE82F98}" srcOrd="0" destOrd="0" presId="urn:microsoft.com/office/officeart/2005/8/layout/hList6"/>
    <dgm:cxn modelId="{E1A1839C-E5D0-4C0D-9E3E-8B4A8D04788D}" srcId="{C5073647-43A4-4688-8FCF-361E09E78991}" destId="{C862CF68-1A7B-418A-A99D-817AACE87371}" srcOrd="0" destOrd="0" parTransId="{FC2396DB-A784-405D-A6CA-44A70C56DA1F}" sibTransId="{34DB8A6D-A7C9-4F35-8F16-BA126D54D3B8}"/>
    <dgm:cxn modelId="{6059D0DF-DB6C-4289-8B1B-5D17BA58C76F}" srcId="{C5073647-43A4-4688-8FCF-361E09E78991}" destId="{9E6B61F4-B004-4326-A1A1-A03FCC2AD6F3}" srcOrd="2" destOrd="0" parTransId="{EA8DBC60-3260-4BC2-87BF-0B2D2E0EDE9E}" sibTransId="{C34D5225-79E0-4946-AACB-8CD70E74A945}"/>
    <dgm:cxn modelId="{575E1C4E-3B68-4DE7-85A8-4DB40F1080EC}" type="presOf" srcId="{54D1CF02-BCBA-4BF0-823C-BBC5141492EA}" destId="{6ED81D96-F8D0-463A-9449-423DE8F4E628}" srcOrd="0" destOrd="0" presId="urn:microsoft.com/office/officeart/2005/8/layout/hList6"/>
    <dgm:cxn modelId="{AEB98AAB-EAB0-4534-A503-78C92E276ECA}" type="presParOf" srcId="{DE26BEC3-7C20-465F-9A50-2132EB5052D8}" destId="{AD3E3258-CBD6-419C-A4B3-97FF6E21305D}" srcOrd="0" destOrd="0" presId="urn:microsoft.com/office/officeart/2005/8/layout/hList6"/>
    <dgm:cxn modelId="{7891E50B-5D36-4781-986B-A82BFE73006B}" type="presParOf" srcId="{DE26BEC3-7C20-465F-9A50-2132EB5052D8}" destId="{AD1C0018-BAAF-4EC9-A7B2-E3F118267442}" srcOrd="1" destOrd="0" presId="urn:microsoft.com/office/officeart/2005/8/layout/hList6"/>
    <dgm:cxn modelId="{2BBB7BEC-F74D-42B8-937B-7B63E3076E61}" type="presParOf" srcId="{DE26BEC3-7C20-465F-9A50-2132EB5052D8}" destId="{6ED81D96-F8D0-463A-9449-423DE8F4E628}" srcOrd="2" destOrd="0" presId="urn:microsoft.com/office/officeart/2005/8/layout/hList6"/>
    <dgm:cxn modelId="{68FAF1E4-87AF-46FD-9A56-98021D810DC5}" type="presParOf" srcId="{DE26BEC3-7C20-465F-9A50-2132EB5052D8}" destId="{B12C92B6-AE6F-4B0C-A3EA-E57939A12850}" srcOrd="3" destOrd="0" presId="urn:microsoft.com/office/officeart/2005/8/layout/hList6"/>
    <dgm:cxn modelId="{641298D0-C963-433C-B1FF-3CC42E543EA1}" type="presParOf" srcId="{DE26BEC3-7C20-465F-9A50-2132EB5052D8}" destId="{C709C115-C5A7-4692-A87F-BAE5DDE82F98}"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DBD5A-9538-412A-AC1D-98567EB1DF0F}">
      <dsp:nvSpPr>
        <dsp:cNvPr id="0" name=""/>
        <dsp:cNvSpPr/>
      </dsp:nvSpPr>
      <dsp:spPr>
        <a:xfrm rot="10800000">
          <a:off x="1898421" y="2940"/>
          <a:ext cx="5878068" cy="167142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7050" tIns="64770" rIns="120904" bIns="64770" numCol="1" spcCol="1270" anchor="ctr" anchorCtr="0">
          <a:noAutofit/>
        </a:bodyPr>
        <a:lstStyle/>
        <a:p>
          <a:pPr lvl="0" algn="just" defTabSz="755650" rtl="0">
            <a:lnSpc>
              <a:spcPct val="90000"/>
            </a:lnSpc>
            <a:spcBef>
              <a:spcPct val="0"/>
            </a:spcBef>
            <a:spcAft>
              <a:spcPct val="35000"/>
            </a:spcAft>
          </a:pPr>
          <a:r>
            <a:rPr lang="en-US" sz="1700" kern="1200" dirty="0" smtClean="0"/>
            <a:t>1- </a:t>
          </a:r>
          <a:r>
            <a:rPr lang="en-US" sz="1700" b="1" kern="1200" dirty="0" smtClean="0">
              <a:solidFill>
                <a:srgbClr val="FFFF00"/>
              </a:solidFill>
              <a:effectLst>
                <a:outerShdw blurRad="38100" dist="38100" dir="2700000" algn="tl">
                  <a:srgbClr val="000000">
                    <a:alpha val="43137"/>
                  </a:srgbClr>
                </a:outerShdw>
              </a:effectLst>
            </a:rPr>
            <a:t>Granular or crystalline solids </a:t>
          </a:r>
          <a:r>
            <a:rPr lang="en-US" sz="1700" b="1" kern="1200" dirty="0" smtClean="0">
              <a:solidFill>
                <a:srgbClr val="00B050"/>
              </a:solidFill>
              <a:effectLst>
                <a:outerShdw blurRad="38100" dist="38100" dir="2700000" algn="tl">
                  <a:srgbClr val="000000">
                    <a:alpha val="43137"/>
                  </a:srgbClr>
                </a:outerShdw>
              </a:effectLst>
            </a:rPr>
            <a:t>(water is held in shallow and open surface pores as well as in interstitial spaces between particles that are easily accessible to the surface). </a:t>
          </a:r>
        </a:p>
        <a:p>
          <a:pPr lvl="0" algn="just" defTabSz="755650" rtl="0">
            <a:lnSpc>
              <a:spcPct val="90000"/>
            </a:lnSpc>
            <a:spcBef>
              <a:spcPct val="0"/>
            </a:spcBef>
            <a:spcAft>
              <a:spcPct val="35000"/>
            </a:spcAft>
          </a:pPr>
          <a:r>
            <a:rPr lang="en-US" sz="1700" b="1" kern="1200" dirty="0" smtClean="0">
              <a:effectLst>
                <a:outerShdw blurRad="38100" dist="38100" dir="2700000" algn="tl">
                  <a:srgbClr val="000000">
                    <a:alpha val="43137"/>
                  </a:srgbClr>
                </a:outerShdw>
              </a:effectLst>
            </a:rPr>
            <a:t>Ex: calcium sulfate, zinc oxide, magnesium oxide</a:t>
          </a:r>
          <a:endParaRPr lang="en-US" sz="1700" b="1" kern="1200" dirty="0">
            <a:effectLst>
              <a:outerShdw blurRad="38100" dist="38100" dir="2700000" algn="tl">
                <a:srgbClr val="000000">
                  <a:alpha val="43137"/>
                </a:srgbClr>
              </a:outerShdw>
            </a:effectLst>
          </a:endParaRPr>
        </a:p>
      </dsp:txBody>
      <dsp:txXfrm rot="10800000">
        <a:off x="2316276" y="2940"/>
        <a:ext cx="5460213" cy="1671420"/>
      </dsp:txXfrm>
    </dsp:sp>
    <dsp:sp modelId="{EB08D63E-2B00-46AF-A91A-79C723E0F332}">
      <dsp:nvSpPr>
        <dsp:cNvPr id="0" name=""/>
        <dsp:cNvSpPr/>
      </dsp:nvSpPr>
      <dsp:spPr>
        <a:xfrm>
          <a:off x="1062710" y="2940"/>
          <a:ext cx="1671420" cy="1671420"/>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F72AD6-E6A8-487B-ABCB-5A72F89B799D}">
      <dsp:nvSpPr>
        <dsp:cNvPr id="0" name=""/>
        <dsp:cNvSpPr/>
      </dsp:nvSpPr>
      <dsp:spPr>
        <a:xfrm rot="10800000">
          <a:off x="1898421" y="2173292"/>
          <a:ext cx="5878068" cy="1671420"/>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7050" tIns="64770" rIns="120904" bIns="64770" numCol="1" spcCol="1270" anchor="ctr" anchorCtr="0">
          <a:noAutofit/>
        </a:bodyPr>
        <a:lstStyle/>
        <a:p>
          <a:pPr lvl="0" algn="just" defTabSz="755650" rtl="0">
            <a:lnSpc>
              <a:spcPct val="90000"/>
            </a:lnSpc>
            <a:spcBef>
              <a:spcPct val="0"/>
            </a:spcBef>
            <a:spcAft>
              <a:spcPct val="35000"/>
            </a:spcAft>
          </a:pPr>
          <a:r>
            <a:rPr lang="en-US" sz="1700" kern="1200" dirty="0" smtClean="0"/>
            <a:t>2- </a:t>
          </a:r>
          <a:r>
            <a:rPr lang="en-US" sz="1700" b="1" kern="1200" dirty="0" smtClean="0">
              <a:solidFill>
                <a:srgbClr val="FFFF00"/>
              </a:solidFill>
              <a:effectLst>
                <a:outerShdw blurRad="38100" dist="38100" dir="2700000" algn="tl">
                  <a:srgbClr val="000000">
                    <a:alpha val="43137"/>
                  </a:srgbClr>
                </a:outerShdw>
              </a:effectLst>
            </a:rPr>
            <a:t>Amorphous, fibrous or gelatinous solids </a:t>
          </a:r>
          <a:r>
            <a:rPr lang="en-US" sz="1700" b="1" kern="1200" dirty="0" smtClean="0">
              <a:solidFill>
                <a:srgbClr val="00B050"/>
              </a:solidFill>
              <a:effectLst>
                <a:outerShdw blurRad="38100" dist="38100" dir="2700000" algn="tl">
                  <a:srgbClr val="000000">
                    <a:alpha val="43137"/>
                  </a:srgbClr>
                </a:outerShdw>
              </a:effectLst>
            </a:rPr>
            <a:t>(moisture is an integral part of the molecular structure as well as being physically entrapped in fine capillaries and small interior pores). </a:t>
          </a:r>
        </a:p>
        <a:p>
          <a:pPr lvl="0" algn="just" defTabSz="755650" rtl="0">
            <a:lnSpc>
              <a:spcPct val="90000"/>
            </a:lnSpc>
            <a:spcBef>
              <a:spcPct val="0"/>
            </a:spcBef>
            <a:spcAft>
              <a:spcPct val="35000"/>
            </a:spcAft>
          </a:pPr>
          <a:r>
            <a:rPr lang="en-US" sz="1700" b="1" kern="1200" dirty="0" smtClean="0">
              <a:effectLst>
                <a:outerShdw blurRad="38100" dist="38100" dir="2700000" algn="tl">
                  <a:srgbClr val="000000">
                    <a:alpha val="43137"/>
                  </a:srgbClr>
                </a:outerShdw>
              </a:effectLst>
            </a:rPr>
            <a:t>Ex: starch, insulin and aluminum hydroxide.</a:t>
          </a:r>
          <a:endParaRPr lang="en-US" sz="1700" b="1" kern="1200" dirty="0">
            <a:effectLst>
              <a:outerShdw blurRad="38100" dist="38100" dir="2700000" algn="tl">
                <a:srgbClr val="000000">
                  <a:alpha val="43137"/>
                </a:srgbClr>
              </a:outerShdw>
            </a:effectLst>
          </a:endParaRPr>
        </a:p>
      </dsp:txBody>
      <dsp:txXfrm rot="10800000">
        <a:off x="2316276" y="2173292"/>
        <a:ext cx="5460213" cy="1671420"/>
      </dsp:txXfrm>
    </dsp:sp>
    <dsp:sp modelId="{666AC66F-AF83-4A69-938C-177295A3B6B6}">
      <dsp:nvSpPr>
        <dsp:cNvPr id="0" name=""/>
        <dsp:cNvSpPr/>
      </dsp:nvSpPr>
      <dsp:spPr>
        <a:xfrm>
          <a:off x="1062710" y="2173292"/>
          <a:ext cx="1671420" cy="1671420"/>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1FE421-964D-4F06-846C-A03FD6ECBF29}">
      <dsp:nvSpPr>
        <dsp:cNvPr id="0" name=""/>
        <dsp:cNvSpPr/>
      </dsp:nvSpPr>
      <dsp:spPr>
        <a:xfrm>
          <a:off x="0" y="0"/>
          <a:ext cx="4495800" cy="4495800"/>
        </a:xfrm>
        <a:prstGeom prst="pie">
          <a:avLst>
            <a:gd name="adj1" fmla="val 5400000"/>
            <a:gd name="adj2" fmla="val 1620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1B98AA-E7C6-4988-8710-B5C5D3BFD535}">
      <dsp:nvSpPr>
        <dsp:cNvPr id="0" name=""/>
        <dsp:cNvSpPr/>
      </dsp:nvSpPr>
      <dsp:spPr>
        <a:xfrm>
          <a:off x="2247900" y="0"/>
          <a:ext cx="6438900" cy="4495800"/>
        </a:xfrm>
        <a:prstGeom prst="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n-US" sz="1800" b="1" kern="1200" dirty="0" smtClean="0">
              <a:solidFill>
                <a:srgbClr val="FF0000"/>
              </a:solidFill>
              <a:effectLst>
                <a:outerShdw blurRad="38100" dist="38100" dir="2700000" algn="tl">
                  <a:srgbClr val="000000">
                    <a:alpha val="43137"/>
                  </a:srgbClr>
                </a:outerShdw>
              </a:effectLst>
            </a:rPr>
            <a:t>Moisture in crystalline solids is lost with little hindrance by either gravitational or capillary force.</a:t>
          </a:r>
        </a:p>
        <a:p>
          <a:pPr lvl="0" algn="just" defTabSz="800100" rtl="0">
            <a:lnSpc>
              <a:spcPct val="90000"/>
            </a:lnSpc>
            <a:spcBef>
              <a:spcPct val="0"/>
            </a:spcBef>
            <a:spcAft>
              <a:spcPct val="35000"/>
            </a:spcAft>
          </a:pPr>
          <a:r>
            <a:rPr lang="en-US" sz="1800" kern="1200" dirty="0" smtClean="0"/>
            <a:t>(Inorganic substances – not effected by heat unless temp. is high enough to hydrate, represent by </a:t>
          </a:r>
          <a:r>
            <a:rPr lang="en-US" sz="1800" kern="1200" dirty="0" smtClean="0">
              <a:solidFill>
                <a:srgbClr val="00B050"/>
              </a:solidFill>
            </a:rPr>
            <a:t>high constant rate period</a:t>
          </a:r>
          <a:r>
            <a:rPr lang="en-US" sz="1800" kern="1200" dirty="0" smtClean="0"/>
            <a:t> while the </a:t>
          </a:r>
          <a:r>
            <a:rPr lang="en-US" sz="1800" kern="1200" dirty="0" smtClean="0">
              <a:solidFill>
                <a:srgbClr val="00B050"/>
              </a:solidFill>
            </a:rPr>
            <a:t>equilibrium moisture contents are close to zero</a:t>
          </a:r>
          <a:r>
            <a:rPr lang="en-US" sz="1800" kern="1200" dirty="0" smtClean="0"/>
            <a:t>).</a:t>
          </a:r>
          <a:endParaRPr lang="en-US" sz="1800" kern="1200" dirty="0"/>
        </a:p>
      </dsp:txBody>
      <dsp:txXfrm>
        <a:off x="2247900" y="0"/>
        <a:ext cx="6438900" cy="2135505"/>
      </dsp:txXfrm>
    </dsp:sp>
    <dsp:sp modelId="{132BF935-F69C-432D-9934-61F8EEF0E926}">
      <dsp:nvSpPr>
        <dsp:cNvPr id="0" name=""/>
        <dsp:cNvSpPr/>
      </dsp:nvSpPr>
      <dsp:spPr>
        <a:xfrm>
          <a:off x="1180147" y="1969917"/>
          <a:ext cx="2135505" cy="2466679"/>
        </a:xfrm>
        <a:prstGeom prst="pie">
          <a:avLst>
            <a:gd name="adj1" fmla="val 5400000"/>
            <a:gd name="adj2" fmla="val 16200000"/>
          </a:avLst>
        </a:prstGeom>
        <a:solidFill>
          <a:schemeClr val="accent4">
            <a:hueOff val="-1924709"/>
            <a:satOff val="77646"/>
            <a:lumOff val="-1627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8C4574-56F4-4762-A904-E8A37E62943F}">
      <dsp:nvSpPr>
        <dsp:cNvPr id="0" name=""/>
        <dsp:cNvSpPr/>
      </dsp:nvSpPr>
      <dsp:spPr>
        <a:xfrm>
          <a:off x="2247900" y="1969917"/>
          <a:ext cx="6438900" cy="2466679"/>
        </a:xfrm>
        <a:prstGeom prst="rect">
          <a:avLst/>
        </a:prstGeom>
        <a:solidFill>
          <a:schemeClr val="lt1">
            <a:alpha val="90000"/>
            <a:hueOff val="0"/>
            <a:satOff val="0"/>
            <a:lumOff val="0"/>
            <a:alphaOff val="0"/>
          </a:schemeClr>
        </a:solidFill>
        <a:ln w="19050" cap="flat" cmpd="sng" algn="ctr">
          <a:solidFill>
            <a:schemeClr val="accent4">
              <a:hueOff val="-1924709"/>
              <a:satOff val="77646"/>
              <a:lumOff val="-162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n-US" sz="1800" b="1" kern="1200" dirty="0" smtClean="0">
              <a:solidFill>
                <a:srgbClr val="FF0000"/>
              </a:solidFill>
              <a:effectLst>
                <a:outerShdw blurRad="38100" dist="38100" dir="2700000" algn="tl">
                  <a:srgbClr val="000000">
                    <a:alpha val="43137"/>
                  </a:srgbClr>
                </a:outerShdw>
              </a:effectLst>
            </a:rPr>
            <a:t>Moisture movement in amorphous is slow, such that liquid diffuses through structural obstacles caused by molecular configuration.</a:t>
          </a:r>
        </a:p>
        <a:p>
          <a:pPr lvl="0" algn="just" defTabSz="800100" rtl="0">
            <a:lnSpc>
              <a:spcPct val="90000"/>
            </a:lnSpc>
            <a:spcBef>
              <a:spcPct val="0"/>
            </a:spcBef>
            <a:spcAft>
              <a:spcPct val="35000"/>
            </a:spcAft>
          </a:pPr>
          <a:r>
            <a:rPr lang="en-US" sz="1800" kern="1200" dirty="0" smtClean="0"/>
            <a:t>(</a:t>
          </a:r>
          <a:r>
            <a:rPr lang="en-US" sz="1800" kern="1200" dirty="0" smtClean="0">
              <a:solidFill>
                <a:srgbClr val="00B050"/>
              </a:solidFill>
            </a:rPr>
            <a:t>The second drying rate period is high </a:t>
          </a:r>
          <a:r>
            <a:rPr lang="en-US" sz="1800" kern="1200" dirty="0" smtClean="0"/>
            <a:t>since it depends on </a:t>
          </a:r>
          <a:r>
            <a:rPr lang="en-US" sz="1800" kern="1200" dirty="0" smtClean="0">
              <a:solidFill>
                <a:srgbClr val="0070C0"/>
              </a:solidFill>
            </a:rPr>
            <a:t>diffusion rate of water through solids</a:t>
          </a:r>
          <a:r>
            <a:rPr lang="en-US" sz="1800" kern="1200" dirty="0" smtClean="0"/>
            <a:t>. </a:t>
          </a:r>
          <a:r>
            <a:rPr lang="en-US" sz="1800" kern="1200" dirty="0" smtClean="0">
              <a:solidFill>
                <a:srgbClr val="00B050"/>
              </a:solidFill>
            </a:rPr>
            <a:t>Equilibrium moisture is high</a:t>
          </a:r>
          <a:r>
            <a:rPr lang="en-US" sz="1800" kern="1200" dirty="0" smtClean="0"/>
            <a:t> because most of </a:t>
          </a:r>
          <a:r>
            <a:rPr lang="en-US" sz="1800" kern="1200" dirty="0" smtClean="0">
              <a:solidFill>
                <a:srgbClr val="0070C0"/>
              </a:solidFill>
            </a:rPr>
            <a:t>water remains associated within the molecular interstitial spaces of substance</a:t>
          </a:r>
          <a:r>
            <a:rPr lang="en-US" sz="1800" kern="1200" dirty="0" smtClean="0"/>
            <a:t>.</a:t>
          </a:r>
        </a:p>
        <a:p>
          <a:pPr lvl="0" algn="just" defTabSz="800100" rtl="0">
            <a:lnSpc>
              <a:spcPct val="90000"/>
            </a:lnSpc>
            <a:spcBef>
              <a:spcPct val="0"/>
            </a:spcBef>
            <a:spcAft>
              <a:spcPct val="35000"/>
            </a:spcAft>
          </a:pPr>
          <a:r>
            <a:rPr lang="en-US" sz="1800" b="1" kern="1200" dirty="0" smtClean="0">
              <a:solidFill>
                <a:srgbClr val="FF0000"/>
              </a:solidFill>
              <a:effectLst>
                <a:outerShdw blurRad="38100" dist="38100" dir="2700000" algn="tl">
                  <a:srgbClr val="000000">
                    <a:alpha val="43137"/>
                  </a:srgbClr>
                </a:outerShdw>
              </a:effectLst>
            </a:rPr>
            <a:t>The drying of these substances requires: low temp., reduced pressure and increase airflow.  </a:t>
          </a:r>
          <a:endParaRPr lang="en-US" sz="1800" b="1" kern="1200" dirty="0">
            <a:solidFill>
              <a:srgbClr val="FF0000"/>
            </a:solidFill>
            <a:effectLst>
              <a:outerShdw blurRad="38100" dist="38100" dir="2700000" algn="tl">
                <a:srgbClr val="000000">
                  <a:alpha val="43137"/>
                </a:srgbClr>
              </a:outerShdw>
            </a:effectLst>
          </a:endParaRPr>
        </a:p>
      </dsp:txBody>
      <dsp:txXfrm>
        <a:off x="2247900" y="1969917"/>
        <a:ext cx="6438900" cy="24666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E3258-CBD6-419C-A4B3-97FF6E21305D}">
      <dsp:nvSpPr>
        <dsp:cNvPr id="0" name=""/>
        <dsp:cNvSpPr/>
      </dsp:nvSpPr>
      <dsp:spPr>
        <a:xfrm rot="16200000">
          <a:off x="-308990" y="309935"/>
          <a:ext cx="3078161" cy="2458290"/>
        </a:xfrm>
        <a:prstGeom prst="flowChartManualOperati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0474" bIns="0" numCol="1" spcCol="1270" anchor="ctr" anchorCtr="0">
          <a:noAutofit/>
        </a:bodyPr>
        <a:lstStyle/>
        <a:p>
          <a:pPr lvl="0" algn="ctr" defTabSz="1066800" rtl="0">
            <a:lnSpc>
              <a:spcPct val="90000"/>
            </a:lnSpc>
            <a:spcBef>
              <a:spcPct val="0"/>
            </a:spcBef>
            <a:spcAft>
              <a:spcPct val="35000"/>
            </a:spcAft>
          </a:pPr>
          <a:r>
            <a:rPr lang="en-US" sz="2400" kern="1200" smtClean="0"/>
            <a:t>1) drying heat sensitive materials. </a:t>
          </a:r>
          <a:endParaRPr lang="en-US" sz="2400" kern="1200"/>
        </a:p>
      </dsp:txBody>
      <dsp:txXfrm rot="5400000">
        <a:off x="946" y="615631"/>
        <a:ext cx="2458290" cy="1846897"/>
      </dsp:txXfrm>
    </dsp:sp>
    <dsp:sp modelId="{6ED81D96-F8D0-463A-9449-423DE8F4E628}">
      <dsp:nvSpPr>
        <dsp:cNvPr id="0" name=""/>
        <dsp:cNvSpPr/>
      </dsp:nvSpPr>
      <dsp:spPr>
        <a:xfrm rot="16200000">
          <a:off x="2333671" y="309935"/>
          <a:ext cx="3078161" cy="2458290"/>
        </a:xfrm>
        <a:prstGeom prst="flowChartManualOperati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0474" bIns="0" numCol="1" spcCol="1270" anchor="ctr" anchorCtr="0">
          <a:noAutofit/>
        </a:bodyPr>
        <a:lstStyle/>
        <a:p>
          <a:pPr lvl="0" algn="ctr" defTabSz="1066800" rtl="0">
            <a:lnSpc>
              <a:spcPct val="90000"/>
            </a:lnSpc>
            <a:spcBef>
              <a:spcPct val="0"/>
            </a:spcBef>
            <a:spcAft>
              <a:spcPct val="35000"/>
            </a:spcAft>
          </a:pPr>
          <a:r>
            <a:rPr lang="en-US" sz="2400" kern="1200" smtClean="0"/>
            <a:t>2) changing the physical form of materials for use in tablet and capsules.</a:t>
          </a:r>
          <a:endParaRPr lang="en-US" sz="2400" kern="1200"/>
        </a:p>
      </dsp:txBody>
      <dsp:txXfrm rot="5400000">
        <a:off x="2643607" y="615631"/>
        <a:ext cx="2458290" cy="1846897"/>
      </dsp:txXfrm>
    </dsp:sp>
    <dsp:sp modelId="{C709C115-C5A7-4692-A87F-BAE5DDE82F98}">
      <dsp:nvSpPr>
        <dsp:cNvPr id="0" name=""/>
        <dsp:cNvSpPr/>
      </dsp:nvSpPr>
      <dsp:spPr>
        <a:xfrm rot="16200000">
          <a:off x="4976333" y="309935"/>
          <a:ext cx="3078161" cy="2458290"/>
        </a:xfrm>
        <a:prstGeom prst="flowChartManualOperati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0474" bIns="0" numCol="1" spcCol="1270" anchor="ctr" anchorCtr="0">
          <a:noAutofit/>
        </a:bodyPr>
        <a:lstStyle/>
        <a:p>
          <a:pPr lvl="0" algn="ctr" defTabSz="1066800" rtl="0">
            <a:lnSpc>
              <a:spcPct val="90000"/>
            </a:lnSpc>
            <a:spcBef>
              <a:spcPct val="0"/>
            </a:spcBef>
            <a:spcAft>
              <a:spcPct val="35000"/>
            </a:spcAft>
          </a:pPr>
          <a:r>
            <a:rPr lang="en-US" sz="2400" kern="1200" smtClean="0"/>
            <a:t>3) encapsulating solid and liquid particles. </a:t>
          </a:r>
          <a:endParaRPr lang="en-US" sz="2400" kern="1200"/>
        </a:p>
      </dsp:txBody>
      <dsp:txXfrm rot="5400000">
        <a:off x="5286269" y="615631"/>
        <a:ext cx="2458290" cy="1846897"/>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D8BD707-D9CF-40AE-B4C6-C98DA3205C09}" type="datetimeFigureOut">
              <a:rPr lang="en-US" smtClean="0"/>
              <a:pPr/>
              <a:t>5/4/2016</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5/4/2016</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ctr"/>
          <a:lstStyle/>
          <a:p>
            <a:r>
              <a:rPr lang="en-US" smtClean="0">
                <a:latin typeface="Algerian" pitchFamily="82" charset="0"/>
              </a:rPr>
              <a:t>Lecture 7</a:t>
            </a:r>
            <a:endParaRPr lang="en-US" dirty="0">
              <a:latin typeface="Algerian" pitchFamily="82" charset="0"/>
            </a:endParaRPr>
          </a:p>
        </p:txBody>
      </p:sp>
      <p:sp>
        <p:nvSpPr>
          <p:cNvPr id="3" name="Subtitle 2"/>
          <p:cNvSpPr>
            <a:spLocks noGrp="1"/>
          </p:cNvSpPr>
          <p:nvPr>
            <p:ph type="subTitle" idx="1"/>
          </p:nvPr>
        </p:nvSpPr>
        <p:spPr/>
        <p:style>
          <a:lnRef idx="1">
            <a:schemeClr val="accent5"/>
          </a:lnRef>
          <a:fillRef idx="2">
            <a:schemeClr val="accent5"/>
          </a:fillRef>
          <a:effectRef idx="1">
            <a:schemeClr val="accent5"/>
          </a:effectRef>
          <a:fontRef idx="minor">
            <a:schemeClr val="dk1"/>
          </a:fontRef>
        </p:style>
        <p:txBody>
          <a:bodyPr anchor="ctr">
            <a:normAutofit/>
          </a:bodyPr>
          <a:lstStyle/>
          <a:p>
            <a:r>
              <a:rPr lang="en-US" sz="5400" dirty="0" smtClean="0">
                <a:solidFill>
                  <a:schemeClr val="bg1"/>
                </a:solidFill>
                <a:latin typeface="Bauhaus 93" pitchFamily="82" charset="0"/>
                <a:cs typeface="Aharoni" pitchFamily="2" charset="-79"/>
              </a:rPr>
              <a:t>Drying</a:t>
            </a:r>
            <a:endParaRPr lang="en-US" sz="5400" dirty="0">
              <a:solidFill>
                <a:schemeClr val="bg1"/>
              </a:solidFill>
              <a:latin typeface="Bauhaus 93" pitchFamily="82" charset="0"/>
              <a:cs typeface="Aharoni" pitchFamily="2" charset="-79"/>
            </a:endParaRPr>
          </a:p>
        </p:txBody>
      </p:sp>
    </p:spTree>
    <p:extLst>
      <p:ext uri="{BB962C8B-B14F-4D97-AF65-F5344CB8AC3E}">
        <p14:creationId xmlns:p14="http://schemas.microsoft.com/office/powerpoint/2010/main" val="669919349"/>
      </p:ext>
    </p:extLst>
  </p:cSld>
  <p:clrMapOvr>
    <a:masterClrMapping/>
  </p:clrMapOvr>
  <p:transition spd="med" advClick="0">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2248347"/>
            <a:ext cx="8534400" cy="4457253"/>
          </a:xfrm>
        </p:spPr>
        <p:txBody>
          <a:bodyPr>
            <a:normAutofit lnSpcReduction="10000"/>
          </a:bodyPr>
          <a:lstStyle/>
          <a:p>
            <a:pPr marL="0" indent="0" algn="just">
              <a:buNone/>
            </a:pPr>
            <a:r>
              <a:rPr lang="en-US" b="1" dirty="0">
                <a:solidFill>
                  <a:srgbClr val="0070C0"/>
                </a:solidFill>
                <a:effectLst>
                  <a:outerShdw blurRad="38100" dist="38100" dir="2700000" algn="tl">
                    <a:srgbClr val="000000">
                      <a:alpha val="43137"/>
                    </a:srgbClr>
                  </a:outerShdw>
                </a:effectLst>
              </a:rPr>
              <a:t>Classification based on the method of solids handling </a:t>
            </a:r>
            <a:r>
              <a:rPr lang="en-US" dirty="0" smtClean="0">
                <a:solidFill>
                  <a:schemeClr val="tx1"/>
                </a:solidFill>
              </a:rPr>
              <a:t>and </a:t>
            </a:r>
            <a:r>
              <a:rPr lang="en-US" dirty="0" smtClean="0"/>
              <a:t>is </a:t>
            </a:r>
            <a:r>
              <a:rPr lang="en-US" dirty="0"/>
              <a:t>divided into the following types</a:t>
            </a:r>
            <a:r>
              <a:rPr lang="en-US" dirty="0" smtClean="0"/>
              <a:t>:</a:t>
            </a:r>
          </a:p>
          <a:p>
            <a:pPr marL="0" indent="0" algn="just">
              <a:buNone/>
            </a:pPr>
            <a:endParaRPr lang="en-US" dirty="0" smtClean="0"/>
          </a:p>
          <a:p>
            <a:pPr marL="0" indent="0" algn="just">
              <a:buNone/>
            </a:pPr>
            <a:endParaRPr lang="en-US" dirty="0"/>
          </a:p>
          <a:p>
            <a:pPr marL="0" indent="0" algn="just">
              <a:buNone/>
            </a:pPr>
            <a:r>
              <a:rPr lang="en-US" dirty="0" smtClean="0"/>
              <a:t>In </a:t>
            </a:r>
            <a:r>
              <a:rPr lang="en-US" dirty="0"/>
              <a:t>which there is </a:t>
            </a:r>
            <a:r>
              <a:rPr lang="en-US" b="1" i="1" dirty="0">
                <a:solidFill>
                  <a:srgbClr val="FF0000"/>
                </a:solidFill>
                <a:effectLst>
                  <a:outerShdw blurRad="38100" dist="38100" dir="2700000" algn="tl">
                    <a:srgbClr val="000000">
                      <a:alpha val="43137"/>
                    </a:srgbClr>
                  </a:outerShdw>
                </a:effectLst>
              </a:rPr>
              <a:t>no relative movement among the solid particles being </a:t>
            </a:r>
            <a:r>
              <a:rPr lang="en-US" b="1" i="1" dirty="0" smtClean="0">
                <a:solidFill>
                  <a:srgbClr val="FF0000"/>
                </a:solidFill>
                <a:effectLst>
                  <a:outerShdw blurRad="38100" dist="38100" dir="2700000" algn="tl">
                    <a:srgbClr val="000000">
                      <a:alpha val="43137"/>
                    </a:srgbClr>
                  </a:outerShdw>
                </a:effectLst>
              </a:rPr>
              <a:t>dried</a:t>
            </a:r>
            <a:r>
              <a:rPr lang="en-US" dirty="0" smtClean="0">
                <a:solidFill>
                  <a:srgbClr val="FF0000"/>
                </a:solidFill>
              </a:rPr>
              <a:t>.</a:t>
            </a:r>
            <a:r>
              <a:rPr lang="en-US" dirty="0" smtClean="0"/>
              <a:t> </a:t>
            </a:r>
            <a:r>
              <a:rPr lang="en-US" dirty="0" smtClean="0">
                <a:solidFill>
                  <a:schemeClr val="tx1"/>
                </a:solidFill>
                <a:effectLst>
                  <a:outerShdw blurRad="38100" dist="38100" dir="2700000" algn="tl">
                    <a:srgbClr val="000000">
                      <a:alpha val="43137"/>
                    </a:srgbClr>
                  </a:outerShdw>
                </a:effectLst>
              </a:rPr>
              <a:t>Only </a:t>
            </a:r>
            <a:r>
              <a:rPr lang="en-US" dirty="0">
                <a:solidFill>
                  <a:schemeClr val="tx1"/>
                </a:solidFill>
                <a:effectLst>
                  <a:outerShdw blurRad="38100" dist="38100" dir="2700000" algn="tl">
                    <a:srgbClr val="000000">
                      <a:alpha val="43137"/>
                    </a:srgbClr>
                  </a:outerShdw>
                </a:effectLst>
              </a:rPr>
              <a:t>a </a:t>
            </a:r>
            <a:r>
              <a:rPr lang="en-US" dirty="0" smtClean="0">
                <a:solidFill>
                  <a:schemeClr val="tx1"/>
                </a:solidFill>
                <a:effectLst>
                  <a:outerShdw blurRad="38100" dist="38100" dir="2700000" algn="tl">
                    <a:srgbClr val="000000">
                      <a:alpha val="43137"/>
                    </a:srgbClr>
                  </a:outerShdw>
                </a:effectLst>
              </a:rPr>
              <a:t>fraction of </a:t>
            </a:r>
            <a:r>
              <a:rPr lang="en-US" dirty="0">
                <a:solidFill>
                  <a:schemeClr val="tx1"/>
                </a:solidFill>
                <a:effectLst>
                  <a:outerShdw blurRad="38100" dist="38100" dir="2700000" algn="tl">
                    <a:srgbClr val="000000">
                      <a:alpha val="43137"/>
                    </a:srgbClr>
                  </a:outerShdw>
                </a:effectLst>
              </a:rPr>
              <a:t>the total number of particles is directly exposed to </a:t>
            </a:r>
            <a:r>
              <a:rPr lang="en-US" dirty="0" smtClean="0">
                <a:solidFill>
                  <a:schemeClr val="tx1"/>
                </a:solidFill>
                <a:effectLst>
                  <a:outerShdw blurRad="38100" dist="38100" dir="2700000" algn="tl">
                    <a:srgbClr val="000000">
                      <a:alpha val="43137"/>
                    </a:srgbClr>
                  </a:outerShdw>
                </a:effectLst>
              </a:rPr>
              <a:t>heat </a:t>
            </a:r>
            <a:r>
              <a:rPr lang="en-US" dirty="0">
                <a:solidFill>
                  <a:schemeClr val="tx1"/>
                </a:solidFill>
                <a:effectLst>
                  <a:outerShdw blurRad="38100" dist="38100" dir="2700000" algn="tl">
                    <a:srgbClr val="000000">
                      <a:alpha val="43137"/>
                    </a:srgbClr>
                  </a:outerShdw>
                </a:effectLst>
              </a:rPr>
              <a:t>sources. </a:t>
            </a:r>
            <a:endParaRPr lang="en-US" dirty="0" smtClean="0">
              <a:solidFill>
                <a:schemeClr val="tx1"/>
              </a:solidFill>
              <a:effectLst>
                <a:outerShdw blurRad="38100" dist="38100" dir="2700000" algn="tl">
                  <a:srgbClr val="000000">
                    <a:alpha val="43137"/>
                  </a:srgbClr>
                </a:outerShdw>
              </a:effectLst>
            </a:endParaRPr>
          </a:p>
          <a:p>
            <a:pPr marL="0" indent="0" algn="just">
              <a:buNone/>
            </a:pPr>
            <a:endParaRPr lang="en-US" dirty="0" smtClean="0"/>
          </a:p>
          <a:p>
            <a:pPr algn="just">
              <a:buFont typeface="Wingdings" pitchFamily="2" charset="2"/>
              <a:buChar char="Ø"/>
            </a:pPr>
            <a:r>
              <a:rPr lang="en-US" i="1" dirty="0" smtClean="0">
                <a:solidFill>
                  <a:srgbClr val="7030A0"/>
                </a:solidFill>
                <a:effectLst>
                  <a:outerShdw blurRad="38100" dist="38100" dir="2700000" algn="tl">
                    <a:srgbClr val="000000">
                      <a:alpha val="43137"/>
                    </a:srgbClr>
                  </a:outerShdw>
                </a:effectLst>
              </a:rPr>
              <a:t>The </a:t>
            </a:r>
            <a:r>
              <a:rPr lang="en-US" i="1" dirty="0">
                <a:solidFill>
                  <a:srgbClr val="7030A0"/>
                </a:solidFill>
                <a:effectLst>
                  <a:outerShdw blurRad="38100" dist="38100" dir="2700000" algn="tl">
                    <a:srgbClr val="000000">
                      <a:alpha val="43137"/>
                    </a:srgbClr>
                  </a:outerShdw>
                </a:effectLst>
              </a:rPr>
              <a:t>exposed surface can be increased </a:t>
            </a:r>
            <a:r>
              <a:rPr lang="en-US" i="1" dirty="0" smtClean="0">
                <a:solidFill>
                  <a:srgbClr val="7030A0"/>
                </a:solidFill>
                <a:effectLst>
                  <a:outerShdw blurRad="38100" dist="38100" dir="2700000" algn="tl">
                    <a:srgbClr val="000000">
                      <a:alpha val="43137"/>
                    </a:srgbClr>
                  </a:outerShdw>
                </a:effectLst>
              </a:rPr>
              <a:t>by </a:t>
            </a:r>
            <a:r>
              <a:rPr lang="en-US" b="1" i="1" dirty="0" smtClean="0">
                <a:solidFill>
                  <a:srgbClr val="7030A0"/>
                </a:solidFill>
                <a:effectLst>
                  <a:outerShdw blurRad="38100" dist="38100" dir="2700000" algn="tl">
                    <a:srgbClr val="000000">
                      <a:alpha val="43137"/>
                    </a:srgbClr>
                  </a:outerShdw>
                </a:effectLst>
              </a:rPr>
              <a:t>decreasing </a:t>
            </a:r>
            <a:r>
              <a:rPr lang="en-US" b="1" i="1" dirty="0">
                <a:solidFill>
                  <a:srgbClr val="7030A0"/>
                </a:solidFill>
                <a:effectLst>
                  <a:outerShdw blurRad="38100" dist="38100" dir="2700000" algn="tl">
                    <a:srgbClr val="000000">
                      <a:alpha val="43137"/>
                    </a:srgbClr>
                  </a:outerShdw>
                </a:effectLst>
              </a:rPr>
              <a:t>the thickness of the bed </a:t>
            </a:r>
            <a:r>
              <a:rPr lang="en-US" i="1" dirty="0">
                <a:solidFill>
                  <a:srgbClr val="7030A0"/>
                </a:solidFill>
                <a:effectLst>
                  <a:outerShdw blurRad="38100" dist="38100" dir="2700000" algn="tl">
                    <a:srgbClr val="000000">
                      <a:alpha val="43137"/>
                    </a:srgbClr>
                  </a:outerShdw>
                </a:effectLst>
              </a:rPr>
              <a:t>and allowing drying </a:t>
            </a:r>
            <a:r>
              <a:rPr lang="en-US" b="1" i="1" dirty="0">
                <a:solidFill>
                  <a:srgbClr val="7030A0"/>
                </a:solidFill>
                <a:effectLst>
                  <a:outerShdw blurRad="38100" dist="38100" dir="2700000" algn="tl">
                    <a:srgbClr val="000000">
                      <a:alpha val="43137"/>
                    </a:srgbClr>
                  </a:outerShdw>
                </a:effectLst>
              </a:rPr>
              <a:t>air to flow through it</a:t>
            </a:r>
            <a:r>
              <a:rPr lang="en-US" i="1" dirty="0" smtClean="0">
                <a:solidFill>
                  <a:srgbClr val="7030A0"/>
                </a:solidFill>
                <a:effectLst>
                  <a:outerShdw blurRad="38100" dist="38100" dir="2700000" algn="tl">
                    <a:srgbClr val="000000">
                      <a:alpha val="43137"/>
                    </a:srgbClr>
                  </a:outerShdw>
                </a:effectLst>
              </a:rPr>
              <a:t>.</a:t>
            </a:r>
            <a:endParaRPr lang="en-US" i="1" dirty="0">
              <a:solidFill>
                <a:srgbClr val="7030A0"/>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lstStyle/>
          <a:p>
            <a:r>
              <a:rPr lang="en-US" b="1" i="1" dirty="0"/>
              <a:t>Classification of dryers:</a:t>
            </a:r>
            <a:endParaRPr lang="en-US" dirty="0"/>
          </a:p>
        </p:txBody>
      </p:sp>
      <p:sp>
        <p:nvSpPr>
          <p:cNvPr id="4" name="Rectangle 3"/>
          <p:cNvSpPr/>
          <p:nvPr/>
        </p:nvSpPr>
        <p:spPr>
          <a:xfrm>
            <a:off x="381000" y="3265634"/>
            <a:ext cx="5469767"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just"/>
            <a:r>
              <a:rPr lang="en-US" sz="3200" dirty="0">
                <a:solidFill>
                  <a:srgbClr val="00B050"/>
                </a:solidFill>
              </a:rPr>
              <a:t>1- Static-bed dryers- systems</a:t>
            </a:r>
            <a:r>
              <a:rPr lang="en-US" sz="2800" dirty="0">
                <a:solidFill>
                  <a:srgbClr val="00B050"/>
                </a:solidFill>
              </a:rPr>
              <a:t> </a:t>
            </a:r>
          </a:p>
        </p:txBody>
      </p:sp>
    </p:spTree>
    <p:extLst>
      <p:ext uri="{BB962C8B-B14F-4D97-AF65-F5344CB8AC3E}">
        <p14:creationId xmlns:p14="http://schemas.microsoft.com/office/powerpoint/2010/main" val="2383470438"/>
      </p:ext>
    </p:extLst>
  </p:cSld>
  <p:clrMapOvr>
    <a:masterClrMapping/>
  </p:clrMapOvr>
  <mc:AlternateContent xmlns:mc="http://schemas.openxmlformats.org/markup-compatibility/2006" xmlns:p14="http://schemas.microsoft.com/office/powerpoint/2010/main">
    <mc:Choice Requires="p14">
      <p:transition spd="med" advClick="0">
        <p14:flip dir="r"/>
      </p:transition>
    </mc:Choice>
    <mc:Fallback xmlns="">
      <p:transition spd="med"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4558553" cy="6096000"/>
          </a:xfrm>
          <a:ln/>
        </p:spPr>
        <p:style>
          <a:lnRef idx="1">
            <a:schemeClr val="accent4"/>
          </a:lnRef>
          <a:fillRef idx="2">
            <a:schemeClr val="accent4"/>
          </a:fillRef>
          <a:effectRef idx="1">
            <a:schemeClr val="accent4"/>
          </a:effectRef>
          <a:fontRef idx="minor">
            <a:schemeClr val="dk1"/>
          </a:fontRef>
        </p:style>
        <p:txBody>
          <a:bodyPr>
            <a:normAutofit/>
          </a:bodyPr>
          <a:lstStyle/>
          <a:p>
            <a:pPr marL="0" indent="0" algn="just">
              <a:buNone/>
            </a:pPr>
            <a:r>
              <a:rPr lang="en-US" sz="2800" b="1" dirty="0">
                <a:solidFill>
                  <a:srgbClr val="00B050"/>
                </a:solidFill>
                <a:effectLst>
                  <a:outerShdw blurRad="38100" dist="38100" dir="2700000" algn="tl">
                    <a:srgbClr val="000000">
                      <a:alpha val="43137"/>
                    </a:srgbClr>
                  </a:outerShdw>
                </a:effectLst>
              </a:rPr>
              <a:t>A- tray and </a:t>
            </a:r>
            <a:r>
              <a:rPr lang="en-US" sz="2800" b="1" dirty="0" smtClean="0">
                <a:solidFill>
                  <a:srgbClr val="00B050"/>
                </a:solidFill>
                <a:effectLst>
                  <a:outerShdw blurRad="38100" dist="38100" dir="2700000" algn="tl">
                    <a:srgbClr val="000000">
                      <a:alpha val="43137"/>
                    </a:srgbClr>
                  </a:outerShdw>
                </a:effectLst>
              </a:rPr>
              <a:t>truck dryers: </a:t>
            </a:r>
            <a:r>
              <a:rPr lang="en-US" dirty="0" smtClean="0"/>
              <a:t>Also </a:t>
            </a:r>
            <a:r>
              <a:rPr lang="en-US" dirty="0"/>
              <a:t>called </a:t>
            </a:r>
            <a:r>
              <a:rPr lang="en-US" b="1" dirty="0" smtClean="0">
                <a:solidFill>
                  <a:srgbClr val="FF0000"/>
                </a:solidFill>
                <a:effectLst>
                  <a:outerShdw blurRad="38100" dist="38100" dir="2700000" algn="tl">
                    <a:srgbClr val="000000">
                      <a:alpha val="43137"/>
                    </a:srgbClr>
                  </a:outerShdw>
                </a:effectLst>
              </a:rPr>
              <a:t>(shelf, cabinet, </a:t>
            </a:r>
            <a:r>
              <a:rPr lang="en-US" b="1" dirty="0">
                <a:solidFill>
                  <a:srgbClr val="FF0000"/>
                </a:solidFill>
                <a:effectLst>
                  <a:outerShdw blurRad="38100" dist="38100" dir="2700000" algn="tl">
                    <a:srgbClr val="000000">
                      <a:alpha val="43137"/>
                    </a:srgbClr>
                  </a:outerShdw>
                </a:effectLst>
              </a:rPr>
              <a:t>or compartment  </a:t>
            </a:r>
            <a:r>
              <a:rPr lang="en-US" b="1" dirty="0" smtClean="0">
                <a:solidFill>
                  <a:srgbClr val="FF0000"/>
                </a:solidFill>
                <a:effectLst>
                  <a:outerShdw blurRad="38100" dist="38100" dir="2700000" algn="tl">
                    <a:srgbClr val="000000">
                      <a:alpha val="43137"/>
                    </a:srgbClr>
                  </a:outerShdw>
                </a:effectLst>
              </a:rPr>
              <a:t>dryers)</a:t>
            </a:r>
            <a:r>
              <a:rPr lang="en-US" dirty="0" smtClean="0"/>
              <a:t>  </a:t>
            </a:r>
            <a:r>
              <a:rPr lang="en-US" dirty="0"/>
              <a:t>it consist from cabinet in which the material dried is spread on tiers of trays . </a:t>
            </a:r>
            <a:endParaRPr lang="en-US" dirty="0" smtClean="0"/>
          </a:p>
          <a:p>
            <a:pPr algn="just"/>
            <a:endParaRPr lang="en-US" dirty="0" smtClean="0"/>
          </a:p>
          <a:p>
            <a:pPr algn="just"/>
            <a:r>
              <a:rPr lang="en-US" dirty="0" smtClean="0"/>
              <a:t>The </a:t>
            </a:r>
            <a:r>
              <a:rPr lang="en-US" dirty="0"/>
              <a:t>number of trays varies  </a:t>
            </a:r>
            <a:r>
              <a:rPr lang="en-US" dirty="0" smtClean="0"/>
              <a:t>with the </a:t>
            </a:r>
            <a:r>
              <a:rPr lang="en-US" dirty="0"/>
              <a:t>size of </a:t>
            </a:r>
            <a:r>
              <a:rPr lang="en-US" dirty="0" smtClean="0"/>
              <a:t>dryer.</a:t>
            </a:r>
          </a:p>
          <a:p>
            <a:pPr algn="just"/>
            <a:endParaRPr lang="en-US" dirty="0" smtClean="0"/>
          </a:p>
          <a:p>
            <a:pPr algn="just"/>
            <a:r>
              <a:rPr lang="en-US" dirty="0" smtClean="0"/>
              <a:t> </a:t>
            </a:r>
            <a:r>
              <a:rPr lang="en-US" dirty="0"/>
              <a:t>while truck dryer </a:t>
            </a:r>
            <a:r>
              <a:rPr lang="en-US" dirty="0" smtClean="0"/>
              <a:t>with wheels is </a:t>
            </a:r>
            <a:r>
              <a:rPr lang="en-US" dirty="0"/>
              <a:t>preferred over the </a:t>
            </a:r>
            <a:r>
              <a:rPr lang="en-US" dirty="0" smtClean="0"/>
              <a:t>tray dryer </a:t>
            </a:r>
            <a:r>
              <a:rPr lang="en-US" dirty="0"/>
              <a:t>in plant operation because it offers greater  convenience in loading </a:t>
            </a:r>
            <a:r>
              <a:rPr lang="en-US" dirty="0" smtClean="0"/>
              <a:t>.</a:t>
            </a:r>
            <a:endParaRPr lang="ar-IQ" dirty="0"/>
          </a:p>
        </p:txBody>
      </p:sp>
      <p:pic>
        <p:nvPicPr>
          <p:cNvPr id="4" name="Content Placeholder 4" descr="drying4.jpg"/>
          <p:cNvPicPr>
            <a:picLocks noChangeAspect="1"/>
          </p:cNvPicPr>
          <p:nvPr/>
        </p:nvPicPr>
        <p:blipFill>
          <a:blip r:embed="rId2"/>
          <a:stretch>
            <a:fillRect/>
          </a:stretch>
        </p:blipFill>
        <p:spPr>
          <a:xfrm>
            <a:off x="4953000" y="304800"/>
            <a:ext cx="4114800" cy="6477000"/>
          </a:xfrm>
          <a:prstGeom prst="rect">
            <a:avLst/>
          </a:prstGeom>
        </p:spPr>
      </p:pic>
    </p:spTree>
    <p:extLst>
      <p:ext uri="{BB962C8B-B14F-4D97-AF65-F5344CB8AC3E}">
        <p14:creationId xmlns:p14="http://schemas.microsoft.com/office/powerpoint/2010/main" val="132383828"/>
      </p:ext>
    </p:extLst>
  </p:cSld>
  <p:clrMapOvr>
    <a:masterClrMapping/>
  </p:clrMapOvr>
  <mc:AlternateContent xmlns:mc="http://schemas.openxmlformats.org/markup-compatibility/2006" xmlns:p14="http://schemas.microsoft.com/office/powerpoint/2010/main">
    <mc:Choice Requires="p14">
      <p:transition spd="med" advClick="0">
        <p14:gallery dir="l"/>
      </p:transition>
    </mc:Choice>
    <mc:Fallback xmlns="">
      <p:transition spd="med"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1" y="2286000"/>
            <a:ext cx="8534400" cy="4114800"/>
          </a:xfrm>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marL="0" indent="0" algn="just">
              <a:buNone/>
            </a:pPr>
            <a:r>
              <a:rPr lang="en-US" sz="3000" b="1" dirty="0" smtClean="0">
                <a:solidFill>
                  <a:srgbClr val="0070C0"/>
                </a:solidFill>
                <a:effectLst>
                  <a:outerShdw blurRad="38100" dist="38100" dir="2700000" algn="tl">
                    <a:srgbClr val="000000">
                      <a:alpha val="43137"/>
                    </a:srgbClr>
                  </a:outerShdw>
                </a:effectLst>
              </a:rPr>
              <a:t>Types of Tray </a:t>
            </a:r>
            <a:r>
              <a:rPr lang="en-US" sz="3000" b="1" dirty="0">
                <a:solidFill>
                  <a:srgbClr val="0070C0"/>
                </a:solidFill>
                <a:effectLst>
                  <a:outerShdw blurRad="38100" dist="38100" dir="2700000" algn="tl">
                    <a:srgbClr val="000000">
                      <a:alpha val="43137"/>
                    </a:srgbClr>
                  </a:outerShdw>
                </a:effectLst>
              </a:rPr>
              <a:t>dryers used in pharmaceutical industry </a:t>
            </a:r>
            <a:r>
              <a:rPr lang="en-US" sz="3000" b="1" dirty="0" smtClean="0">
                <a:solidFill>
                  <a:srgbClr val="0070C0"/>
                </a:solidFill>
                <a:effectLst>
                  <a:outerShdw blurRad="38100" dist="38100" dir="2700000" algn="tl">
                    <a:srgbClr val="000000">
                      <a:alpha val="43137"/>
                    </a:srgbClr>
                  </a:outerShdw>
                </a:effectLst>
              </a:rPr>
              <a:t>are:</a:t>
            </a:r>
          </a:p>
          <a:p>
            <a:pPr marL="0" indent="0" algn="just">
              <a:buNone/>
            </a:pPr>
            <a:endParaRPr lang="en-US" b="1" dirty="0" smtClean="0">
              <a:solidFill>
                <a:srgbClr val="0070C0"/>
              </a:solidFill>
              <a:effectLst>
                <a:outerShdw blurRad="38100" dist="38100" dir="2700000" algn="tl">
                  <a:srgbClr val="000000">
                    <a:alpha val="43137"/>
                  </a:srgbClr>
                </a:outerShdw>
              </a:effectLst>
            </a:endParaRPr>
          </a:p>
          <a:p>
            <a:pPr marL="0" indent="0" algn="just">
              <a:buNone/>
            </a:pPr>
            <a:r>
              <a:rPr lang="en-US" sz="2600" b="1" dirty="0" smtClean="0">
                <a:solidFill>
                  <a:srgbClr val="0070C0"/>
                </a:solidFill>
                <a:effectLst>
                  <a:outerShdw blurRad="38100" dist="38100" dir="2700000" algn="tl">
                    <a:srgbClr val="000000">
                      <a:alpha val="43137"/>
                    </a:srgbClr>
                  </a:outerShdw>
                </a:effectLst>
              </a:rPr>
              <a:t>1-</a:t>
            </a:r>
            <a:r>
              <a:rPr lang="en-US" sz="2600" dirty="0" smtClean="0"/>
              <a:t> </a:t>
            </a:r>
            <a:r>
              <a:rPr lang="en-US" sz="2600" b="1" u="sng" dirty="0" smtClean="0">
                <a:solidFill>
                  <a:srgbClr val="0070C0"/>
                </a:solidFill>
                <a:effectLst>
                  <a:outerShdw blurRad="38100" dist="38100" dir="2700000" algn="tl">
                    <a:srgbClr val="000000">
                      <a:alpha val="43137"/>
                    </a:srgbClr>
                  </a:outerShdw>
                </a:effectLst>
              </a:rPr>
              <a:t>Direct  type</a:t>
            </a:r>
            <a:r>
              <a:rPr lang="en-US" sz="2600" b="1" dirty="0" smtClean="0">
                <a:solidFill>
                  <a:srgbClr val="0070C0"/>
                </a:solidFill>
                <a:effectLst>
                  <a:outerShdw blurRad="38100" dist="38100" dir="2700000" algn="tl">
                    <a:srgbClr val="000000">
                      <a:alpha val="43137"/>
                    </a:srgbClr>
                  </a:outerShdw>
                </a:effectLst>
              </a:rPr>
              <a:t>  </a:t>
            </a:r>
            <a:r>
              <a:rPr lang="en-US" sz="2600" dirty="0" smtClean="0"/>
              <a:t>in </a:t>
            </a:r>
            <a:r>
              <a:rPr lang="en-US" sz="2600" dirty="0" smtClean="0"/>
              <a:t>which heating is accomplished by </a:t>
            </a:r>
            <a:r>
              <a:rPr lang="en-US" sz="2600" dirty="0"/>
              <a:t>the force  circulation </a:t>
            </a:r>
            <a:r>
              <a:rPr lang="en-US" sz="2600" dirty="0" smtClean="0"/>
              <a:t>of large volumes </a:t>
            </a:r>
            <a:r>
              <a:rPr lang="en-US" sz="2600" dirty="0" smtClean="0"/>
              <a:t>of </a:t>
            </a:r>
            <a:r>
              <a:rPr lang="en-US" sz="2600" dirty="0"/>
              <a:t>heated </a:t>
            </a:r>
            <a:r>
              <a:rPr lang="en-US" sz="2600" dirty="0" smtClean="0"/>
              <a:t>air.</a:t>
            </a:r>
          </a:p>
          <a:p>
            <a:pPr marL="0" indent="0" algn="just">
              <a:buNone/>
            </a:pPr>
            <a:endParaRPr lang="en-US" sz="2600" dirty="0" smtClean="0"/>
          </a:p>
          <a:p>
            <a:pPr marL="0" indent="0" algn="just">
              <a:buNone/>
            </a:pPr>
            <a:r>
              <a:rPr lang="en-US" sz="2600" b="1" dirty="0" smtClean="0">
                <a:solidFill>
                  <a:srgbClr val="0070C0"/>
                </a:solidFill>
                <a:effectLst>
                  <a:outerShdw blurRad="38100" dist="38100" dir="2700000" algn="tl">
                    <a:srgbClr val="000000">
                      <a:alpha val="43137"/>
                    </a:srgbClr>
                  </a:outerShdw>
                </a:effectLst>
              </a:rPr>
              <a:t>2-</a:t>
            </a:r>
            <a:r>
              <a:rPr lang="en-US" sz="2600" dirty="0" smtClean="0"/>
              <a:t> </a:t>
            </a:r>
            <a:r>
              <a:rPr lang="en-US" sz="2600" b="1" u="sng" dirty="0" smtClean="0">
                <a:solidFill>
                  <a:srgbClr val="0070C0"/>
                </a:solidFill>
                <a:effectLst>
                  <a:outerShdw blurRad="38100" dist="38100" dir="2700000" algn="tl">
                    <a:srgbClr val="000000">
                      <a:alpha val="43137"/>
                    </a:srgbClr>
                  </a:outerShdw>
                </a:effectLst>
              </a:rPr>
              <a:t>Indirect </a:t>
            </a:r>
            <a:r>
              <a:rPr lang="en-US" sz="2600" b="1" u="sng" dirty="0">
                <a:solidFill>
                  <a:srgbClr val="0070C0"/>
                </a:solidFill>
                <a:effectLst>
                  <a:outerShdw blurRad="38100" dist="38100" dir="2700000" algn="tl">
                    <a:srgbClr val="000000">
                      <a:alpha val="43137"/>
                    </a:srgbClr>
                  </a:outerShdw>
                </a:effectLst>
              </a:rPr>
              <a:t>type</a:t>
            </a:r>
            <a:r>
              <a:rPr lang="en-US" sz="2600" b="1" dirty="0">
                <a:solidFill>
                  <a:srgbClr val="0070C0"/>
                </a:solidFill>
                <a:effectLst>
                  <a:outerShdw blurRad="38100" dist="38100" dir="2700000" algn="tl">
                    <a:srgbClr val="000000">
                      <a:alpha val="43137"/>
                    </a:srgbClr>
                  </a:outerShdw>
                </a:effectLst>
              </a:rPr>
              <a:t> </a:t>
            </a:r>
            <a:r>
              <a:rPr lang="en-US" sz="2600" dirty="0" smtClean="0"/>
              <a:t>utilize </a:t>
            </a:r>
            <a:r>
              <a:rPr lang="en-US" sz="2600" dirty="0"/>
              <a:t>heated shelves or radiant </a:t>
            </a:r>
            <a:r>
              <a:rPr lang="en-US" sz="2600" dirty="0" smtClean="0"/>
              <a:t>heat </a:t>
            </a:r>
            <a:r>
              <a:rPr lang="en-US" sz="2600" dirty="0"/>
              <a:t>sources inside the drying chamber to evaporate the </a:t>
            </a:r>
            <a:r>
              <a:rPr lang="en-US" sz="2600" dirty="0" smtClean="0"/>
              <a:t>moisture </a:t>
            </a:r>
            <a:r>
              <a:rPr lang="en-US" sz="2600" dirty="0"/>
              <a:t>which is then removed by either a vacuum pump or a small amount of circulated </a:t>
            </a:r>
            <a:r>
              <a:rPr lang="en-US" sz="2600" dirty="0" smtClean="0"/>
              <a:t>gas.</a:t>
            </a:r>
            <a:endParaRPr lang="en-US" sz="2600" dirty="0"/>
          </a:p>
        </p:txBody>
      </p:sp>
      <p:sp>
        <p:nvSpPr>
          <p:cNvPr id="4" name="Rectangle 3"/>
          <p:cNvSpPr/>
          <p:nvPr/>
        </p:nvSpPr>
        <p:spPr>
          <a:xfrm>
            <a:off x="533400" y="838200"/>
            <a:ext cx="8108887" cy="52322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algn="just"/>
            <a:r>
              <a:rPr lang="en-US" sz="2800" b="1" u="sng" dirty="0" smtClean="0">
                <a:solidFill>
                  <a:srgbClr val="C00000"/>
                </a:solidFill>
                <a:effectLst>
                  <a:outerShdw blurRad="38100" dist="38100" dir="2700000" algn="tl">
                    <a:srgbClr val="000000">
                      <a:alpha val="43137"/>
                    </a:srgbClr>
                  </a:outerShdw>
                </a:effectLst>
              </a:rPr>
              <a:t>Note:</a:t>
            </a:r>
            <a:r>
              <a:rPr lang="en-US" sz="2800" b="1" dirty="0" smtClean="0">
                <a:solidFill>
                  <a:srgbClr val="C00000"/>
                </a:solidFill>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Tray </a:t>
            </a:r>
            <a:r>
              <a:rPr lang="en-US" sz="2800" b="1" dirty="0">
                <a:effectLst>
                  <a:outerShdw blurRad="38100" dist="38100" dir="2700000" algn="tl">
                    <a:srgbClr val="000000">
                      <a:alpha val="43137"/>
                    </a:srgbClr>
                  </a:outerShdw>
                </a:effectLst>
              </a:rPr>
              <a:t>and truck dryers is a batch procedure.</a:t>
            </a:r>
          </a:p>
        </p:txBody>
      </p:sp>
    </p:spTree>
    <p:extLst>
      <p:ext uri="{BB962C8B-B14F-4D97-AF65-F5344CB8AC3E}">
        <p14:creationId xmlns:p14="http://schemas.microsoft.com/office/powerpoint/2010/main" val="484745605"/>
      </p:ext>
    </p:extLst>
  </p:cSld>
  <p:clrMapOvr>
    <a:masterClrMapping/>
  </p:clrMapOvr>
  <mc:AlternateContent xmlns:mc="http://schemas.openxmlformats.org/markup-compatibility/2006" xmlns:p14="http://schemas.microsoft.com/office/powerpoint/2010/main">
    <mc:Choice Requires="p14">
      <p:transition spd="med" advClick="0">
        <p14:prism/>
      </p:transition>
    </mc:Choice>
    <mc:Fallback xmlns="">
      <p:transition spd="med"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8600"/>
            <a:ext cx="8534400" cy="4648201"/>
          </a:xfrm>
        </p:spPr>
        <p:style>
          <a:lnRef idx="1">
            <a:schemeClr val="accent4"/>
          </a:lnRef>
          <a:fillRef idx="2">
            <a:schemeClr val="accent4"/>
          </a:fillRef>
          <a:effectRef idx="1">
            <a:schemeClr val="accent4"/>
          </a:effectRef>
          <a:fontRef idx="minor">
            <a:schemeClr val="dk1"/>
          </a:fontRef>
        </p:style>
        <p:txBody>
          <a:bodyPr anchor="ctr"/>
          <a:lstStyle/>
          <a:p>
            <a:pPr marL="0" indent="0">
              <a:buNone/>
            </a:pPr>
            <a:r>
              <a:rPr lang="en-US" sz="3200" b="1" dirty="0" smtClean="0">
                <a:solidFill>
                  <a:srgbClr val="00B050"/>
                </a:solidFill>
                <a:effectLst>
                  <a:outerShdw blurRad="38100" dist="38100" dir="2700000" algn="tl">
                    <a:srgbClr val="000000">
                      <a:alpha val="43137"/>
                    </a:srgbClr>
                  </a:outerShdw>
                </a:effectLst>
              </a:rPr>
              <a:t>B- tunnel </a:t>
            </a:r>
            <a:r>
              <a:rPr lang="en-US" sz="3200" b="1" dirty="0">
                <a:solidFill>
                  <a:srgbClr val="00B050"/>
                </a:solidFill>
                <a:effectLst>
                  <a:outerShdw blurRad="38100" dist="38100" dir="2700000" algn="tl">
                    <a:srgbClr val="000000">
                      <a:alpha val="43137"/>
                    </a:srgbClr>
                  </a:outerShdw>
                </a:effectLst>
              </a:rPr>
              <a:t>and conveyor dryer</a:t>
            </a:r>
            <a:r>
              <a:rPr lang="en-US" sz="3200" b="1" dirty="0" smtClean="0">
                <a:solidFill>
                  <a:srgbClr val="00B050"/>
                </a:solidFill>
                <a:effectLst>
                  <a:outerShdw blurRad="38100" dist="38100" dir="2700000" algn="tl">
                    <a:srgbClr val="000000">
                      <a:alpha val="43137"/>
                    </a:srgbClr>
                  </a:outerShdw>
                </a:effectLst>
              </a:rPr>
              <a:t>:</a:t>
            </a:r>
            <a:r>
              <a:rPr lang="en-US" sz="3200" dirty="0" smtClean="0"/>
              <a:t> </a:t>
            </a:r>
          </a:p>
          <a:p>
            <a:pPr marL="0" indent="0" algn="just">
              <a:buNone/>
            </a:pPr>
            <a:r>
              <a:rPr lang="en-US" b="1" dirty="0" smtClean="0">
                <a:solidFill>
                  <a:srgbClr val="00B050"/>
                </a:solidFill>
                <a:effectLst>
                  <a:outerShdw blurRad="38100" dist="38100" dir="2700000" algn="tl">
                    <a:srgbClr val="000000">
                      <a:alpha val="43137"/>
                    </a:srgbClr>
                  </a:outerShdw>
                </a:effectLst>
              </a:rPr>
              <a:t>1-</a:t>
            </a:r>
            <a:r>
              <a:rPr lang="en-US" b="1" u="sng" dirty="0" smtClean="0">
                <a:solidFill>
                  <a:srgbClr val="00B050"/>
                </a:solidFill>
                <a:effectLst>
                  <a:outerShdw blurRad="38100" dist="38100" dir="2700000" algn="tl">
                    <a:srgbClr val="000000">
                      <a:alpha val="43137"/>
                    </a:srgbClr>
                  </a:outerShdw>
                </a:effectLst>
              </a:rPr>
              <a:t>Tunnel dryer</a:t>
            </a:r>
            <a:r>
              <a:rPr lang="en-US" dirty="0" smtClean="0"/>
              <a:t> </a:t>
            </a:r>
            <a:r>
              <a:rPr lang="en-US" b="1" dirty="0" smtClean="0">
                <a:effectLst>
                  <a:outerShdw blurRad="38100" dist="38100" dir="2700000" algn="tl">
                    <a:srgbClr val="000000">
                      <a:alpha val="43137"/>
                    </a:srgbClr>
                  </a:outerShdw>
                </a:effectLst>
              </a:rPr>
              <a:t>is an </a:t>
            </a:r>
            <a:r>
              <a:rPr lang="en-US" b="1" dirty="0">
                <a:effectLst>
                  <a:outerShdw blurRad="38100" dist="38100" dir="2700000" algn="tl">
                    <a:srgbClr val="000000">
                      <a:alpha val="43137"/>
                    </a:srgbClr>
                  </a:outerShdw>
                </a:effectLst>
              </a:rPr>
              <a:t>adaptation of truck </a:t>
            </a:r>
            <a:r>
              <a:rPr lang="en-US" b="1" dirty="0" smtClean="0">
                <a:effectLst>
                  <a:outerShdw blurRad="38100" dist="38100" dir="2700000" algn="tl">
                    <a:srgbClr val="000000">
                      <a:alpha val="43137"/>
                    </a:srgbClr>
                  </a:outerShdw>
                </a:effectLst>
              </a:rPr>
              <a:t>dryer </a:t>
            </a:r>
            <a:r>
              <a:rPr lang="en-US" b="1" dirty="0">
                <a:effectLst>
                  <a:outerShdw blurRad="38100" dist="38100" dir="2700000" algn="tl">
                    <a:srgbClr val="000000">
                      <a:alpha val="43137"/>
                    </a:srgbClr>
                  </a:outerShdw>
                </a:effectLst>
              </a:rPr>
              <a:t>for continuous </a:t>
            </a:r>
            <a:r>
              <a:rPr lang="en-US" b="1" dirty="0" smtClean="0">
                <a:effectLst>
                  <a:outerShdw blurRad="38100" dist="38100" dir="2700000" algn="tl">
                    <a:srgbClr val="000000">
                      <a:alpha val="43137"/>
                    </a:srgbClr>
                  </a:outerShdw>
                </a:effectLst>
              </a:rPr>
              <a:t>drying.</a:t>
            </a:r>
          </a:p>
          <a:p>
            <a:pPr algn="just"/>
            <a:r>
              <a:rPr lang="en-US" u="sng" dirty="0" smtClean="0"/>
              <a:t>Trucks </a:t>
            </a:r>
            <a:r>
              <a:rPr lang="en-US" u="sng" dirty="0"/>
              <a:t>are </a:t>
            </a:r>
            <a:r>
              <a:rPr lang="en-US" u="sng" dirty="0" smtClean="0"/>
              <a:t>moved through </a:t>
            </a:r>
            <a:r>
              <a:rPr lang="en-US" u="sng" dirty="0"/>
              <a:t>the drying tunnel by a moving chain loaded on one side then allowed to reside in the heating </a:t>
            </a:r>
            <a:r>
              <a:rPr lang="en-US" u="sng" dirty="0" smtClean="0"/>
              <a:t>chamber</a:t>
            </a:r>
            <a:r>
              <a:rPr lang="en-US" dirty="0" smtClean="0"/>
              <a:t>.</a:t>
            </a:r>
          </a:p>
          <a:p>
            <a:pPr algn="just"/>
            <a:r>
              <a:rPr lang="en-US" dirty="0" smtClean="0"/>
              <a:t>The  </a:t>
            </a:r>
            <a:r>
              <a:rPr lang="en-US" dirty="0"/>
              <a:t>operation is more </a:t>
            </a:r>
            <a:r>
              <a:rPr lang="en-US" dirty="0" smtClean="0"/>
              <a:t>accurately described </a:t>
            </a:r>
            <a:r>
              <a:rPr lang="en-US" dirty="0"/>
              <a:t>as a </a:t>
            </a:r>
            <a:r>
              <a:rPr lang="en-US" b="1" dirty="0" smtClean="0">
                <a:solidFill>
                  <a:srgbClr val="FF0000"/>
                </a:solidFill>
                <a:effectLst>
                  <a:outerShdw blurRad="38100" dist="38100" dir="2700000" algn="tl">
                    <a:srgbClr val="000000">
                      <a:alpha val="43137"/>
                    </a:srgbClr>
                  </a:outerShdw>
                </a:effectLst>
              </a:rPr>
              <a:t>semi-continuous</a:t>
            </a:r>
            <a:r>
              <a:rPr lang="en-US" dirty="0"/>
              <a:t> </a:t>
            </a:r>
            <a:r>
              <a:rPr lang="en-US" b="1" i="1" dirty="0" smtClean="0">
                <a:effectLst>
                  <a:outerShdw blurRad="38100" dist="38100" dir="2700000" algn="tl">
                    <a:srgbClr val="000000">
                      <a:alpha val="43137"/>
                    </a:srgbClr>
                  </a:outerShdw>
                </a:effectLst>
              </a:rPr>
              <a:t>(because each </a:t>
            </a:r>
            <a:r>
              <a:rPr lang="en-US" b="1" i="1" dirty="0">
                <a:effectLst>
                  <a:outerShdw blurRad="38100" dist="38100" dir="2700000" algn="tl">
                    <a:srgbClr val="000000">
                      <a:alpha val="43137"/>
                    </a:srgbClr>
                  </a:outerShdw>
                </a:effectLst>
              </a:rPr>
              <a:t>truck requires individual loading and unloading </a:t>
            </a:r>
            <a:r>
              <a:rPr lang="en-US" b="1" i="1" dirty="0" smtClean="0">
                <a:effectLst>
                  <a:outerShdw blurRad="38100" dist="38100" dir="2700000" algn="tl">
                    <a:srgbClr val="000000">
                      <a:alpha val="43137"/>
                    </a:srgbClr>
                  </a:outerShdw>
                </a:effectLst>
              </a:rPr>
              <a:t>before and </a:t>
            </a:r>
            <a:r>
              <a:rPr lang="en-US" b="1" i="1" dirty="0">
                <a:effectLst>
                  <a:outerShdw blurRad="38100" dist="38100" dir="2700000" algn="tl">
                    <a:srgbClr val="000000">
                      <a:alpha val="43137"/>
                    </a:srgbClr>
                  </a:outerShdw>
                </a:effectLst>
              </a:rPr>
              <a:t>after the drying </a:t>
            </a:r>
            <a:r>
              <a:rPr lang="en-US" b="1" i="1" dirty="0" smtClean="0">
                <a:effectLst>
                  <a:outerShdw blurRad="38100" dist="38100" dir="2700000" algn="tl">
                    <a:srgbClr val="000000">
                      <a:alpha val="43137"/>
                    </a:srgbClr>
                  </a:outerShdw>
                </a:effectLst>
              </a:rPr>
              <a:t>cycle).</a:t>
            </a:r>
          </a:p>
          <a:p>
            <a:pPr algn="just"/>
            <a:r>
              <a:rPr lang="en-US" dirty="0" smtClean="0"/>
              <a:t>Heat </a:t>
            </a:r>
            <a:r>
              <a:rPr lang="en-US" dirty="0"/>
              <a:t>is </a:t>
            </a:r>
            <a:r>
              <a:rPr lang="en-US" dirty="0" smtClean="0"/>
              <a:t>supplied </a:t>
            </a:r>
            <a:r>
              <a:rPr lang="en-US" dirty="0"/>
              <a:t>by direct convection or radiant </a:t>
            </a:r>
            <a:r>
              <a:rPr lang="en-US" dirty="0" smtClean="0"/>
              <a:t>energy.</a:t>
            </a:r>
            <a:endParaRPr lang="ar-IQ" dirty="0"/>
          </a:p>
        </p:txBody>
      </p:sp>
      <p:sp>
        <p:nvSpPr>
          <p:cNvPr id="4" name="Rectangle 3"/>
          <p:cNvSpPr/>
          <p:nvPr/>
        </p:nvSpPr>
        <p:spPr>
          <a:xfrm>
            <a:off x="381000" y="5029200"/>
            <a:ext cx="8534400"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400" b="1" dirty="0" smtClean="0">
                <a:solidFill>
                  <a:srgbClr val="00B050"/>
                </a:solidFill>
                <a:effectLst>
                  <a:outerShdw blurRad="38100" dist="38100" dir="2700000" algn="tl">
                    <a:srgbClr val="000000">
                      <a:alpha val="43137"/>
                    </a:srgbClr>
                  </a:outerShdw>
                </a:effectLst>
              </a:rPr>
              <a:t>2- </a:t>
            </a:r>
            <a:r>
              <a:rPr lang="en-US" sz="2400" b="1" u="sng" dirty="0" smtClean="0">
                <a:solidFill>
                  <a:srgbClr val="00B050"/>
                </a:solidFill>
                <a:effectLst>
                  <a:outerShdw blurRad="38100" dist="38100" dir="2700000" algn="tl">
                    <a:srgbClr val="000000">
                      <a:alpha val="43137"/>
                    </a:srgbClr>
                  </a:outerShdw>
                </a:effectLst>
              </a:rPr>
              <a:t>Conveyor </a:t>
            </a:r>
            <a:r>
              <a:rPr lang="en-US" sz="2400" b="1" u="sng" dirty="0">
                <a:solidFill>
                  <a:srgbClr val="00B050"/>
                </a:solidFill>
                <a:effectLst>
                  <a:outerShdw blurRad="38100" dist="38100" dir="2700000" algn="tl">
                    <a:srgbClr val="000000">
                      <a:alpha val="43137"/>
                    </a:srgbClr>
                  </a:outerShdw>
                </a:effectLst>
              </a:rPr>
              <a:t>dryer</a:t>
            </a:r>
            <a:r>
              <a:rPr lang="en-US" sz="2400" dirty="0"/>
              <a:t>  are </a:t>
            </a:r>
            <a:r>
              <a:rPr lang="en-US" sz="2400" i="1" dirty="0">
                <a:effectLst>
                  <a:outerShdw blurRad="38100" dist="38100" dir="2700000" algn="tl">
                    <a:srgbClr val="000000">
                      <a:alpha val="43137"/>
                    </a:srgbClr>
                  </a:outerShdw>
                </a:effectLst>
              </a:rPr>
              <a:t>improvement over tunnel dryer</a:t>
            </a:r>
            <a:r>
              <a:rPr lang="en-US" sz="2400" dirty="0"/>
              <a:t> because the are </a:t>
            </a:r>
            <a:r>
              <a:rPr lang="en-US" sz="2400" b="1" dirty="0">
                <a:solidFill>
                  <a:srgbClr val="FF0000"/>
                </a:solidFill>
                <a:effectLst>
                  <a:outerShdw blurRad="38100" dist="38100" dir="2700000" algn="tl">
                    <a:srgbClr val="000000">
                      <a:alpha val="43137"/>
                    </a:srgbClr>
                  </a:outerShdw>
                </a:effectLst>
              </a:rPr>
              <a:t>truly continuous </a:t>
            </a:r>
            <a:r>
              <a:rPr lang="en-US" sz="2400" b="1" i="1" dirty="0" smtClean="0">
                <a:solidFill>
                  <a:schemeClr val="tx1"/>
                </a:solidFill>
                <a:effectLst>
                  <a:outerShdw blurRad="38100" dist="38100" dir="2700000" algn="tl">
                    <a:srgbClr val="000000">
                      <a:alpha val="43137"/>
                    </a:srgbClr>
                  </a:outerShdw>
                </a:effectLst>
              </a:rPr>
              <a:t>(</a:t>
            </a:r>
            <a:r>
              <a:rPr lang="en-US" sz="2400" b="1" i="1" dirty="0" smtClean="0">
                <a:effectLst>
                  <a:outerShdw blurRad="38100" dist="38100" dir="2700000" algn="tl">
                    <a:srgbClr val="000000">
                      <a:alpha val="43137"/>
                    </a:srgbClr>
                  </a:outerShdw>
                </a:effectLst>
              </a:rPr>
              <a:t>by </a:t>
            </a:r>
            <a:r>
              <a:rPr lang="en-US" sz="2400" b="1" i="1" dirty="0">
                <a:effectLst>
                  <a:outerShdw blurRad="38100" dist="38100" dir="2700000" algn="tl">
                    <a:srgbClr val="000000">
                      <a:alpha val="43137"/>
                    </a:srgbClr>
                  </a:outerShdw>
                </a:effectLst>
              </a:rPr>
              <a:t>providing </a:t>
            </a:r>
            <a:r>
              <a:rPr lang="en-US" sz="2400" b="1" i="1" dirty="0" smtClean="0">
                <a:effectLst>
                  <a:outerShdw blurRad="38100" dist="38100" dir="2700000" algn="tl">
                    <a:srgbClr val="000000">
                      <a:alpha val="43137"/>
                    </a:srgbClr>
                  </a:outerShdw>
                </a:effectLst>
              </a:rPr>
              <a:t>uninterrupted </a:t>
            </a:r>
            <a:r>
              <a:rPr lang="en-US" sz="2400" b="1" i="1" dirty="0">
                <a:effectLst>
                  <a:outerShdw blurRad="38100" dist="38100" dir="2700000" algn="tl">
                    <a:srgbClr val="000000">
                      <a:alpha val="43137"/>
                    </a:srgbClr>
                  </a:outerShdw>
                </a:effectLst>
              </a:rPr>
              <a:t>loading and </a:t>
            </a:r>
            <a:r>
              <a:rPr lang="en-US" sz="2400" b="1" i="1" dirty="0" smtClean="0">
                <a:effectLst>
                  <a:outerShdw blurRad="38100" dist="38100" dir="2700000" algn="tl">
                    <a:srgbClr val="000000">
                      <a:alpha val="43137"/>
                    </a:srgbClr>
                  </a:outerShdw>
                </a:effectLst>
              </a:rPr>
              <a:t>unloading) </a:t>
            </a:r>
            <a:r>
              <a:rPr lang="en-US" sz="2400" dirty="0" smtClean="0"/>
              <a:t>therefore </a:t>
            </a:r>
            <a:r>
              <a:rPr lang="en-US" sz="2400" dirty="0"/>
              <a:t>it is </a:t>
            </a:r>
            <a:r>
              <a:rPr lang="en-US" sz="2400" b="1" dirty="0">
                <a:solidFill>
                  <a:srgbClr val="0070C0"/>
                </a:solidFill>
                <a:effectLst>
                  <a:outerShdw blurRad="38100" dist="38100" dir="2700000" algn="tl">
                    <a:srgbClr val="000000">
                      <a:alpha val="43137"/>
                    </a:srgbClr>
                  </a:outerShdw>
                </a:effectLst>
              </a:rPr>
              <a:t>more convenient  for large volume of materials.</a:t>
            </a:r>
            <a:endParaRPr lang="ar-IQ" sz="2400" b="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2487659"/>
      </p:ext>
    </p:extLst>
  </p:cSld>
  <p:clrMapOvr>
    <a:masterClrMapping/>
  </p:clrMapOvr>
  <mc:AlternateContent xmlns:mc="http://schemas.openxmlformats.org/markup-compatibility/2006" xmlns:p14="http://schemas.microsoft.com/office/powerpoint/2010/main">
    <mc:Choice Requires="p14">
      <p:transition spd="med" advClick="0">
        <p14:doors dir="vert"/>
      </p:transition>
    </mc:Choice>
    <mc:Fallback xmlns="">
      <p:transition spd="med"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1219200"/>
            <a:ext cx="5334000" cy="5334000"/>
          </a:xfrm>
        </p:spPr>
        <p:style>
          <a:lnRef idx="1">
            <a:schemeClr val="accent4"/>
          </a:lnRef>
          <a:fillRef idx="2">
            <a:schemeClr val="accent4"/>
          </a:fillRef>
          <a:effectRef idx="1">
            <a:schemeClr val="accent4"/>
          </a:effectRef>
          <a:fontRef idx="minor">
            <a:schemeClr val="dk1"/>
          </a:fontRef>
        </p:style>
        <p:txBody>
          <a:bodyPr>
            <a:noAutofit/>
          </a:bodyPr>
          <a:lstStyle/>
          <a:p>
            <a:pPr algn="just"/>
            <a:r>
              <a:rPr lang="en-US" b="1" u="sng" dirty="0" smtClean="0">
                <a:effectLst>
                  <a:outerShdw blurRad="38100" dist="38100" dir="2700000" algn="tl">
                    <a:srgbClr val="000000">
                      <a:alpha val="43137"/>
                    </a:srgbClr>
                  </a:outerShdw>
                </a:effectLst>
              </a:rPr>
              <a:t>The </a:t>
            </a:r>
            <a:r>
              <a:rPr lang="en-US" b="1" u="sng" dirty="0">
                <a:effectLst>
                  <a:outerShdw blurRad="38100" dist="38100" dir="2700000" algn="tl">
                    <a:srgbClr val="000000">
                      <a:alpha val="43137"/>
                    </a:srgbClr>
                  </a:outerShdw>
                </a:effectLst>
              </a:rPr>
              <a:t>drying particles are partially separated so that they flow over each other. </a:t>
            </a:r>
            <a:endParaRPr lang="en-US" b="1" u="sng" dirty="0" smtClean="0">
              <a:effectLst>
                <a:outerShdw blurRad="38100" dist="38100" dir="2700000" algn="tl">
                  <a:srgbClr val="000000">
                    <a:alpha val="43137"/>
                  </a:srgbClr>
                </a:outerShdw>
              </a:effectLst>
            </a:endParaRPr>
          </a:p>
          <a:p>
            <a:pPr algn="just"/>
            <a:r>
              <a:rPr lang="en-US" b="1" i="1" dirty="0" smtClean="0">
                <a:solidFill>
                  <a:srgbClr val="0070C0"/>
                </a:solidFill>
                <a:effectLst>
                  <a:outerShdw blurRad="38100" dist="38100" dir="2700000" algn="tl">
                    <a:srgbClr val="000000">
                      <a:alpha val="43137"/>
                    </a:srgbClr>
                  </a:outerShdw>
                </a:effectLst>
              </a:rPr>
              <a:t>Motion </a:t>
            </a:r>
            <a:r>
              <a:rPr lang="en-US" b="1" i="1" dirty="0">
                <a:solidFill>
                  <a:srgbClr val="0070C0"/>
                </a:solidFill>
                <a:effectLst>
                  <a:outerShdw blurRad="38100" dist="38100" dir="2700000" algn="tl">
                    <a:srgbClr val="000000">
                      <a:alpha val="43137"/>
                    </a:srgbClr>
                  </a:outerShdw>
                </a:effectLst>
              </a:rPr>
              <a:t>may be induced by either gravity or mechanical agitation</a:t>
            </a:r>
            <a:r>
              <a:rPr lang="en-US" b="1" i="1" dirty="0" smtClean="0">
                <a:solidFill>
                  <a:srgbClr val="0070C0"/>
                </a:solidFill>
                <a:effectLst>
                  <a:outerShdw blurRad="38100" dist="38100" dir="2700000" algn="tl">
                    <a:srgbClr val="000000">
                      <a:alpha val="43137"/>
                    </a:srgbClr>
                  </a:outerShdw>
                </a:effectLst>
              </a:rPr>
              <a:t>.</a:t>
            </a:r>
          </a:p>
          <a:p>
            <a:pPr marL="0" indent="0" algn="just">
              <a:buNone/>
            </a:pPr>
            <a:endParaRPr lang="en-US" b="1" i="1" dirty="0">
              <a:solidFill>
                <a:srgbClr val="0070C0"/>
              </a:solidFill>
              <a:effectLst>
                <a:outerShdw blurRad="38100" dist="38100" dir="2700000" algn="tl">
                  <a:srgbClr val="000000">
                    <a:alpha val="43137"/>
                  </a:srgbClr>
                </a:outerShdw>
              </a:effectLst>
            </a:endParaRPr>
          </a:p>
          <a:p>
            <a:pPr marL="0" indent="0" algn="just">
              <a:buNone/>
            </a:pPr>
            <a:r>
              <a:rPr lang="en-US" dirty="0"/>
              <a:t> </a:t>
            </a:r>
            <a:r>
              <a:rPr lang="en-US" b="1" dirty="0" smtClean="0">
                <a:solidFill>
                  <a:srgbClr val="FF0000"/>
                </a:solidFill>
                <a:effectLst>
                  <a:outerShdw blurRad="38100" dist="38100" dir="2700000" algn="tl">
                    <a:srgbClr val="000000">
                      <a:alpha val="43137"/>
                    </a:srgbClr>
                  </a:outerShdw>
                </a:effectLst>
              </a:rPr>
              <a:t>A. turbo-tray </a:t>
            </a:r>
            <a:r>
              <a:rPr lang="en-US" b="1" dirty="0">
                <a:solidFill>
                  <a:srgbClr val="FF0000"/>
                </a:solidFill>
                <a:effectLst>
                  <a:outerShdw blurRad="38100" dist="38100" dir="2700000" algn="tl">
                    <a:srgbClr val="000000">
                      <a:alpha val="43137"/>
                    </a:srgbClr>
                  </a:outerShdw>
                </a:effectLst>
              </a:rPr>
              <a:t>dryer: </a:t>
            </a:r>
            <a:r>
              <a:rPr lang="en-US" dirty="0"/>
              <a:t>is a </a:t>
            </a:r>
            <a:r>
              <a:rPr lang="en-US" i="1" u="sng" dirty="0">
                <a:effectLst>
                  <a:outerShdw blurRad="38100" dist="38100" dir="2700000" algn="tl">
                    <a:srgbClr val="000000">
                      <a:alpha val="43137"/>
                    </a:srgbClr>
                  </a:outerShdw>
                </a:effectLst>
              </a:rPr>
              <a:t>continuous shelf</a:t>
            </a:r>
            <a:r>
              <a:rPr lang="en-US" dirty="0"/>
              <a:t> </a:t>
            </a:r>
            <a:r>
              <a:rPr lang="en-US" dirty="0" smtClean="0"/>
              <a:t>moving–bed </a:t>
            </a:r>
            <a:r>
              <a:rPr lang="en-US" dirty="0"/>
              <a:t>dryer .</a:t>
            </a:r>
          </a:p>
          <a:p>
            <a:pPr marL="0" indent="0" algn="just">
              <a:buNone/>
            </a:pPr>
            <a:r>
              <a:rPr lang="en-US" dirty="0"/>
              <a:t> </a:t>
            </a:r>
            <a:r>
              <a:rPr lang="en-US" b="1" dirty="0" smtClean="0">
                <a:solidFill>
                  <a:srgbClr val="FF0000"/>
                </a:solidFill>
                <a:effectLst>
                  <a:outerShdw blurRad="38100" dist="38100" dir="2700000" algn="tl">
                    <a:srgbClr val="000000">
                      <a:alpha val="43137"/>
                    </a:srgbClr>
                  </a:outerShdw>
                </a:effectLst>
              </a:rPr>
              <a:t>B. pan dryer: </a:t>
            </a:r>
            <a:r>
              <a:rPr lang="en-US" b="1" i="1" dirty="0">
                <a:effectLst>
                  <a:outerShdw blurRad="38100" dist="38100" dir="2700000" algn="tl">
                    <a:srgbClr val="000000">
                      <a:alpha val="43137"/>
                    </a:srgbClr>
                  </a:outerShdw>
                </a:effectLst>
              </a:rPr>
              <a:t>operate under atmospheric pressure or </a:t>
            </a:r>
            <a:r>
              <a:rPr lang="en-US" b="1" i="1" dirty="0" smtClean="0">
                <a:effectLst>
                  <a:outerShdw blurRad="38100" dist="38100" dir="2700000" algn="tl">
                    <a:srgbClr val="000000">
                      <a:alpha val="43137"/>
                    </a:srgbClr>
                  </a:outerShdw>
                </a:effectLst>
              </a:rPr>
              <a:t>vacuum.</a:t>
            </a:r>
          </a:p>
          <a:p>
            <a:pPr marL="0" indent="0" algn="just">
              <a:buNone/>
            </a:pPr>
            <a:r>
              <a:rPr lang="en-US" b="1" i="1" u="sng" dirty="0" smtClean="0">
                <a:effectLst>
                  <a:outerShdw blurRad="38100" dist="38100" dir="2700000" algn="tl">
                    <a:srgbClr val="000000">
                      <a:alpha val="43137"/>
                    </a:srgbClr>
                  </a:outerShdw>
                </a:effectLst>
              </a:rPr>
              <a:t>Heat </a:t>
            </a:r>
            <a:r>
              <a:rPr lang="en-US" b="1" i="1" u="sng" dirty="0">
                <a:effectLst>
                  <a:outerShdw blurRad="38100" dist="38100" dir="2700000" algn="tl">
                    <a:srgbClr val="000000">
                      <a:alpha val="43137"/>
                    </a:srgbClr>
                  </a:outerShdw>
                </a:effectLst>
              </a:rPr>
              <a:t>is supplied by steam or hot water</a:t>
            </a:r>
            <a:r>
              <a:rPr lang="en-US" dirty="0"/>
              <a:t> used to </a:t>
            </a:r>
            <a:r>
              <a:rPr lang="en-US" b="1" dirty="0">
                <a:solidFill>
                  <a:srgbClr val="7030A0"/>
                </a:solidFill>
                <a:effectLst>
                  <a:outerShdw blurRad="38100" dist="38100" dir="2700000" algn="tl">
                    <a:srgbClr val="000000">
                      <a:alpha val="43137"/>
                    </a:srgbClr>
                  </a:outerShdw>
                </a:effectLst>
              </a:rPr>
              <a:t>dry small batches of pastes or </a:t>
            </a:r>
            <a:r>
              <a:rPr lang="en-US" b="1" dirty="0" smtClean="0">
                <a:solidFill>
                  <a:srgbClr val="7030A0"/>
                </a:solidFill>
                <a:effectLst>
                  <a:outerShdw blurRad="38100" dist="38100" dir="2700000" algn="tl">
                    <a:srgbClr val="000000">
                      <a:alpha val="43137"/>
                    </a:srgbClr>
                  </a:outerShdw>
                </a:effectLst>
              </a:rPr>
              <a:t>slurries.</a:t>
            </a:r>
            <a:endParaRPr lang="en-US" b="1" dirty="0">
              <a:solidFill>
                <a:srgbClr val="7030A0"/>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685800" y="228600"/>
            <a:ext cx="7756263" cy="749450"/>
          </a:xfrm>
        </p:spPr>
        <p:style>
          <a:lnRef idx="1">
            <a:schemeClr val="accent3"/>
          </a:lnRef>
          <a:fillRef idx="2">
            <a:schemeClr val="accent3"/>
          </a:fillRef>
          <a:effectRef idx="1">
            <a:schemeClr val="accent3"/>
          </a:effectRef>
          <a:fontRef idx="minor">
            <a:schemeClr val="dk1"/>
          </a:fontRef>
        </p:style>
        <p:txBody>
          <a:bodyPr/>
          <a:lstStyle/>
          <a:p>
            <a:r>
              <a:rPr lang="en-US" sz="4400" dirty="0">
                <a:solidFill>
                  <a:srgbClr val="00B050"/>
                </a:solidFill>
              </a:rPr>
              <a:t>2- moving-bed dryers-systems</a:t>
            </a:r>
            <a:endParaRPr lang="en-US" sz="4400" dirty="0"/>
          </a:p>
        </p:txBody>
      </p:sp>
      <p:pic>
        <p:nvPicPr>
          <p:cNvPr id="4" name="Content Placeholder 3" descr="drying50001.jpg"/>
          <p:cNvPicPr>
            <a:picLocks noChangeAspect="1"/>
          </p:cNvPicPr>
          <p:nvPr/>
        </p:nvPicPr>
        <p:blipFill rotWithShape="1">
          <a:blip r:embed="rId2"/>
          <a:srcRect l="5017" t="3793" r="7086" b="4441"/>
          <a:stretch/>
        </p:blipFill>
        <p:spPr>
          <a:xfrm>
            <a:off x="5562600" y="1066800"/>
            <a:ext cx="3505200" cy="5638801"/>
          </a:xfrm>
          <a:prstGeom prst="rect">
            <a:avLst/>
          </a:prstGeom>
        </p:spPr>
      </p:pic>
    </p:spTree>
    <p:extLst>
      <p:ext uri="{BB962C8B-B14F-4D97-AF65-F5344CB8AC3E}">
        <p14:creationId xmlns:p14="http://schemas.microsoft.com/office/powerpoint/2010/main" val="13749295"/>
      </p:ext>
    </p:extLst>
  </p:cSld>
  <p:clrMapOvr>
    <a:masterClrMapping/>
  </p:clrMapOvr>
  <mc:AlternateContent xmlns:mc="http://schemas.openxmlformats.org/markup-compatibility/2006" xmlns:p14="http://schemas.microsoft.com/office/powerpoint/2010/main">
    <mc:Choice Requires="p14">
      <p:transition spd="med" advClick="0">
        <p14:prism isInverted="1"/>
      </p:transition>
    </mc:Choice>
    <mc:Fallback xmlns="">
      <p:transition spd="med"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1143000"/>
            <a:ext cx="5486399" cy="5486400"/>
          </a:xfrm>
        </p:spPr>
        <p:style>
          <a:lnRef idx="1">
            <a:schemeClr val="accent4"/>
          </a:lnRef>
          <a:fillRef idx="2">
            <a:schemeClr val="accent4"/>
          </a:fillRef>
          <a:effectRef idx="1">
            <a:schemeClr val="accent4"/>
          </a:effectRef>
          <a:fontRef idx="minor">
            <a:schemeClr val="dk1"/>
          </a:fontRef>
        </p:style>
        <p:txBody>
          <a:bodyPr>
            <a:noAutofit/>
          </a:bodyPr>
          <a:lstStyle/>
          <a:p>
            <a:pPr marL="0" indent="0" algn="just">
              <a:buNone/>
            </a:pPr>
            <a:r>
              <a:rPr lang="en-US" sz="2200" b="1" u="sng" dirty="0" smtClean="0">
                <a:effectLst>
                  <a:outerShdw blurRad="38100" dist="38100" dir="2700000" algn="tl">
                    <a:srgbClr val="000000">
                      <a:alpha val="43137"/>
                    </a:srgbClr>
                  </a:outerShdw>
                </a:effectLst>
              </a:rPr>
              <a:t>Principle:</a:t>
            </a:r>
            <a:r>
              <a:rPr lang="en-US" sz="2200" dirty="0" smtClean="0"/>
              <a:t> </a:t>
            </a:r>
            <a:r>
              <a:rPr lang="en-US" sz="2200" b="1" dirty="0" smtClean="0">
                <a:solidFill>
                  <a:srgbClr val="FF0000"/>
                </a:solidFill>
                <a:effectLst>
                  <a:outerShdw blurRad="38100" dist="38100" dir="2700000" algn="tl">
                    <a:srgbClr val="000000">
                      <a:alpha val="43137"/>
                    </a:srgbClr>
                  </a:outerShdw>
                </a:effectLst>
              </a:rPr>
              <a:t>Solid </a:t>
            </a:r>
            <a:r>
              <a:rPr lang="en-US" sz="2200" b="1" dirty="0">
                <a:solidFill>
                  <a:srgbClr val="FF0000"/>
                </a:solidFill>
                <a:effectLst>
                  <a:outerShdw blurRad="38100" dist="38100" dir="2700000" algn="tl">
                    <a:srgbClr val="000000">
                      <a:alpha val="43137"/>
                    </a:srgbClr>
                  </a:outerShdw>
                </a:effectLst>
              </a:rPr>
              <a:t>particles are partially suspended in upward moving gas </a:t>
            </a:r>
            <a:r>
              <a:rPr lang="en-US" sz="2200" b="1" dirty="0" smtClean="0">
                <a:solidFill>
                  <a:srgbClr val="FF0000"/>
                </a:solidFill>
                <a:effectLst>
                  <a:outerShdw blurRad="38100" dist="38100" dir="2700000" algn="tl">
                    <a:srgbClr val="000000">
                      <a:alpha val="43137"/>
                    </a:srgbClr>
                  </a:outerShdw>
                </a:effectLst>
              </a:rPr>
              <a:t>steam. </a:t>
            </a:r>
          </a:p>
          <a:p>
            <a:pPr marL="0" indent="0" algn="just">
              <a:buNone/>
            </a:pPr>
            <a:endParaRPr lang="en-US" sz="2200" dirty="0" smtClean="0"/>
          </a:p>
          <a:p>
            <a:pPr marL="0" indent="0" algn="just">
              <a:buNone/>
            </a:pPr>
            <a:r>
              <a:rPr lang="en-US" sz="2200" b="1" u="sng" dirty="0" smtClean="0">
                <a:effectLst>
                  <a:outerShdw blurRad="38100" dist="38100" dir="2700000" algn="tl">
                    <a:srgbClr val="000000">
                      <a:alpha val="43137"/>
                    </a:srgbClr>
                  </a:outerShdw>
                </a:effectLst>
              </a:rPr>
              <a:t>Mechanism:</a:t>
            </a:r>
            <a:r>
              <a:rPr lang="en-US" sz="2200" dirty="0" smtClean="0"/>
              <a:t> particles </a:t>
            </a:r>
            <a:r>
              <a:rPr lang="en-US" sz="2200" dirty="0"/>
              <a:t>are lifted and then fall back in a random manner so the resultant mixture of solid and gas act like a </a:t>
            </a:r>
            <a:r>
              <a:rPr lang="en-US" sz="2200" dirty="0" smtClean="0"/>
              <a:t>liquid then the solid are said to be fluidized. </a:t>
            </a:r>
            <a:r>
              <a:rPr lang="en-US" sz="2200" b="1" dirty="0" smtClean="0">
                <a:solidFill>
                  <a:srgbClr val="7030A0"/>
                </a:solidFill>
                <a:effectLst>
                  <a:outerShdw blurRad="38100" dist="38100" dir="2700000" algn="tl">
                    <a:srgbClr val="000000">
                      <a:alpha val="43137"/>
                    </a:srgbClr>
                  </a:outerShdw>
                </a:effectLst>
              </a:rPr>
              <a:t>The solid particles are caught up in eddies and fall back in a random boiling motion.</a:t>
            </a:r>
            <a:r>
              <a:rPr lang="en-US" sz="2200" dirty="0" smtClean="0"/>
              <a:t> </a:t>
            </a:r>
          </a:p>
          <a:p>
            <a:pPr marL="0" indent="0" algn="just">
              <a:buNone/>
            </a:pPr>
            <a:endParaRPr lang="en-US" sz="2200" dirty="0" smtClean="0"/>
          </a:p>
          <a:p>
            <a:pPr marL="0" indent="0" algn="just">
              <a:buNone/>
            </a:pPr>
            <a:r>
              <a:rPr lang="en-US" sz="2200" b="1" dirty="0" smtClean="0">
                <a:solidFill>
                  <a:srgbClr val="00B050"/>
                </a:solidFill>
                <a:effectLst>
                  <a:outerShdw blurRad="38100" dist="38100" dir="2700000" algn="tl">
                    <a:srgbClr val="000000">
                      <a:alpha val="43137"/>
                    </a:srgbClr>
                  </a:outerShdw>
                </a:effectLst>
              </a:rPr>
              <a:t>This </a:t>
            </a:r>
            <a:r>
              <a:rPr lang="en-US" sz="2200" b="1" dirty="0">
                <a:solidFill>
                  <a:srgbClr val="00B050"/>
                </a:solidFill>
                <a:effectLst>
                  <a:outerShdw blurRad="38100" dist="38100" dir="2700000" algn="tl">
                    <a:srgbClr val="000000">
                      <a:alpha val="43137"/>
                    </a:srgbClr>
                  </a:outerShdw>
                </a:effectLst>
              </a:rPr>
              <a:t>result in better </a:t>
            </a:r>
            <a:r>
              <a:rPr lang="en-US" sz="2200" b="1" dirty="0" smtClean="0">
                <a:solidFill>
                  <a:srgbClr val="00B050"/>
                </a:solidFill>
                <a:effectLst>
                  <a:outerShdw blurRad="38100" dist="38100" dir="2700000" algn="tl">
                    <a:srgbClr val="000000">
                      <a:alpha val="43137"/>
                    </a:srgbClr>
                  </a:outerShdw>
                </a:effectLst>
              </a:rPr>
              <a:t>heat (temp.) </a:t>
            </a:r>
            <a:r>
              <a:rPr lang="en-US" sz="2200" b="1" dirty="0">
                <a:solidFill>
                  <a:srgbClr val="00B050"/>
                </a:solidFill>
                <a:effectLst>
                  <a:outerShdw blurRad="38100" dist="38100" dir="2700000" algn="tl">
                    <a:srgbClr val="000000">
                      <a:alpha val="43137"/>
                    </a:srgbClr>
                  </a:outerShdw>
                </a:effectLst>
              </a:rPr>
              <a:t>and mass transfer </a:t>
            </a:r>
            <a:r>
              <a:rPr lang="en-US" sz="2200" b="1" dirty="0" smtClean="0">
                <a:solidFill>
                  <a:srgbClr val="00B050"/>
                </a:solidFill>
                <a:effectLst>
                  <a:outerShdw blurRad="38100" dist="38100" dir="2700000" algn="tl">
                    <a:srgbClr val="000000">
                      <a:alpha val="43137"/>
                    </a:srgbClr>
                  </a:outerShdw>
                </a:effectLst>
              </a:rPr>
              <a:t>(composition and particle size distribution)</a:t>
            </a:r>
            <a:r>
              <a:rPr lang="en-US" sz="2200" dirty="0" smtClean="0"/>
              <a:t> than </a:t>
            </a:r>
            <a:r>
              <a:rPr lang="en-US" sz="2200" dirty="0"/>
              <a:t>in static and moving </a:t>
            </a:r>
            <a:r>
              <a:rPr lang="en-US" sz="2200" dirty="0" smtClean="0"/>
              <a:t>bed. </a:t>
            </a:r>
          </a:p>
        </p:txBody>
      </p:sp>
      <p:sp>
        <p:nvSpPr>
          <p:cNvPr id="2" name="Title 1"/>
          <p:cNvSpPr>
            <a:spLocks noGrp="1"/>
          </p:cNvSpPr>
          <p:nvPr>
            <p:ph type="title"/>
          </p:nvPr>
        </p:nvSpPr>
        <p:spPr>
          <a:xfrm>
            <a:off x="685800" y="228600"/>
            <a:ext cx="7756263" cy="609600"/>
          </a:xfrm>
        </p:spPr>
        <p:style>
          <a:lnRef idx="1">
            <a:schemeClr val="accent3"/>
          </a:lnRef>
          <a:fillRef idx="2">
            <a:schemeClr val="accent3"/>
          </a:fillRef>
          <a:effectRef idx="1">
            <a:schemeClr val="accent3"/>
          </a:effectRef>
          <a:fontRef idx="minor">
            <a:schemeClr val="dk1"/>
          </a:fontRef>
        </p:style>
        <p:txBody>
          <a:bodyPr/>
          <a:lstStyle/>
          <a:p>
            <a:r>
              <a:rPr lang="en-US" sz="4000" dirty="0">
                <a:solidFill>
                  <a:srgbClr val="00B050"/>
                </a:solidFill>
              </a:rPr>
              <a:t>3- fluidized </a:t>
            </a:r>
            <a:r>
              <a:rPr lang="en-US" sz="4000" dirty="0" smtClean="0">
                <a:solidFill>
                  <a:srgbClr val="00B050"/>
                </a:solidFill>
              </a:rPr>
              <a:t>- bed </a:t>
            </a:r>
            <a:r>
              <a:rPr lang="en-US" sz="4000" dirty="0">
                <a:solidFill>
                  <a:srgbClr val="00B050"/>
                </a:solidFill>
              </a:rPr>
              <a:t>dryers systems</a:t>
            </a:r>
            <a:endParaRPr lang="en-US" sz="4000" dirty="0"/>
          </a:p>
        </p:txBody>
      </p:sp>
      <p:sp>
        <p:nvSpPr>
          <p:cNvPr id="4" name="Down Arrow 3"/>
          <p:cNvSpPr/>
          <p:nvPr/>
        </p:nvSpPr>
        <p:spPr>
          <a:xfrm>
            <a:off x="2679826" y="4495800"/>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descr="drying7.jpg"/>
          <p:cNvPicPr>
            <a:picLocks noChangeAspect="1"/>
          </p:cNvPicPr>
          <p:nvPr/>
        </p:nvPicPr>
        <p:blipFill>
          <a:blip r:embed="rId2" cstate="print"/>
          <a:stretch>
            <a:fillRect/>
          </a:stretch>
        </p:blipFill>
        <p:spPr>
          <a:xfrm>
            <a:off x="5867400" y="990600"/>
            <a:ext cx="3200400" cy="5791200"/>
          </a:xfrm>
          <a:prstGeom prst="rect">
            <a:avLst/>
          </a:prstGeom>
        </p:spPr>
      </p:pic>
    </p:spTree>
    <p:extLst>
      <p:ext uri="{BB962C8B-B14F-4D97-AF65-F5344CB8AC3E}">
        <p14:creationId xmlns:p14="http://schemas.microsoft.com/office/powerpoint/2010/main" val="4211961662"/>
      </p:ext>
    </p:extLst>
  </p:cSld>
  <p:clrMapOvr>
    <a:masterClrMapping/>
  </p:clrMapOvr>
  <mc:AlternateContent xmlns:mc="http://schemas.openxmlformats.org/markup-compatibility/2006" xmlns:p14="http://schemas.microsoft.com/office/powerpoint/2010/main">
    <mc:Choice Requires="p14">
      <p:transition spd="med" advClick="0">
        <p14:pan dir="u"/>
      </p:transition>
    </mc:Choice>
    <mc:Fallback xmlns="">
      <p:transition spd="med"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381000"/>
            <a:ext cx="5105399" cy="6172199"/>
          </a:xfrm>
        </p:spPr>
        <p:style>
          <a:lnRef idx="1">
            <a:schemeClr val="accent4"/>
          </a:lnRef>
          <a:fillRef idx="2">
            <a:schemeClr val="accent4"/>
          </a:fillRef>
          <a:effectRef idx="1">
            <a:schemeClr val="accent4"/>
          </a:effectRef>
          <a:fontRef idx="minor">
            <a:schemeClr val="dk1"/>
          </a:fontRef>
        </p:style>
        <p:txBody>
          <a:bodyPr>
            <a:noAutofit/>
          </a:bodyPr>
          <a:lstStyle/>
          <a:p>
            <a:pPr marL="0" indent="0" algn="just">
              <a:buNone/>
            </a:pPr>
            <a:r>
              <a:rPr lang="en-US" sz="2600" b="1" u="sng" dirty="0">
                <a:effectLst>
                  <a:outerShdw blurRad="38100" dist="38100" dir="2700000" algn="tl">
                    <a:srgbClr val="000000">
                      <a:alpha val="43137"/>
                    </a:srgbClr>
                  </a:outerShdw>
                </a:effectLst>
              </a:rPr>
              <a:t>Benefits:</a:t>
            </a:r>
            <a:r>
              <a:rPr lang="en-US" sz="2600" dirty="0"/>
              <a:t> </a:t>
            </a:r>
            <a:r>
              <a:rPr lang="en-US" sz="2600" i="1" dirty="0">
                <a:effectLst>
                  <a:outerShdw blurRad="38100" dist="38100" dir="2700000" algn="tl">
                    <a:srgbClr val="000000">
                      <a:alpha val="43137"/>
                    </a:srgbClr>
                  </a:outerShdw>
                </a:effectLst>
              </a:rPr>
              <a:t>1- Efficient for drying of granular solids (because each particle is surrounded by the drying gas). </a:t>
            </a:r>
          </a:p>
          <a:p>
            <a:pPr marL="0" indent="0" algn="just">
              <a:buNone/>
            </a:pPr>
            <a:r>
              <a:rPr lang="en-US" sz="2600" i="1" dirty="0">
                <a:effectLst>
                  <a:outerShdw blurRad="38100" dist="38100" dir="2700000" algn="tl">
                    <a:srgbClr val="000000">
                      <a:alpha val="43137"/>
                    </a:srgbClr>
                  </a:outerShdw>
                </a:effectLst>
              </a:rPr>
              <a:t>2-In this type of dryer a faster drying and handling time than tray dryer</a:t>
            </a:r>
            <a:r>
              <a:rPr lang="en-US" sz="2600" i="1" dirty="0" smtClean="0">
                <a:effectLst>
                  <a:outerShdw blurRad="38100" dist="38100" dir="2700000" algn="tl">
                    <a:srgbClr val="000000">
                      <a:alpha val="43137"/>
                    </a:srgbClr>
                  </a:outerShdw>
                </a:effectLst>
              </a:rPr>
              <a:t>.</a:t>
            </a:r>
          </a:p>
          <a:p>
            <a:pPr marL="0" indent="0" algn="just">
              <a:buNone/>
            </a:pPr>
            <a:endParaRPr lang="en-US" sz="2600" dirty="0"/>
          </a:p>
          <a:p>
            <a:pPr marL="0" indent="0" algn="just">
              <a:buNone/>
            </a:pPr>
            <a:r>
              <a:rPr lang="en-US" sz="2600" b="1" u="sng" dirty="0" smtClean="0">
                <a:solidFill>
                  <a:schemeClr val="tx1"/>
                </a:solidFill>
                <a:effectLst>
                  <a:outerShdw blurRad="38100" dist="38100" dir="2700000" algn="tl">
                    <a:srgbClr val="000000">
                      <a:alpha val="43137"/>
                    </a:srgbClr>
                  </a:outerShdw>
                </a:effectLst>
              </a:rPr>
              <a:t>Problems:</a:t>
            </a:r>
            <a:r>
              <a:rPr lang="en-US" sz="2600" b="1" dirty="0" smtClean="0">
                <a:solidFill>
                  <a:srgbClr val="FF0000"/>
                </a:solidFill>
                <a:effectLst>
                  <a:outerShdw blurRad="38100" dist="38100" dir="2700000" algn="tl">
                    <a:srgbClr val="000000">
                      <a:alpha val="43137"/>
                    </a:srgbClr>
                  </a:outerShdw>
                </a:effectLst>
              </a:rPr>
              <a:t> The </a:t>
            </a:r>
            <a:r>
              <a:rPr lang="en-US" sz="2600" b="1" dirty="0">
                <a:solidFill>
                  <a:srgbClr val="FF0000"/>
                </a:solidFill>
                <a:effectLst>
                  <a:outerShdw blurRad="38100" dist="38100" dir="2700000" algn="tl">
                    <a:srgbClr val="000000">
                      <a:alpha val="43137"/>
                    </a:srgbClr>
                  </a:outerShdw>
                </a:effectLst>
              </a:rPr>
              <a:t>only requirement that granules not so wet they stick together on drying</a:t>
            </a:r>
            <a:r>
              <a:rPr lang="en-US" sz="2600" dirty="0"/>
              <a:t>. </a:t>
            </a:r>
          </a:p>
          <a:p>
            <a:pPr algn="just"/>
            <a:endParaRPr lang="en-US" sz="2600" dirty="0"/>
          </a:p>
          <a:p>
            <a:pPr algn="just"/>
            <a:r>
              <a:rPr lang="en-US" sz="2600" b="1" dirty="0">
                <a:solidFill>
                  <a:srgbClr val="0070C0"/>
                </a:solidFill>
                <a:effectLst>
                  <a:outerShdw blurRad="38100" dist="38100" dir="2700000" algn="tl">
                    <a:srgbClr val="000000">
                      <a:alpha val="43137"/>
                    </a:srgbClr>
                  </a:outerShdw>
                </a:effectLst>
              </a:rPr>
              <a:t>2 type of fluidized bed dryer is horizontal and  vertical </a:t>
            </a:r>
            <a:r>
              <a:rPr lang="en-US" sz="2600" b="1" dirty="0" smtClean="0">
                <a:solidFill>
                  <a:srgbClr val="0070C0"/>
                </a:solidFill>
                <a:effectLst>
                  <a:outerShdw blurRad="38100" dist="38100" dir="2700000" algn="tl">
                    <a:srgbClr val="000000">
                      <a:alpha val="43137"/>
                    </a:srgbClr>
                  </a:outerShdw>
                </a:effectLst>
              </a:rPr>
              <a:t>.</a:t>
            </a:r>
            <a:endParaRPr lang="ar-IQ" sz="2600" b="1" dirty="0">
              <a:solidFill>
                <a:srgbClr val="0070C0"/>
              </a:solidFill>
              <a:effectLst>
                <a:outerShdw blurRad="38100" dist="38100" dir="2700000" algn="tl">
                  <a:srgbClr val="000000">
                    <a:alpha val="43137"/>
                  </a:srgbClr>
                </a:outerShdw>
              </a:effectLst>
            </a:endParaRPr>
          </a:p>
        </p:txBody>
      </p:sp>
      <p:pic>
        <p:nvPicPr>
          <p:cNvPr id="4" name="Content Placeholder 3" descr="drying80001.jpg"/>
          <p:cNvPicPr>
            <a:picLocks noChangeAspect="1"/>
          </p:cNvPicPr>
          <p:nvPr/>
        </p:nvPicPr>
        <p:blipFill>
          <a:blip r:embed="rId2"/>
          <a:stretch>
            <a:fillRect/>
          </a:stretch>
        </p:blipFill>
        <p:spPr>
          <a:xfrm>
            <a:off x="5410200" y="228600"/>
            <a:ext cx="3662418" cy="6477000"/>
          </a:xfrm>
          <a:prstGeom prst="rect">
            <a:avLst/>
          </a:prstGeom>
        </p:spPr>
      </p:pic>
    </p:spTree>
    <p:extLst>
      <p:ext uri="{BB962C8B-B14F-4D97-AF65-F5344CB8AC3E}">
        <p14:creationId xmlns:p14="http://schemas.microsoft.com/office/powerpoint/2010/main" val="408036732"/>
      </p:ext>
    </p:extLst>
  </p:cSld>
  <p:clrMapOvr>
    <a:masterClrMapping/>
  </p:clrMapOvr>
  <mc:AlternateContent xmlns:mc="http://schemas.openxmlformats.org/markup-compatibility/2006" xmlns:p14="http://schemas.microsoft.com/office/powerpoint/2010/main">
    <mc:Choice Requires="p14">
      <p:transition spd="med" advClick="0">
        <p14:ripple/>
      </p:transition>
    </mc:Choice>
    <mc:Fallback xmlns="">
      <p:transition spd="med"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1" y="1524000"/>
            <a:ext cx="5105399" cy="5181600"/>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0" indent="0" algn="just">
              <a:buNone/>
            </a:pPr>
            <a:r>
              <a:rPr lang="en-US" b="1" u="sng" dirty="0" smtClean="0">
                <a:effectLst>
                  <a:outerShdw blurRad="38100" dist="38100" dir="2700000" algn="tl">
                    <a:srgbClr val="000000">
                      <a:alpha val="43137"/>
                    </a:srgbClr>
                  </a:outerShdw>
                </a:effectLst>
              </a:rPr>
              <a:t>Principle:</a:t>
            </a:r>
            <a:r>
              <a:rPr lang="en-US" dirty="0" smtClean="0"/>
              <a:t> </a:t>
            </a:r>
            <a:r>
              <a:rPr lang="en-US" b="1" i="1" dirty="0" smtClean="0">
                <a:solidFill>
                  <a:srgbClr val="0070C0"/>
                </a:solidFill>
                <a:effectLst>
                  <a:outerShdw blurRad="38100" dist="38100" dir="2700000" algn="tl">
                    <a:srgbClr val="000000">
                      <a:alpha val="43137"/>
                    </a:srgbClr>
                  </a:outerShdw>
                </a:effectLst>
              </a:rPr>
              <a:t>Drying </a:t>
            </a:r>
            <a:r>
              <a:rPr lang="en-US" b="1" i="1" dirty="0">
                <a:solidFill>
                  <a:srgbClr val="0070C0"/>
                </a:solidFill>
                <a:effectLst>
                  <a:outerShdw blurRad="38100" dist="38100" dir="2700000" algn="tl">
                    <a:srgbClr val="000000">
                      <a:alpha val="43137"/>
                    </a:srgbClr>
                  </a:outerShdw>
                </a:effectLst>
              </a:rPr>
              <a:t>particles are entrained and conveyed in a high velocity gas </a:t>
            </a:r>
            <a:r>
              <a:rPr lang="en-US" b="1" i="1" dirty="0" smtClean="0">
                <a:solidFill>
                  <a:srgbClr val="0070C0"/>
                </a:solidFill>
                <a:effectLst>
                  <a:outerShdw blurRad="38100" dist="38100" dir="2700000" algn="tl">
                    <a:srgbClr val="000000">
                      <a:alpha val="43137"/>
                    </a:srgbClr>
                  </a:outerShdw>
                </a:effectLst>
              </a:rPr>
              <a:t>stream.</a:t>
            </a:r>
          </a:p>
          <a:p>
            <a:pPr marL="0" indent="0" algn="just">
              <a:buNone/>
            </a:pPr>
            <a:endParaRPr lang="en-US" b="1" i="1" dirty="0" smtClean="0">
              <a:solidFill>
                <a:srgbClr val="0070C0"/>
              </a:solidFill>
              <a:effectLst>
                <a:outerShdw blurRad="38100" dist="38100" dir="2700000" algn="tl">
                  <a:srgbClr val="000000">
                    <a:alpha val="43137"/>
                  </a:srgbClr>
                </a:outerShdw>
              </a:effectLst>
            </a:endParaRPr>
          </a:p>
          <a:p>
            <a:pPr algn="just"/>
            <a:r>
              <a:rPr lang="en-US" dirty="0" smtClean="0"/>
              <a:t> It </a:t>
            </a:r>
            <a:r>
              <a:rPr lang="en-US" dirty="0"/>
              <a:t>is consider as a further improve on fluidized </a:t>
            </a:r>
            <a:r>
              <a:rPr lang="en-US" dirty="0" smtClean="0"/>
              <a:t>beds because: </a:t>
            </a:r>
          </a:p>
          <a:p>
            <a:pPr marL="0" indent="0" algn="just">
              <a:buNone/>
            </a:pPr>
            <a:r>
              <a:rPr lang="en-US" dirty="0" smtClean="0"/>
              <a:t>1- </a:t>
            </a:r>
            <a:r>
              <a:rPr lang="en-US" b="1" dirty="0" smtClean="0">
                <a:solidFill>
                  <a:srgbClr val="00B050"/>
                </a:solidFill>
                <a:effectLst>
                  <a:outerShdw blurRad="38100" dist="38100" dir="2700000" algn="tl">
                    <a:srgbClr val="000000">
                      <a:alpha val="43137"/>
                    </a:srgbClr>
                  </a:outerShdw>
                </a:effectLst>
              </a:rPr>
              <a:t>No channeling or short-circuiting of the gas flow path</a:t>
            </a:r>
            <a:r>
              <a:rPr lang="en-US" dirty="0" smtClean="0"/>
              <a:t> through a bed of particles.</a:t>
            </a:r>
          </a:p>
          <a:p>
            <a:pPr marL="0" indent="0" algn="just">
              <a:buNone/>
            </a:pPr>
            <a:endParaRPr lang="en-US" dirty="0" smtClean="0"/>
          </a:p>
          <a:p>
            <a:pPr marL="0" indent="0" algn="just">
              <a:buNone/>
            </a:pPr>
            <a:r>
              <a:rPr lang="en-US" dirty="0" smtClean="0"/>
              <a:t>2- </a:t>
            </a:r>
            <a:r>
              <a:rPr lang="en-US" b="1" dirty="0" smtClean="0">
                <a:solidFill>
                  <a:srgbClr val="00B050"/>
                </a:solidFill>
                <a:effectLst>
                  <a:outerShdw blurRad="38100" dist="38100" dir="2700000" algn="tl">
                    <a:srgbClr val="000000">
                      <a:alpha val="43137"/>
                    </a:srgbClr>
                  </a:outerShdw>
                </a:effectLst>
              </a:rPr>
              <a:t>Drying </a:t>
            </a:r>
            <a:r>
              <a:rPr lang="en-US" b="1" dirty="0">
                <a:solidFill>
                  <a:srgbClr val="00B050"/>
                </a:solidFill>
                <a:effectLst>
                  <a:outerShdw blurRad="38100" dist="38100" dir="2700000" algn="tl">
                    <a:srgbClr val="000000">
                      <a:alpha val="43137"/>
                    </a:srgbClr>
                  </a:outerShdw>
                </a:effectLst>
              </a:rPr>
              <a:t>time here is short</a:t>
            </a:r>
            <a:r>
              <a:rPr lang="en-US" dirty="0"/>
              <a:t> because each particle is surrounded by an envelope of drying gas so the resultant heat and mass transfer is extremely </a:t>
            </a:r>
            <a:r>
              <a:rPr lang="en-US" dirty="0" smtClean="0"/>
              <a:t>rapid.</a:t>
            </a:r>
          </a:p>
        </p:txBody>
      </p:sp>
      <p:sp>
        <p:nvSpPr>
          <p:cNvPr id="3" name="Title 2"/>
          <p:cNvSpPr>
            <a:spLocks noGrp="1"/>
          </p:cNvSpPr>
          <p:nvPr>
            <p:ph type="title"/>
          </p:nvPr>
        </p:nvSpPr>
        <p:spPr>
          <a:xfrm>
            <a:off x="685800" y="533400"/>
            <a:ext cx="7756263" cy="786206"/>
          </a:xfrm>
        </p:spPr>
        <p:style>
          <a:lnRef idx="1">
            <a:schemeClr val="accent3"/>
          </a:lnRef>
          <a:fillRef idx="2">
            <a:schemeClr val="accent3"/>
          </a:fillRef>
          <a:effectRef idx="1">
            <a:schemeClr val="accent3"/>
          </a:effectRef>
          <a:fontRef idx="minor">
            <a:schemeClr val="dk1"/>
          </a:fontRef>
        </p:style>
        <p:txBody>
          <a:bodyPr/>
          <a:lstStyle/>
          <a:p>
            <a:r>
              <a:rPr lang="en-US" sz="4400" dirty="0" smtClean="0">
                <a:solidFill>
                  <a:srgbClr val="00B050"/>
                </a:solidFill>
              </a:rPr>
              <a:t>4- pneumatic </a:t>
            </a:r>
            <a:r>
              <a:rPr lang="en-US" sz="4400" dirty="0">
                <a:solidFill>
                  <a:srgbClr val="00B050"/>
                </a:solidFill>
              </a:rPr>
              <a:t>dryers system</a:t>
            </a:r>
            <a:endParaRPr lang="en-US" sz="4400" dirty="0"/>
          </a:p>
        </p:txBody>
      </p:sp>
      <p:pic>
        <p:nvPicPr>
          <p:cNvPr id="4" name="Content Placeholder 3" descr="drying90002.JPG"/>
          <p:cNvPicPr>
            <a:picLocks noChangeAspect="1"/>
          </p:cNvPicPr>
          <p:nvPr/>
        </p:nvPicPr>
        <p:blipFill rotWithShape="1">
          <a:blip r:embed="rId2"/>
          <a:srcRect l="4176" r="2258"/>
          <a:stretch/>
        </p:blipFill>
        <p:spPr>
          <a:xfrm>
            <a:off x="5486400" y="1524000"/>
            <a:ext cx="3463704" cy="5181600"/>
          </a:xfrm>
          <a:prstGeom prst="rect">
            <a:avLst/>
          </a:prstGeom>
        </p:spPr>
      </p:pic>
    </p:spTree>
    <p:extLst>
      <p:ext uri="{BB962C8B-B14F-4D97-AF65-F5344CB8AC3E}">
        <p14:creationId xmlns:p14="http://schemas.microsoft.com/office/powerpoint/2010/main" val="185300501"/>
      </p:ext>
    </p:extLst>
  </p:cSld>
  <p:clrMapOvr>
    <a:masterClrMapping/>
  </p:clrMapOvr>
  <mc:AlternateContent xmlns:mc="http://schemas.openxmlformats.org/markup-compatibility/2006" xmlns:p14="http://schemas.microsoft.com/office/powerpoint/2010/main">
    <mc:Choice Requires="p14">
      <p:transition spd="med" advClick="0">
        <p14:ferris dir="l"/>
      </p:transition>
    </mc:Choice>
    <mc:Fallback xmlns="">
      <p:transition spd="med" advClick="0">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
            <a:ext cx="8763000" cy="6705600"/>
          </a:xfrm>
        </p:spPr>
        <p:style>
          <a:lnRef idx="1">
            <a:schemeClr val="accent4"/>
          </a:lnRef>
          <a:fillRef idx="2">
            <a:schemeClr val="accent4"/>
          </a:fillRef>
          <a:effectRef idx="1">
            <a:schemeClr val="accent4"/>
          </a:effectRef>
          <a:fontRef idx="minor">
            <a:schemeClr val="dk1"/>
          </a:fontRef>
        </p:style>
        <p:txBody>
          <a:bodyPr>
            <a:noAutofit/>
          </a:bodyPr>
          <a:lstStyle/>
          <a:p>
            <a:pPr marL="0" indent="0" algn="just">
              <a:buNone/>
            </a:pPr>
            <a:r>
              <a:rPr lang="en-US" sz="2200" b="1" dirty="0">
                <a:solidFill>
                  <a:srgbClr val="FF0000"/>
                </a:solidFill>
                <a:effectLst>
                  <a:outerShdw blurRad="38100" dist="38100" dir="2700000" algn="tl">
                    <a:srgbClr val="000000">
                      <a:alpha val="43137"/>
                    </a:srgbClr>
                  </a:outerShdw>
                </a:effectLst>
              </a:rPr>
              <a:t>A. spray dryer: </a:t>
            </a:r>
            <a:r>
              <a:rPr lang="en-US" sz="2200" dirty="0" smtClean="0"/>
              <a:t>handle </a:t>
            </a:r>
            <a:r>
              <a:rPr lang="en-US" sz="2200" dirty="0"/>
              <a:t>only fluid </a:t>
            </a:r>
            <a:r>
              <a:rPr lang="en-US" sz="2200" dirty="0" smtClean="0"/>
              <a:t>materials </a:t>
            </a:r>
            <a:r>
              <a:rPr lang="en-US" sz="2200" dirty="0" smtClean="0">
                <a:solidFill>
                  <a:srgbClr val="00B050"/>
                </a:solidFill>
                <a:effectLst>
                  <a:outerShdw blurRad="38100" dist="38100" dir="2700000" algn="tl">
                    <a:srgbClr val="000000">
                      <a:alpha val="43137"/>
                    </a:srgbClr>
                  </a:outerShdw>
                </a:effectLst>
              </a:rPr>
              <a:t>(solution, slurries and thin pastes).</a:t>
            </a:r>
          </a:p>
          <a:p>
            <a:pPr marL="0" indent="0" algn="just">
              <a:buNone/>
            </a:pPr>
            <a:r>
              <a:rPr lang="en-US" sz="2200" dirty="0" smtClean="0"/>
              <a:t> </a:t>
            </a:r>
            <a:r>
              <a:rPr lang="en-US" sz="2200" b="1" u="sng" dirty="0" smtClean="0">
                <a:effectLst>
                  <a:outerShdw blurRad="38100" dist="38100" dir="2700000" algn="tl">
                    <a:srgbClr val="000000">
                      <a:alpha val="43137"/>
                    </a:srgbClr>
                  </a:outerShdw>
                </a:effectLst>
              </a:rPr>
              <a:t>Mechanism</a:t>
            </a:r>
            <a:r>
              <a:rPr lang="en-US" sz="2200" i="1" dirty="0" smtClean="0">
                <a:effectLst>
                  <a:outerShdw blurRad="38100" dist="38100" dir="2700000" algn="tl">
                    <a:srgbClr val="000000">
                      <a:alpha val="43137"/>
                    </a:srgbClr>
                  </a:outerShdw>
                </a:effectLst>
              </a:rPr>
              <a:t>: Fluid is dispersed as fine droplets into a moving stream of hot gas, where they evaporate rapidly before they reach the wall of the drying chamber, thus the product dries into fine powder which is carried by gas current and gravity flow into a collection system.</a:t>
            </a:r>
          </a:p>
          <a:p>
            <a:pPr marL="0" indent="0" algn="just">
              <a:buNone/>
            </a:pPr>
            <a:endParaRPr lang="en-US" sz="2200" i="1" dirty="0" smtClean="0">
              <a:effectLst>
                <a:outerShdw blurRad="38100" dist="38100" dir="2700000" algn="tl">
                  <a:srgbClr val="000000">
                    <a:alpha val="43137"/>
                  </a:srgbClr>
                </a:outerShdw>
              </a:effectLst>
            </a:endParaRPr>
          </a:p>
          <a:p>
            <a:pPr algn="just"/>
            <a:r>
              <a:rPr lang="en-US" sz="2200" dirty="0" smtClean="0"/>
              <a:t>3 </a:t>
            </a:r>
            <a:r>
              <a:rPr lang="en-US" sz="2200" dirty="0"/>
              <a:t>basic </a:t>
            </a:r>
            <a:r>
              <a:rPr lang="en-US" sz="2200" dirty="0" smtClean="0"/>
              <a:t>types: </a:t>
            </a:r>
            <a:r>
              <a:rPr lang="en-US" sz="2200" dirty="0"/>
              <a:t>pneumatic atomizers, pressure nozzles and spinning disc atomizer </a:t>
            </a:r>
            <a:r>
              <a:rPr lang="en-US" sz="2200" dirty="0" smtClean="0"/>
              <a:t>.</a:t>
            </a:r>
          </a:p>
          <a:p>
            <a:pPr marL="0" indent="0" algn="just">
              <a:buNone/>
            </a:pPr>
            <a:endParaRPr lang="en-US" sz="2200" dirty="0"/>
          </a:p>
          <a:p>
            <a:pPr marL="0" indent="0" algn="just">
              <a:buNone/>
            </a:pPr>
            <a:r>
              <a:rPr lang="en-US" sz="2200" b="1" dirty="0">
                <a:solidFill>
                  <a:srgbClr val="FF0000"/>
                </a:solidFill>
                <a:effectLst>
                  <a:outerShdw blurRad="38100" dist="38100" dir="2700000" algn="tl">
                    <a:srgbClr val="000000">
                      <a:alpha val="43137"/>
                    </a:srgbClr>
                  </a:outerShdw>
                </a:effectLst>
              </a:rPr>
              <a:t>B. spray </a:t>
            </a:r>
            <a:r>
              <a:rPr lang="en-US" sz="2200" b="1" dirty="0" smtClean="0">
                <a:solidFill>
                  <a:srgbClr val="FF0000"/>
                </a:solidFill>
                <a:effectLst>
                  <a:outerShdw blurRad="38100" dist="38100" dir="2700000" algn="tl">
                    <a:srgbClr val="000000">
                      <a:alpha val="43137"/>
                    </a:srgbClr>
                  </a:outerShdw>
                </a:effectLst>
              </a:rPr>
              <a:t>congealing: </a:t>
            </a:r>
            <a:r>
              <a:rPr lang="en-US" sz="2200" b="1" dirty="0" smtClean="0">
                <a:solidFill>
                  <a:srgbClr val="00B050"/>
                </a:solidFill>
                <a:effectLst>
                  <a:outerShdw blurRad="38100" dist="38100" dir="2700000" algn="tl">
                    <a:srgbClr val="000000">
                      <a:alpha val="43137"/>
                    </a:srgbClr>
                  </a:outerShdw>
                </a:effectLst>
              </a:rPr>
              <a:t>useful in coating and encapsulation. </a:t>
            </a:r>
            <a:r>
              <a:rPr lang="en-US" sz="2200" b="1" dirty="0">
                <a:solidFill>
                  <a:srgbClr val="00B0F0"/>
                </a:solidFill>
                <a:effectLst>
                  <a:outerShdw blurRad="38100" dist="38100" dir="2700000" algn="tl">
                    <a:srgbClr val="000000">
                      <a:alpha val="43137"/>
                    </a:srgbClr>
                  </a:outerShdw>
                </a:effectLst>
              </a:rPr>
              <a:t>(mask taste and odor also improve stability by sustained action)</a:t>
            </a:r>
          </a:p>
          <a:p>
            <a:pPr marL="0" indent="0" algn="just">
              <a:buNone/>
            </a:pPr>
            <a:endParaRPr lang="en-US" sz="2200" b="1" dirty="0" smtClean="0">
              <a:solidFill>
                <a:srgbClr val="00B050"/>
              </a:solidFill>
              <a:effectLst>
                <a:outerShdw blurRad="38100" dist="38100" dir="2700000" algn="tl">
                  <a:srgbClr val="000000">
                    <a:alpha val="43137"/>
                  </a:srgbClr>
                </a:outerShdw>
              </a:effectLst>
            </a:endParaRPr>
          </a:p>
          <a:p>
            <a:pPr marL="0" indent="0" algn="just">
              <a:buNone/>
            </a:pPr>
            <a:r>
              <a:rPr lang="en-US" sz="2200" b="1" u="sng" dirty="0" smtClean="0">
                <a:solidFill>
                  <a:srgbClr val="7030A0"/>
                </a:solidFill>
                <a:effectLst>
                  <a:outerShdw blurRad="38100" dist="38100" dir="2700000" algn="tl">
                    <a:srgbClr val="000000">
                      <a:alpha val="43137"/>
                    </a:srgbClr>
                  </a:outerShdw>
                </a:effectLst>
              </a:rPr>
              <a:t>Coating:</a:t>
            </a:r>
            <a:r>
              <a:rPr lang="en-US" sz="2200" b="1" dirty="0" smtClean="0">
                <a:solidFill>
                  <a:srgbClr val="00B050"/>
                </a:solidFill>
                <a:effectLst>
                  <a:outerShdw blurRad="38100" dist="38100" dir="2700000" algn="tl">
                    <a:srgbClr val="000000">
                      <a:alpha val="43137"/>
                    </a:srgbClr>
                  </a:outerShdw>
                </a:effectLst>
              </a:rPr>
              <a:t> </a:t>
            </a:r>
            <a:r>
              <a:rPr lang="en-US" sz="2200" b="1" i="1" dirty="0" smtClean="0">
                <a:solidFill>
                  <a:schemeClr val="tx1"/>
                </a:solidFill>
                <a:effectLst>
                  <a:outerShdw blurRad="38100" dist="38100" dir="2700000" algn="tl">
                    <a:srgbClr val="000000">
                      <a:alpha val="43137"/>
                    </a:srgbClr>
                  </a:outerShdw>
                </a:effectLst>
              </a:rPr>
              <a:t>solid particles coated by spray drying a suspension of material in solution of coating agent, thus solvent is evaporated and coating material envelops the suspended particle.</a:t>
            </a:r>
            <a:r>
              <a:rPr lang="en-US" sz="2200" b="1" dirty="0" smtClean="0">
                <a:solidFill>
                  <a:srgbClr val="00B050"/>
                </a:solidFill>
                <a:effectLst>
                  <a:outerShdw blurRad="38100" dist="38100" dir="2700000" algn="tl">
                    <a:srgbClr val="000000">
                      <a:alpha val="43137"/>
                    </a:srgbClr>
                  </a:outerShdw>
                </a:effectLst>
              </a:rPr>
              <a:t> </a:t>
            </a:r>
          </a:p>
          <a:p>
            <a:pPr marL="0" indent="0" algn="just">
              <a:buNone/>
            </a:pPr>
            <a:r>
              <a:rPr lang="en-US" sz="2200" b="1" u="sng" dirty="0" smtClean="0">
                <a:solidFill>
                  <a:srgbClr val="7030A0"/>
                </a:solidFill>
                <a:effectLst>
                  <a:outerShdw blurRad="38100" dist="38100" dir="2700000" algn="tl">
                    <a:srgbClr val="000000">
                      <a:alpha val="43137"/>
                    </a:srgbClr>
                  </a:outerShdw>
                </a:effectLst>
              </a:rPr>
              <a:t>Encapsulation</a:t>
            </a:r>
            <a:r>
              <a:rPr lang="en-US" sz="2200" dirty="0" smtClean="0"/>
              <a:t>: particles </a:t>
            </a:r>
            <a:r>
              <a:rPr lang="en-US" sz="2200" dirty="0"/>
              <a:t>suspending in molten coating material and pumped the resultant slurry into dryer </a:t>
            </a:r>
            <a:r>
              <a:rPr lang="en-US" sz="2200" dirty="0" smtClean="0"/>
              <a:t>in </a:t>
            </a:r>
            <a:r>
              <a:rPr lang="en-US" sz="2200" dirty="0"/>
              <a:t>which cold air is </a:t>
            </a:r>
            <a:r>
              <a:rPr lang="en-US" sz="2200" dirty="0" smtClean="0"/>
              <a:t>circulated.</a:t>
            </a:r>
            <a:endParaRPr lang="ar-IQ" sz="2200" dirty="0">
              <a:solidFill>
                <a:srgbClr val="FF0000"/>
              </a:solidFill>
            </a:endParaRPr>
          </a:p>
        </p:txBody>
      </p:sp>
    </p:spTree>
    <p:extLst>
      <p:ext uri="{BB962C8B-B14F-4D97-AF65-F5344CB8AC3E}">
        <p14:creationId xmlns:p14="http://schemas.microsoft.com/office/powerpoint/2010/main" val="2924930996"/>
      </p:ext>
    </p:extLst>
  </p:cSld>
  <p:clrMapOvr>
    <a:masterClrMapping/>
  </p:clrMapOvr>
  <mc:AlternateContent xmlns:mc="http://schemas.openxmlformats.org/markup-compatibility/2006" xmlns:p14="http://schemas.microsoft.com/office/powerpoint/2010/main">
    <mc:Choice Requires="p14">
      <p:transition spd="med" advClick="0">
        <p14:conveyor dir="l"/>
      </p:transition>
    </mc:Choice>
    <mc:Fallback xmlns="">
      <p:transition spd="med"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5659196"/>
              </p:ext>
            </p:extLst>
          </p:nvPr>
        </p:nvGraphicFramePr>
        <p:xfrm>
          <a:off x="699247" y="2408238"/>
          <a:ext cx="7745505" cy="3078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chor="ctr"/>
          <a:lstStyle/>
          <a:p>
            <a:r>
              <a:rPr lang="en-US" sz="4000" dirty="0" smtClean="0"/>
              <a:t>The major uses for spray drying :</a:t>
            </a:r>
            <a:endParaRPr lang="en-US" sz="4000" dirty="0"/>
          </a:p>
        </p:txBody>
      </p:sp>
    </p:spTree>
    <p:extLst>
      <p:ext uri="{BB962C8B-B14F-4D97-AF65-F5344CB8AC3E}">
        <p14:creationId xmlns:p14="http://schemas.microsoft.com/office/powerpoint/2010/main" val="2712307366"/>
      </p:ext>
    </p:extLst>
  </p:cSld>
  <p:clrMapOvr>
    <a:masterClrMapping/>
  </p:clrMapOvr>
  <mc:AlternateContent xmlns:mc="http://schemas.openxmlformats.org/markup-compatibility/2006" xmlns:p14="http://schemas.microsoft.com/office/powerpoint/2010/main">
    <mc:Choice Requires="p14">
      <p:transition spd="med" advClick="0">
        <p14:prism isContent="1"/>
      </p:transition>
    </mc:Choice>
    <mc:Fallback xmlns="">
      <p:transition spd="med"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lgn="just">
              <a:buNone/>
            </a:pPr>
            <a:r>
              <a:rPr lang="en-US" dirty="0" smtClean="0"/>
              <a:t>The </a:t>
            </a:r>
            <a:r>
              <a:rPr lang="en-US" dirty="0"/>
              <a:t>moisture in a solid can be expressed on a wet-weight or dry-weight basis</a:t>
            </a:r>
            <a:r>
              <a:rPr lang="en-US" dirty="0" smtClean="0"/>
              <a:t>.</a:t>
            </a:r>
          </a:p>
          <a:p>
            <a:pPr marL="0" indent="0" algn="just">
              <a:buNone/>
            </a:pPr>
            <a:endParaRPr lang="en-US" dirty="0"/>
          </a:p>
          <a:p>
            <a:pPr algn="just"/>
            <a:r>
              <a:rPr lang="en-US" sz="4000" u="sng" dirty="0"/>
              <a:t>Wet-weight basis</a:t>
            </a:r>
            <a:r>
              <a:rPr lang="en-US" sz="4000" dirty="0"/>
              <a:t>:  </a:t>
            </a:r>
            <a:r>
              <a:rPr lang="en-US" sz="3600" dirty="0"/>
              <a:t>loss on drying</a:t>
            </a:r>
            <a:r>
              <a:rPr lang="en-US" sz="4400" dirty="0"/>
              <a:t>     </a:t>
            </a:r>
          </a:p>
          <a:p>
            <a:pPr algn="just"/>
            <a:r>
              <a:rPr lang="en-US" sz="4400" dirty="0"/>
              <a:t> </a:t>
            </a:r>
            <a:r>
              <a:rPr lang="en-US" dirty="0"/>
              <a:t>%LOD =    </a:t>
            </a:r>
            <a:r>
              <a:rPr lang="en-US" u="sng" dirty="0" smtClean="0"/>
              <a:t>wt</a:t>
            </a:r>
            <a:r>
              <a:rPr lang="en-US" u="sng" dirty="0"/>
              <a:t>. of water in sample </a:t>
            </a:r>
            <a:r>
              <a:rPr lang="en-US" dirty="0"/>
              <a:t>× 100</a:t>
            </a:r>
          </a:p>
          <a:p>
            <a:pPr algn="just">
              <a:buNone/>
            </a:pPr>
            <a:r>
              <a:rPr lang="en-US" dirty="0"/>
              <a:t>                             </a:t>
            </a:r>
            <a:r>
              <a:rPr lang="en-US" dirty="0" smtClean="0"/>
              <a:t>total </a:t>
            </a:r>
            <a:r>
              <a:rPr lang="en-US" dirty="0"/>
              <a:t>wt</a:t>
            </a:r>
            <a:r>
              <a:rPr lang="en-US" dirty="0" smtClean="0"/>
              <a:t>. of </a:t>
            </a:r>
            <a:r>
              <a:rPr lang="en-US" dirty="0"/>
              <a:t>wet </a:t>
            </a:r>
            <a:r>
              <a:rPr lang="en-US" dirty="0" smtClean="0"/>
              <a:t>sample</a:t>
            </a:r>
          </a:p>
          <a:p>
            <a:pPr algn="just">
              <a:buNone/>
            </a:pPr>
            <a:endParaRPr lang="en-US" dirty="0"/>
          </a:p>
          <a:p>
            <a:pPr algn="just">
              <a:buFont typeface="Wingdings" pitchFamily="2" charset="2"/>
              <a:buChar char="v"/>
            </a:pPr>
            <a:r>
              <a:rPr lang="en-US" sz="4000" u="sng" dirty="0"/>
              <a:t>Dry-weight basis:</a:t>
            </a:r>
            <a:r>
              <a:rPr lang="en-US" dirty="0"/>
              <a:t>     </a:t>
            </a:r>
            <a:r>
              <a:rPr lang="en-US" sz="3600" dirty="0"/>
              <a:t>moisture </a:t>
            </a:r>
            <a:r>
              <a:rPr lang="en-US" sz="3600" dirty="0" smtClean="0"/>
              <a:t>content</a:t>
            </a:r>
            <a:endParaRPr lang="en-US" sz="3600" dirty="0"/>
          </a:p>
          <a:p>
            <a:pPr algn="just">
              <a:lnSpc>
                <a:spcPct val="220000"/>
              </a:lnSpc>
              <a:buFont typeface="Wingdings" pitchFamily="2" charset="2"/>
              <a:buChar char="v"/>
            </a:pPr>
            <a:r>
              <a:rPr lang="en-US" dirty="0"/>
              <a:t>      %MC = </a:t>
            </a:r>
            <a:r>
              <a:rPr lang="en-US" u="sng" dirty="0"/>
              <a:t>wt</a:t>
            </a:r>
            <a:r>
              <a:rPr lang="en-US" u="sng" dirty="0" smtClean="0"/>
              <a:t>. of </a:t>
            </a:r>
            <a:r>
              <a:rPr lang="en-US" u="sng" dirty="0"/>
              <a:t>water in sample </a:t>
            </a:r>
            <a:r>
              <a:rPr lang="en-US" dirty="0"/>
              <a:t>× 100</a:t>
            </a:r>
          </a:p>
          <a:p>
            <a:pPr algn="just">
              <a:buNone/>
            </a:pPr>
            <a:r>
              <a:rPr lang="en-US" dirty="0"/>
              <a:t>                           </a:t>
            </a:r>
            <a:r>
              <a:rPr lang="en-US" dirty="0" smtClean="0"/>
              <a:t>wt. of </a:t>
            </a:r>
            <a:r>
              <a:rPr lang="en-US" dirty="0"/>
              <a:t>dry sample</a:t>
            </a:r>
          </a:p>
          <a:p>
            <a:pPr algn="just"/>
            <a:endParaRPr lang="en-US" dirty="0"/>
          </a:p>
        </p:txBody>
      </p:sp>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latin typeface="Bodoni MT Black" pitchFamily="18" charset="0"/>
              </a:rPr>
              <a:t>Drying of solids</a:t>
            </a:r>
            <a:endParaRPr lang="en-US" b="1" dirty="0">
              <a:effectLst>
                <a:outerShdw blurRad="38100" dist="38100" dir="2700000" algn="tl">
                  <a:srgbClr val="000000">
                    <a:alpha val="43137"/>
                  </a:srgbClr>
                </a:outerShdw>
              </a:effectLst>
              <a:latin typeface="Bodoni MT Black" pitchFamily="18" charset="0"/>
            </a:endParaRPr>
          </a:p>
        </p:txBody>
      </p:sp>
    </p:spTree>
    <p:extLst>
      <p:ext uri="{BB962C8B-B14F-4D97-AF65-F5344CB8AC3E}">
        <p14:creationId xmlns:p14="http://schemas.microsoft.com/office/powerpoint/2010/main" val="2756865802"/>
      </p:ext>
    </p:extLst>
  </p:cSld>
  <p:clrMapOvr>
    <a:masterClrMapping/>
  </p:clrMapOvr>
  <p:transition spd="med" advClick="0">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1295400"/>
            <a:ext cx="5486400" cy="5334000"/>
          </a:xfrm>
        </p:spPr>
        <p:style>
          <a:lnRef idx="1">
            <a:schemeClr val="accent4"/>
          </a:lnRef>
          <a:fillRef idx="2">
            <a:schemeClr val="accent4"/>
          </a:fillRef>
          <a:effectRef idx="1">
            <a:schemeClr val="accent4"/>
          </a:effectRef>
          <a:fontRef idx="minor">
            <a:schemeClr val="dk1"/>
          </a:fontRef>
        </p:style>
        <p:txBody>
          <a:bodyPr>
            <a:noAutofit/>
          </a:bodyPr>
          <a:lstStyle/>
          <a:p>
            <a:pPr marL="0" indent="0" algn="just">
              <a:buNone/>
            </a:pPr>
            <a:r>
              <a:rPr lang="en-US" sz="2800" b="1" dirty="0" smtClean="0">
                <a:solidFill>
                  <a:srgbClr val="FF0000"/>
                </a:solidFill>
                <a:effectLst>
                  <a:outerShdw blurRad="38100" dist="38100" dir="2700000" algn="tl">
                    <a:srgbClr val="000000">
                      <a:alpha val="43137"/>
                    </a:srgbClr>
                  </a:outerShdw>
                </a:effectLst>
              </a:rPr>
              <a:t>A-</a:t>
            </a:r>
            <a:r>
              <a:rPr lang="en-US" sz="2000" b="1" dirty="0" smtClean="0">
                <a:solidFill>
                  <a:srgbClr val="FF0000"/>
                </a:solidFill>
                <a:effectLst>
                  <a:outerShdw blurRad="38100" dist="38100" dir="2700000" algn="tl">
                    <a:srgbClr val="000000">
                      <a:alpha val="43137"/>
                    </a:srgbClr>
                  </a:outerShdw>
                </a:effectLst>
              </a:rPr>
              <a:t> </a:t>
            </a:r>
            <a:r>
              <a:rPr lang="en-US" sz="2800" b="1" u="sng" dirty="0" smtClean="0">
                <a:solidFill>
                  <a:srgbClr val="FF0000"/>
                </a:solidFill>
                <a:effectLst>
                  <a:outerShdw blurRad="38100" dist="38100" dir="2700000" algn="tl">
                    <a:srgbClr val="000000">
                      <a:alpha val="43137"/>
                    </a:srgbClr>
                  </a:outerShdw>
                </a:effectLst>
              </a:rPr>
              <a:t>Freeze dryer:</a:t>
            </a:r>
            <a:r>
              <a:rPr lang="en-US" sz="2800" b="1" dirty="0" smtClean="0">
                <a:solidFill>
                  <a:srgbClr val="FF0000"/>
                </a:solidFill>
                <a:effectLst>
                  <a:outerShdw blurRad="38100" dist="38100" dir="2700000" algn="tl">
                    <a:srgbClr val="000000">
                      <a:alpha val="43137"/>
                    </a:srgbClr>
                  </a:outerShdw>
                </a:effectLst>
              </a:rPr>
              <a:t> </a:t>
            </a:r>
            <a:r>
              <a:rPr lang="en-US" sz="2000" dirty="0" smtClean="0"/>
              <a:t>also referred </a:t>
            </a:r>
            <a:r>
              <a:rPr lang="en-US" sz="2000" dirty="0"/>
              <a:t>to </a:t>
            </a:r>
            <a:r>
              <a:rPr lang="en-US" sz="2000" b="1" u="sng" dirty="0" smtClean="0">
                <a:solidFill>
                  <a:srgbClr val="0070C0"/>
                </a:solidFill>
                <a:effectLst>
                  <a:outerShdw blurRad="38100" dist="38100" dir="2700000" algn="tl">
                    <a:srgbClr val="000000">
                      <a:alpha val="43137"/>
                    </a:srgbClr>
                  </a:outerShdw>
                </a:effectLst>
              </a:rPr>
              <a:t>lyophilization, gelsiccation </a:t>
            </a:r>
            <a:r>
              <a:rPr lang="en-US" sz="2000" b="1" u="sng" dirty="0">
                <a:solidFill>
                  <a:srgbClr val="0070C0"/>
                </a:solidFill>
                <a:effectLst>
                  <a:outerShdw blurRad="38100" dist="38100" dir="2700000" algn="tl">
                    <a:srgbClr val="000000">
                      <a:alpha val="43137"/>
                    </a:srgbClr>
                  </a:outerShdw>
                </a:effectLst>
              </a:rPr>
              <a:t>or drying by </a:t>
            </a:r>
            <a:r>
              <a:rPr lang="en-US" sz="2000" b="1" u="sng" dirty="0" smtClean="0">
                <a:solidFill>
                  <a:srgbClr val="0070C0"/>
                </a:solidFill>
                <a:effectLst>
                  <a:outerShdw blurRad="38100" dist="38100" dir="2700000" algn="tl">
                    <a:srgbClr val="000000">
                      <a:alpha val="43137"/>
                    </a:srgbClr>
                  </a:outerShdw>
                </a:effectLst>
              </a:rPr>
              <a:t>sublimation. </a:t>
            </a:r>
          </a:p>
          <a:p>
            <a:pPr marL="0" indent="0" algn="just">
              <a:buNone/>
            </a:pPr>
            <a:endParaRPr lang="en-US" sz="2000" b="1" u="sng" dirty="0" smtClean="0">
              <a:solidFill>
                <a:srgbClr val="0070C0"/>
              </a:solidFill>
              <a:effectLst>
                <a:outerShdw blurRad="38100" dist="38100" dir="2700000" algn="tl">
                  <a:srgbClr val="000000">
                    <a:alpha val="43137"/>
                  </a:srgbClr>
                </a:outerShdw>
              </a:effectLst>
            </a:endParaRPr>
          </a:p>
          <a:p>
            <a:pPr algn="just"/>
            <a:r>
              <a:rPr lang="en-US" sz="2000" dirty="0" smtClean="0"/>
              <a:t>Consist </a:t>
            </a:r>
            <a:r>
              <a:rPr lang="en-US" sz="2000" dirty="0"/>
              <a:t>of 4 basic </a:t>
            </a:r>
            <a:r>
              <a:rPr lang="en-US" sz="2000" dirty="0" smtClean="0"/>
              <a:t>components: (1- chamber for vacuum drying, 2- vacuum source, 3- heat source, 4- vapor </a:t>
            </a:r>
            <a:r>
              <a:rPr lang="en-US" sz="2000" dirty="0"/>
              <a:t>removal </a:t>
            </a:r>
            <a:r>
              <a:rPr lang="en-US" sz="2000" dirty="0" smtClean="0"/>
              <a:t>system) .</a:t>
            </a:r>
          </a:p>
          <a:p>
            <a:pPr marL="0" indent="0" algn="just">
              <a:buNone/>
            </a:pPr>
            <a:endParaRPr lang="en-US" sz="2000" dirty="0"/>
          </a:p>
          <a:p>
            <a:pPr algn="just"/>
            <a:r>
              <a:rPr lang="en-US" sz="2000" b="1" u="sng" dirty="0">
                <a:solidFill>
                  <a:srgbClr val="00B050"/>
                </a:solidFill>
                <a:effectLst>
                  <a:outerShdw blurRad="38100" dist="38100" dir="2700000" algn="tl">
                    <a:srgbClr val="000000">
                      <a:alpha val="43137"/>
                    </a:srgbClr>
                  </a:outerShdw>
                </a:effectLst>
              </a:rPr>
              <a:t>This method of drying is </a:t>
            </a:r>
            <a:r>
              <a:rPr lang="en-US" sz="2000" b="1" u="sng" dirty="0" smtClean="0">
                <a:solidFill>
                  <a:srgbClr val="00B050"/>
                </a:solidFill>
                <a:effectLst>
                  <a:outerShdw blurRad="38100" dist="38100" dir="2700000" algn="tl">
                    <a:srgbClr val="000000">
                      <a:alpha val="43137"/>
                    </a:srgbClr>
                  </a:outerShdw>
                </a:effectLst>
              </a:rPr>
              <a:t>used for </a:t>
            </a:r>
            <a:r>
              <a:rPr lang="en-US" sz="2000" b="1" u="sng" dirty="0">
                <a:solidFill>
                  <a:srgbClr val="00B050"/>
                </a:solidFill>
                <a:effectLst>
                  <a:outerShdw blurRad="38100" dist="38100" dir="2700000" algn="tl">
                    <a:srgbClr val="000000">
                      <a:alpha val="43137"/>
                    </a:srgbClr>
                  </a:outerShdw>
                </a:effectLst>
              </a:rPr>
              <a:t>heat sensitive materials and that react with </a:t>
            </a:r>
            <a:r>
              <a:rPr lang="en-US" sz="2000" b="1" u="sng" dirty="0" smtClean="0">
                <a:solidFill>
                  <a:srgbClr val="00B050"/>
                </a:solidFill>
                <a:effectLst>
                  <a:outerShdw blurRad="38100" dist="38100" dir="2700000" algn="tl">
                    <a:srgbClr val="000000">
                      <a:alpha val="43137"/>
                    </a:srgbClr>
                  </a:outerShdw>
                </a:effectLst>
              </a:rPr>
              <a:t>oxygen.</a:t>
            </a:r>
          </a:p>
          <a:p>
            <a:pPr marL="0" indent="0" algn="just">
              <a:buNone/>
            </a:pPr>
            <a:endParaRPr lang="en-US" sz="2000" b="1" u="sng" dirty="0" smtClean="0">
              <a:solidFill>
                <a:srgbClr val="00B050"/>
              </a:solidFill>
              <a:effectLst>
                <a:outerShdw blurRad="38100" dist="38100" dir="2700000" algn="tl">
                  <a:srgbClr val="000000">
                    <a:alpha val="43137"/>
                  </a:srgbClr>
                </a:outerShdw>
              </a:effectLst>
            </a:endParaRPr>
          </a:p>
          <a:p>
            <a:pPr algn="just"/>
            <a:r>
              <a:rPr lang="en-US" sz="2000" b="1" u="sng" dirty="0" smtClean="0">
                <a:effectLst>
                  <a:outerShdw blurRad="38100" dist="38100" dir="2700000" algn="tl">
                    <a:srgbClr val="000000">
                      <a:alpha val="43137"/>
                    </a:srgbClr>
                  </a:outerShdw>
                </a:effectLst>
              </a:rPr>
              <a:t>Materials used for such dryings:</a:t>
            </a:r>
            <a:r>
              <a:rPr lang="en-US" sz="2000" b="1" dirty="0" smtClean="0">
                <a:effectLst>
                  <a:outerShdw blurRad="38100" dist="38100" dir="2700000" algn="tl">
                    <a:srgbClr val="000000">
                      <a:alpha val="43137"/>
                    </a:srgbClr>
                  </a:outerShdw>
                </a:effectLst>
              </a:rPr>
              <a:t> </a:t>
            </a:r>
            <a:r>
              <a:rPr lang="en-US" sz="2000" b="1" dirty="0" smtClean="0">
                <a:solidFill>
                  <a:srgbClr val="FF0000"/>
                </a:solidFill>
                <a:effectLst>
                  <a:outerShdw blurRad="38100" dist="38100" dir="2700000" algn="tl">
                    <a:srgbClr val="000000">
                      <a:alpha val="43137"/>
                    </a:srgbClr>
                  </a:outerShdw>
                </a:effectLst>
              </a:rPr>
              <a:t>Blood serum, plasma, hormones, antibiotics, vaccines and bacterial cultures.</a:t>
            </a:r>
            <a:endParaRPr lang="ar-IQ" sz="2000" b="1" dirty="0">
              <a:solidFill>
                <a:srgbClr val="FF0000"/>
              </a:solidFill>
              <a:effectLst>
                <a:outerShdw blurRad="38100" dist="38100" dir="2700000" algn="tl">
                  <a:srgbClr val="000000">
                    <a:alpha val="43137"/>
                  </a:srgbClr>
                </a:outerShdw>
              </a:effectLst>
            </a:endParaRPr>
          </a:p>
        </p:txBody>
      </p:sp>
      <p:sp>
        <p:nvSpPr>
          <p:cNvPr id="3" name="Title 2"/>
          <p:cNvSpPr>
            <a:spLocks noGrp="1"/>
          </p:cNvSpPr>
          <p:nvPr>
            <p:ph type="title"/>
          </p:nvPr>
        </p:nvSpPr>
        <p:spPr>
          <a:xfrm>
            <a:off x="762000" y="304800"/>
            <a:ext cx="7756263" cy="609600"/>
          </a:xfrm>
        </p:spPr>
        <p:style>
          <a:lnRef idx="1">
            <a:schemeClr val="accent3"/>
          </a:lnRef>
          <a:fillRef idx="2">
            <a:schemeClr val="accent3"/>
          </a:fillRef>
          <a:effectRef idx="1">
            <a:schemeClr val="accent3"/>
          </a:effectRef>
          <a:fontRef idx="minor">
            <a:schemeClr val="dk1"/>
          </a:fontRef>
        </p:style>
        <p:txBody>
          <a:bodyPr/>
          <a:lstStyle/>
          <a:p>
            <a:r>
              <a:rPr lang="en-US" sz="3600" dirty="0" smtClean="0">
                <a:solidFill>
                  <a:srgbClr val="00B050"/>
                </a:solidFill>
              </a:rPr>
              <a:t>5- specialized </a:t>
            </a:r>
            <a:r>
              <a:rPr lang="en-US" sz="3600" dirty="0">
                <a:solidFill>
                  <a:srgbClr val="00B050"/>
                </a:solidFill>
              </a:rPr>
              <a:t>drying methods </a:t>
            </a:r>
            <a:r>
              <a:rPr lang="en-US" sz="3600" dirty="0" smtClean="0">
                <a:solidFill>
                  <a:srgbClr val="00B050"/>
                </a:solidFill>
              </a:rPr>
              <a:t>:</a:t>
            </a:r>
            <a:endParaRPr lang="en-US" sz="3600" dirty="0">
              <a:solidFill>
                <a:srgbClr val="00B050"/>
              </a:solidFill>
            </a:endParaRPr>
          </a:p>
        </p:txBody>
      </p:sp>
      <p:pic>
        <p:nvPicPr>
          <p:cNvPr id="4" name="Content Placeholder 3" descr="lyophil.gif"/>
          <p:cNvPicPr>
            <a:picLocks noChangeAspect="1"/>
          </p:cNvPicPr>
          <p:nvPr/>
        </p:nvPicPr>
        <p:blipFill>
          <a:blip r:embed="rId2"/>
          <a:stretch>
            <a:fillRect/>
          </a:stretch>
        </p:blipFill>
        <p:spPr>
          <a:xfrm>
            <a:off x="5638799" y="990600"/>
            <a:ext cx="3352799" cy="3352800"/>
          </a:xfrm>
          <a:prstGeom prst="rect">
            <a:avLst/>
          </a:prstGeom>
        </p:spPr>
      </p:pic>
      <p:pic>
        <p:nvPicPr>
          <p:cNvPr id="6" name="Content Placeholder 3" descr="laboratory-freeze-dryers-443698.jpg"/>
          <p:cNvPicPr>
            <a:picLocks noChangeAspect="1"/>
          </p:cNvPicPr>
          <p:nvPr/>
        </p:nvPicPr>
        <p:blipFill>
          <a:blip r:embed="rId3"/>
          <a:stretch>
            <a:fillRect/>
          </a:stretch>
        </p:blipFill>
        <p:spPr>
          <a:xfrm>
            <a:off x="5638799" y="4419600"/>
            <a:ext cx="3356571" cy="2438400"/>
          </a:xfrm>
          <a:prstGeom prst="rect">
            <a:avLst/>
          </a:prstGeom>
        </p:spPr>
      </p:pic>
    </p:spTree>
    <p:extLst>
      <p:ext uri="{BB962C8B-B14F-4D97-AF65-F5344CB8AC3E}">
        <p14:creationId xmlns:p14="http://schemas.microsoft.com/office/powerpoint/2010/main" val="2228842520"/>
      </p:ext>
    </p:extLst>
  </p:cSld>
  <p:clrMapOvr>
    <a:masterClrMapping/>
  </p:clrMapOvr>
  <mc:AlternateContent xmlns:mc="http://schemas.openxmlformats.org/markup-compatibility/2006" xmlns:p14="http://schemas.microsoft.com/office/powerpoint/2010/main">
    <mc:Choice Requires="p14">
      <p:transition spd="med" advClick="0">
        <p14:window dir="vert"/>
      </p:transition>
    </mc:Choice>
    <mc:Fallback xmlns="">
      <p:transition spd="med" advClick="0">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38600" y="76200"/>
            <a:ext cx="4999287"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366891"/>
            <a:ext cx="3657600" cy="618630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just"/>
            <a:r>
              <a:rPr lang="en-US" b="1" u="sng" dirty="0">
                <a:effectLst>
                  <a:outerShdw blurRad="38100" dist="38100" dir="2700000" algn="tl">
                    <a:srgbClr val="000000">
                      <a:alpha val="43137"/>
                    </a:srgbClr>
                  </a:outerShdw>
                </a:effectLst>
              </a:rPr>
              <a:t>Mechanism:</a:t>
            </a:r>
            <a:r>
              <a:rPr lang="en-US" b="1" dirty="0">
                <a:effectLst>
                  <a:outerShdw blurRad="38100" dist="38100" dir="2700000" algn="tl">
                    <a:srgbClr val="000000">
                      <a:alpha val="43137"/>
                    </a:srgbClr>
                  </a:outerShdw>
                </a:effectLst>
              </a:rPr>
              <a:t> </a:t>
            </a:r>
            <a:r>
              <a:rPr lang="en-US" dirty="0"/>
              <a:t>To stabilize </a:t>
            </a:r>
            <a:r>
              <a:rPr lang="en-US" dirty="0" smtClean="0"/>
              <a:t>these types </a:t>
            </a:r>
            <a:r>
              <a:rPr lang="en-US" dirty="0"/>
              <a:t>of materials we use phenomena of sublimation </a:t>
            </a:r>
            <a:r>
              <a:rPr lang="en-US" dirty="0" smtClean="0">
                <a:solidFill>
                  <a:srgbClr val="0070C0"/>
                </a:solidFill>
              </a:rPr>
              <a:t>(whereby water containing dissolved solids passes directly from solid state (ice) to the vapor state without passing through the liquid state –melting-)</a:t>
            </a:r>
            <a:r>
              <a:rPr lang="en-US" dirty="0" smtClean="0"/>
              <a:t>.</a:t>
            </a:r>
          </a:p>
          <a:p>
            <a:pPr algn="just"/>
            <a:endParaRPr lang="en-US" dirty="0" smtClean="0"/>
          </a:p>
          <a:p>
            <a:pPr marL="285750" indent="-285750" algn="just">
              <a:buFont typeface="Arial" pitchFamily="34" charset="0"/>
              <a:buChar char="•"/>
            </a:pPr>
            <a:r>
              <a:rPr lang="en-US" dirty="0" smtClean="0"/>
              <a:t>Thus sublimation can take place at pressure below the triple point [eutectic point] (4.579 mm Hg and 0.0099°C).</a:t>
            </a:r>
          </a:p>
          <a:p>
            <a:pPr algn="just"/>
            <a:endParaRPr lang="en-US" dirty="0" smtClean="0"/>
          </a:p>
          <a:p>
            <a:pPr algn="just"/>
            <a:r>
              <a:rPr lang="en-US" dirty="0" smtClean="0"/>
              <a:t>[</a:t>
            </a:r>
            <a:r>
              <a:rPr lang="en-US" dirty="0"/>
              <a:t>the materials frozen first and then subjected under high vacuum to heat (supplied from conduction, radiation or both) so the frozen liquid in dried material </a:t>
            </a:r>
            <a:r>
              <a:rPr lang="en-US" dirty="0" smtClean="0"/>
              <a:t>sublimed (frothing) </a:t>
            </a:r>
            <a:r>
              <a:rPr lang="en-US" dirty="0"/>
              <a:t>leaving only the solid].</a:t>
            </a:r>
          </a:p>
          <a:p>
            <a:pPr algn="just"/>
            <a:endParaRPr lang="en-US" dirty="0"/>
          </a:p>
        </p:txBody>
      </p:sp>
      <p:pic>
        <p:nvPicPr>
          <p:cNvPr id="6" name="Picture 5" descr="triple_point_lg.jpg"/>
          <p:cNvPicPr>
            <a:picLocks noChangeAspect="1"/>
          </p:cNvPicPr>
          <p:nvPr/>
        </p:nvPicPr>
        <p:blipFill>
          <a:blip r:embed="rId3"/>
          <a:stretch>
            <a:fillRect/>
          </a:stretch>
        </p:blipFill>
        <p:spPr>
          <a:xfrm>
            <a:off x="4038600" y="4038600"/>
            <a:ext cx="5029200" cy="2719074"/>
          </a:xfrm>
          <a:prstGeom prst="rect">
            <a:avLst/>
          </a:prstGeom>
        </p:spPr>
      </p:pic>
    </p:spTree>
    <p:extLst>
      <p:ext uri="{BB962C8B-B14F-4D97-AF65-F5344CB8AC3E}">
        <p14:creationId xmlns:p14="http://schemas.microsoft.com/office/powerpoint/2010/main" val="357836644"/>
      </p:ext>
    </p:extLst>
  </p:cSld>
  <p:clrMapOvr>
    <a:masterClrMapping/>
  </p:clrMapOvr>
  <mc:AlternateContent xmlns:mc="http://schemas.openxmlformats.org/markup-compatibility/2006" xmlns:p14="http://schemas.microsoft.com/office/powerpoint/2010/main">
    <mc:Choice Requires="p14">
      <p:transition spd="med" advClick="0">
        <p14:prism isContent="1" isInverted="1"/>
      </p:transition>
    </mc:Choice>
    <mc:Fallback xmlns="">
      <p:transition spd="med" advClick="0">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09600"/>
            <a:ext cx="8458200" cy="5562600"/>
          </a:xfrm>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en-US" sz="3200" dirty="0" smtClean="0">
                <a:solidFill>
                  <a:srgbClr val="FF0000"/>
                </a:solidFill>
              </a:rPr>
              <a:t>B- microwave drying: </a:t>
            </a:r>
          </a:p>
          <a:p>
            <a:pPr marL="0" indent="0" algn="just">
              <a:buNone/>
            </a:pPr>
            <a:r>
              <a:rPr lang="en-US" sz="3200" b="1" u="sng" dirty="0" smtClean="0">
                <a:solidFill>
                  <a:srgbClr val="0070C0"/>
                </a:solidFill>
                <a:effectLst>
                  <a:outerShdw blurRad="38100" dist="38100" dir="2700000" algn="tl">
                    <a:srgbClr val="000000">
                      <a:alpha val="43137"/>
                    </a:srgbClr>
                  </a:outerShdw>
                </a:effectLst>
              </a:rPr>
              <a:t>Mechanism:</a:t>
            </a:r>
            <a:r>
              <a:rPr lang="en-US" sz="3200" dirty="0" smtClean="0">
                <a:solidFill>
                  <a:srgbClr val="FF0000"/>
                </a:solidFill>
              </a:rPr>
              <a:t> </a:t>
            </a:r>
            <a:r>
              <a:rPr lang="en-US" sz="2800" dirty="0" smtClean="0"/>
              <a:t>here </a:t>
            </a:r>
            <a:r>
              <a:rPr lang="en-US" sz="2800" dirty="0"/>
              <a:t>instead of applying heat externally to </a:t>
            </a:r>
            <a:r>
              <a:rPr lang="en-US" sz="2800" dirty="0" smtClean="0"/>
              <a:t>material, energy in </a:t>
            </a:r>
            <a:r>
              <a:rPr lang="en-US" sz="2800" dirty="0"/>
              <a:t>form of </a:t>
            </a:r>
            <a:r>
              <a:rPr lang="en-US" sz="2800" dirty="0" smtClean="0"/>
              <a:t>microwaves is </a:t>
            </a:r>
            <a:r>
              <a:rPr lang="en-US" sz="2800" dirty="0"/>
              <a:t>converted into internal heat by interaction with material </a:t>
            </a:r>
            <a:r>
              <a:rPr lang="en-US" sz="2800" dirty="0" smtClean="0"/>
              <a:t>itself</a:t>
            </a:r>
          </a:p>
          <a:p>
            <a:pPr marL="0" indent="0" algn="just">
              <a:buNone/>
            </a:pPr>
            <a:endParaRPr lang="en-US" sz="3200" dirty="0" smtClean="0">
              <a:solidFill>
                <a:srgbClr val="FF0000"/>
              </a:solidFill>
            </a:endParaRPr>
          </a:p>
          <a:p>
            <a:pPr marL="0" indent="0" algn="ctr">
              <a:buNone/>
            </a:pPr>
            <a:r>
              <a:rPr lang="en-US" sz="2800" dirty="0" smtClean="0">
                <a:solidFill>
                  <a:schemeClr val="tx1"/>
                </a:solidFill>
              </a:rPr>
              <a:t>This permits extremely rapid heat transfer throughout the material</a:t>
            </a:r>
          </a:p>
          <a:p>
            <a:pPr marL="0" indent="0" algn="just">
              <a:buNone/>
            </a:pPr>
            <a:r>
              <a:rPr lang="en-US" sz="3200" dirty="0" smtClean="0">
                <a:solidFill>
                  <a:srgbClr val="FF0000"/>
                </a:solidFill>
              </a:rPr>
              <a:t> </a:t>
            </a:r>
          </a:p>
          <a:p>
            <a:pPr marL="0" indent="0" algn="ctr">
              <a:buNone/>
            </a:pPr>
            <a:r>
              <a:rPr lang="en-US" sz="2800" dirty="0" smtClean="0">
                <a:solidFill>
                  <a:schemeClr val="tx1"/>
                </a:solidFill>
              </a:rPr>
              <a:t>Rapid drying.</a:t>
            </a:r>
            <a:endParaRPr lang="ar-IQ" sz="2800" dirty="0">
              <a:solidFill>
                <a:schemeClr val="tx1"/>
              </a:solidFill>
            </a:endParaRPr>
          </a:p>
        </p:txBody>
      </p:sp>
      <p:sp>
        <p:nvSpPr>
          <p:cNvPr id="4" name="Down Arrow 3"/>
          <p:cNvSpPr/>
          <p:nvPr/>
        </p:nvSpPr>
        <p:spPr>
          <a:xfrm>
            <a:off x="4304923" y="3048000"/>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4268709" y="4724400"/>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0134036"/>
      </p:ext>
    </p:extLst>
  </p:cSld>
  <p:clrMapOvr>
    <a:masterClrMapping/>
  </p:clrMapOvr>
  <p:transition spd="med" advClick="0">
    <p:check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639596"/>
      </p:ext>
    </p:extLst>
  </p:cSld>
  <p:clrMapOvr>
    <a:masterClrMapping/>
  </p:clrMapOvr>
  <p:transition spd="med" advClick="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chor="ctr"/>
              <a:lstStyle/>
              <a:p>
                <a:pPr marL="0" indent="0" algn="just">
                  <a:buNone/>
                </a:pPr>
                <a:r>
                  <a:rPr lang="en-US" dirty="0" smtClean="0"/>
                  <a:t>Example: if exactly 5 g of moist solid is brought to a constant dry weight of 3 g:</a:t>
                </a:r>
              </a:p>
              <a:p>
                <a:pPr marL="0" indent="0" algn="just">
                  <a:buNone/>
                </a:pPr>
                <a:endParaRPr lang="en-US" dirty="0"/>
              </a:p>
              <a:p>
                <a:r>
                  <a:rPr lang="en-US" dirty="0" smtClean="0"/>
                  <a:t>MC = </a:t>
                </a:r>
                <a14:m>
                  <m:oMath xmlns:m="http://schemas.openxmlformats.org/officeDocument/2006/math">
                    <m:f>
                      <m:fPr>
                        <m:ctrlPr>
                          <a:rPr lang="en-US" sz="2800" i="1" smtClean="0">
                            <a:latin typeface="Cambria Math"/>
                          </a:rPr>
                        </m:ctrlPr>
                      </m:fPr>
                      <m:num>
                        <m:r>
                          <a:rPr lang="en-US" sz="2800" b="0" i="1" smtClean="0">
                            <a:latin typeface="Cambria Math"/>
                          </a:rPr>
                          <m:t>5</m:t>
                        </m:r>
                        <m:r>
                          <a:rPr lang="en-US" sz="2800" b="0" i="1" smtClean="0">
                            <a:latin typeface="Cambria Math"/>
                          </a:rPr>
                          <m:t>−</m:t>
                        </m:r>
                        <m:r>
                          <a:rPr lang="en-US" sz="2800" b="0" i="1" smtClean="0">
                            <a:latin typeface="Cambria Math"/>
                          </a:rPr>
                          <m:t>3</m:t>
                        </m:r>
                      </m:num>
                      <m:den>
                        <m:r>
                          <a:rPr lang="en-US" sz="2800" b="0" i="1" smtClean="0">
                            <a:latin typeface="Cambria Math"/>
                          </a:rPr>
                          <m:t>3</m:t>
                        </m:r>
                      </m:den>
                    </m:f>
                  </m:oMath>
                </a14:m>
                <a:r>
                  <a:rPr lang="en-US" dirty="0" smtClean="0"/>
                  <a:t> x 100 = 66.7%</a:t>
                </a:r>
              </a:p>
              <a:p>
                <a:r>
                  <a:rPr lang="en-US" dirty="0" smtClean="0"/>
                  <a:t>Whereas  LOD = </a:t>
                </a:r>
                <a14:m>
                  <m:oMath xmlns:m="http://schemas.openxmlformats.org/officeDocument/2006/math">
                    <m:f>
                      <m:fPr>
                        <m:ctrlPr>
                          <a:rPr lang="en-US" sz="2800" i="1" smtClean="0">
                            <a:latin typeface="Cambria Math"/>
                          </a:rPr>
                        </m:ctrlPr>
                      </m:fPr>
                      <m:num>
                        <m:r>
                          <a:rPr lang="en-US" sz="2800" b="0" i="1" smtClean="0">
                            <a:latin typeface="Cambria Math"/>
                          </a:rPr>
                          <m:t>5</m:t>
                        </m:r>
                        <m:r>
                          <a:rPr lang="en-US" sz="2800" b="0" i="1" smtClean="0">
                            <a:latin typeface="Cambria Math"/>
                          </a:rPr>
                          <m:t>−</m:t>
                        </m:r>
                        <m:r>
                          <a:rPr lang="en-US" sz="2800" b="0" i="1" smtClean="0">
                            <a:latin typeface="Cambria Math"/>
                          </a:rPr>
                          <m:t>3</m:t>
                        </m:r>
                      </m:num>
                      <m:den>
                        <m:r>
                          <a:rPr lang="en-US" sz="2800" b="0" i="1" smtClean="0">
                            <a:latin typeface="Cambria Math"/>
                          </a:rPr>
                          <m:t>5</m:t>
                        </m:r>
                      </m:den>
                    </m:f>
                  </m:oMath>
                </a14:m>
                <a:r>
                  <a:rPr lang="en-US" dirty="0" smtClean="0"/>
                  <a:t> x 100 = 40%</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260" r="-2205"/>
                </a:stretch>
              </a:blipFill>
            </p:spPr>
            <p:txBody>
              <a:bodyPr/>
              <a:lstStyle/>
              <a:p>
                <a:r>
                  <a:rPr lang="en-US">
                    <a:noFill/>
                  </a:rPr>
                  <a:t> </a:t>
                </a:r>
              </a:p>
            </p:txBody>
          </p:sp>
        </mc:Fallback>
      </mc:AlternateContent>
    </p:spTree>
    <p:extLst>
      <p:ext uri="{BB962C8B-B14F-4D97-AF65-F5344CB8AC3E}">
        <p14:creationId xmlns:p14="http://schemas.microsoft.com/office/powerpoint/2010/main" val="324432951"/>
      </p:ext>
    </p:extLst>
  </p:cSld>
  <p:clrMapOvr>
    <a:masterClrMapping/>
  </p:clrMapOvr>
  <p:transition spd="med" advClick="0">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1" y="2057400"/>
            <a:ext cx="4952999" cy="4648199"/>
          </a:xfrm>
        </p:spPr>
        <p:style>
          <a:lnRef idx="1">
            <a:schemeClr val="accent6"/>
          </a:lnRef>
          <a:fillRef idx="2">
            <a:schemeClr val="accent6"/>
          </a:fillRef>
          <a:effectRef idx="1">
            <a:schemeClr val="accent6"/>
          </a:effectRef>
          <a:fontRef idx="minor">
            <a:schemeClr val="dk1"/>
          </a:fontRef>
        </p:style>
        <p:txBody>
          <a:bodyPr>
            <a:noAutofit/>
          </a:bodyPr>
          <a:lstStyle/>
          <a:p>
            <a:pPr algn="just"/>
            <a:r>
              <a:rPr lang="en-US" sz="1900" dirty="0">
                <a:solidFill>
                  <a:schemeClr val="tx1"/>
                </a:solidFill>
              </a:rPr>
              <a:t>The </a:t>
            </a:r>
            <a:r>
              <a:rPr lang="en-US" sz="1900" dirty="0" smtClean="0">
                <a:solidFill>
                  <a:schemeClr val="tx1"/>
                </a:solidFill>
              </a:rPr>
              <a:t>rate of drying shows </a:t>
            </a:r>
            <a:r>
              <a:rPr lang="en-US" sz="1900" dirty="0">
                <a:solidFill>
                  <a:schemeClr val="tx1"/>
                </a:solidFill>
              </a:rPr>
              <a:t>certain phases </a:t>
            </a:r>
            <a:r>
              <a:rPr lang="en-US" sz="1900" dirty="0" smtClean="0">
                <a:solidFill>
                  <a:schemeClr val="tx1"/>
                </a:solidFill>
              </a:rPr>
              <a:t>in </a:t>
            </a:r>
            <a:r>
              <a:rPr lang="en-US" sz="1900" dirty="0">
                <a:solidFill>
                  <a:schemeClr val="tx1"/>
                </a:solidFill>
              </a:rPr>
              <a:t>which the change in moisture content is plotted against time. </a:t>
            </a:r>
            <a:endParaRPr lang="en-US" sz="1900" dirty="0" smtClean="0">
              <a:solidFill>
                <a:schemeClr val="tx1"/>
              </a:solidFill>
            </a:endParaRPr>
          </a:p>
          <a:p>
            <a:pPr marL="0" indent="0">
              <a:buNone/>
            </a:pPr>
            <a:endParaRPr lang="en-US" sz="1900" dirty="0" smtClean="0"/>
          </a:p>
          <a:p>
            <a:pPr marL="0" indent="0" algn="just">
              <a:buNone/>
            </a:pPr>
            <a:r>
              <a:rPr lang="en-US" b="1" u="sng" dirty="0" smtClean="0">
                <a:solidFill>
                  <a:srgbClr val="FF0000"/>
                </a:solidFill>
                <a:effectLst>
                  <a:outerShdw blurRad="38100" dist="38100" dir="2700000" algn="tl">
                    <a:srgbClr val="000000">
                      <a:alpha val="43137"/>
                    </a:srgbClr>
                  </a:outerShdw>
                </a:effectLst>
              </a:rPr>
              <a:t>Steps of drying:</a:t>
            </a:r>
          </a:p>
          <a:p>
            <a:pPr algn="just"/>
            <a:r>
              <a:rPr lang="en-US" sz="1900" dirty="0" smtClean="0"/>
              <a:t>Wet solid is placed in a drying oven, it begins to absorb heat and increase in temp.</a:t>
            </a:r>
          </a:p>
          <a:p>
            <a:pPr algn="just"/>
            <a:r>
              <a:rPr lang="en-US" sz="1900" dirty="0" smtClean="0"/>
              <a:t>At the same time, the moisture begins evaporating and cools the drying solid.</a:t>
            </a:r>
          </a:p>
          <a:p>
            <a:pPr algn="just">
              <a:buFont typeface="+mj-lt"/>
              <a:buAutoNum type="arabicPeriod"/>
            </a:pPr>
            <a:endParaRPr lang="en-US" sz="1900" dirty="0"/>
          </a:p>
          <a:p>
            <a:pPr marL="0" indent="0" algn="just">
              <a:buNone/>
            </a:pPr>
            <a:r>
              <a:rPr lang="en-US" sz="1900" dirty="0" smtClean="0"/>
              <a:t>(This period of </a:t>
            </a:r>
            <a:r>
              <a:rPr lang="en-US" sz="1900" b="1" dirty="0" smtClean="0">
                <a:effectLst>
                  <a:outerShdw blurRad="38100" dist="38100" dir="2700000" algn="tl">
                    <a:srgbClr val="000000">
                      <a:alpha val="43137"/>
                    </a:srgbClr>
                  </a:outerShdw>
                </a:effectLst>
              </a:rPr>
              <a:t>initial adjustment </a:t>
            </a:r>
            <a:r>
              <a:rPr lang="en-US" sz="1900" dirty="0" smtClean="0"/>
              <a:t>is shown as segment of </a:t>
            </a:r>
            <a:r>
              <a:rPr lang="en-US" sz="1900" b="1" dirty="0" smtClean="0">
                <a:solidFill>
                  <a:srgbClr val="FF0000"/>
                </a:solidFill>
                <a:effectLst>
                  <a:outerShdw blurRad="38100" dist="38100" dir="2700000" algn="tl">
                    <a:srgbClr val="000000">
                      <a:alpha val="43137"/>
                    </a:srgbClr>
                  </a:outerShdw>
                </a:effectLst>
              </a:rPr>
              <a:t>AB</a:t>
            </a:r>
            <a:r>
              <a:rPr lang="en-US" sz="1900" dirty="0" smtClean="0"/>
              <a:t>).</a:t>
            </a:r>
          </a:p>
        </p:txBody>
      </p:sp>
      <p:sp>
        <p:nvSpPr>
          <p:cNvPr id="2" name="Title 1"/>
          <p:cNvSpPr>
            <a:spLocks noGrp="1"/>
          </p:cNvSpPr>
          <p:nvPr>
            <p:ph type="title"/>
          </p:nvPr>
        </p:nvSpPr>
        <p:spPr>
          <a:xfrm>
            <a:off x="536090" y="570156"/>
            <a:ext cx="8150710" cy="1054250"/>
          </a:xfrm>
        </p:spPr>
        <p:txBody>
          <a:bodyPr/>
          <a:lstStyle/>
          <a:p>
            <a:r>
              <a:rPr lang="en-US" sz="4000" dirty="0" smtClean="0">
                <a:latin typeface="Bernard MT Condensed" pitchFamily="18" charset="0"/>
                <a:cs typeface="Aharoni" pitchFamily="2" charset="-79"/>
              </a:rPr>
              <a:t>Behavior of solids during drying</a:t>
            </a:r>
            <a:endParaRPr lang="en-US" sz="4000" dirty="0">
              <a:latin typeface="Bernard MT Condensed" pitchFamily="18" charset="0"/>
              <a:cs typeface="Aharoni" pitchFamily="2" charset="-79"/>
            </a:endParaRPr>
          </a:p>
        </p:txBody>
      </p:sp>
      <p:pic>
        <p:nvPicPr>
          <p:cNvPr id="4" name="Picture 4" descr="D 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057400"/>
            <a:ext cx="38100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321116"/>
      </p:ext>
    </p:extLst>
  </p:cSld>
  <p:clrMapOvr>
    <a:masterClrMapping/>
  </p:clrMapOvr>
  <p:transition spd="slow" advClick="0">
    <p:cover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457200"/>
            <a:ext cx="5181600" cy="6019800"/>
          </a:xfrm>
        </p:spPr>
        <p:style>
          <a:lnRef idx="1">
            <a:schemeClr val="accent6"/>
          </a:lnRef>
          <a:fillRef idx="2">
            <a:schemeClr val="accent6"/>
          </a:fillRef>
          <a:effectRef idx="1">
            <a:schemeClr val="accent6"/>
          </a:effectRef>
          <a:fontRef idx="minor">
            <a:schemeClr val="dk1"/>
          </a:fontRef>
        </p:style>
        <p:txBody>
          <a:bodyPr anchor="ctr">
            <a:normAutofit fontScale="92500" lnSpcReduction="20000"/>
          </a:bodyPr>
          <a:lstStyle/>
          <a:p>
            <a:pPr marL="0" indent="0" algn="just">
              <a:buNone/>
            </a:pPr>
            <a:r>
              <a:rPr lang="en-US" b="1" dirty="0" smtClean="0">
                <a:solidFill>
                  <a:srgbClr val="FF0000"/>
                </a:solidFill>
                <a:effectLst>
                  <a:outerShdw blurRad="38100" dist="38100" dir="2700000" algn="tl">
                    <a:srgbClr val="000000">
                      <a:alpha val="43137"/>
                    </a:srgbClr>
                  </a:outerShdw>
                </a:effectLst>
              </a:rPr>
              <a:t>At point B,</a:t>
            </a:r>
            <a:r>
              <a:rPr lang="en-US" dirty="0" smtClean="0"/>
              <a:t> After </a:t>
            </a:r>
            <a:r>
              <a:rPr lang="en-US" dirty="0"/>
              <a:t>a period of initial adjustment, the rates of heating and cooling became equal and the temp. of drying material stabilizes.</a:t>
            </a:r>
          </a:p>
          <a:p>
            <a:pPr marL="0" indent="0">
              <a:buNone/>
            </a:pPr>
            <a:endParaRPr lang="en-US" dirty="0" smtClean="0">
              <a:solidFill>
                <a:schemeClr val="tx1"/>
              </a:solidFill>
            </a:endParaRPr>
          </a:p>
          <a:p>
            <a:pPr marL="0" indent="0" algn="just">
              <a:buNone/>
            </a:pPr>
            <a:r>
              <a:rPr lang="en-US" b="1" dirty="0" smtClean="0">
                <a:solidFill>
                  <a:srgbClr val="FF0000"/>
                </a:solidFill>
                <a:effectLst>
                  <a:outerShdw blurRad="38100" dist="38100" dir="2700000" algn="tl">
                    <a:srgbClr val="000000">
                      <a:alpha val="43137"/>
                    </a:srgbClr>
                  </a:outerShdw>
                </a:effectLst>
              </a:rPr>
              <a:t>Between point B and C, </a:t>
            </a:r>
            <a:r>
              <a:rPr lang="en-US" dirty="0">
                <a:solidFill>
                  <a:schemeClr val="tx1"/>
                </a:solidFill>
              </a:rPr>
              <a:t>the </a:t>
            </a:r>
            <a:r>
              <a:rPr lang="en-US" dirty="0" smtClean="0">
                <a:solidFill>
                  <a:schemeClr val="tx1"/>
                </a:solidFill>
              </a:rPr>
              <a:t>moisture evaporating from the surface is replaced by water from the interior of the solid at a rate equal to the rate of evaporation. </a:t>
            </a:r>
            <a:r>
              <a:rPr lang="en-US" dirty="0" smtClean="0">
                <a:solidFill>
                  <a:srgbClr val="00B050"/>
                </a:solidFill>
              </a:rPr>
              <a:t>The rate of drying is constant</a:t>
            </a:r>
            <a:r>
              <a:rPr lang="en-US" dirty="0" smtClean="0">
                <a:solidFill>
                  <a:schemeClr val="tx1"/>
                </a:solidFill>
              </a:rPr>
              <a:t>. Known as </a:t>
            </a:r>
            <a:r>
              <a:rPr lang="en-US" b="1" dirty="0" smtClean="0">
                <a:solidFill>
                  <a:schemeClr val="tx1"/>
                </a:solidFill>
              </a:rPr>
              <a:t>the </a:t>
            </a:r>
            <a:r>
              <a:rPr lang="en-US" b="1" dirty="0">
                <a:solidFill>
                  <a:schemeClr val="tx1"/>
                </a:solidFill>
              </a:rPr>
              <a:t>constant-rate </a:t>
            </a:r>
            <a:r>
              <a:rPr lang="en-US" b="1" dirty="0" smtClean="0">
                <a:solidFill>
                  <a:schemeClr val="tx1"/>
                </a:solidFill>
              </a:rPr>
              <a:t>period.</a:t>
            </a:r>
          </a:p>
          <a:p>
            <a:pPr marL="0" indent="0" algn="just">
              <a:buNone/>
            </a:pPr>
            <a:endParaRPr lang="en-US" b="1" dirty="0">
              <a:solidFill>
                <a:schemeClr val="tx1"/>
              </a:solidFill>
            </a:endParaRPr>
          </a:p>
          <a:p>
            <a:pPr marL="0" indent="0" algn="just">
              <a:buNone/>
            </a:pPr>
            <a:r>
              <a:rPr lang="en-US" b="1" dirty="0" smtClean="0">
                <a:solidFill>
                  <a:srgbClr val="FF0000"/>
                </a:solidFill>
                <a:effectLst>
                  <a:outerShdw blurRad="38100" dist="38100" dir="2700000" algn="tl">
                    <a:srgbClr val="000000">
                      <a:alpha val="43137"/>
                    </a:srgbClr>
                  </a:outerShdw>
                </a:effectLst>
              </a:rPr>
              <a:t>At point C,</a:t>
            </a:r>
            <a:r>
              <a:rPr lang="en-US" dirty="0" smtClean="0">
                <a:solidFill>
                  <a:schemeClr val="tx1"/>
                </a:solidFill>
              </a:rPr>
              <a:t> the surface water is no longer replaced at a rate fast enough to maintain continuous film. Drying spots begin to appear, the </a:t>
            </a:r>
            <a:r>
              <a:rPr lang="en-US" dirty="0" smtClean="0">
                <a:solidFill>
                  <a:srgbClr val="00B050"/>
                </a:solidFill>
              </a:rPr>
              <a:t>rate of drying begins to fall off</a:t>
            </a:r>
            <a:r>
              <a:rPr lang="en-US" dirty="0" smtClean="0">
                <a:solidFill>
                  <a:schemeClr val="tx1"/>
                </a:solidFill>
              </a:rPr>
              <a:t>. The moisture occur referred </a:t>
            </a:r>
            <a:r>
              <a:rPr lang="en-US" dirty="0">
                <a:solidFill>
                  <a:schemeClr val="tx1"/>
                </a:solidFill>
              </a:rPr>
              <a:t>to as </a:t>
            </a:r>
            <a:r>
              <a:rPr lang="en-US" b="1" dirty="0">
                <a:solidFill>
                  <a:schemeClr val="tx1"/>
                </a:solidFill>
              </a:rPr>
              <a:t>the critical moisture content</a:t>
            </a:r>
            <a:r>
              <a:rPr lang="en-US" b="1" dirty="0" smtClean="0">
                <a:solidFill>
                  <a:schemeClr val="tx1"/>
                </a:solidFill>
              </a:rPr>
              <a:t>.</a:t>
            </a:r>
          </a:p>
        </p:txBody>
      </p:sp>
      <p:pic>
        <p:nvPicPr>
          <p:cNvPr id="4" name="Picture 4" descr="D 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228600"/>
            <a:ext cx="36576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6657944"/>
      </p:ext>
    </p:extLst>
  </p:cSld>
  <p:clrMapOvr>
    <a:masterClrMapping/>
  </p:clrMapOvr>
  <p:transition spd="med" advClick="0">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609600"/>
            <a:ext cx="5334000" cy="6019800"/>
          </a:xfrm>
        </p:spPr>
        <p:style>
          <a:lnRef idx="1">
            <a:schemeClr val="accent6"/>
          </a:lnRef>
          <a:fillRef idx="2">
            <a:schemeClr val="accent6"/>
          </a:fillRef>
          <a:effectRef idx="1">
            <a:schemeClr val="accent6"/>
          </a:effectRef>
          <a:fontRef idx="minor">
            <a:schemeClr val="dk1"/>
          </a:fontRef>
        </p:style>
        <p:txBody>
          <a:bodyPr>
            <a:noAutofit/>
          </a:bodyPr>
          <a:lstStyle/>
          <a:p>
            <a:pPr marL="0" indent="0" algn="just">
              <a:buNone/>
            </a:pPr>
            <a:r>
              <a:rPr lang="en-US" sz="1800" b="1" dirty="0">
                <a:solidFill>
                  <a:srgbClr val="FF0000"/>
                </a:solidFill>
                <a:effectLst>
                  <a:outerShdw blurRad="38100" dist="38100" dir="2700000" algn="tl">
                    <a:srgbClr val="000000">
                      <a:alpha val="43137"/>
                    </a:srgbClr>
                  </a:outerShdw>
                </a:effectLst>
              </a:rPr>
              <a:t>Between point C and D,</a:t>
            </a:r>
            <a:r>
              <a:rPr lang="en-US" sz="1800" dirty="0">
                <a:solidFill>
                  <a:schemeClr val="tx1"/>
                </a:solidFill>
              </a:rPr>
              <a:t> the No. and area of dry spots continue to grow, and the rate of drying falls steadily. The time CD is known as </a:t>
            </a:r>
            <a:r>
              <a:rPr lang="en-US" sz="1800" b="1" dirty="0">
                <a:solidFill>
                  <a:schemeClr val="tx1"/>
                </a:solidFill>
              </a:rPr>
              <a:t>first falling-rate period (or unsaturated surface drying).</a:t>
            </a:r>
          </a:p>
          <a:p>
            <a:pPr marL="0" indent="0" algn="just">
              <a:buNone/>
            </a:pPr>
            <a:endParaRPr lang="en-US" sz="1800" b="1" dirty="0">
              <a:solidFill>
                <a:schemeClr val="tx1"/>
              </a:solidFill>
            </a:endParaRPr>
          </a:p>
          <a:p>
            <a:pPr marL="0" indent="0" algn="just">
              <a:buNone/>
            </a:pPr>
            <a:r>
              <a:rPr lang="en-US" sz="1800" b="1" dirty="0">
                <a:solidFill>
                  <a:srgbClr val="FF0000"/>
                </a:solidFill>
                <a:effectLst>
                  <a:outerShdw blurRad="38100" dist="38100" dir="2700000" algn="tl">
                    <a:srgbClr val="000000">
                      <a:alpha val="43137"/>
                    </a:srgbClr>
                  </a:outerShdw>
                </a:effectLst>
              </a:rPr>
              <a:t>At Point D, </a:t>
            </a:r>
            <a:r>
              <a:rPr lang="en-US" sz="1800" dirty="0">
                <a:solidFill>
                  <a:schemeClr val="tx1"/>
                </a:solidFill>
              </a:rPr>
              <a:t>the film of continuous water is completely evaporated, and the </a:t>
            </a:r>
            <a:r>
              <a:rPr lang="en-US" sz="1800" dirty="0">
                <a:solidFill>
                  <a:srgbClr val="00B050"/>
                </a:solidFill>
              </a:rPr>
              <a:t>rate of drying depends on rate of diffusion of moisture to the surface of solid</a:t>
            </a:r>
            <a:r>
              <a:rPr lang="en-US" sz="1800" dirty="0">
                <a:solidFill>
                  <a:schemeClr val="tx1"/>
                </a:solidFill>
              </a:rPr>
              <a:t>. This point is known as </a:t>
            </a:r>
            <a:r>
              <a:rPr lang="en-US" sz="1800" b="1" dirty="0">
                <a:solidFill>
                  <a:schemeClr val="tx1"/>
                </a:solidFill>
              </a:rPr>
              <a:t>second critical point</a:t>
            </a:r>
            <a:r>
              <a:rPr lang="en-US" sz="1800" dirty="0">
                <a:solidFill>
                  <a:schemeClr val="tx1"/>
                </a:solidFill>
              </a:rPr>
              <a:t>.</a:t>
            </a:r>
          </a:p>
          <a:p>
            <a:pPr marL="0" indent="0" algn="just">
              <a:buNone/>
            </a:pPr>
            <a:endParaRPr lang="en-US" sz="1800" dirty="0">
              <a:solidFill>
                <a:schemeClr val="tx1"/>
              </a:solidFill>
            </a:endParaRPr>
          </a:p>
          <a:p>
            <a:pPr marL="0" indent="0" algn="just">
              <a:buNone/>
            </a:pPr>
            <a:r>
              <a:rPr lang="en-US" sz="1800" b="1" dirty="0">
                <a:solidFill>
                  <a:srgbClr val="FF0000"/>
                </a:solidFill>
                <a:effectLst>
                  <a:outerShdw blurRad="38100" dist="38100" dir="2700000" algn="tl">
                    <a:srgbClr val="000000">
                      <a:alpha val="43137"/>
                    </a:srgbClr>
                  </a:outerShdw>
                </a:effectLst>
              </a:rPr>
              <a:t>Between point D and E, </a:t>
            </a:r>
            <a:r>
              <a:rPr lang="en-US" sz="1800" dirty="0">
                <a:solidFill>
                  <a:schemeClr val="tx1"/>
                </a:solidFill>
              </a:rPr>
              <a:t>the rate of drying falls rapidly than the first falling rate, and time DE is called </a:t>
            </a:r>
            <a:r>
              <a:rPr lang="en-US" sz="1800" b="1" dirty="0">
                <a:solidFill>
                  <a:schemeClr val="tx1"/>
                </a:solidFill>
              </a:rPr>
              <a:t>second falling rate period.</a:t>
            </a:r>
          </a:p>
          <a:p>
            <a:pPr marL="0" indent="0" algn="just">
              <a:buNone/>
            </a:pPr>
            <a:endParaRPr lang="en-US" sz="1800" b="1" dirty="0">
              <a:solidFill>
                <a:schemeClr val="tx1"/>
              </a:solidFill>
            </a:endParaRPr>
          </a:p>
          <a:p>
            <a:pPr marL="0" indent="0" algn="just">
              <a:buNone/>
            </a:pPr>
            <a:r>
              <a:rPr lang="en-US" sz="1800" b="1" dirty="0">
                <a:solidFill>
                  <a:srgbClr val="FF0000"/>
                </a:solidFill>
                <a:effectLst>
                  <a:outerShdw blurRad="38100" dist="38100" dir="2700000" algn="tl">
                    <a:srgbClr val="000000">
                      <a:alpha val="43137"/>
                    </a:srgbClr>
                  </a:outerShdw>
                </a:effectLst>
              </a:rPr>
              <a:t>At point E,</a:t>
            </a:r>
            <a:r>
              <a:rPr lang="en-US" sz="1800" b="1" dirty="0">
                <a:solidFill>
                  <a:schemeClr val="tx1"/>
                </a:solidFill>
              </a:rPr>
              <a:t> </a:t>
            </a:r>
            <a:r>
              <a:rPr lang="en-US" sz="1800" dirty="0">
                <a:solidFill>
                  <a:schemeClr val="tx1"/>
                </a:solidFill>
              </a:rPr>
              <a:t>When dying state is equal to zero, the equilibrium moisture period begins, and the solid is in equilibrium with its surroundings (Temp. and moisture content remain constant). Continued drying is waste of time and energy. </a:t>
            </a:r>
            <a:endParaRPr lang="en-US" sz="1800" dirty="0"/>
          </a:p>
        </p:txBody>
      </p:sp>
      <p:pic>
        <p:nvPicPr>
          <p:cNvPr id="4" name="Picture 4" descr="D R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57200"/>
            <a:ext cx="3581400" cy="6248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625793"/>
      </p:ext>
    </p:extLst>
  </p:cSld>
  <p:clrMapOvr>
    <a:masterClrMapping/>
  </p:clrMapOvr>
  <mc:AlternateContent xmlns:mc="http://schemas.openxmlformats.org/markup-compatibility/2006" xmlns:p14="http://schemas.microsoft.com/office/powerpoint/2010/main">
    <mc:Choice Requires="p14">
      <p:transition spd="med" advClick="0">
        <p14:honeycomb/>
      </p:transition>
    </mc:Choice>
    <mc:Fallback xmlns="">
      <p:transition spd="med"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75564510"/>
              </p:ext>
            </p:extLst>
          </p:nvPr>
        </p:nvGraphicFramePr>
        <p:xfrm>
          <a:off x="228600" y="2133600"/>
          <a:ext cx="8839200" cy="38476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r>
              <a:rPr lang="en-US" sz="3600" dirty="0" smtClean="0">
                <a:latin typeface="Algerian" pitchFamily="82" charset="0"/>
              </a:rPr>
              <a:t>Classification of solids on drying behavior</a:t>
            </a:r>
            <a:endParaRPr lang="en-US" sz="3600" dirty="0">
              <a:latin typeface="Algerian" pitchFamily="82" charset="0"/>
            </a:endParaRPr>
          </a:p>
        </p:txBody>
      </p:sp>
      <p:sp>
        <p:nvSpPr>
          <p:cNvPr id="5" name="Rectangle 4"/>
          <p:cNvSpPr/>
          <p:nvPr/>
        </p:nvSpPr>
        <p:spPr>
          <a:xfrm>
            <a:off x="0" y="6107668"/>
            <a:ext cx="9220200" cy="461665"/>
          </a:xfrm>
          <a:prstGeom prst="rect">
            <a:avLst/>
          </a:prstGeom>
        </p:spPr>
        <p:txBody>
          <a:bodyPr wrap="square">
            <a:spAutoFit/>
          </a:bodyPr>
          <a:lstStyle/>
          <a:p>
            <a:r>
              <a:rPr lang="en-US" sz="2400" b="1" u="sng" dirty="0">
                <a:solidFill>
                  <a:srgbClr val="FF0000"/>
                </a:solidFill>
                <a:effectLst>
                  <a:outerShdw blurRad="38100" dist="38100" dir="2700000" algn="tl">
                    <a:srgbClr val="000000">
                      <a:alpha val="43137"/>
                    </a:srgbClr>
                  </a:outerShdw>
                </a:effectLst>
              </a:rPr>
              <a:t>Note:</a:t>
            </a:r>
            <a:r>
              <a:rPr lang="en-US" sz="2400" b="1" dirty="0">
                <a:solidFill>
                  <a:srgbClr val="FF0000"/>
                </a:solidFill>
                <a:effectLst>
                  <a:outerShdw blurRad="38100" dist="38100" dir="2700000" algn="tl">
                    <a:srgbClr val="000000">
                      <a:alpha val="43137"/>
                    </a:srgbClr>
                  </a:outerShdw>
                </a:effectLst>
              </a:rPr>
              <a:t> </a:t>
            </a:r>
            <a:r>
              <a:rPr lang="en-US" sz="2000" dirty="0"/>
              <a:t>Amorphous solids are difficult to dry than granular or crystalline solids.</a:t>
            </a:r>
          </a:p>
        </p:txBody>
      </p:sp>
    </p:spTree>
    <p:extLst>
      <p:ext uri="{BB962C8B-B14F-4D97-AF65-F5344CB8AC3E}">
        <p14:creationId xmlns:p14="http://schemas.microsoft.com/office/powerpoint/2010/main" val="3488391343"/>
      </p:ext>
    </p:extLst>
  </p:cSld>
  <p:clrMapOvr>
    <a:masterClrMapping/>
  </p:clrMapOvr>
  <mc:AlternateContent xmlns:mc="http://schemas.openxmlformats.org/markup-compatibility/2006" xmlns:p14="http://schemas.microsoft.com/office/powerpoint/2010/main">
    <mc:Choice Requires="p14">
      <p:transition spd="med" advClick="0">
        <p14:glitter pattern="hexagon"/>
      </p:transition>
    </mc:Choice>
    <mc:Fallback xmlns="">
      <p:transition spd="med"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17453321"/>
              </p:ext>
            </p:extLst>
          </p:nvPr>
        </p:nvGraphicFramePr>
        <p:xfrm>
          <a:off x="228601" y="2209800"/>
          <a:ext cx="86868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688490" y="304800"/>
            <a:ext cx="7756263" cy="1182444"/>
          </a:xfrm>
        </p:spPr>
        <p:style>
          <a:lnRef idx="2">
            <a:schemeClr val="accent6"/>
          </a:lnRef>
          <a:fillRef idx="1">
            <a:schemeClr val="lt1"/>
          </a:fillRef>
          <a:effectRef idx="0">
            <a:schemeClr val="accent6"/>
          </a:effectRef>
          <a:fontRef idx="minor">
            <a:schemeClr val="dk1"/>
          </a:fontRef>
        </p:style>
        <p:txBody>
          <a:bodyPr/>
          <a:lstStyle/>
          <a:p>
            <a:pPr algn="just"/>
            <a:r>
              <a:rPr lang="en-US" sz="3200" b="1" i="1" dirty="0" smtClean="0">
                <a:effectLst>
                  <a:outerShdw blurRad="38100" dist="38100" dir="2700000" algn="tl">
                    <a:srgbClr val="000000">
                      <a:alpha val="43137"/>
                    </a:srgbClr>
                  </a:outerShdw>
                </a:effectLst>
              </a:rPr>
              <a:t>(Drying) Moisture removal in these 2 categories:</a:t>
            </a:r>
            <a:endParaRPr lang="en-US" sz="32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6337810"/>
      </p:ext>
    </p:extLst>
  </p:cSld>
  <p:clrMapOvr>
    <a:masterClrMapping/>
  </p:clrMapOvr>
  <mc:AlternateContent xmlns:mc="http://schemas.openxmlformats.org/markup-compatibility/2006" xmlns:p14="http://schemas.microsoft.com/office/powerpoint/2010/main">
    <mc:Choice Requires="p14">
      <p:transition spd="med" advClick="0">
        <p14:shred/>
      </p:transition>
    </mc:Choice>
    <mc:Fallback xmlns="">
      <p:transition spd="med"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1" y="2248347"/>
                <a:ext cx="8610600" cy="4457253"/>
              </a:xfrm>
            </p:spPr>
            <p:txBody>
              <a:bodyPr>
                <a:noAutofit/>
              </a:bodyPr>
              <a:lstStyle/>
              <a:p>
                <a:pPr marL="0" indent="0" algn="just">
                  <a:buNone/>
                </a:pPr>
                <a:r>
                  <a:rPr lang="en-US" sz="2000" b="1" u="sng" dirty="0" smtClean="0">
                    <a:solidFill>
                      <a:srgbClr val="0070C0"/>
                    </a:solidFill>
                    <a:effectLst>
                      <a:outerShdw blurRad="38100" dist="38100" dir="2700000" algn="tl">
                        <a:srgbClr val="000000">
                          <a:alpha val="43137"/>
                        </a:srgbClr>
                      </a:outerShdw>
                    </a:effectLst>
                  </a:rPr>
                  <a:t>Equilibrium Moisture Content (EMC):</a:t>
                </a:r>
                <a:r>
                  <a:rPr lang="en-US" sz="2000" b="1" dirty="0" smtClean="0">
                    <a:solidFill>
                      <a:srgbClr val="0070C0"/>
                    </a:solidFill>
                    <a:effectLst>
                      <a:outerShdw blurRad="38100" dist="38100" dir="2700000" algn="tl">
                        <a:srgbClr val="000000">
                          <a:alpha val="43137"/>
                        </a:srgbClr>
                      </a:outerShdw>
                    </a:effectLst>
                  </a:rPr>
                  <a:t> </a:t>
                </a:r>
                <a:r>
                  <a:rPr lang="en-US" sz="2000" dirty="0" smtClean="0"/>
                  <a:t>It is a moisture content at which </a:t>
                </a:r>
                <a:r>
                  <a:rPr lang="en-US" sz="2000" b="1" dirty="0" smtClean="0">
                    <a:effectLst>
                      <a:outerShdw blurRad="38100" dist="38100" dir="2700000" algn="tl">
                        <a:srgbClr val="000000">
                          <a:alpha val="43137"/>
                        </a:srgbClr>
                      </a:outerShdw>
                    </a:effectLst>
                  </a:rPr>
                  <a:t>material exerts a water vapor pressure equal to the vapor pressure of the surrounding atmosphere</a:t>
                </a:r>
                <a:r>
                  <a:rPr lang="en-US" sz="2000" dirty="0" smtClean="0"/>
                  <a:t>, thus no driving mass transfer. Differ in value according to crystalline or amorphous form.</a:t>
                </a:r>
              </a:p>
              <a:p>
                <a:pPr algn="just"/>
                <a:endParaRPr lang="en-US" sz="2000" dirty="0"/>
              </a:p>
              <a:p>
                <a:pPr marL="0" indent="0" algn="just">
                  <a:buNone/>
                </a:pPr>
                <a:r>
                  <a:rPr lang="en-US" sz="2000" b="1" u="sng" dirty="0" smtClean="0">
                    <a:solidFill>
                      <a:srgbClr val="0070C0"/>
                    </a:solidFill>
                    <a:effectLst>
                      <a:outerShdw blurRad="38100" dist="38100" dir="2700000" algn="tl">
                        <a:srgbClr val="000000">
                          <a:alpha val="43137"/>
                        </a:srgbClr>
                      </a:outerShdw>
                    </a:effectLst>
                  </a:rPr>
                  <a:t>Equilibrium Relative Humidity (ERH):</a:t>
                </a:r>
                <a:r>
                  <a:rPr lang="en-US" sz="2000" b="1" dirty="0" smtClean="0">
                    <a:solidFill>
                      <a:srgbClr val="0070C0"/>
                    </a:solidFill>
                    <a:effectLst>
                      <a:outerShdw blurRad="38100" dist="38100" dir="2700000" algn="tl">
                        <a:srgbClr val="000000">
                          <a:alpha val="43137"/>
                        </a:srgbClr>
                      </a:outerShdw>
                    </a:effectLst>
                  </a:rPr>
                  <a:t> </a:t>
                </a:r>
                <a:r>
                  <a:rPr lang="en-US" sz="2000" dirty="0" smtClean="0"/>
                  <a:t>It is the relative humidity surrounding a material at which </a:t>
                </a:r>
                <a:r>
                  <a:rPr lang="en-US" sz="2000" b="1" dirty="0" smtClean="0">
                    <a:effectLst>
                      <a:outerShdw blurRad="38100" dist="38100" dir="2700000" algn="tl">
                        <a:srgbClr val="000000">
                          <a:alpha val="43137"/>
                        </a:srgbClr>
                      </a:outerShdw>
                    </a:effectLst>
                  </a:rPr>
                  <a:t>material neither gains or loses moisture</a:t>
                </a:r>
                <a:r>
                  <a:rPr lang="en-US" sz="2000" dirty="0" smtClean="0"/>
                  <a:t>.</a:t>
                </a:r>
              </a:p>
              <a:p>
                <a:pPr algn="just"/>
                <a:endParaRPr lang="en-US" sz="2000" dirty="0"/>
              </a:p>
              <a:p>
                <a:pPr marL="0" indent="0" algn="just">
                  <a:buNone/>
                </a:pPr>
                <a:r>
                  <a:rPr lang="en-US" sz="2000" b="1" u="sng" dirty="0" smtClean="0">
                    <a:solidFill>
                      <a:srgbClr val="0070C0"/>
                    </a:solidFill>
                    <a:effectLst>
                      <a:outerShdw blurRad="38100" dist="38100" dir="2700000" algn="tl">
                        <a:srgbClr val="000000">
                          <a:alpha val="43137"/>
                        </a:srgbClr>
                      </a:outerShdw>
                    </a:effectLst>
                  </a:rPr>
                  <a:t>Water Activity (</a:t>
                </a:r>
                <a14:m>
                  <m:oMath xmlns:m="http://schemas.openxmlformats.org/officeDocument/2006/math">
                    <m:sSub>
                      <m:sSubPr>
                        <m:ctrlPr>
                          <a:rPr lang="en-US" sz="2000" b="1" i="1" u="sng" smtClean="0">
                            <a:solidFill>
                              <a:srgbClr val="0070C0"/>
                            </a:solidFill>
                            <a:effectLst>
                              <a:outerShdw blurRad="38100" dist="38100" dir="2700000" algn="tl">
                                <a:srgbClr val="000000">
                                  <a:alpha val="43137"/>
                                </a:srgbClr>
                              </a:outerShdw>
                            </a:effectLst>
                            <a:latin typeface="Cambria Math"/>
                          </a:rPr>
                        </m:ctrlPr>
                      </m:sSubPr>
                      <m:e>
                        <m:r>
                          <a:rPr lang="en-US" sz="2000" b="1" i="1" u="sng" smtClean="0">
                            <a:solidFill>
                              <a:srgbClr val="0070C0"/>
                            </a:solidFill>
                            <a:effectLst>
                              <a:outerShdw blurRad="38100" dist="38100" dir="2700000" algn="tl">
                                <a:srgbClr val="000000">
                                  <a:alpha val="43137"/>
                                </a:srgbClr>
                              </a:outerShdw>
                            </a:effectLst>
                            <a:latin typeface="Cambria Math"/>
                          </a:rPr>
                          <m:t>𝒂</m:t>
                        </m:r>
                      </m:e>
                      <m:sub>
                        <m:r>
                          <a:rPr lang="en-US" sz="2000" b="1" i="1" u="sng" smtClean="0">
                            <a:solidFill>
                              <a:srgbClr val="0070C0"/>
                            </a:solidFill>
                            <a:effectLst>
                              <a:outerShdw blurRad="38100" dist="38100" dir="2700000" algn="tl">
                                <a:srgbClr val="000000">
                                  <a:alpha val="43137"/>
                                </a:srgbClr>
                              </a:outerShdw>
                            </a:effectLst>
                            <a:latin typeface="Cambria Math"/>
                          </a:rPr>
                          <m:t>𝒘</m:t>
                        </m:r>
                      </m:sub>
                    </m:sSub>
                  </m:oMath>
                </a14:m>
                <a:r>
                  <a:rPr lang="en-US" sz="2000" b="1" u="sng" dirty="0" smtClean="0">
                    <a:solidFill>
                      <a:srgbClr val="0070C0"/>
                    </a:solidFill>
                    <a:effectLst>
                      <a:outerShdw blurRad="38100" dist="38100" dir="2700000" algn="tl">
                        <a:srgbClr val="000000">
                          <a:alpha val="43137"/>
                        </a:srgbClr>
                      </a:outerShdw>
                    </a:effectLst>
                  </a:rPr>
                  <a:t>):</a:t>
                </a:r>
                <a:r>
                  <a:rPr lang="en-US" sz="2000" dirty="0" smtClean="0"/>
                  <a:t> Is the </a:t>
                </a:r>
                <a:r>
                  <a:rPr lang="en-US" sz="2000" b="1" dirty="0" smtClean="0">
                    <a:effectLst>
                      <a:outerShdw blurRad="38100" dist="38100" dir="2700000" algn="tl">
                        <a:srgbClr val="000000">
                          <a:alpha val="43137"/>
                        </a:srgbClr>
                      </a:outerShdw>
                    </a:effectLst>
                  </a:rPr>
                  <a:t>ratio of water vapor pressure exerted by the material to the vapor pressure of pure water</a:t>
                </a:r>
                <a:r>
                  <a:rPr lang="en-US" sz="2000" dirty="0" smtClean="0"/>
                  <a:t> at the same temp.</a:t>
                </a:r>
              </a:p>
              <a:p>
                <a:pPr algn="just"/>
                <a:endParaRPr lang="en-US" sz="2000" dirty="0" smtClean="0"/>
              </a:p>
              <a:p>
                <a:pPr marL="0" indent="0" algn="just">
                  <a:buNone/>
                </a:pPr>
                <a:r>
                  <a:rPr lang="en-US" sz="2000" b="1" u="sng" dirty="0" smtClean="0">
                    <a:solidFill>
                      <a:srgbClr val="FF0000"/>
                    </a:solidFill>
                    <a:effectLst>
                      <a:outerShdw blurRad="38100" dist="38100" dir="2700000" algn="tl">
                        <a:srgbClr val="000000">
                          <a:alpha val="43137"/>
                        </a:srgbClr>
                      </a:outerShdw>
                    </a:effectLst>
                  </a:rPr>
                  <a:t>Note: </a:t>
                </a:r>
                <a:r>
                  <a:rPr lang="en-US" sz="2000" dirty="0" smtClean="0"/>
                  <a:t>Pure water is assigned an </a:t>
                </a:r>
                <a14:m>
                  <m:oMath xmlns:m="http://schemas.openxmlformats.org/officeDocument/2006/math">
                    <m:sSub>
                      <m:sSubPr>
                        <m:ctrlPr>
                          <a:rPr lang="en-US" sz="2000" i="1">
                            <a:latin typeface="Cambria Math"/>
                          </a:rPr>
                        </m:ctrlPr>
                      </m:sSubPr>
                      <m:e>
                        <m:r>
                          <a:rPr lang="en-US" sz="2000" i="1">
                            <a:latin typeface="Cambria Math"/>
                          </a:rPr>
                          <m:t>𝑎</m:t>
                        </m:r>
                      </m:e>
                      <m:sub>
                        <m:r>
                          <a:rPr lang="en-US" sz="2000" i="1">
                            <a:latin typeface="Cambria Math"/>
                          </a:rPr>
                          <m:t>𝑤</m:t>
                        </m:r>
                      </m:sub>
                    </m:sSub>
                  </m:oMath>
                </a14:m>
                <a:r>
                  <a:rPr lang="en-US" sz="2000" dirty="0" smtClean="0"/>
                  <a:t> of unity, equivalent to an ERH of 100% (ERH of 50% corresponds to an </a:t>
                </a:r>
                <a14:m>
                  <m:oMath xmlns:m="http://schemas.openxmlformats.org/officeDocument/2006/math">
                    <m:sSub>
                      <m:sSubPr>
                        <m:ctrlPr>
                          <a:rPr lang="en-US" sz="2000" i="1">
                            <a:latin typeface="Cambria Math"/>
                          </a:rPr>
                        </m:ctrlPr>
                      </m:sSubPr>
                      <m:e>
                        <m:r>
                          <a:rPr lang="en-US" sz="2000" i="1">
                            <a:latin typeface="Cambria Math"/>
                          </a:rPr>
                          <m:t>𝑎</m:t>
                        </m:r>
                      </m:e>
                      <m:sub>
                        <m:r>
                          <a:rPr lang="en-US" sz="2000" i="1">
                            <a:latin typeface="Cambria Math"/>
                          </a:rPr>
                          <m:t>𝑤</m:t>
                        </m:r>
                      </m:sub>
                    </m:sSub>
                  </m:oMath>
                </a14:m>
                <a:r>
                  <a:rPr lang="en-US" sz="2000" dirty="0" smtClean="0"/>
                  <a:t> of 0.5)</a:t>
                </a:r>
                <a:endParaRPr lang="en-US" sz="2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1" y="2248347"/>
                <a:ext cx="8610600" cy="4457253"/>
              </a:xfrm>
              <a:blipFill rotWithShape="1">
                <a:blip r:embed="rId2"/>
                <a:stretch>
                  <a:fillRect l="-778" t="-821" r="-1699" b="-1778"/>
                </a:stretch>
              </a:blipFill>
            </p:spPr>
            <p:txBody>
              <a:bodyPr/>
              <a:lstStyle/>
              <a:p>
                <a:r>
                  <a:rPr lang="en-US">
                    <a:noFill/>
                  </a:rPr>
                  <a:t> </a:t>
                </a:r>
              </a:p>
            </p:txBody>
          </p:sp>
        </mc:Fallback>
      </mc:AlternateContent>
      <p:sp>
        <p:nvSpPr>
          <p:cNvPr id="2" name="Title 1"/>
          <p:cNvSpPr>
            <a:spLocks noGrp="1"/>
          </p:cNvSpPr>
          <p:nvPr>
            <p:ph type="title"/>
          </p:nvPr>
        </p:nvSpPr>
        <p:spPr>
          <a:xfrm>
            <a:off x="685800" y="457200"/>
            <a:ext cx="7756263" cy="1054250"/>
          </a:xfrm>
        </p:spPr>
        <p:txBody>
          <a:bodyPr/>
          <a:lstStyle/>
          <a:p>
            <a:pPr algn="l"/>
            <a:r>
              <a:rPr lang="en-US" sz="4800" u="sng" dirty="0" smtClean="0">
                <a:latin typeface="Bodoni MT Black" pitchFamily="18" charset="0"/>
              </a:rPr>
              <a:t>Definitions:</a:t>
            </a:r>
            <a:endParaRPr lang="en-US" sz="4800" u="sng" dirty="0">
              <a:latin typeface="Bodoni MT Black" pitchFamily="18" charset="0"/>
            </a:endParaRPr>
          </a:p>
        </p:txBody>
      </p:sp>
    </p:spTree>
    <p:extLst>
      <p:ext uri="{BB962C8B-B14F-4D97-AF65-F5344CB8AC3E}">
        <p14:creationId xmlns:p14="http://schemas.microsoft.com/office/powerpoint/2010/main" val="4084504219"/>
      </p:ext>
    </p:extLst>
  </p:cSld>
  <p:clrMapOvr>
    <a:masterClrMapping/>
  </p:clrMapOvr>
  <mc:AlternateContent xmlns:mc="http://schemas.openxmlformats.org/markup-compatibility/2006" xmlns:p14="http://schemas.microsoft.com/office/powerpoint/2010/main">
    <mc:Choice Requires="p14">
      <p:transition spd="med" advClick="0">
        <p14:switch dir="r"/>
      </p:transition>
    </mc:Choice>
    <mc:Fallback xmlns="">
      <p:transition spd="med" advClick="0">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2905</TotalTime>
  <Words>1890</Words>
  <Application>Microsoft Office PowerPoint</Application>
  <PresentationFormat>On-screen Show (4:3)</PresentationFormat>
  <Paragraphs>139</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Hardcover</vt:lpstr>
      <vt:lpstr>Lecture 7</vt:lpstr>
      <vt:lpstr>Drying of solids</vt:lpstr>
      <vt:lpstr>PowerPoint Presentation</vt:lpstr>
      <vt:lpstr>Behavior of solids during drying</vt:lpstr>
      <vt:lpstr>PowerPoint Presentation</vt:lpstr>
      <vt:lpstr>PowerPoint Presentation</vt:lpstr>
      <vt:lpstr>Classification of solids on drying behavior</vt:lpstr>
      <vt:lpstr>(Drying) Moisture removal in these 2 categories:</vt:lpstr>
      <vt:lpstr>Definitions:</vt:lpstr>
      <vt:lpstr>Classification of dryers:</vt:lpstr>
      <vt:lpstr>PowerPoint Presentation</vt:lpstr>
      <vt:lpstr>PowerPoint Presentation</vt:lpstr>
      <vt:lpstr>PowerPoint Presentation</vt:lpstr>
      <vt:lpstr>2- moving-bed dryers-systems</vt:lpstr>
      <vt:lpstr>3- fluidized - bed dryers systems</vt:lpstr>
      <vt:lpstr>PowerPoint Presentation</vt:lpstr>
      <vt:lpstr>4- pneumatic dryers system</vt:lpstr>
      <vt:lpstr>PowerPoint Presentation</vt:lpstr>
      <vt:lpstr>The major uses for spray drying :</vt:lpstr>
      <vt:lpstr>5- specialized drying methods :</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anas alhamdany</dc:creator>
  <cp:lastModifiedBy>anas alhamdany</cp:lastModifiedBy>
  <cp:revision>53</cp:revision>
  <dcterms:created xsi:type="dcterms:W3CDTF">2006-08-16T00:00:00Z</dcterms:created>
  <dcterms:modified xsi:type="dcterms:W3CDTF">2016-05-04T20:52:08Z</dcterms:modified>
</cp:coreProperties>
</file>