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4" r:id="rId8"/>
    <p:sldId id="262" r:id="rId9"/>
    <p:sldId id="263" r:id="rId10"/>
    <p:sldId id="264" r:id="rId11"/>
    <p:sldId id="265" r:id="rId12"/>
    <p:sldId id="266" r:id="rId13"/>
    <p:sldId id="285" r:id="rId14"/>
    <p:sldId id="267" r:id="rId15"/>
    <p:sldId id="268" r:id="rId16"/>
    <p:sldId id="269" r:id="rId17"/>
    <p:sldId id="270" r:id="rId18"/>
    <p:sldId id="271" r:id="rId19"/>
    <p:sldId id="272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1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213919" y="1256755"/>
            <a:ext cx="3970600" cy="1204306"/>
          </a:xfrm>
        </p:spPr>
        <p:txBody>
          <a:bodyPr anchor="ctr"/>
          <a:lstStyle/>
          <a:p>
            <a:pPr algn="ctr"/>
            <a:r>
              <a:rPr lang="en-US" smtClean="0">
                <a:latin typeface="Algerian" pitchFamily="82" charset="0"/>
              </a:rPr>
              <a:t>Lecture 5</a:t>
            </a:r>
            <a:endParaRPr lang="en-US" dirty="0">
              <a:latin typeface="Algerian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21780" y="2496340"/>
            <a:ext cx="4158514" cy="1179898"/>
          </a:xfrm>
        </p:spPr>
        <p:txBody>
          <a:bodyPr anchor="ctr">
            <a:normAutofit/>
          </a:bodyPr>
          <a:lstStyle/>
          <a:p>
            <a:pPr algn="ctr"/>
            <a:r>
              <a:rPr lang="en-US" sz="5400" dirty="0" smtClean="0">
                <a:latin typeface="Aharoni" pitchFamily="2" charset="-79"/>
                <a:cs typeface="Aharoni" pitchFamily="2" charset="-79"/>
              </a:rPr>
              <a:t>Mixing</a:t>
            </a:r>
            <a:endParaRPr lang="en-US" sz="5400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31985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00629"/>
            <a:ext cx="8839200" cy="209977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Random motion of particles within a powder bed </a:t>
            </a:r>
          </a:p>
          <a:p>
            <a:pPr algn="ctr"/>
            <a:endParaRPr lang="en-US" sz="2000" dirty="0"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US" sz="2000" dirty="0" smtClean="0">
                <a:latin typeface="Aharoni" pitchFamily="2" charset="-79"/>
                <a:cs typeface="Aharoni" pitchFamily="2" charset="-79"/>
              </a:rPr>
              <a:t>Change position by single particles relative to one another</a:t>
            </a:r>
          </a:p>
          <a:p>
            <a:pPr algn="ctr"/>
            <a:endParaRPr lang="en-US" sz="2000" dirty="0"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US" sz="2000" dirty="0" smtClean="0">
                <a:latin typeface="Aharoni" pitchFamily="2" charset="-79"/>
                <a:cs typeface="Aharoni" pitchFamily="2" charset="-79"/>
              </a:rPr>
              <a:t>Reduction intensity of segregation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457200"/>
            <a:ext cx="7467600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Arial Black" pitchFamily="34" charset="0"/>
              </a:rPr>
              <a:t>3- Diffusive mixing</a:t>
            </a:r>
            <a:endParaRPr lang="en-US" sz="2800" dirty="0">
              <a:solidFill>
                <a:schemeClr val="tx1"/>
              </a:solidFill>
              <a:latin typeface="Arial Black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388667" y="1524000"/>
            <a:ext cx="228600" cy="1143000"/>
            <a:chOff x="4388667" y="1524000"/>
            <a:chExt cx="228600" cy="1143000"/>
          </a:xfrm>
        </p:grpSpPr>
        <p:sp>
          <p:nvSpPr>
            <p:cNvPr id="5" name="Down Arrow 4"/>
            <p:cNvSpPr/>
            <p:nvPr/>
          </p:nvSpPr>
          <p:spPr>
            <a:xfrm>
              <a:off x="4388667" y="1524000"/>
              <a:ext cx="228600" cy="3810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Down Arrow 5"/>
            <p:cNvSpPr/>
            <p:nvPr/>
          </p:nvSpPr>
          <p:spPr>
            <a:xfrm>
              <a:off x="4388667" y="2362200"/>
              <a:ext cx="228600" cy="3048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8600" y="3531440"/>
            <a:ext cx="8686800" cy="1015663"/>
            <a:chOff x="360629" y="3794911"/>
            <a:chExt cx="8686800" cy="1015663"/>
          </a:xfrm>
        </p:grpSpPr>
        <p:sp>
          <p:nvSpPr>
            <p:cNvPr id="7" name="TextBox 6"/>
            <p:cNvSpPr txBox="1"/>
            <p:nvPr/>
          </p:nvSpPr>
          <p:spPr>
            <a:xfrm>
              <a:off x="360629" y="3794911"/>
              <a:ext cx="8686800" cy="1015663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 smtClean="0">
                  <a:solidFill>
                    <a:srgbClr val="FF0000"/>
                  </a:solidFill>
                  <a:latin typeface="Arial Black" pitchFamily="34" charset="0"/>
                </a:rPr>
                <a:t>Occur at:</a:t>
              </a:r>
              <a:r>
                <a:rPr lang="en-US" sz="2000" dirty="0" smtClean="0">
                  <a:solidFill>
                    <a:srgbClr val="FF0000"/>
                  </a:solidFill>
                  <a:latin typeface="Arial Black" pitchFamily="34" charset="0"/>
                </a:rPr>
                <a:t>  1. </a:t>
              </a:r>
              <a:r>
                <a:rPr lang="en-US" sz="2000" dirty="0" smtClean="0">
                  <a:latin typeface="Arial Rounded MT Bold" pitchFamily="34" charset="0"/>
                </a:rPr>
                <a:t>interface of dissimilar regions undergoing shear</a:t>
              </a:r>
              <a:r>
                <a:rPr lang="en-US" sz="2000" dirty="0" smtClean="0"/>
                <a:t>            </a:t>
              </a:r>
              <a:r>
                <a:rPr lang="en-US" sz="2000" dirty="0" err="1" smtClean="0"/>
                <a:t>shear</a:t>
              </a:r>
              <a:r>
                <a:rPr lang="en-US" sz="2000" dirty="0" smtClean="0"/>
                <a:t> mixing</a:t>
              </a:r>
            </a:p>
            <a:p>
              <a:r>
                <a:rPr lang="en-US" sz="2000" dirty="0" smtClean="0">
                  <a:solidFill>
                    <a:srgbClr val="FF0000"/>
                  </a:solidFill>
                  <a:latin typeface="Arial Black" pitchFamily="34" charset="0"/>
                </a:rPr>
                <a:t>2.</a:t>
              </a:r>
              <a:r>
                <a:rPr lang="en-US" sz="2000" dirty="0" smtClean="0"/>
                <a:t> </a:t>
              </a:r>
              <a:r>
                <a:rPr lang="en-US" sz="2000" dirty="0" smtClean="0">
                  <a:latin typeface="Arial Rounded MT Bold" pitchFamily="34" charset="0"/>
                </a:rPr>
                <a:t>Produced by any form of agitation</a:t>
              </a:r>
              <a:r>
                <a:rPr lang="en-US" sz="2000" dirty="0" smtClean="0"/>
                <a:t>                      </a:t>
              </a:r>
              <a:r>
                <a:rPr lang="en-US" sz="2000" dirty="0" err="1" smtClean="0"/>
                <a:t>interparticulate</a:t>
              </a:r>
              <a:r>
                <a:rPr lang="en-US" sz="2000" dirty="0" smtClean="0"/>
                <a:t> motion.</a:t>
              </a:r>
              <a:endParaRPr lang="en-US" sz="2000" dirty="0"/>
            </a:p>
          </p:txBody>
        </p:sp>
        <p:sp>
          <p:nvSpPr>
            <p:cNvPr id="8" name="Right Arrow 7"/>
            <p:cNvSpPr/>
            <p:nvPr/>
          </p:nvSpPr>
          <p:spPr>
            <a:xfrm flipV="1">
              <a:off x="3581400" y="4248509"/>
              <a:ext cx="371475" cy="10846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>
              <a:off x="5105400" y="4572000"/>
              <a:ext cx="1059633" cy="1143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4276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10600" cy="37338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US" sz="2000" dirty="0" smtClean="0">
                <a:solidFill>
                  <a:srgbClr val="FF0000"/>
                </a:solidFill>
              </a:rPr>
              <a:t>Particles tend to segregate due to </a:t>
            </a:r>
            <a:r>
              <a:rPr lang="en-US" sz="2000" dirty="0" smtClean="0">
                <a:solidFill>
                  <a:srgbClr val="0070C0"/>
                </a:solidFill>
              </a:rPr>
              <a:t>difference in size, density, shape </a:t>
            </a:r>
            <a:r>
              <a:rPr lang="en-US" sz="2000" dirty="0" smtClean="0"/>
              <a:t>.</a:t>
            </a:r>
          </a:p>
          <a:p>
            <a:pPr algn="just">
              <a:buFont typeface="Wingdings" pitchFamily="2" charset="2"/>
              <a:buChar char="q"/>
            </a:pPr>
            <a:endParaRPr lang="en-US" sz="2000" dirty="0"/>
          </a:p>
          <a:p>
            <a:pPr algn="just"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B050"/>
                </a:solidFill>
              </a:rPr>
              <a:t>Segregation occur </a:t>
            </a:r>
            <a:r>
              <a:rPr lang="en-US" sz="2000" dirty="0" smtClean="0"/>
              <a:t>(in powders that are freely-flowing)</a:t>
            </a:r>
          </a:p>
          <a:p>
            <a:pPr algn="just"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B050"/>
                </a:solidFill>
              </a:rPr>
              <a:t>Segregation not occur</a:t>
            </a:r>
            <a:r>
              <a:rPr lang="en-US" sz="2000" dirty="0" smtClean="0"/>
              <a:t> (in powders that are not free-flowing or exhibit high forces of cohesion or adhesion between particles)               difficulties in mixing due to agglomeration.</a:t>
            </a:r>
          </a:p>
          <a:p>
            <a:pPr>
              <a:buFont typeface="Wingdings" pitchFamily="2" charset="2"/>
              <a:buChar char="q"/>
            </a:pPr>
            <a:endParaRPr lang="en-US" sz="2000" dirty="0"/>
          </a:p>
          <a:p>
            <a:pPr marL="0" indent="0" algn="r"/>
            <a:r>
              <a:rPr lang="en-US" sz="2000" dirty="0" smtClean="0"/>
              <a:t>These clumps broken by using mixers with high shear forces</a:t>
            </a:r>
          </a:p>
          <a:p>
            <a:pPr marL="0" indent="0" algn="ctr"/>
            <a:r>
              <a:rPr lang="en-US" sz="2000" dirty="0" smtClean="0"/>
              <a:t>(</a:t>
            </a:r>
            <a:r>
              <a:rPr lang="en-US" sz="2000" dirty="0" smtClean="0">
                <a:solidFill>
                  <a:schemeClr val="accent2"/>
                </a:solidFill>
              </a:rPr>
              <a:t>Powders mixed with less susceptible to segregation due to high </a:t>
            </a:r>
            <a:r>
              <a:rPr lang="en-US" sz="2000" dirty="0" err="1" smtClean="0">
                <a:solidFill>
                  <a:schemeClr val="accent2"/>
                </a:solidFill>
              </a:rPr>
              <a:t>interparticulate</a:t>
            </a:r>
            <a:r>
              <a:rPr lang="en-US" sz="2000" dirty="0" smtClean="0">
                <a:solidFill>
                  <a:schemeClr val="accent2"/>
                </a:solidFill>
              </a:rPr>
              <a:t> forces</a:t>
            </a:r>
            <a:r>
              <a:rPr lang="en-US" sz="2000" dirty="0" smtClean="0"/>
              <a:t> that resist </a:t>
            </a:r>
            <a:r>
              <a:rPr lang="en-US" sz="2000" dirty="0" err="1" smtClean="0"/>
              <a:t>interparticulate</a:t>
            </a:r>
            <a:r>
              <a:rPr lang="en-US" sz="2000" dirty="0" smtClean="0"/>
              <a:t> motion leading to unmixing</a:t>
            </a:r>
            <a:endParaRPr lang="en-US" sz="2000" dirty="0"/>
          </a:p>
        </p:txBody>
      </p:sp>
      <p:sp>
        <p:nvSpPr>
          <p:cNvPr id="4" name="Right Arrow 3"/>
          <p:cNvSpPr/>
          <p:nvPr/>
        </p:nvSpPr>
        <p:spPr>
          <a:xfrm>
            <a:off x="762000" y="-30685"/>
            <a:ext cx="6553200" cy="81468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01395"/>
            <a:ext cx="5410200" cy="350520"/>
          </a:xfrm>
        </p:spPr>
        <p:txBody>
          <a:bodyPr/>
          <a:lstStyle/>
          <a:p>
            <a:r>
              <a:rPr lang="en-US" dirty="0" smtClean="0"/>
              <a:t>Problems related to mixing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90800" y="762000"/>
            <a:ext cx="39624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haroni" pitchFamily="2" charset="-79"/>
                <a:cs typeface="Aharoni" pitchFamily="2" charset="-79"/>
              </a:rPr>
              <a:t>Segregation mechanisms</a:t>
            </a:r>
            <a:endParaRPr lang="en-US" sz="2400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187438" y="2890887"/>
            <a:ext cx="3987931" cy="1528714"/>
            <a:chOff x="3187438" y="2890887"/>
            <a:chExt cx="3987931" cy="1528714"/>
          </a:xfrm>
        </p:grpSpPr>
        <p:sp>
          <p:nvSpPr>
            <p:cNvPr id="6" name="Right Arrow 5"/>
            <p:cNvSpPr/>
            <p:nvPr/>
          </p:nvSpPr>
          <p:spPr>
            <a:xfrm>
              <a:off x="6260969" y="2890887"/>
              <a:ext cx="914400" cy="27651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Down Arrow 6"/>
            <p:cNvSpPr/>
            <p:nvPr/>
          </p:nvSpPr>
          <p:spPr>
            <a:xfrm>
              <a:off x="3187438" y="3490389"/>
              <a:ext cx="304800" cy="49962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99861" y="3561090"/>
              <a:ext cx="990600" cy="369332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Solution</a:t>
              </a:r>
              <a:endParaRPr lang="en-US" dirty="0"/>
            </a:p>
          </p:txBody>
        </p:sp>
        <p:sp>
          <p:nvSpPr>
            <p:cNvPr id="10" name="Down Arrow 9"/>
            <p:cNvSpPr/>
            <p:nvPr/>
          </p:nvSpPr>
          <p:spPr>
            <a:xfrm>
              <a:off x="5626625" y="4267201"/>
              <a:ext cx="304800" cy="152400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1951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09600"/>
            <a:ext cx="8297944" cy="30469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2"/>
            </a:pPr>
            <a:r>
              <a:rPr lang="en-US" sz="2800" b="1" dirty="0" smtClean="0">
                <a:solidFill>
                  <a:srgbClr val="FF0000"/>
                </a:solidFill>
              </a:rPr>
              <a:t>Segregation may also be attributed by mixers types:</a:t>
            </a:r>
          </a:p>
          <a:p>
            <a:pPr marL="342900" indent="-342900">
              <a:buFont typeface="+mj-lt"/>
              <a:buAutoNum type="arabicPeriod" startAt="2"/>
            </a:pPr>
            <a:endParaRPr lang="en-US" sz="2400" b="1" dirty="0">
              <a:solidFill>
                <a:srgbClr val="FF0000"/>
              </a:solidFill>
            </a:endParaRPr>
          </a:p>
          <a:p>
            <a:pPr algn="just"/>
            <a:r>
              <a:rPr lang="en-US" sz="2800" b="1" dirty="0" smtClean="0"/>
              <a:t>A- Mixers generating </a:t>
            </a:r>
            <a:r>
              <a:rPr lang="en-US" sz="2800" b="1" u="sng" dirty="0" smtClean="0">
                <a:solidFill>
                  <a:srgbClr val="00B050"/>
                </a:solidFill>
              </a:rPr>
              <a:t>(convective motion)</a:t>
            </a:r>
            <a:r>
              <a:rPr lang="en-US" sz="2800" b="1" dirty="0" smtClean="0"/>
              <a:t> classified as </a:t>
            </a:r>
            <a:r>
              <a:rPr lang="en-US" sz="2800" b="1" dirty="0" smtClean="0">
                <a:solidFill>
                  <a:srgbClr val="0070C0"/>
                </a:solidFill>
              </a:rPr>
              <a:t>non-segregating</a:t>
            </a:r>
            <a:r>
              <a:rPr lang="en-US" sz="2800" b="1" dirty="0" smtClean="0"/>
              <a:t>.</a:t>
            </a:r>
          </a:p>
          <a:p>
            <a:pPr algn="just"/>
            <a:endParaRPr lang="en-US" sz="2800" b="1" dirty="0"/>
          </a:p>
          <a:p>
            <a:pPr algn="just"/>
            <a:r>
              <a:rPr lang="en-US" sz="2800" b="1" dirty="0" smtClean="0"/>
              <a:t>B- Mixers generating </a:t>
            </a:r>
            <a:r>
              <a:rPr lang="en-US" sz="2800" b="1" dirty="0" smtClean="0">
                <a:solidFill>
                  <a:srgbClr val="00B050"/>
                </a:solidFill>
              </a:rPr>
              <a:t>(shear or diffusive motion) </a:t>
            </a:r>
            <a:r>
              <a:rPr lang="en-US" sz="2800" b="1" dirty="0" smtClean="0"/>
              <a:t>classified as </a:t>
            </a:r>
            <a:r>
              <a:rPr lang="en-US" sz="2800" b="1" dirty="0" smtClean="0">
                <a:solidFill>
                  <a:srgbClr val="0070C0"/>
                </a:solidFill>
              </a:rPr>
              <a:t>segregating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2049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  <a:t>Equipment For solid mixing</a:t>
            </a:r>
            <a:endParaRPr lang="en-US" sz="3200" dirty="0">
              <a:solidFill>
                <a:schemeClr val="tx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990600"/>
            <a:ext cx="3962400" cy="609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en-US" sz="3200" dirty="0" smtClean="0">
                <a:latin typeface="Arial Black" pitchFamily="34" charset="0"/>
              </a:rPr>
              <a:t>Batch Mixing</a:t>
            </a:r>
            <a:endParaRPr lang="en-US" sz="3200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2727" y="2083955"/>
            <a:ext cx="822960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Most common are mixers which consist of containers of one or several geometric forms, which are mounted and rotated about an axis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39436" y="3664072"/>
            <a:ext cx="8375964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Tumbling motion by baffles or by virtue of shape of container</a:t>
            </a:r>
            <a:endParaRPr lang="en-US" sz="2400" dirty="0">
              <a:latin typeface="Bauhaus 93" pitchFamily="82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4582625" y="3200400"/>
            <a:ext cx="298764" cy="5174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3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520940" cy="10668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400" dirty="0" smtClean="0">
                <a:solidFill>
                  <a:srgbClr val="7030A0"/>
                </a:solidFill>
                <a:latin typeface="Aharoni" pitchFamily="2" charset="-79"/>
                <a:cs typeface="Aharoni" pitchFamily="2" charset="-79"/>
              </a:rPr>
              <a:t>1-</a:t>
            </a:r>
            <a:r>
              <a:rPr lang="en-US" sz="2400" dirty="0" smtClean="0"/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Aharoni" pitchFamily="2" charset="-79"/>
                <a:cs typeface="Aharoni" pitchFamily="2" charset="-79"/>
              </a:rPr>
              <a:t>twin-shell blender/tumbling mixers </a:t>
            </a:r>
            <a:br>
              <a:rPr lang="en-US" sz="2400" b="1" dirty="0" smtClean="0">
                <a:solidFill>
                  <a:srgbClr val="7030A0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400" dirty="0" smtClean="0"/>
              <a:t>(form V-shape mixers)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14400" y="1371601"/>
            <a:ext cx="7520940" cy="13716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latin typeface="Arial Black" pitchFamily="34" charset="0"/>
              </a:rPr>
              <a:t>Important (effective) </a:t>
            </a:r>
            <a:r>
              <a:rPr lang="en-US" sz="2000" dirty="0" smtClean="0">
                <a:solidFill>
                  <a:schemeClr val="tx1"/>
                </a:solidFill>
                <a:latin typeface="Arial Black" pitchFamily="34" charset="0"/>
              </a:rPr>
              <a:t>because it mechanism  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 Black" pitchFamily="34" charset="0"/>
              </a:rPr>
              <a:t>of mixing is: 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  <a:latin typeface="Arial Black" pitchFamily="34" charset="0"/>
              </a:rPr>
              <a:t>Bulk transport and shear appear in this design.</a:t>
            </a:r>
          </a:p>
          <a:p>
            <a:pPr algn="ctr"/>
            <a:endParaRPr lang="en-US" sz="2000" dirty="0">
              <a:solidFill>
                <a:srgbClr val="FFFF00"/>
              </a:solidFill>
              <a:latin typeface="Arial Black" pitchFamily="34" charset="0"/>
            </a:endParaRPr>
          </a:p>
          <a:p>
            <a:pPr algn="ctr"/>
            <a:endParaRPr lang="en-US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" b="33524"/>
          <a:stretch/>
        </p:blipFill>
        <p:spPr bwMode="auto">
          <a:xfrm>
            <a:off x="4038600" y="2808838"/>
            <a:ext cx="49530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4828" y="3018472"/>
            <a:ext cx="3733800" cy="1477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latin typeface="Arial Rounded MT Bold" pitchFamily="34" charset="0"/>
              </a:rPr>
              <a:t>Efficiency is dependent on speed of rotation.</a:t>
            </a:r>
          </a:p>
          <a:p>
            <a:endParaRPr lang="en-US" b="1" dirty="0" smtClean="0">
              <a:latin typeface="Arial Rounded MT Bold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latin typeface="Arial Rounded MT Bold" pitchFamily="34" charset="0"/>
              </a:rPr>
              <a:t>Optimum rotation (30- 100 rpm)</a:t>
            </a:r>
            <a:endParaRPr lang="en-US" b="1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5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2- Stationary container type: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237" y="1295400"/>
            <a:ext cx="8534400" cy="1524000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rial Narrow" pitchFamily="34" charset="0"/>
              </a:rPr>
              <a:t>Employs</a:t>
            </a:r>
            <a:r>
              <a:rPr lang="en-US" sz="3200" dirty="0" smtClean="0">
                <a:latin typeface="Arial Narrow" pitchFamily="34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Arial Narrow" pitchFamily="34" charset="0"/>
              </a:rPr>
              <a:t>stationary container </a:t>
            </a:r>
            <a:r>
              <a:rPr lang="en-US" sz="3200" dirty="0" smtClean="0">
                <a:solidFill>
                  <a:schemeClr val="tx1"/>
                </a:solidFill>
                <a:latin typeface="Arial Narrow" pitchFamily="34" charset="0"/>
              </a:rPr>
              <a:t>to hold the material and bring </a:t>
            </a:r>
            <a:r>
              <a:rPr lang="en-US" sz="3200" dirty="0" smtClean="0">
                <a:solidFill>
                  <a:srgbClr val="FF0000"/>
                </a:solidFill>
                <a:latin typeface="Arial Narrow" pitchFamily="34" charset="0"/>
              </a:rPr>
              <a:t>mixing</a:t>
            </a:r>
            <a:r>
              <a:rPr lang="en-US" sz="3200" dirty="0" smtClean="0">
                <a:latin typeface="Arial Narrow" pitchFamily="34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Narrow" pitchFamily="34" charset="0"/>
              </a:rPr>
              <a:t>by moving</a:t>
            </a:r>
            <a:r>
              <a:rPr lang="en-US" sz="3200" dirty="0" smtClean="0">
                <a:latin typeface="Arial Narrow" pitchFamily="34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Arial Narrow" pitchFamily="34" charset="0"/>
              </a:rPr>
              <a:t>screws, peddles or blades</a:t>
            </a:r>
            <a:r>
              <a:rPr lang="en-US" sz="3200" dirty="0" smtClean="0">
                <a:solidFill>
                  <a:schemeClr val="tx1"/>
                </a:solidFill>
                <a:latin typeface="Arial Narrow" pitchFamily="34" charset="0"/>
              </a:rPr>
              <a:t>.</a:t>
            </a:r>
            <a:endParaRPr lang="en-US" sz="32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604" y="3200400"/>
            <a:ext cx="7915275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 Black" pitchFamily="34" charset="0"/>
              </a:rPr>
              <a:t>Useful in mixing solids that have been wetted and therefore are in sticky or plastic state.</a:t>
            </a:r>
            <a:endParaRPr lang="en-US" sz="2800" b="1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22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Well know mixers include: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822960" y="1100628"/>
            <a:ext cx="7520940" cy="241091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24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Ribbon blender 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(consist of horizontal </a:t>
            </a:r>
            <a:r>
              <a:rPr lang="en-US" sz="2400" dirty="0" err="1" smtClean="0">
                <a:latin typeface="Aharoni" pitchFamily="2" charset="-79"/>
                <a:cs typeface="Aharoni" pitchFamily="2" charset="-79"/>
              </a:rPr>
              <a:t>cylidrical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 tank usually opening at the top and fitted with </a:t>
            </a:r>
            <a:r>
              <a:rPr lang="en-US" sz="24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helical blades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).</a:t>
            </a:r>
          </a:p>
          <a:p>
            <a:pPr marL="0" indent="0" algn="just"/>
            <a:r>
              <a:rPr lang="en-US" sz="2400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{</a:t>
            </a:r>
            <a:r>
              <a:rPr lang="en-US" sz="2400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Blades mounted on the shaft through the long axis of tank and have both right and left hand twist}</a:t>
            </a:r>
            <a:endParaRPr lang="en-US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8" t="37311" r="27311" b="7109"/>
          <a:stretch/>
        </p:blipFill>
        <p:spPr bwMode="auto">
          <a:xfrm>
            <a:off x="3370152" y="3657600"/>
            <a:ext cx="56388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342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5562600" cy="27432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2. Helical flight mixers</a:t>
            </a:r>
          </a:p>
          <a:p>
            <a:endParaRPr lang="en-US" sz="2800" dirty="0" smtClean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  <a:p>
            <a:pPr marL="0" lvl="1" indent="0" algn="just">
              <a:buNone/>
            </a:pP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Powders are lifted by a centrally located vertical screw and allowed to cascade to the bottom of the tank.</a:t>
            </a:r>
            <a:endParaRPr lang="en-US" sz="24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7" t="46797" r="32574" b="17419"/>
          <a:stretch/>
        </p:blipFill>
        <p:spPr bwMode="auto">
          <a:xfrm>
            <a:off x="6553200" y="685800"/>
            <a:ext cx="2181887" cy="274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81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520940" cy="54864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 Black" pitchFamily="34" charset="0"/>
              </a:rPr>
              <a:t>Mixer selection</a:t>
            </a:r>
            <a:endParaRPr lang="en-US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610600" cy="4191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just"/>
            <a:r>
              <a:rPr lang="en-US" sz="2400" dirty="0" smtClean="0">
                <a:latin typeface="Arial Narrow" pitchFamily="34" charset="0"/>
              </a:rPr>
              <a:t>Mixer selection and evaluation depend on:</a:t>
            </a:r>
          </a:p>
          <a:p>
            <a:pPr algn="just"/>
            <a:r>
              <a:rPr lang="en-US" sz="24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1- Measuring degree of mixing </a:t>
            </a:r>
          </a:p>
          <a:p>
            <a:pPr algn="just"/>
            <a:r>
              <a:rPr lang="en-US" sz="2400" dirty="0">
                <a:latin typeface="Aharoni" pitchFamily="2" charset="-79"/>
                <a:cs typeface="Aharoni" pitchFamily="2" charset="-79"/>
              </a:rPr>
              <a:t>[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according to the function of mixer that indicates the </a:t>
            </a:r>
            <a:r>
              <a:rPr lang="en-US" sz="2400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uniformity of powder bed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].</a:t>
            </a:r>
          </a:p>
          <a:p>
            <a:pPr algn="just"/>
            <a:r>
              <a:rPr lang="en-US" sz="24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2- Power requirements</a:t>
            </a:r>
          </a:p>
          <a:p>
            <a:pPr algn="just"/>
            <a:r>
              <a:rPr lang="en-US" sz="2400" dirty="0" smtClean="0">
                <a:latin typeface="Aharoni" pitchFamily="2" charset="-79"/>
                <a:cs typeface="Aharoni" pitchFamily="2" charset="-79"/>
              </a:rPr>
              <a:t>[power required to produce good mixture with appropriate time] </a:t>
            </a:r>
          </a:p>
          <a:p>
            <a:pPr algn="just"/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Since long mixing time          unmixing and segregation</a:t>
            </a:r>
          </a:p>
          <a:p>
            <a:pPr algn="just"/>
            <a:endParaRPr lang="en-US" sz="2400" dirty="0" smtClean="0">
              <a:solidFill>
                <a:schemeClr val="accent4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just"/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{1- improper mixing operation or wrong mixer or both}</a:t>
            </a:r>
          </a:p>
          <a:p>
            <a:pPr algn="just"/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{2- after prolong mixing the milling occur because of abrasion of particles}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3501804" y="3352800"/>
            <a:ext cx="5334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5181600" y="3657600"/>
            <a:ext cx="21502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62600" y="3639494"/>
            <a:ext cx="85178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Due 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04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63000" cy="4800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21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8305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891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Fundamentals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164257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2000" dirty="0" smtClean="0"/>
              <a:t>Most of multiparticulate solids as </a:t>
            </a:r>
            <a:r>
              <a:rPr lang="en-US" sz="2000" dirty="0" smtClean="0">
                <a:solidFill>
                  <a:srgbClr val="FF0000"/>
                </a:solidFill>
              </a:rPr>
              <a:t>bulk powders or tablet granules </a:t>
            </a:r>
            <a:r>
              <a:rPr lang="en-US" sz="2000" dirty="0" smtClean="0"/>
              <a:t>behave somewhat like fluids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When transfer from one container to another</a:t>
            </a:r>
            <a:endParaRPr lang="en-US" sz="2000" dirty="0"/>
          </a:p>
        </p:txBody>
      </p:sp>
      <p:sp>
        <p:nvSpPr>
          <p:cNvPr id="4" name="Down Arrow 3"/>
          <p:cNvSpPr/>
          <p:nvPr/>
        </p:nvSpPr>
        <p:spPr>
          <a:xfrm>
            <a:off x="4419600" y="1828800"/>
            <a:ext cx="457200" cy="4953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8200" y="2895600"/>
            <a:ext cx="7467600" cy="184665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u="sng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Note:</a:t>
            </a:r>
          </a:p>
          <a:p>
            <a:pPr algn="just"/>
            <a:r>
              <a:rPr lang="en-US" b="1" dirty="0" smtClean="0">
                <a:solidFill>
                  <a:srgbClr val="7030A0"/>
                </a:solidFill>
                <a:latin typeface="Arial Rounded MT Bold" pitchFamily="34" charset="0"/>
              </a:rPr>
              <a:t>Mixing of solids (dissimilar): </a:t>
            </a:r>
            <a:r>
              <a:rPr lang="en-US" b="1" dirty="0" smtClean="0"/>
              <a:t>undergoes substantial segregation during routine handling despite of their particulate level of mixing.</a:t>
            </a:r>
          </a:p>
          <a:p>
            <a:pPr algn="just"/>
            <a:endParaRPr lang="en-US" dirty="0"/>
          </a:p>
          <a:p>
            <a:pPr algn="just"/>
            <a:r>
              <a:rPr lang="en-US" b="1" dirty="0" smtClean="0">
                <a:solidFill>
                  <a:srgbClr val="7030A0"/>
                </a:solidFill>
                <a:latin typeface="Arial Rounded MT Bold" pitchFamily="34" charset="0"/>
              </a:rPr>
              <a:t>Mixing of Liquids (miscible):</a:t>
            </a:r>
            <a:r>
              <a:rPr lang="en-US" dirty="0" smtClean="0"/>
              <a:t> </a:t>
            </a:r>
            <a:r>
              <a:rPr lang="en-US" b="1" dirty="0" smtClean="0"/>
              <a:t>undergoes mixing under any standard equipment and they don’t separate when poured or pumped.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9040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Particulate solid variables: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143000"/>
            <a:ext cx="8153400" cy="378565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 Black" pitchFamily="34" charset="0"/>
              </a:rPr>
              <a:t>The variables effecting solid mixing are:</a:t>
            </a:r>
          </a:p>
          <a:p>
            <a:pPr algn="just"/>
            <a:r>
              <a:rPr lang="en-US" dirty="0" smtClean="0">
                <a:latin typeface="Aharoni" pitchFamily="2" charset="-79"/>
                <a:cs typeface="Aharoni" pitchFamily="2" charset="-79"/>
              </a:rPr>
              <a:t>1- </a:t>
            </a:r>
            <a:r>
              <a:rPr lang="en-US" sz="20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Most important one </a:t>
            </a:r>
            <a:r>
              <a:rPr lang="en-US" sz="2000" dirty="0" smtClean="0">
                <a:latin typeface="Aharoni" pitchFamily="2" charset="-79"/>
                <a:cs typeface="Aharoni" pitchFamily="2" charset="-79"/>
              </a:rPr>
              <a:t>is the </a:t>
            </a:r>
            <a:r>
              <a:rPr lang="en-US" sz="2000" b="1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particle size and particle size distribution </a:t>
            </a:r>
            <a:r>
              <a:rPr lang="en-US" sz="2000" dirty="0" smtClean="0"/>
              <a:t>(</a:t>
            </a:r>
            <a:r>
              <a:rPr lang="en-US" sz="2000" u="sng" dirty="0" smtClean="0"/>
              <a:t>largely determine the magnitude of forces, gravitational and inertial</a:t>
            </a:r>
            <a:r>
              <a:rPr lang="en-US" sz="2000" dirty="0" smtClean="0"/>
              <a:t>).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Interpaticulate movement relative to surface forces which resist such motion. </a:t>
            </a:r>
          </a:p>
          <a:p>
            <a:pPr algn="ctr"/>
            <a:endParaRPr lang="en-US" sz="2000" dirty="0" smtClean="0"/>
          </a:p>
          <a:p>
            <a:r>
              <a:rPr lang="en-US" sz="2000" u="sng" dirty="0" smtClean="0">
                <a:solidFill>
                  <a:srgbClr val="FF0000"/>
                </a:solidFill>
                <a:latin typeface="Algerian" pitchFamily="82" charset="0"/>
              </a:rPr>
              <a:t>E.g.:</a:t>
            </a:r>
            <a:r>
              <a:rPr lang="en-US" sz="2000" dirty="0" smtClean="0">
                <a:latin typeface="Algerian" pitchFamily="82" charset="0"/>
              </a:rPr>
              <a:t> Particles with P.S. &lt;100 Micron is free flowing</a:t>
            </a:r>
          </a:p>
          <a:p>
            <a:pPr algn="ctr"/>
            <a:endParaRPr lang="en-US" sz="2000" dirty="0">
              <a:latin typeface="Algerian" pitchFamily="82" charset="0"/>
            </a:endParaRPr>
          </a:p>
          <a:p>
            <a:pPr algn="just"/>
            <a:r>
              <a:rPr lang="en-US" sz="2000" dirty="0" smtClean="0">
                <a:latin typeface="Aharoni" pitchFamily="2" charset="-79"/>
                <a:cs typeface="Aharoni" pitchFamily="2" charset="-79"/>
              </a:rPr>
              <a:t>2- </a:t>
            </a:r>
            <a:r>
              <a:rPr lang="en-US" sz="2000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Particle density, elasticity, surface roughness and shape</a:t>
            </a:r>
            <a:r>
              <a:rPr lang="en-US" sz="2000" dirty="0" smtClean="0">
                <a:latin typeface="Aharoni" pitchFamily="2" charset="-79"/>
                <a:cs typeface="Aharoni" pitchFamily="2" charset="-79"/>
              </a:rPr>
              <a:t> also exert their influence on the bulk properties of powder.</a:t>
            </a:r>
            <a:endParaRPr lang="en-US" sz="20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4267200" y="2209800"/>
            <a:ext cx="266700" cy="4292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96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28600"/>
            <a:ext cx="7520940" cy="685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600" dirty="0" smtClean="0"/>
              <a:t>Mixing mechanisms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00628"/>
            <a:ext cx="8153400" cy="3579849"/>
          </a:xfr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algn="just"/>
            <a:r>
              <a:rPr lang="en-US" sz="2400" dirty="0" smtClean="0">
                <a:solidFill>
                  <a:srgbClr val="7030A0"/>
                </a:solidFill>
                <a:latin typeface="Arial Black" pitchFamily="34" charset="0"/>
              </a:rPr>
              <a:t>Solid mixing proceeds by the combination of one or more mechanism:</a:t>
            </a:r>
          </a:p>
          <a:p>
            <a:endParaRPr lang="en-US" dirty="0">
              <a:latin typeface="Arial Black" pitchFamily="34" charset="0"/>
            </a:endParaRPr>
          </a:p>
          <a:p>
            <a:pPr>
              <a:buAutoNum type="arabicPeriod"/>
            </a:pPr>
            <a:r>
              <a:rPr lang="en-US" sz="2400" dirty="0" smtClean="0">
                <a:latin typeface="Arial Black" pitchFamily="34" charset="0"/>
              </a:rPr>
              <a:t>Convective mixing</a:t>
            </a:r>
          </a:p>
          <a:p>
            <a:pPr>
              <a:buAutoNum type="arabicPeriod"/>
            </a:pPr>
            <a:r>
              <a:rPr lang="en-US" sz="2400" dirty="0" smtClean="0">
                <a:latin typeface="Arial Black" pitchFamily="34" charset="0"/>
              </a:rPr>
              <a:t>Shear mixing</a:t>
            </a:r>
          </a:p>
          <a:p>
            <a:pPr>
              <a:buAutoNum type="arabicPeriod"/>
            </a:pPr>
            <a:r>
              <a:rPr lang="en-US" sz="2400" dirty="0" smtClean="0">
                <a:latin typeface="Arial Black" pitchFamily="34" charset="0"/>
              </a:rPr>
              <a:t>Diffusive mixing</a:t>
            </a:r>
            <a:endParaRPr lang="en-US" sz="2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10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81000"/>
            <a:ext cx="8077200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Arial Black" pitchFamily="34" charset="0"/>
              </a:rPr>
              <a:t>1. Convective mixing</a:t>
            </a:r>
            <a:endParaRPr lang="en-US" sz="28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116703"/>
            <a:ext cx="822960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haroni" pitchFamily="2" charset="-79"/>
                <a:cs typeface="Aharoni" pitchFamily="2" charset="-79"/>
              </a:rPr>
              <a:t>Mechanism analogous to bulk transport in fluid mixing</a:t>
            </a:r>
            <a:endParaRPr lang="en-US" sz="24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2286000"/>
            <a:ext cx="8229600" cy="230832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70C0"/>
                </a:solidFill>
                <a:latin typeface="Arial Narrow" pitchFamily="34" charset="0"/>
              </a:rPr>
              <a:t>Convective (bulk) mixing occurred by: Inversion of powder bed</a:t>
            </a:r>
          </a:p>
          <a:p>
            <a:pPr algn="just"/>
            <a:endParaRPr lang="en-US" sz="2400" b="1" dirty="0">
              <a:latin typeface="Arial Narrow" pitchFamily="34" charset="0"/>
            </a:endParaRPr>
          </a:p>
          <a:p>
            <a:pPr algn="just"/>
            <a:r>
              <a:rPr lang="en-US" sz="2400" b="1" dirty="0" smtClean="0">
                <a:latin typeface="Arial Narrow" pitchFamily="34" charset="0"/>
              </a:rPr>
              <a:t>A- Blades or peddles</a:t>
            </a:r>
          </a:p>
          <a:p>
            <a:pPr algn="just"/>
            <a:r>
              <a:rPr lang="en-US" sz="2400" b="1" dirty="0" smtClean="0">
                <a:latin typeface="Arial Narrow" pitchFamily="34" charset="0"/>
              </a:rPr>
              <a:t>B- Revolving screw</a:t>
            </a:r>
          </a:p>
          <a:p>
            <a:pPr algn="just"/>
            <a:r>
              <a:rPr lang="en-US" sz="2400" b="1" dirty="0" smtClean="0">
                <a:latin typeface="Arial Narrow" pitchFamily="34" charset="0"/>
              </a:rPr>
              <a:t>C- Any method of moving large mass of material from one part of powder bed to another.</a:t>
            </a:r>
          </a:p>
        </p:txBody>
      </p:sp>
      <p:sp>
        <p:nvSpPr>
          <p:cNvPr id="7" name="Down Arrow 6"/>
          <p:cNvSpPr/>
          <p:nvPr/>
        </p:nvSpPr>
        <p:spPr>
          <a:xfrm>
            <a:off x="4038600" y="2743200"/>
            <a:ext cx="381000" cy="457200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648200" y="2787134"/>
            <a:ext cx="1524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By the aid of: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14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dustrial Powder Mixer Machine www.drymixer.com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2" time="25427.0198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0702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2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1" y="1828800"/>
            <a:ext cx="8143874" cy="9144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algn="ctr"/>
            <a:r>
              <a:rPr lang="en-US" sz="2000" dirty="0" smtClean="0">
                <a:solidFill>
                  <a:srgbClr val="7030A0"/>
                </a:solidFill>
                <a:latin typeface="Aharoni" pitchFamily="2" charset="-79"/>
                <a:cs typeface="Aharoni" pitchFamily="2" charset="-79"/>
              </a:rPr>
              <a:t>Depending on the flow characteristic of powder</a:t>
            </a:r>
            <a:r>
              <a:rPr lang="en-US" sz="2000" dirty="0" smtClean="0">
                <a:latin typeface="Aharoni" pitchFamily="2" charset="-79"/>
                <a:cs typeface="Aharoni" pitchFamily="2" charset="-79"/>
              </a:rPr>
              <a:t>, that can occur in such a way to give rise to </a:t>
            </a:r>
            <a:r>
              <a:rPr lang="en-US" sz="20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[laminar flow]</a:t>
            </a:r>
            <a:endParaRPr lang="en-US" sz="2000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457200"/>
            <a:ext cx="7543800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Arial Black" pitchFamily="34" charset="0"/>
              </a:rPr>
              <a:t>2. Shear mixing</a:t>
            </a:r>
            <a:endParaRPr lang="en-US" sz="24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1143000"/>
            <a:ext cx="8143875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haroni" pitchFamily="2" charset="-79"/>
                <a:cs typeface="Aharoni" pitchFamily="2" charset="-79"/>
              </a:rPr>
              <a:t>As a result of forces within mass           slip planes</a:t>
            </a:r>
            <a:endParaRPr lang="en-US" sz="24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5791200" y="1267941"/>
            <a:ext cx="685800" cy="211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399" y="2971800"/>
            <a:ext cx="8143875" cy="16312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 Rounded MT Bold" pitchFamily="34" charset="0"/>
              </a:rPr>
              <a:t>When shear occurs between regions of different composition and parallel to their interface. </a:t>
            </a:r>
          </a:p>
          <a:p>
            <a:pPr algn="just"/>
            <a:endParaRPr lang="en-US" sz="2000" dirty="0">
              <a:latin typeface="Arial Rounded MT Bold" pitchFamily="34" charset="0"/>
            </a:endParaRPr>
          </a:p>
          <a:p>
            <a:pPr algn="just"/>
            <a:endParaRPr lang="en-US" sz="2000" dirty="0" smtClean="0">
              <a:latin typeface="Arial Rounded MT Bold" pitchFamily="34" charset="0"/>
            </a:endParaRPr>
          </a:p>
          <a:p>
            <a:pPr algn="ctr"/>
            <a:r>
              <a:rPr lang="en-US" sz="2000" dirty="0" smtClean="0">
                <a:latin typeface="Arial Rounded MT Bold" pitchFamily="34" charset="0"/>
              </a:rPr>
              <a:t>Reduce the scale of segregation</a:t>
            </a:r>
            <a:r>
              <a:rPr lang="en-US" sz="2000" dirty="0">
                <a:latin typeface="Arial Rounded MT Bold" pitchFamily="34" charset="0"/>
              </a:rPr>
              <a:t> by thinning the dissimilar layers</a:t>
            </a:r>
          </a:p>
        </p:txBody>
      </p:sp>
      <p:sp>
        <p:nvSpPr>
          <p:cNvPr id="8" name="Down Arrow 7"/>
          <p:cNvSpPr/>
          <p:nvPr/>
        </p:nvSpPr>
        <p:spPr>
          <a:xfrm>
            <a:off x="4442991" y="3733800"/>
            <a:ext cx="309564" cy="4713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01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-Line Mixer - Silverson Industrial High Shear In-Line Mixer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889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6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3212</TotalTime>
  <Words>716</Words>
  <Application>Microsoft Office PowerPoint</Application>
  <PresentationFormat>On-screen Show (4:3)</PresentationFormat>
  <Paragraphs>94</Paragraphs>
  <Slides>19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Angles</vt:lpstr>
      <vt:lpstr>Lecture 5</vt:lpstr>
      <vt:lpstr>PowerPoint Presentation</vt:lpstr>
      <vt:lpstr>Fundamentals</vt:lpstr>
      <vt:lpstr>Particulate solid variables:</vt:lpstr>
      <vt:lpstr>Mixing mechanisms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Problems related to mixing</vt:lpstr>
      <vt:lpstr>PowerPoint Presentation</vt:lpstr>
      <vt:lpstr>Equipment For solid mixing</vt:lpstr>
      <vt:lpstr>1- twin-shell blender/tumbling mixers  (form V-shape mixers)</vt:lpstr>
      <vt:lpstr>2- Stationary container type:</vt:lpstr>
      <vt:lpstr>Well know mixers include: </vt:lpstr>
      <vt:lpstr>PowerPoint Presentation</vt:lpstr>
      <vt:lpstr>Mixer selection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6</dc:title>
  <dc:creator>anas alhamdany</dc:creator>
  <cp:lastModifiedBy>anas alhamdany</cp:lastModifiedBy>
  <cp:revision>33</cp:revision>
  <dcterms:created xsi:type="dcterms:W3CDTF">2006-08-16T00:00:00Z</dcterms:created>
  <dcterms:modified xsi:type="dcterms:W3CDTF">2016-04-23T14:56:30Z</dcterms:modified>
</cp:coreProperties>
</file>