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4" r:id="rId9"/>
    <p:sldId id="267" r:id="rId10"/>
    <p:sldId id="265" r:id="rId11"/>
    <p:sldId id="263" r:id="rId12"/>
    <p:sldId id="268" r:id="rId13"/>
    <p:sldId id="269" r:id="rId14"/>
    <p:sldId id="270" r:id="rId15"/>
    <p:sldId id="266" r:id="rId16"/>
    <p:sldId id="271" r:id="rId17"/>
    <p:sldId id="272" r:id="rId18"/>
    <p:sldId id="273" r:id="rId19"/>
    <p:sldId id="275" r:id="rId20"/>
    <p:sldId id="276" r:id="rId21"/>
    <p:sldId id="277" r:id="rId22"/>
    <p:sldId id="278" r:id="rId23"/>
    <p:sldId id="279" r:id="rId24"/>
    <p:sldId id="282" r:id="rId25"/>
    <p:sldId id="280" r:id="rId26"/>
    <p:sldId id="283" r:id="rId27"/>
    <p:sldId id="284" r:id="rId28"/>
    <p:sldId id="281"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IQ"/>
  <c:chart>
    <c:plotArea>
      <c:layout/>
      <c:scatterChart>
        <c:scatterStyle val="lineMarker"/>
        <c:ser>
          <c:idx val="0"/>
          <c:order val="0"/>
          <c:spPr>
            <a:ln w="28575">
              <a:noFill/>
            </a:ln>
          </c:spPr>
          <c:marker>
            <c:spPr>
              <a:solidFill>
                <a:schemeClr val="tx1"/>
              </a:solidFill>
              <a:ln>
                <a:solidFill>
                  <a:schemeClr val="bg1"/>
                </a:solidFill>
              </a:ln>
            </c:spPr>
          </c:marker>
          <c:trendline>
            <c:spPr>
              <a:ln w="9525" cap="flat" cmpd="sng" algn="ctr">
                <a:solidFill>
                  <a:schemeClr val="dk1"/>
                </a:solidFill>
                <a:prstDash val="solid"/>
              </a:ln>
              <a:effectLst/>
            </c:spPr>
            <c:trendlineType val="linear"/>
          </c:trendline>
          <c:errBars>
            <c:errDir val="y"/>
            <c:errBarType val="both"/>
            <c:errValType val="cust"/>
            <c:plus>
              <c:numRef>
                <c:f>Sheet1!$F$2:$F$5</c:f>
                <c:numCache>
                  <c:formatCode>General</c:formatCode>
                  <c:ptCount val="4"/>
                  <c:pt idx="0">
                    <c:v>2</c:v>
                  </c:pt>
                  <c:pt idx="1">
                    <c:v>5</c:v>
                  </c:pt>
                  <c:pt idx="2">
                    <c:v>7.637626158259728</c:v>
                  </c:pt>
                  <c:pt idx="3">
                    <c:v>7.6376261582597396</c:v>
                  </c:pt>
                </c:numCache>
              </c:numRef>
            </c:plus>
            <c:minus>
              <c:numRef>
                <c:f>Sheet1!$F$2:$F$5</c:f>
                <c:numCache>
                  <c:formatCode>General</c:formatCode>
                  <c:ptCount val="4"/>
                  <c:pt idx="0">
                    <c:v>2</c:v>
                  </c:pt>
                  <c:pt idx="1">
                    <c:v>5</c:v>
                  </c:pt>
                  <c:pt idx="2">
                    <c:v>7.637626158259728</c:v>
                  </c:pt>
                  <c:pt idx="3">
                    <c:v>7.6376261582597396</c:v>
                  </c:pt>
                </c:numCache>
              </c:numRef>
            </c:minus>
            <c:spPr>
              <a:noFill/>
              <a:ln w="9525" cap="flat" cmpd="sng" algn="ctr">
                <a:solidFill>
                  <a:schemeClr val="dk1"/>
                </a:solidFill>
                <a:prstDash val="solid"/>
              </a:ln>
              <a:effectLst/>
            </c:spPr>
          </c:errBars>
          <c:xVal>
            <c:numRef>
              <c:f>Sheet1!$A$2:$A$5</c:f>
              <c:numCache>
                <c:formatCode>General</c:formatCode>
                <c:ptCount val="4"/>
                <c:pt idx="0">
                  <c:v>0</c:v>
                </c:pt>
                <c:pt idx="1">
                  <c:v>5</c:v>
                </c:pt>
                <c:pt idx="2">
                  <c:v>12</c:v>
                </c:pt>
                <c:pt idx="3">
                  <c:v>18</c:v>
                </c:pt>
              </c:numCache>
            </c:numRef>
          </c:xVal>
          <c:yVal>
            <c:numRef>
              <c:f>Sheet1!$E$2:$E$5</c:f>
              <c:numCache>
                <c:formatCode>General</c:formatCode>
                <c:ptCount val="4"/>
                <c:pt idx="0">
                  <c:v>5</c:v>
                </c:pt>
                <c:pt idx="1">
                  <c:v>20</c:v>
                </c:pt>
                <c:pt idx="2">
                  <c:v>33.333333333333336</c:v>
                </c:pt>
                <c:pt idx="3">
                  <c:v>51.666666666666472</c:v>
                </c:pt>
              </c:numCache>
            </c:numRef>
          </c:yVal>
        </c:ser>
        <c:axId val="73807744"/>
        <c:axId val="73826304"/>
      </c:scatterChart>
      <c:valAx>
        <c:axId val="73807744"/>
        <c:scaling>
          <c:orientation val="minMax"/>
        </c:scaling>
        <c:axPos val="b"/>
        <c:title>
          <c:tx>
            <c:rich>
              <a:bodyPr/>
              <a:lstStyle/>
              <a:p>
                <a:pPr>
                  <a:defRPr/>
                </a:pPr>
                <a:r>
                  <a:rPr lang="en-GB" sz="1200" dirty="0">
                    <a:solidFill>
                      <a:schemeClr val="tx1"/>
                    </a:solidFill>
                  </a:rPr>
                  <a:t>molecular weight [</a:t>
                </a:r>
                <a:r>
                  <a:rPr lang="en-GB" sz="1200" dirty="0" err="1">
                    <a:solidFill>
                      <a:schemeClr val="tx1"/>
                    </a:solidFill>
                  </a:rPr>
                  <a:t>kDa</a:t>
                </a:r>
                <a:r>
                  <a:rPr lang="en-GB" sz="1200" dirty="0">
                    <a:solidFill>
                      <a:schemeClr val="tx1"/>
                    </a:solidFill>
                  </a:rPr>
                  <a:t>]</a:t>
                </a:r>
              </a:p>
            </c:rich>
          </c:tx>
          <c:layout/>
        </c:title>
        <c:numFmt formatCode="General" sourceLinked="1"/>
        <c:tickLblPos val="nextTo"/>
        <c:spPr>
          <a:ln>
            <a:solidFill>
              <a:schemeClr val="tx1"/>
            </a:solidFill>
          </a:ln>
        </c:spPr>
        <c:txPr>
          <a:bodyPr/>
          <a:lstStyle/>
          <a:p>
            <a:pPr>
              <a:defRPr>
                <a:solidFill>
                  <a:schemeClr val="tx1"/>
                </a:solidFill>
              </a:defRPr>
            </a:pPr>
            <a:endParaRPr lang="ar-IQ"/>
          </a:p>
        </c:txPr>
        <c:crossAx val="73826304"/>
        <c:crosses val="autoZero"/>
        <c:crossBetween val="midCat"/>
        <c:majorUnit val="2"/>
      </c:valAx>
      <c:valAx>
        <c:axId val="73826304"/>
        <c:scaling>
          <c:orientation val="minMax"/>
        </c:scaling>
        <c:axPos val="l"/>
        <c:title>
          <c:tx>
            <c:rich>
              <a:bodyPr rot="-5400000" vert="horz"/>
              <a:lstStyle/>
              <a:p>
                <a:pPr>
                  <a:defRPr>
                    <a:solidFill>
                      <a:schemeClr val="tx1"/>
                    </a:solidFill>
                  </a:defRPr>
                </a:pPr>
                <a:r>
                  <a:rPr lang="en-GB" sz="1050" dirty="0">
                    <a:solidFill>
                      <a:schemeClr val="tx1"/>
                    </a:solidFill>
                  </a:rPr>
                  <a:t>lymph recovery [% of dose]</a:t>
                </a:r>
              </a:p>
            </c:rich>
          </c:tx>
          <c:layout/>
        </c:title>
        <c:numFmt formatCode="General" sourceLinked="1"/>
        <c:tickLblPos val="nextTo"/>
        <c:spPr>
          <a:noFill/>
          <a:ln w="9525" cap="flat" cmpd="sng" algn="ctr">
            <a:solidFill>
              <a:schemeClr val="tx1"/>
            </a:solidFill>
            <a:prstDash val="solid"/>
          </a:ln>
          <a:effectLst/>
        </c:spPr>
        <c:txPr>
          <a:bodyPr/>
          <a:lstStyle/>
          <a:p>
            <a:pPr>
              <a:defRPr>
                <a:solidFill>
                  <a:schemeClr val="tx1"/>
                </a:solidFill>
                <a:latin typeface="+mn-lt"/>
                <a:ea typeface="+mn-ea"/>
                <a:cs typeface="+mn-cs"/>
              </a:defRPr>
            </a:pPr>
            <a:endParaRPr lang="ar-IQ"/>
          </a:p>
        </c:txPr>
        <c:crossAx val="73807744"/>
        <c:crosses val="autoZero"/>
        <c:crossBetween val="midCat"/>
      </c:valAx>
      <c:spPr>
        <a:noFill/>
      </c:spPr>
    </c:plotArea>
    <c:plotVisOnly val="1"/>
  </c:chart>
  <c:spPr>
    <a:noFill/>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0.24375</cdr:x>
      <cdr:y>0.88542</cdr:y>
    </cdr:from>
    <cdr:to>
      <cdr:x>0.38125</cdr:x>
      <cdr:y>1</cdr:y>
    </cdr:to>
    <cdr:sp macro="" textlink="">
      <cdr:nvSpPr>
        <cdr:cNvPr id="2" name="TextBox 1"/>
        <cdr:cNvSpPr txBox="1"/>
      </cdr:nvSpPr>
      <cdr:spPr>
        <a:xfrm xmlns:a="http://schemas.openxmlformats.org/drawingml/2006/main">
          <a:off x="1114425" y="2428874"/>
          <a:ext cx="628650" cy="314325"/>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endParaRPr lang="ar-IQ" sz="1100"/>
        </a:p>
      </cdr:txBody>
    </cdr:sp>
  </cdr:relSizeAnchor>
  <cdr:relSizeAnchor xmlns:cdr="http://schemas.openxmlformats.org/drawingml/2006/chartDrawing">
    <cdr:from>
      <cdr:x>0.07705</cdr:x>
      <cdr:y>0.34639</cdr:y>
    </cdr:from>
    <cdr:to>
      <cdr:x>0.92255</cdr:x>
      <cdr:y>0.87883</cdr:y>
    </cdr:to>
    <cdr:grpSp>
      <cdr:nvGrpSpPr>
        <cdr:cNvPr id="7" name="Group 6"/>
        <cdr:cNvGrpSpPr/>
      </cdr:nvGrpSpPr>
      <cdr:grpSpPr>
        <a:xfrm xmlns:a="http://schemas.openxmlformats.org/drawingml/2006/main">
          <a:off x="629653" y="1745806"/>
          <a:ext cx="6909426" cy="2683497"/>
          <a:chOff x="629617" y="1745791"/>
          <a:chExt cx="6909439" cy="2683507"/>
        </a:xfrm>
      </cdr:grpSpPr>
      <cdr:sp macro="" textlink="">
        <cdr:nvSpPr>
          <cdr:cNvPr id="3" name="TextBox 2"/>
          <cdr:cNvSpPr txBox="1"/>
        </cdr:nvSpPr>
        <cdr:spPr>
          <a:xfrm xmlns:a="http://schemas.openxmlformats.org/drawingml/2006/main">
            <a:off x="629617" y="4032448"/>
            <a:ext cx="648072" cy="396850"/>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r>
              <a:rPr lang="en-GB" sz="1100" dirty="0" err="1">
                <a:solidFill>
                  <a:schemeClr val="tx1"/>
                </a:solidFill>
              </a:rPr>
              <a:t>FUdR</a:t>
            </a:r>
            <a:endParaRPr lang="ar-IQ" sz="1100" dirty="0">
              <a:solidFill>
                <a:schemeClr val="tx1"/>
              </a:solidFill>
            </a:endParaRPr>
          </a:p>
        </cdr:txBody>
      </cdr:sp>
      <cdr:sp macro="" textlink="">
        <cdr:nvSpPr>
          <cdr:cNvPr id="4" name="TextBox 3"/>
          <cdr:cNvSpPr txBox="1"/>
        </cdr:nvSpPr>
        <cdr:spPr>
          <a:xfrm xmlns:a="http://schemas.openxmlformats.org/drawingml/2006/main">
            <a:off x="2285800" y="3456384"/>
            <a:ext cx="648072" cy="402495"/>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r>
              <a:rPr lang="en-GB" sz="1100" dirty="0" err="1">
                <a:solidFill>
                  <a:schemeClr val="tx1"/>
                </a:solidFill>
              </a:rPr>
              <a:t>Inulin</a:t>
            </a:r>
            <a:endParaRPr lang="ar-IQ" sz="1100" dirty="0">
              <a:solidFill>
                <a:schemeClr val="tx1"/>
              </a:solidFill>
            </a:endParaRPr>
          </a:p>
        </cdr:txBody>
      </cdr:sp>
      <cdr:sp macro="" textlink="">
        <cdr:nvSpPr>
          <cdr:cNvPr id="5" name="TextBox 4"/>
          <cdr:cNvSpPr txBox="1"/>
        </cdr:nvSpPr>
        <cdr:spPr>
          <a:xfrm xmlns:a="http://schemas.openxmlformats.org/drawingml/2006/main">
            <a:off x="6750296" y="1745791"/>
            <a:ext cx="788760" cy="396850"/>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r>
              <a:rPr lang="en-GB" sz="1100" dirty="0">
                <a:solidFill>
                  <a:schemeClr val="tx1"/>
                </a:solidFill>
              </a:rPr>
              <a:t>IFN-</a:t>
            </a:r>
            <a:r>
              <a:rPr lang="el-GR" sz="1100" dirty="0">
                <a:solidFill>
                  <a:schemeClr val="tx1"/>
                </a:solidFill>
              </a:rPr>
              <a:t>α</a:t>
            </a:r>
            <a:r>
              <a:rPr lang="en-GB" sz="1100" dirty="0">
                <a:solidFill>
                  <a:schemeClr val="tx1"/>
                </a:solidFill>
              </a:rPr>
              <a:t>-2a</a:t>
            </a:r>
            <a:endParaRPr lang="ar-IQ" sz="1100" dirty="0">
              <a:solidFill>
                <a:schemeClr val="tx1"/>
              </a:solidFill>
            </a:endParaRPr>
          </a:p>
        </cdr:txBody>
      </cdr:sp>
      <cdr:sp macro="" textlink="">
        <cdr:nvSpPr>
          <cdr:cNvPr id="6" name="TextBox 5"/>
          <cdr:cNvSpPr txBox="1"/>
        </cdr:nvSpPr>
        <cdr:spPr>
          <a:xfrm xmlns:a="http://schemas.openxmlformats.org/drawingml/2006/main">
            <a:off x="4734072" y="2808311"/>
            <a:ext cx="1152102" cy="288022"/>
          </a:xfrm>
          <a:prstGeom xmlns:a="http://schemas.openxmlformats.org/drawingml/2006/main" prst="rect">
            <a:avLst/>
          </a:prstGeom>
        </cdr:spPr>
        <cdr:txBody>
          <a:bodyPr xmlns:a="http://schemas.openxmlformats.org/drawingml/2006/main" vertOverflow="clip" wrap="none" rtlCol="1"/>
          <a:lstStyle xmlns:a="http://schemas.openxmlformats.org/drawingml/2006/main"/>
          <a:p xmlns:a="http://schemas.openxmlformats.org/drawingml/2006/main">
            <a:r>
              <a:rPr lang="en-GB" sz="1100" dirty="0" err="1">
                <a:solidFill>
                  <a:schemeClr val="tx1"/>
                </a:solidFill>
              </a:rPr>
              <a:t>Cytochrome</a:t>
            </a:r>
            <a:r>
              <a:rPr lang="en-GB" sz="1100" dirty="0">
                <a:solidFill>
                  <a:schemeClr val="bg1"/>
                </a:solidFill>
              </a:rPr>
              <a:t> </a:t>
            </a:r>
            <a:r>
              <a:rPr lang="en-GB" sz="1100" dirty="0">
                <a:solidFill>
                  <a:schemeClr val="tx1"/>
                </a:solidFill>
              </a:rPr>
              <a:t>C</a:t>
            </a:r>
            <a:endParaRPr lang="ar-IQ" sz="1100" dirty="0">
              <a:solidFill>
                <a:schemeClr val="tx1"/>
              </a:solidFill>
            </a:endParaRPr>
          </a:p>
        </cdr:txBody>
      </cdr:sp>
    </cdr:grp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887489-16CA-4D1C-B857-9FC2562F60E4}" type="datetimeFigureOut">
              <a:rPr lang="ar-IQ" smtClean="0"/>
              <a:pPr/>
              <a:t>07/05/1435</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0CA72F9-2383-4D9D-B5CB-8EAB86000CB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0CA72F9-2383-4D9D-B5CB-8EAB86000CB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0CA72F9-2383-4D9D-B5CB-8EAB86000CB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0CA72F9-2383-4D9D-B5CB-8EAB86000CB0}"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0CA72F9-2383-4D9D-B5CB-8EAB86000CB0}"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0CA72F9-2383-4D9D-B5CB-8EAB86000CB0}"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0CA72F9-2383-4D9D-B5CB-8EAB86000CB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0CA72F9-2383-4D9D-B5CB-8EAB86000CB0}"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887489-16CA-4D1C-B857-9FC2562F60E4}" type="datetimeFigureOut">
              <a:rPr lang="ar-IQ" smtClean="0"/>
              <a:pPr/>
              <a:t>07/05/1435</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0CA72F9-2383-4D9D-B5CB-8EAB86000CB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887489-16CA-4D1C-B857-9FC2562F60E4}" type="datetimeFigureOut">
              <a:rPr lang="ar-IQ" smtClean="0"/>
              <a:pPr/>
              <a:t>07/05/1435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0CA72F9-2383-4D9D-B5CB-8EAB86000CB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887489-16CA-4D1C-B857-9FC2562F60E4}" type="datetimeFigureOut">
              <a:rPr lang="ar-IQ" smtClean="0"/>
              <a:pPr/>
              <a:t>07/05/1435</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0CA72F9-2383-4D9D-B5CB-8EAB86000CB0}"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887489-16CA-4D1C-B857-9FC2562F60E4}" type="datetimeFigureOut">
              <a:rPr lang="ar-IQ" smtClean="0"/>
              <a:pPr/>
              <a:t>07/05/1435</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0CA72F9-2383-4D9D-B5CB-8EAB86000CB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0/0f/Normal_Villus_Illustration.pn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source=images&amp;cd=&amp;cad=rja&amp;docid=lihFwM3xyVvWQM&amp;tbnid=D8uiB-ZsFAVepM:&amp;ved=0CAUQjRw&amp;url=http://www.naturalbodyinc.com/Amino_Vital_7500_ER-pr-755428.html&amp;ei=_b1NUd-ILoHkOoiOgfAI&amp;psig=AFQjCNFB-bHpFzuwmv0WK2yZXD9vrA3Iug&amp;ust=136413569852035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l" rtl="0"/>
            <a:r>
              <a:rPr lang="en-GB" dirty="0" smtClean="0"/>
              <a:t>Lecture 5</a:t>
            </a:r>
            <a:endParaRPr lang="ar-IQ" dirty="0"/>
          </a:p>
        </p:txBody>
      </p:sp>
      <p:sp>
        <p:nvSpPr>
          <p:cNvPr id="7" name="Subtitle 6"/>
          <p:cNvSpPr>
            <a:spLocks noGrp="1"/>
          </p:cNvSpPr>
          <p:nvPr>
            <p:ph type="subTitle" idx="1"/>
          </p:nvPr>
        </p:nvSpPr>
        <p:spPr/>
        <p:txBody>
          <a:bodyPr/>
          <a:lstStyle/>
          <a:p>
            <a:pPr algn="l" rtl="0"/>
            <a:r>
              <a:rPr lang="en-GB" dirty="0" smtClean="0"/>
              <a:t>Delivery of Proteins: Routes of Administration and Absorption Enhancement </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nvGraphicFramePr>
        <p:xfrm>
          <a:off x="486000" y="1484784"/>
          <a:ext cx="8172000" cy="504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p:cNvSpPr>
            <a:spLocks noGrp="1"/>
          </p:cNvSpPr>
          <p:nvPr>
            <p:ph type="title"/>
          </p:nvPr>
        </p:nvSpPr>
        <p:spPr>
          <a:xfrm>
            <a:off x="683568" y="260648"/>
            <a:ext cx="8229600" cy="1143000"/>
          </a:xfrm>
        </p:spPr>
        <p:txBody>
          <a:bodyPr/>
          <a:lstStyle/>
          <a:p>
            <a:pPr rtl="0"/>
            <a:r>
              <a:rPr lang="en-GB" sz="2000" dirty="0" smtClean="0">
                <a:solidFill>
                  <a:sysClr val="windowText" lastClr="000000"/>
                </a:solidFill>
              </a:rPr>
              <a:t>Correlation between the molecular weight and cumulative recovery</a:t>
            </a:r>
            <a:r>
              <a:rPr lang="en-GB" dirty="0" smtClean="0">
                <a:solidFill>
                  <a:sysClr val="windowText" lastClr="000000"/>
                </a:solidFill>
              </a:rPr>
              <a:t> </a:t>
            </a:r>
            <a:endParaRPr lang="ar-IQ" dirty="0">
              <a:solidFill>
                <a:sysClr val="windowText" lastClr="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Lymphatic transport takes time (hours) and uptake in the blood circulation is highly dependent on the injection site. </a:t>
            </a:r>
          </a:p>
          <a:p>
            <a:pPr algn="l" rtl="0"/>
            <a:r>
              <a:rPr lang="en-GB" dirty="0" smtClean="0"/>
              <a:t> On its way to the blood, the lymph passes through draining lymph nodes and contact is possible between lymph contents and cells of the immune system such as macrophages, B- and T-lymphocytes residing in the lymph nodes.</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oral delivery of protein drugs would be preferable because</a:t>
            </a:r>
          </a:p>
          <a:p>
            <a:pPr algn="l" rtl="0">
              <a:buFont typeface="Wingdings" pitchFamily="2" charset="2"/>
              <a:buChar char="Ø"/>
            </a:pPr>
            <a:r>
              <a:rPr lang="en-GB" dirty="0" smtClean="0"/>
              <a:t> it is patient friendly and no intervention by a healthcare professional is necessary to administer the drug. </a:t>
            </a:r>
          </a:p>
          <a:p>
            <a:pPr algn="l" rtl="0"/>
            <a:r>
              <a:rPr lang="en-GB" dirty="0" smtClean="0"/>
              <a:t> oral bioavailability, however, is usually very low.</a:t>
            </a:r>
            <a:endParaRPr lang="ar-IQ" dirty="0"/>
          </a:p>
        </p:txBody>
      </p:sp>
      <p:sp>
        <p:nvSpPr>
          <p:cNvPr id="2" name="Title 1"/>
          <p:cNvSpPr>
            <a:spLocks noGrp="1"/>
          </p:cNvSpPr>
          <p:nvPr>
            <p:ph type="title"/>
          </p:nvPr>
        </p:nvSpPr>
        <p:spPr/>
        <p:txBody>
          <a:bodyPr>
            <a:normAutofit fontScale="90000"/>
          </a:bodyPr>
          <a:lstStyle/>
          <a:p>
            <a:pPr algn="l" rtl="0"/>
            <a:r>
              <a:rPr lang="en-GB" dirty="0" smtClean="0"/>
              <a:t>The Oral Route of Administration</a:t>
            </a: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l" rtl="0">
              <a:buFont typeface="+mj-lt"/>
              <a:buAutoNum type="arabicPeriod"/>
            </a:pPr>
            <a:r>
              <a:rPr lang="en-GB" dirty="0" smtClean="0"/>
              <a:t>Protein degradation in the gastrointestinal (GI) tract and </a:t>
            </a:r>
          </a:p>
          <a:p>
            <a:pPr marL="514350" indent="-514350" algn="l" rtl="0">
              <a:buFont typeface="+mj-lt"/>
              <a:buAutoNum type="arabicPeriod"/>
            </a:pPr>
            <a:r>
              <a:rPr lang="en-GB" dirty="0" smtClean="0"/>
              <a:t>Poor permeability of the wall of the GI tract in case of a passive transport process.</a:t>
            </a:r>
            <a:endParaRPr lang="ar-IQ" dirty="0"/>
          </a:p>
        </p:txBody>
      </p:sp>
      <p:sp>
        <p:nvSpPr>
          <p:cNvPr id="2" name="Title 1"/>
          <p:cNvSpPr>
            <a:spLocks noGrp="1"/>
          </p:cNvSpPr>
          <p:nvPr>
            <p:ph type="title"/>
          </p:nvPr>
        </p:nvSpPr>
        <p:spPr/>
        <p:txBody>
          <a:bodyPr>
            <a:normAutofit fontScale="90000"/>
          </a:bodyPr>
          <a:lstStyle/>
          <a:p>
            <a:pPr algn="l" rtl="0"/>
            <a:r>
              <a:rPr lang="en-GB" dirty="0" smtClean="0"/>
              <a:t>The two mean reasons for failure of uptake after oral administration</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protein degradation in the GI tract.</a:t>
            </a:r>
          </a:p>
          <a:p>
            <a:pPr marL="571500" indent="-571500" algn="l" rtl="0">
              <a:buFont typeface="+mj-lt"/>
              <a:buAutoNum type="romanLcPeriod"/>
            </a:pPr>
            <a:r>
              <a:rPr lang="en-GB" dirty="0" smtClean="0"/>
              <a:t>The human body has developed a very efficient system to break down proteins in our food to amino acids, or </a:t>
            </a:r>
            <a:r>
              <a:rPr lang="en-GB" dirty="0" err="1" smtClean="0"/>
              <a:t>di</a:t>
            </a:r>
            <a:r>
              <a:rPr lang="en-GB" dirty="0" smtClean="0"/>
              <a:t>- or tri-peptides. </a:t>
            </a:r>
          </a:p>
          <a:p>
            <a:pPr marL="571500" indent="-571500" algn="l" rtl="0">
              <a:buFont typeface="+mj-lt"/>
              <a:buAutoNum type="romanLcPeriod"/>
            </a:pPr>
            <a:r>
              <a:rPr lang="en-GB" dirty="0" smtClean="0"/>
              <a:t>These building stones for body proteins are actively absorbed for use wherever necessary in the body. </a:t>
            </a:r>
            <a:endParaRPr lang="ar-IQ" dirty="0"/>
          </a:p>
        </p:txBody>
      </p:sp>
      <p:sp>
        <p:nvSpPr>
          <p:cNvPr id="2" name="Title 1"/>
          <p:cNvSpPr>
            <a:spLocks noGrp="1"/>
          </p:cNvSpPr>
          <p:nvPr>
            <p:ph type="title"/>
          </p:nvPr>
        </p:nvSpPr>
        <p:spPr/>
        <p:txBody>
          <a:bodyPr/>
          <a:lstStyle/>
          <a:p>
            <a:pPr algn="l" rtl="0"/>
            <a:r>
              <a:rPr lang="en-GB" dirty="0" smtClean="0"/>
              <a:t>Regarding point 1</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71500" indent="-571500" algn="l" rtl="0">
              <a:buFont typeface="+mj-lt"/>
              <a:buAutoNum type="romanLcPeriod" startAt="3"/>
            </a:pPr>
            <a:r>
              <a:rPr lang="en-GB" dirty="0" smtClean="0"/>
              <a:t>In the stomach pepsins, a family of aspartic proteases, are secreted. They are particularly active between pH 3 and 5 and lose activity at higher pH values.</a:t>
            </a:r>
          </a:p>
          <a:p>
            <a:pPr marL="571500" indent="-571500" algn="l" rtl="0">
              <a:buFont typeface="+mj-lt"/>
              <a:buAutoNum type="romanLcPeriod" startAt="3"/>
            </a:pPr>
            <a:r>
              <a:rPr lang="en-GB" dirty="0" smtClean="0"/>
              <a:t> Pepsins are </a:t>
            </a:r>
            <a:r>
              <a:rPr lang="en-GB" dirty="0" err="1" smtClean="0"/>
              <a:t>endopeptidases</a:t>
            </a:r>
            <a:r>
              <a:rPr lang="en-GB" dirty="0" smtClean="0"/>
              <a:t> capable of cleaving peptide bonds distant from the ends of the peptide chain. They preferentially cleave peptide bonds between two hydrophobic amino acids </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0" indent="-571500" algn="l" rtl="0">
              <a:buFont typeface="+mj-lt"/>
              <a:buAutoNum type="romanLcPeriod" startAt="5"/>
            </a:pPr>
            <a:r>
              <a:rPr lang="en-GB" dirty="0" smtClean="0"/>
              <a:t>Other </a:t>
            </a:r>
            <a:r>
              <a:rPr lang="en-GB" dirty="0" err="1" smtClean="0"/>
              <a:t>endopeptidases</a:t>
            </a:r>
            <a:r>
              <a:rPr lang="en-GB" dirty="0" smtClean="0"/>
              <a:t> are active in the GI tract at neutral pH values, e.g., </a:t>
            </a:r>
            <a:r>
              <a:rPr lang="en-GB" dirty="0" err="1" smtClean="0"/>
              <a:t>trypsin</a:t>
            </a:r>
            <a:r>
              <a:rPr lang="en-GB" dirty="0" smtClean="0"/>
              <a:t>, </a:t>
            </a:r>
            <a:r>
              <a:rPr lang="en-GB" dirty="0" err="1" smtClean="0"/>
              <a:t>chymotrypsin</a:t>
            </a:r>
            <a:r>
              <a:rPr lang="en-GB" dirty="0" smtClean="0"/>
              <a:t>, and </a:t>
            </a:r>
            <a:r>
              <a:rPr lang="en-GB" dirty="0" err="1" smtClean="0"/>
              <a:t>elastase</a:t>
            </a:r>
            <a:r>
              <a:rPr lang="en-GB" dirty="0" smtClean="0"/>
              <a:t>. </a:t>
            </a:r>
          </a:p>
          <a:p>
            <a:pPr marL="571500" indent="-571500" algn="l" rtl="0">
              <a:buFont typeface="+mj-lt"/>
              <a:buAutoNum type="romanLcPeriod" startAt="5"/>
            </a:pPr>
            <a:r>
              <a:rPr lang="en-GB" dirty="0" smtClean="0"/>
              <a:t>They have different peptide bond cleavage characteristics that more or less complement each other.</a:t>
            </a:r>
          </a:p>
          <a:p>
            <a:pPr marL="571500" indent="-571500" algn="l" rtl="0">
              <a:buFont typeface="+mj-lt"/>
              <a:buAutoNum type="romanLcPeriod" startAt="5"/>
            </a:pPr>
            <a:r>
              <a:rPr lang="en-GB" dirty="0" err="1" smtClean="0"/>
              <a:t>Exopeptidases</a:t>
            </a:r>
            <a:r>
              <a:rPr lang="en-GB" dirty="0" smtClean="0"/>
              <a:t>, proteases degrading peptide chains from their ends, are present as well. Examples are </a:t>
            </a:r>
            <a:r>
              <a:rPr lang="en-GB" dirty="0" err="1" smtClean="0"/>
              <a:t>carboxypeptidase</a:t>
            </a:r>
            <a:r>
              <a:rPr lang="en-GB" dirty="0" smtClean="0"/>
              <a:t> A and B.  </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lgn="l" rtl="0">
              <a:buFont typeface="+mj-lt"/>
              <a:buAutoNum type="romanLcPeriod" startAt="8"/>
            </a:pPr>
            <a:r>
              <a:rPr lang="en-GB" dirty="0" smtClean="0"/>
              <a:t>In the GI lumen the proteins are cut into fragments that effectively further break down to amino acids, </a:t>
            </a:r>
            <a:r>
              <a:rPr lang="en-GB" dirty="0" err="1" smtClean="0"/>
              <a:t>di</a:t>
            </a:r>
            <a:r>
              <a:rPr lang="en-GB" dirty="0" smtClean="0"/>
              <a:t>- and tri-peptides by brush border (microvillus) and </a:t>
            </a:r>
            <a:r>
              <a:rPr lang="en-GB" dirty="0" err="1" smtClean="0"/>
              <a:t>cytoplasmic</a:t>
            </a:r>
            <a:r>
              <a:rPr lang="en-GB" dirty="0" smtClean="0"/>
              <a:t> proteases of the </a:t>
            </a:r>
            <a:r>
              <a:rPr lang="en-GB" dirty="0" err="1" smtClean="0"/>
              <a:t>enterocytes</a:t>
            </a:r>
            <a:r>
              <a:rPr lang="en-GB" dirty="0" smtClean="0"/>
              <a:t> (intestinal absorptive cells).</a:t>
            </a:r>
            <a:endParaRPr lang="ar-IQ" dirty="0"/>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Normal Villus Illustration.png">
            <a:hlinkClick r:id="rId2"/>
          </p:cNvPr>
          <p:cNvPicPr>
            <a:picLocks noChangeAspect="1" noChangeArrowheads="1"/>
          </p:cNvPicPr>
          <p:nvPr/>
        </p:nvPicPr>
        <p:blipFill>
          <a:blip r:embed="rId3" cstate="print"/>
          <a:srcRect/>
          <a:stretch>
            <a:fillRect/>
          </a:stretch>
        </p:blipFill>
        <p:spPr bwMode="auto">
          <a:xfrm>
            <a:off x="1439652" y="836712"/>
            <a:ext cx="6264696" cy="518457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naturalbodyinc.com/images/aminovital/Amino%20Acid%20Absorption%20Diagram.jpg">
            <a:hlinkClick r:id="rId2"/>
          </p:cNvPr>
          <p:cNvPicPr>
            <a:picLocks noChangeAspect="1" noChangeArrowheads="1"/>
          </p:cNvPicPr>
          <p:nvPr/>
        </p:nvPicPr>
        <p:blipFill>
          <a:blip r:embed="rId3" cstate="print"/>
          <a:srcRect/>
          <a:stretch>
            <a:fillRect/>
          </a:stretch>
        </p:blipFill>
        <p:spPr bwMode="auto">
          <a:xfrm>
            <a:off x="928450" y="1628800"/>
            <a:ext cx="7171941" cy="382698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GB" dirty="0" smtClean="0"/>
              <a:t>Parenteral administration is defined as administration via those routes where a needle is used, including intravenous (IV), intramuscular (IM), subcutaneous (SC) and intraperitoneal (IP) injections. </a:t>
            </a:r>
          </a:p>
          <a:p>
            <a:pPr algn="l" rtl="0"/>
            <a:r>
              <a:rPr lang="en-GB" dirty="0" smtClean="0"/>
              <a:t> The blood half-life of biotech products can vary over a wide range. For example, the circulation half-life of t-PA is a few minutes, while monoclonal antibodies (MAB) reportedly have half-lives of a few days  </a:t>
            </a:r>
            <a:endParaRPr lang="ar-IQ" dirty="0"/>
          </a:p>
        </p:txBody>
      </p:sp>
      <p:sp>
        <p:nvSpPr>
          <p:cNvPr id="2" name="Title 1"/>
          <p:cNvSpPr>
            <a:spLocks noGrp="1"/>
          </p:cNvSpPr>
          <p:nvPr>
            <p:ph type="title"/>
          </p:nvPr>
        </p:nvSpPr>
        <p:spPr/>
        <p:txBody>
          <a:bodyPr>
            <a:noAutofit/>
          </a:bodyPr>
          <a:lstStyle/>
          <a:p>
            <a:pPr algn="l" rtl="0"/>
            <a:r>
              <a:rPr lang="en-GB" sz="3600" dirty="0" smtClean="0"/>
              <a:t>The parenteral Route of Administration</a:t>
            </a:r>
            <a:endParaRPr lang="ar-IQ"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permeability.</a:t>
            </a:r>
          </a:p>
          <a:p>
            <a:pPr marL="571500" indent="-571500" algn="l" rtl="0">
              <a:buFont typeface="+mj-lt"/>
              <a:buAutoNum type="romanLcPeriod"/>
            </a:pPr>
            <a:r>
              <a:rPr lang="en-GB" dirty="0" smtClean="0"/>
              <a:t>High molecular weight molecules do not readily penetrate the intact and mature epithelial barrier if diffusion is the sole driving force for mass transfer.</a:t>
            </a:r>
          </a:p>
          <a:p>
            <a:pPr marL="571500" indent="-571500" algn="l" rtl="0">
              <a:buFont typeface="+mj-lt"/>
              <a:buAutoNum type="romanLcPeriod"/>
            </a:pPr>
            <a:r>
              <a:rPr lang="en-GB" dirty="0" smtClean="0"/>
              <a:t>Their diffusion coefficient decreases with increasing molecule size.</a:t>
            </a:r>
          </a:p>
          <a:p>
            <a:pPr marL="571500" indent="-571500" algn="l" rtl="0">
              <a:buFont typeface="+mj-lt"/>
              <a:buAutoNum type="romanLcPeriod"/>
            </a:pPr>
            <a:r>
              <a:rPr lang="en-GB" dirty="0" smtClean="0"/>
              <a:t>Protein are no exception to this rule.</a:t>
            </a:r>
            <a:endParaRPr lang="ar-IQ" dirty="0"/>
          </a:p>
        </p:txBody>
      </p:sp>
      <p:sp>
        <p:nvSpPr>
          <p:cNvPr id="2" name="Title 1"/>
          <p:cNvSpPr>
            <a:spLocks noGrp="1"/>
          </p:cNvSpPr>
          <p:nvPr>
            <p:ph type="title"/>
          </p:nvPr>
        </p:nvSpPr>
        <p:spPr/>
        <p:txBody>
          <a:bodyPr/>
          <a:lstStyle/>
          <a:p>
            <a:pPr algn="l" rtl="0"/>
            <a:r>
              <a:rPr lang="en-GB" dirty="0" smtClean="0"/>
              <a:t>Regarding point 2</a:t>
            </a: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lgn="l" rtl="0">
              <a:buFont typeface="+mj-lt"/>
              <a:buAutoNum type="romanLcPeriod" startAt="4"/>
            </a:pPr>
            <a:r>
              <a:rPr lang="en-GB" dirty="0" smtClean="0"/>
              <a:t>Active transport of intact therapeutic recombinant proteins over the GI-epithelium has not been described yet. </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The above analysis leads to the conclusion that nature, unfortunately, does not allow us to use the oral route of administration for therapeutic protein if high (or at least constant) bioavailability is required.</a:t>
            </a:r>
            <a:endParaRPr lang="ar-IQ" dirty="0"/>
          </a:p>
        </p:txBody>
      </p:sp>
      <p:sp>
        <p:nvSpPr>
          <p:cNvPr id="2" name="Title 1"/>
          <p:cNvSpPr>
            <a:spLocks noGrp="1"/>
          </p:cNvSpPr>
          <p:nvPr>
            <p:ph type="title"/>
          </p:nvPr>
        </p:nvSpPr>
        <p:spPr/>
        <p:txBody>
          <a:bodyPr/>
          <a:lstStyle/>
          <a:p>
            <a:pPr algn="ctr" rtl="0"/>
            <a:r>
              <a:rPr lang="en-GB" dirty="0" smtClean="0"/>
              <a:t>Conclusion </a:t>
            </a: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However, for the category of oral vaccines the above-mentioned hurdles of degradation and permeation are not necessarily prohibitive.</a:t>
            </a:r>
          </a:p>
          <a:p>
            <a:pPr algn="l" rtl="0"/>
            <a:r>
              <a:rPr lang="en-GB" dirty="0" smtClean="0"/>
              <a:t>  For oral immunization, only a (small) fraction of the antigen (protein) has to reach its target site to elicit an immune response. </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The target cells are lymphocytes and antigen presenting accessory cells located in Peyer’s patches. </a:t>
            </a:r>
          </a:p>
          <a:p>
            <a:pPr algn="l" rtl="0"/>
            <a:r>
              <a:rPr lang="en-GB" dirty="0" smtClean="0"/>
              <a:t> The B-lymphocyte population includes cells that produce secretory </a:t>
            </a:r>
            <a:r>
              <a:rPr lang="en-GB" dirty="0" err="1" smtClean="0"/>
              <a:t>IgA</a:t>
            </a:r>
            <a:r>
              <a:rPr lang="en-GB" dirty="0" smtClean="0"/>
              <a:t>  antibodies. </a:t>
            </a:r>
          </a:p>
          <a:p>
            <a:pPr algn="l" rtl="0"/>
            <a:r>
              <a:rPr lang="en-GB" dirty="0" smtClean="0"/>
              <a:t> These Peyer’s patches are macroscopically identifiable follicular structures located in the wall of the GI tract     </a:t>
            </a: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icture2.jpg"/>
          <p:cNvPicPr>
            <a:picLocks noGrp="1" noChangeAspect="1"/>
          </p:cNvPicPr>
          <p:nvPr>
            <p:ph idx="1"/>
          </p:nvPr>
        </p:nvPicPr>
        <p:blipFill>
          <a:blip r:embed="rId2" cstate="print"/>
          <a:stretch>
            <a:fillRect/>
          </a:stretch>
        </p:blipFill>
        <p:spPr>
          <a:xfrm>
            <a:off x="1061500" y="831441"/>
            <a:ext cx="6750860" cy="5175659"/>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GB" dirty="0" smtClean="0"/>
              <a:t> Peyer’s patches are overlaid with </a:t>
            </a:r>
            <a:r>
              <a:rPr lang="en-GB" dirty="0" err="1" smtClean="0"/>
              <a:t>microfold</a:t>
            </a:r>
            <a:r>
              <a:rPr lang="en-GB" dirty="0" smtClean="0"/>
              <a:t> (M) cells that separate the luminal contents from the lymphocytes.</a:t>
            </a:r>
          </a:p>
          <a:p>
            <a:pPr algn="l" rtl="0"/>
            <a:r>
              <a:rPr lang="en-GB" dirty="0" smtClean="0"/>
              <a:t> These M cells have little </a:t>
            </a:r>
            <a:r>
              <a:rPr lang="en-GB" dirty="0" err="1" smtClean="0"/>
              <a:t>lysosomal</a:t>
            </a:r>
            <a:r>
              <a:rPr lang="en-GB" dirty="0" smtClean="0"/>
              <a:t> degradation capacity and allow for antigen sampling by the underlying lymphocytes. </a:t>
            </a:r>
          </a:p>
          <a:p>
            <a:pPr algn="l" rtl="0"/>
            <a:r>
              <a:rPr lang="en-GB" dirty="0" smtClean="0"/>
              <a:t> Moreover, mucus producing goblet cell density is reduced over Peyer’s patches.</a:t>
            </a:r>
          </a:p>
          <a:p>
            <a:pPr algn="l" rtl="0"/>
            <a:r>
              <a:rPr lang="en-GB" dirty="0" smtClean="0"/>
              <a:t> This reduces mucus production and facilitates access to the M  cell surface for luminal contents.  </a:t>
            </a: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Attempts to improve </a:t>
            </a:r>
            <a:r>
              <a:rPr lang="en-GB" dirty="0" err="1" smtClean="0"/>
              <a:t>antigene</a:t>
            </a:r>
            <a:r>
              <a:rPr lang="en-GB" dirty="0" smtClean="0"/>
              <a:t> delivery via the Peyer’s patches and to enhance the immune response are made by using microspheres, </a:t>
            </a:r>
            <a:r>
              <a:rPr lang="en-GB" dirty="0" err="1" smtClean="0"/>
              <a:t>liposomes</a:t>
            </a:r>
            <a:r>
              <a:rPr lang="en-GB" dirty="0" smtClean="0"/>
              <a:t> or modified live vectors, such as attenuated bacteria and viruses.</a:t>
            </a: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icture1.gif"/>
          <p:cNvPicPr>
            <a:picLocks noGrp="1" noChangeAspect="1"/>
          </p:cNvPicPr>
          <p:nvPr>
            <p:ph idx="1"/>
          </p:nvPr>
        </p:nvPicPr>
        <p:blipFill>
          <a:blip r:embed="rId2" cstate="print"/>
          <a:stretch>
            <a:fillRect/>
          </a:stretch>
        </p:blipFill>
        <p:spPr>
          <a:xfrm>
            <a:off x="611560" y="620688"/>
            <a:ext cx="7920880" cy="518457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GB" dirty="0" smtClean="0"/>
              <a:t>Obviously, one reason to develop modified proteins through site directed mutagenesis is to enhance circulation half-life.</a:t>
            </a:r>
          </a:p>
          <a:p>
            <a:pPr algn="l" rtl="0"/>
            <a:r>
              <a:rPr lang="en-GB" dirty="0" smtClean="0"/>
              <a:t>A simple way to expand the mean residence time for short half-life proteins is to switch from IV to IM or SC administration. </a:t>
            </a:r>
          </a:p>
          <a:p>
            <a:pPr algn="l" rtl="0"/>
            <a:r>
              <a:rPr lang="en-GB" dirty="0" smtClean="0"/>
              <a:t>One should realize that by doing that, changes in disposition may occur, with a significant impact on the therapeutic performance of the drug. </a:t>
            </a:r>
          </a:p>
          <a:p>
            <a:pPr algn="l" rtl="0"/>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lgn="l" rtl="0">
              <a:buFont typeface="+mj-lt"/>
              <a:buAutoNum type="romanLcPeriod"/>
            </a:pPr>
            <a:r>
              <a:rPr lang="en-GB" dirty="0" smtClean="0"/>
              <a:t>The prolonged residence time at the IM or SC site of injection compared to IV administration and the enhanced exposure to degradation reactions (peptidases) and</a:t>
            </a:r>
          </a:p>
          <a:p>
            <a:pPr marL="571500" indent="-571500" algn="l" rtl="0">
              <a:buFont typeface="+mj-lt"/>
              <a:buAutoNum type="romanLcPeriod"/>
            </a:pPr>
            <a:r>
              <a:rPr lang="en-GB" dirty="0" smtClean="0"/>
              <a:t>Differences in disposition. </a:t>
            </a:r>
          </a:p>
        </p:txBody>
      </p:sp>
      <p:sp>
        <p:nvSpPr>
          <p:cNvPr id="2" name="Title 1"/>
          <p:cNvSpPr>
            <a:spLocks noGrp="1"/>
          </p:cNvSpPr>
          <p:nvPr>
            <p:ph type="title"/>
          </p:nvPr>
        </p:nvSpPr>
        <p:spPr/>
        <p:txBody>
          <a:bodyPr/>
          <a:lstStyle/>
          <a:p>
            <a:pPr algn="l" rtl="0"/>
            <a:r>
              <a:rPr lang="en-GB" dirty="0" smtClean="0"/>
              <a:t>These changes are related to</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GB" dirty="0" smtClean="0"/>
              <a:t> Prolonged residence time at IM or SC site of injection and the enhanced exposure to degradation reactions.</a:t>
            </a:r>
          </a:p>
          <a:p>
            <a:pPr algn="l" rtl="0"/>
            <a:r>
              <a:rPr lang="en-GB" dirty="0" smtClean="0"/>
              <a:t> for instance, diabetics can become “insulin resistant” through high tissue peptidase activity. </a:t>
            </a:r>
            <a:endParaRPr lang="en-GB" dirty="0" smtClean="0"/>
          </a:p>
          <a:p>
            <a:pPr algn="l" rtl="0"/>
            <a:r>
              <a:rPr lang="en-GB" dirty="0" smtClean="0"/>
              <a:t>Other </a:t>
            </a:r>
            <a:r>
              <a:rPr lang="en-GB" dirty="0" smtClean="0"/>
              <a:t>factors that can contribute to absorption variation are related to differences in exercise level of the muscle at the injection site.   </a:t>
            </a:r>
            <a:endParaRPr lang="ar-IQ" dirty="0"/>
          </a:p>
        </p:txBody>
      </p:sp>
      <p:sp>
        <p:nvSpPr>
          <p:cNvPr id="2" name="Title 1"/>
          <p:cNvSpPr>
            <a:spLocks noGrp="1"/>
          </p:cNvSpPr>
          <p:nvPr>
            <p:ph type="title"/>
          </p:nvPr>
        </p:nvSpPr>
        <p:spPr/>
        <p:txBody>
          <a:bodyPr/>
          <a:lstStyle/>
          <a:p>
            <a:pPr algn="l" rtl="0"/>
            <a:r>
              <a:rPr lang="en-GB" dirty="0" smtClean="0"/>
              <a:t>Regarding point 1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the state of the tissue, for instance the occurrence of pathological conditions, may be important as well</a:t>
            </a:r>
            <a:endParaRPr lang="ar-IQ" dirty="0"/>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 Differences in disposition. Upon administration, the protein may be transported to the blood through the lymphatic or may enter the blood circulation through the capillary wall at the site of injection.</a:t>
            </a:r>
          </a:p>
          <a:p>
            <a:pPr algn="l" rtl="0"/>
            <a:r>
              <a:rPr lang="en-GB" dirty="0" smtClean="0"/>
              <a:t>The fraction of the administered dose taking this lymphatic route is molecular weight dependent. </a:t>
            </a:r>
            <a:endParaRPr lang="ar-IQ" dirty="0"/>
          </a:p>
        </p:txBody>
      </p:sp>
      <p:sp>
        <p:nvSpPr>
          <p:cNvPr id="2" name="Title 1"/>
          <p:cNvSpPr>
            <a:spLocks noGrp="1"/>
          </p:cNvSpPr>
          <p:nvPr>
            <p:ph type="title"/>
          </p:nvPr>
        </p:nvSpPr>
        <p:spPr/>
        <p:txBody>
          <a:bodyPr/>
          <a:lstStyle/>
          <a:p>
            <a:pPr algn="l" rtl="0"/>
            <a:r>
              <a:rPr lang="en-GB" dirty="0" smtClean="0"/>
              <a:t>Regarding point 2</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GB" dirty="0" smtClean="0"/>
              <a:t>Routes of uptake of SC or IM injected drugs</a:t>
            </a:r>
            <a:endParaRPr lang="ar-IQ" dirty="0"/>
          </a:p>
        </p:txBody>
      </p:sp>
      <p:cxnSp>
        <p:nvCxnSpPr>
          <p:cNvPr id="55" name="Straight Arrow Connector 54"/>
          <p:cNvCxnSpPr/>
          <p:nvPr/>
        </p:nvCxnSpPr>
        <p:spPr>
          <a:xfrm>
            <a:off x="5436096" y="4941168"/>
            <a:ext cx="10081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59" name="Group 58"/>
          <p:cNvGrpSpPr/>
          <p:nvPr/>
        </p:nvGrpSpPr>
        <p:grpSpPr>
          <a:xfrm>
            <a:off x="1907704" y="1916832"/>
            <a:ext cx="6872605" cy="3465676"/>
            <a:chOff x="1907704" y="1916832"/>
            <a:chExt cx="6872605" cy="3465676"/>
          </a:xfrm>
        </p:grpSpPr>
        <p:sp>
          <p:nvSpPr>
            <p:cNvPr id="4" name="Rectangle 3"/>
            <p:cNvSpPr/>
            <p:nvPr/>
          </p:nvSpPr>
          <p:spPr>
            <a:xfrm>
              <a:off x="1907704" y="1916832"/>
              <a:ext cx="5184576" cy="914400"/>
            </a:xfrm>
            <a:prstGeom prst="rect">
              <a:avLst/>
            </a:prstGeom>
            <a:solidFill>
              <a:schemeClr val="accent2">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GB" dirty="0" smtClean="0"/>
                <a:t>Blood  </a:t>
              </a:r>
              <a:endParaRPr lang="ar-IQ" dirty="0"/>
            </a:p>
          </p:txBody>
        </p:sp>
        <p:cxnSp>
          <p:nvCxnSpPr>
            <p:cNvPr id="6" name="Straight Arrow Connector 5"/>
            <p:cNvCxnSpPr/>
            <p:nvPr/>
          </p:nvCxnSpPr>
          <p:spPr>
            <a:xfrm>
              <a:off x="3347864" y="2348880"/>
              <a:ext cx="2448272" cy="0"/>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236296" y="2636912"/>
              <a:ext cx="1544013" cy="369332"/>
            </a:xfrm>
            <a:prstGeom prst="rect">
              <a:avLst/>
            </a:prstGeom>
            <a:noFill/>
          </p:spPr>
          <p:txBody>
            <a:bodyPr wrap="none" rtlCol="1">
              <a:spAutoFit/>
            </a:bodyPr>
            <a:lstStyle/>
            <a:p>
              <a:r>
                <a:rPr lang="en-GB" dirty="0" smtClean="0"/>
                <a:t>Capillary wall</a:t>
              </a:r>
              <a:endParaRPr lang="ar-IQ" dirty="0"/>
            </a:p>
          </p:txBody>
        </p:sp>
        <p:sp>
          <p:nvSpPr>
            <p:cNvPr id="9" name="Flowchart: Connector 8"/>
            <p:cNvSpPr/>
            <p:nvPr/>
          </p:nvSpPr>
          <p:spPr>
            <a:xfrm>
              <a:off x="2915816" y="3933056"/>
              <a:ext cx="457200" cy="457200"/>
            </a:xfrm>
            <a:prstGeom prst="flowChartConnector">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7" name="Shape 16"/>
            <p:cNvCxnSpPr>
              <a:stCxn id="9" idx="5"/>
            </p:cNvCxnSpPr>
            <p:nvPr/>
          </p:nvCxnSpPr>
          <p:spPr>
            <a:xfrm rot="16200000" flipH="1">
              <a:off x="3774113" y="3855248"/>
              <a:ext cx="617867" cy="1553971"/>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29" name="Curved Connector 28"/>
            <p:cNvCxnSpPr/>
            <p:nvPr/>
          </p:nvCxnSpPr>
          <p:spPr>
            <a:xfrm rot="16200000" flipV="1">
              <a:off x="1871700" y="2888940"/>
              <a:ext cx="1440160" cy="648072"/>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grpSp>
          <p:nvGrpSpPr>
            <p:cNvPr id="53" name="Group 52"/>
            <p:cNvGrpSpPr/>
            <p:nvPr/>
          </p:nvGrpSpPr>
          <p:grpSpPr>
            <a:xfrm>
              <a:off x="5724128" y="4437112"/>
              <a:ext cx="1944216" cy="936104"/>
              <a:chOff x="5724128" y="4437112"/>
              <a:chExt cx="1944216" cy="936104"/>
            </a:xfrm>
          </p:grpSpPr>
          <p:sp>
            <p:nvSpPr>
              <p:cNvPr id="39" name="Rectangle 38"/>
              <p:cNvSpPr/>
              <p:nvPr/>
            </p:nvSpPr>
            <p:spPr>
              <a:xfrm>
                <a:off x="6084168" y="4653136"/>
                <a:ext cx="158417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52" name="Group 51"/>
              <p:cNvGrpSpPr/>
              <p:nvPr/>
            </p:nvGrpSpPr>
            <p:grpSpPr>
              <a:xfrm>
                <a:off x="5724128" y="4437112"/>
                <a:ext cx="1944216" cy="936104"/>
                <a:chOff x="5148064" y="4509120"/>
                <a:chExt cx="1944216" cy="936104"/>
              </a:xfrm>
            </p:grpSpPr>
            <p:cxnSp>
              <p:nvCxnSpPr>
                <p:cNvPr id="41" name="Straight Connector 40"/>
                <p:cNvCxnSpPr/>
                <p:nvPr/>
              </p:nvCxnSpPr>
              <p:spPr>
                <a:xfrm flipH="1" flipV="1">
                  <a:off x="5148064" y="4509120"/>
                  <a:ext cx="360040" cy="21602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5220072" y="5229200"/>
                  <a:ext cx="288032" cy="216024"/>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5508104" y="4725144"/>
                  <a:ext cx="158417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a:off x="5508104" y="5229200"/>
                  <a:ext cx="1584176" cy="0"/>
                </a:xfrm>
                <a:prstGeom prst="line">
                  <a:avLst/>
                </a:prstGeom>
                <a:ln w="28575"/>
              </p:spPr>
              <p:style>
                <a:lnRef idx="1">
                  <a:schemeClr val="dk1"/>
                </a:lnRef>
                <a:fillRef idx="0">
                  <a:schemeClr val="dk1"/>
                </a:fillRef>
                <a:effectRef idx="0">
                  <a:schemeClr val="dk1"/>
                </a:effectRef>
                <a:fontRef idx="minor">
                  <a:schemeClr val="tx1"/>
                </a:fontRef>
              </p:style>
            </p:cxnSp>
          </p:grpSp>
        </p:grpSp>
        <p:sp>
          <p:nvSpPr>
            <p:cNvPr id="50" name="TextBox 49"/>
            <p:cNvSpPr txBox="1"/>
            <p:nvPr/>
          </p:nvSpPr>
          <p:spPr>
            <a:xfrm>
              <a:off x="7812360" y="4725144"/>
              <a:ext cx="800219" cy="369332"/>
            </a:xfrm>
            <a:prstGeom prst="rect">
              <a:avLst/>
            </a:prstGeom>
            <a:noFill/>
          </p:spPr>
          <p:txBody>
            <a:bodyPr wrap="none" rtlCol="1">
              <a:spAutoFit/>
            </a:bodyPr>
            <a:lstStyle/>
            <a:p>
              <a:r>
                <a:rPr lang="en-GB" dirty="0" smtClean="0"/>
                <a:t>lymph</a:t>
              </a:r>
              <a:endParaRPr lang="ar-IQ" dirty="0"/>
            </a:p>
          </p:txBody>
        </p:sp>
        <p:sp>
          <p:nvSpPr>
            <p:cNvPr id="56" name="TextBox 55"/>
            <p:cNvSpPr txBox="1"/>
            <p:nvPr/>
          </p:nvSpPr>
          <p:spPr>
            <a:xfrm>
              <a:off x="3131840" y="3244334"/>
              <a:ext cx="1736374" cy="369332"/>
            </a:xfrm>
            <a:prstGeom prst="rect">
              <a:avLst/>
            </a:prstGeom>
            <a:noFill/>
          </p:spPr>
          <p:txBody>
            <a:bodyPr wrap="none" rtlCol="1">
              <a:spAutoFit/>
            </a:bodyPr>
            <a:lstStyle/>
            <a:p>
              <a:r>
                <a:rPr lang="en-GB" dirty="0" smtClean="0"/>
                <a:t>Low </a:t>
              </a:r>
              <a:r>
                <a:rPr lang="en-GB" dirty="0" err="1" smtClean="0"/>
                <a:t>Mwt</a:t>
              </a:r>
              <a:r>
                <a:rPr lang="en-GB" dirty="0" smtClean="0"/>
                <a:t> drugs</a:t>
              </a:r>
              <a:endParaRPr lang="ar-IQ" dirty="0"/>
            </a:p>
          </p:txBody>
        </p:sp>
        <p:sp>
          <p:nvSpPr>
            <p:cNvPr id="57" name="TextBox 56"/>
            <p:cNvSpPr txBox="1"/>
            <p:nvPr/>
          </p:nvSpPr>
          <p:spPr>
            <a:xfrm>
              <a:off x="3419872" y="3933056"/>
              <a:ext cx="1813317" cy="369332"/>
            </a:xfrm>
            <a:prstGeom prst="rect">
              <a:avLst/>
            </a:prstGeom>
            <a:noFill/>
          </p:spPr>
          <p:txBody>
            <a:bodyPr wrap="none" rtlCol="1">
              <a:spAutoFit/>
            </a:bodyPr>
            <a:lstStyle/>
            <a:p>
              <a:r>
                <a:rPr lang="en-GB" dirty="0" smtClean="0"/>
                <a:t>Site of injection </a:t>
              </a:r>
              <a:endParaRPr lang="ar-IQ" dirty="0"/>
            </a:p>
          </p:txBody>
        </p:sp>
        <p:sp>
          <p:nvSpPr>
            <p:cNvPr id="58" name="TextBox 57"/>
            <p:cNvSpPr txBox="1"/>
            <p:nvPr/>
          </p:nvSpPr>
          <p:spPr>
            <a:xfrm>
              <a:off x="3131840" y="5013176"/>
              <a:ext cx="1787669" cy="369332"/>
            </a:xfrm>
            <a:prstGeom prst="rect">
              <a:avLst/>
            </a:prstGeom>
            <a:noFill/>
          </p:spPr>
          <p:txBody>
            <a:bodyPr wrap="none" rtlCol="1">
              <a:spAutoFit/>
            </a:bodyPr>
            <a:lstStyle/>
            <a:p>
              <a:r>
                <a:rPr lang="en-GB" dirty="0" smtClean="0"/>
                <a:t>High </a:t>
              </a:r>
              <a:r>
                <a:rPr lang="en-GB" dirty="0" err="1" smtClean="0"/>
                <a:t>Mwt</a:t>
              </a:r>
              <a:r>
                <a:rPr lang="en-GB" dirty="0" smtClean="0"/>
                <a:t> drugs</a:t>
              </a:r>
              <a:endParaRPr lang="ar-IQ"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l" rtl="0"/>
            <a:r>
              <a:rPr lang="en-GB" dirty="0" err="1" smtClean="0"/>
              <a:t>rIFN</a:t>
            </a:r>
            <a:r>
              <a:rPr lang="en-GB" dirty="0" smtClean="0"/>
              <a:t> alpha-2a (Mw 19 </a:t>
            </a:r>
            <a:r>
              <a:rPr lang="en-GB" dirty="0" err="1" smtClean="0"/>
              <a:t>kDa</a:t>
            </a:r>
            <a:r>
              <a:rPr lang="en-GB" dirty="0" smtClean="0"/>
              <a:t>)</a:t>
            </a:r>
          </a:p>
          <a:p>
            <a:pPr algn="l" rtl="0"/>
            <a:r>
              <a:rPr lang="en-GB" dirty="0" err="1" smtClean="0"/>
              <a:t>Cytochrome</a:t>
            </a:r>
            <a:r>
              <a:rPr lang="en-GB" dirty="0" smtClean="0"/>
              <a:t> C (Mw 12.3 </a:t>
            </a:r>
            <a:r>
              <a:rPr lang="en-GB" dirty="0" err="1" smtClean="0"/>
              <a:t>kDa</a:t>
            </a:r>
            <a:r>
              <a:rPr lang="en-GB" dirty="0" smtClean="0"/>
              <a:t>)</a:t>
            </a:r>
          </a:p>
          <a:p>
            <a:pPr algn="l" rtl="0"/>
            <a:r>
              <a:rPr lang="en-GB" dirty="0" err="1" smtClean="0"/>
              <a:t>Inulin</a:t>
            </a:r>
            <a:r>
              <a:rPr lang="en-GB" dirty="0" smtClean="0"/>
              <a:t> (Mw 5.2 </a:t>
            </a:r>
            <a:r>
              <a:rPr lang="en-GB" dirty="0" err="1" smtClean="0"/>
              <a:t>kDa</a:t>
            </a:r>
            <a:r>
              <a:rPr lang="en-GB" dirty="0" smtClean="0"/>
              <a:t>)</a:t>
            </a:r>
          </a:p>
          <a:p>
            <a:pPr algn="l" rtl="0"/>
            <a:r>
              <a:rPr lang="en-GB" dirty="0" err="1" smtClean="0"/>
              <a:t>FUdR</a:t>
            </a:r>
            <a:r>
              <a:rPr lang="en-GB" dirty="0" smtClean="0"/>
              <a:t> (Mw 256.2 </a:t>
            </a:r>
            <a:r>
              <a:rPr lang="en-GB" dirty="0" err="1" smtClean="0"/>
              <a:t>Da</a:t>
            </a:r>
            <a:r>
              <a:rPr lang="en-GB" dirty="0" smtClean="0"/>
              <a:t>)</a:t>
            </a:r>
          </a:p>
          <a:p>
            <a:pPr algn="l" rtl="0">
              <a:buNone/>
            </a:pPr>
            <a:r>
              <a:rPr lang="en-GB" dirty="0" smtClean="0"/>
              <a:t>The following Figure shows </a:t>
            </a:r>
          </a:p>
          <a:p>
            <a:pPr algn="l" rtl="0">
              <a:buNone/>
            </a:pPr>
            <a:r>
              <a:rPr lang="en-GB" dirty="0" smtClean="0"/>
              <a:t>  Cumulative recovery in the efferent lymph from the right </a:t>
            </a:r>
            <a:r>
              <a:rPr lang="en-GB" dirty="0" err="1" smtClean="0"/>
              <a:t>popliteal</a:t>
            </a:r>
            <a:r>
              <a:rPr lang="en-GB" dirty="0" smtClean="0"/>
              <a:t> lymph node following SC administration into the lower part of the right hind leg of sheep </a:t>
            </a:r>
            <a:endParaRPr lang="ar-IQ" dirty="0"/>
          </a:p>
        </p:txBody>
      </p:sp>
      <p:sp>
        <p:nvSpPr>
          <p:cNvPr id="3" name="Title 2"/>
          <p:cNvSpPr>
            <a:spLocks noGrp="1"/>
          </p:cNvSpPr>
          <p:nvPr>
            <p:ph type="title"/>
          </p:nvPr>
        </p:nvSpPr>
        <p:spPr/>
        <p:txBody>
          <a:bodyPr>
            <a:normAutofit fontScale="90000"/>
          </a:bodyPr>
          <a:lstStyle/>
          <a:p>
            <a:pPr algn="ctr" rtl="0"/>
            <a:r>
              <a:rPr lang="en-GB" dirty="0" smtClean="0"/>
              <a:t>Molecular weight of different proteins</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499</TotalTime>
  <Words>1094</Words>
  <Application>Microsoft Office PowerPoint</Application>
  <PresentationFormat>On-screen Show (4:3)</PresentationFormat>
  <Paragraphs>73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Lecture 5</vt:lpstr>
      <vt:lpstr>The parenteral Route of Administration</vt:lpstr>
      <vt:lpstr>Slide 3</vt:lpstr>
      <vt:lpstr>These changes are related to</vt:lpstr>
      <vt:lpstr>Regarding point 1 </vt:lpstr>
      <vt:lpstr>Slide 6</vt:lpstr>
      <vt:lpstr>Regarding point 2</vt:lpstr>
      <vt:lpstr>Routes of uptake of SC or IM injected drugs</vt:lpstr>
      <vt:lpstr>Molecular weight of different proteins</vt:lpstr>
      <vt:lpstr>Correlation between the molecular weight and cumulative recovery </vt:lpstr>
      <vt:lpstr>Slide 11</vt:lpstr>
      <vt:lpstr>The Oral Route of Administration</vt:lpstr>
      <vt:lpstr>The two mean reasons for failure of uptake after oral administration</vt:lpstr>
      <vt:lpstr>Regarding point 1</vt:lpstr>
      <vt:lpstr>Slide 15</vt:lpstr>
      <vt:lpstr>Slide 16</vt:lpstr>
      <vt:lpstr>Slide 17</vt:lpstr>
      <vt:lpstr>Slide 18</vt:lpstr>
      <vt:lpstr>Slide 19</vt:lpstr>
      <vt:lpstr>Regarding point 2</vt:lpstr>
      <vt:lpstr>Slide 21</vt:lpstr>
      <vt:lpstr>Conclusion </vt:lpstr>
      <vt:lpstr>Slide 23</vt:lpstr>
      <vt:lpstr>Slide 24</vt:lpstr>
      <vt:lpstr>Slide 25</vt:lpstr>
      <vt:lpstr>Slide 26</vt:lpstr>
      <vt:lpstr>Slide 27</vt:lpstr>
      <vt:lpstr>Slide 28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dc:title>
  <dc:creator>hp pavilion</dc:creator>
  <cp:lastModifiedBy>hp pavilion</cp:lastModifiedBy>
  <cp:revision>53</cp:revision>
  <dcterms:created xsi:type="dcterms:W3CDTF">2013-03-22T11:58:25Z</dcterms:created>
  <dcterms:modified xsi:type="dcterms:W3CDTF">2014-03-08T05:55:24Z</dcterms:modified>
</cp:coreProperties>
</file>