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EF86-B449-40BC-9762-E2FD99BB25C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2222-0919-4AFE-8ACB-BA042DAA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CE2B5-BD51-41AA-A297-7299E273F2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5A3B6D-0C58-41D2-B757-A2FA7E27CE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F8B20-F167-4612-B042-EF757A938D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2BCC-A37A-44C1-A140-7A6B30CDA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22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E4A97-6E4A-42A3-BFEB-12CE021B3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F56A9-DD74-42CC-87CC-C7215D071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12FDC-421D-4F90-850E-58106089D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9486-060E-4BE9-A075-8C554E67B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C0C10-D623-4727-8000-DB6D37C56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816FC-CD52-4399-B06A-B521C5744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85F0-82F3-4FED-817D-3577E224F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DFD87-7DE2-4B87-9744-ED5BC9EB9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50CC2-A12D-432A-AE99-16FB04B05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5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966971-018A-4CC7-91EA-3937A1CBF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524000" y="533401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7575" lvl="1" indent="-460375" fontAlgn="base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The IR Spectrum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Each stretching and bending vibration occurs with a characteristic frequency as the atoms and charges involved are different for different bonds</a:t>
            </a:r>
          </a:p>
        </p:txBody>
      </p:sp>
      <p:pic>
        <p:nvPicPr>
          <p:cNvPr id="37891" name="Picture 4" descr="2-butanol-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5410200" y="4495800"/>
            <a:ext cx="1752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08326" y="1936750"/>
            <a:ext cx="26828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The y-axis on an IR spectrum is in units of % transmittance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In regions where the EM field of an osc. bond interacts with IR light of the same </a:t>
            </a:r>
            <a:r>
              <a:rPr lang="en-US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prstClr val="white"/>
                </a:solidFill>
                <a:latin typeface="Tahoma" pitchFamily="34" charset="0"/>
              </a:rPr>
              <a:t> – transmittance is low (light is absorbed)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8442326" y="2012950"/>
            <a:ext cx="1997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In regions where no osc. bond is interacting with IR light, transmittance nears 100%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 flipV="1">
            <a:off x="6553200" y="2362200"/>
            <a:ext cx="1981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15462591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64008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Alkenes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– addition of the C=C and vinyl C-H bonds</a:t>
            </a:r>
          </a:p>
          <a:p>
            <a:pPr marL="1433513" lvl="2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C=C stretch at 1620-1680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weaker as substitution increases</a:t>
            </a:r>
          </a:p>
          <a:p>
            <a:pPr marL="1433513" lvl="2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433513" lvl="2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vinyl C-H stretch occurs at 3000-3100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433513" lvl="2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433513" lvl="2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9E5E9B"/>
                </a:solidFill>
                <a:latin typeface="Arial" charset="0"/>
              </a:rPr>
              <a:t>The difference between </a:t>
            </a:r>
            <a:r>
              <a:rPr lang="en-US" sz="1600" dirty="0" err="1">
                <a:solidFill>
                  <a:srgbClr val="9E5E9B"/>
                </a:solidFill>
                <a:latin typeface="Arial" charset="0"/>
              </a:rPr>
              <a:t>alkane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, alkene or </a:t>
            </a:r>
            <a:r>
              <a:rPr lang="en-US" sz="1600" dirty="0" err="1">
                <a:solidFill>
                  <a:srgbClr val="9E5E9B"/>
                </a:solidFill>
                <a:latin typeface="Arial" charset="0"/>
              </a:rPr>
              <a:t>alkyne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C-H is important! If the band is slightly above 3000 it is vinyl sp</a:t>
            </a:r>
            <a:r>
              <a:rPr lang="en-US" sz="1600" baseline="30000" dirty="0">
                <a:solidFill>
                  <a:srgbClr val="9E5E9B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C-H or </a:t>
            </a:r>
            <a:r>
              <a:rPr lang="en-US" sz="1600" dirty="0" err="1">
                <a:solidFill>
                  <a:srgbClr val="9E5E9B"/>
                </a:solidFill>
                <a:latin typeface="Arial" charset="0"/>
              </a:rPr>
              <a:t>alkynyl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sp C-H if it is below it is alkyl sp</a:t>
            </a:r>
            <a:r>
              <a:rPr lang="en-US" sz="1600" baseline="30000" dirty="0">
                <a:solidFill>
                  <a:srgbClr val="9E5E9B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srgbClr val="9E5E9B"/>
                </a:solidFill>
                <a:latin typeface="Arial" charset="0"/>
              </a:rPr>
              <a:t> C-H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3" y="3474724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1-Octene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475706" y="4533900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924801" y="457200"/>
          <a:ext cx="22810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4" imgW="1352960" imgH="588030" progId="ChemDraw.Document.6.0">
                  <p:embed/>
                </p:oleObj>
              </mc:Choice>
              <mc:Fallback>
                <p:oleObj name="CS ChemDraw Drawing" r:id="rId4" imgW="1352960" imgH="588030" progId="ChemDraw.Document.6.0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457200"/>
                        <a:ext cx="228105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8328792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62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24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2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31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1" y="541020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1" y="510540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</p:txBody>
      </p:sp>
    </p:spTree>
    <p:extLst>
      <p:ext uri="{BB962C8B-B14F-4D97-AF65-F5344CB8AC3E}">
        <p14:creationId xmlns:p14="http://schemas.microsoft.com/office/powerpoint/2010/main" val="4220098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2400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Alkynes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– addition of the C=C and vinyl C-H bonds</a:t>
            </a: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C≡C stretch 2100-2260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; strength depends on asymmetry of bond, strongest for terminal alkynes, weakest for symmetrical internal alkynes</a:t>
            </a: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C-H for </a:t>
            </a:r>
            <a:r>
              <a:rPr lang="en-US" sz="1600" b="1" i="1" dirty="0">
                <a:solidFill>
                  <a:srgbClr val="9E5E9B"/>
                </a:solidFill>
                <a:latin typeface="Arial" charset="0"/>
              </a:rPr>
              <a:t>terminal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alkynes occurs at 3200-3300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255713" lvl="2" indent="-279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Internal alkynes ( R-C</a:t>
            </a: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≡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C-R ) would not have this band!</a:t>
            </a:r>
          </a:p>
          <a:p>
            <a:pPr marL="1319213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1-Octyne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2600" y="3200400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1" y="2590801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772400" y="914399"/>
          <a:ext cx="2625749" cy="3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6" imgW="1401494" imgH="190266" progId="ChemDraw.Document.6.0">
                  <p:embed/>
                </p:oleObj>
              </mc:Choice>
              <mc:Fallback>
                <p:oleObj name="CS ChemDraw Drawing" r:id="rId6" imgW="1401494" imgH="190266" progId="ChemDraw.Document.6.0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914399"/>
                        <a:ext cx="2625749" cy="35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077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96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1" y="525780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(m – 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4419601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(w-m)</a:t>
            </a:r>
          </a:p>
        </p:txBody>
      </p:sp>
    </p:spTree>
    <p:extLst>
      <p:ext uri="{BB962C8B-B14F-4D97-AF65-F5344CB8AC3E}">
        <p14:creationId xmlns:p14="http://schemas.microsoft.com/office/powerpoint/2010/main" val="23795852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hylbenze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1600" b="1" dirty="0">
                <a:solidFill>
                  <a:srgbClr val="9E5E9B"/>
                </a:solidFill>
                <a:latin typeface="Arial" charset="0"/>
              </a:rPr>
              <a:t>Aromatics</a:t>
            </a:r>
            <a:r>
              <a:rPr lang="en-US" sz="1600" b="1" dirty="0">
                <a:solidFill>
                  <a:srgbClr val="EA6312"/>
                </a:solidFill>
                <a:latin typeface="Arial" charset="0"/>
              </a:rPr>
              <a:t> 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Due to the delocalization of e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in the ring, C-C bond order is 1.5, the stretching frequency for these bonds is slightly lower in energy than normal C=C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These show up as a </a:t>
            </a:r>
            <a:r>
              <a:rPr lang="en-US" sz="1600" b="1" i="1" dirty="0">
                <a:solidFill>
                  <a:srgbClr val="9E5E9B"/>
                </a:solidFill>
                <a:latin typeface="Arial" charset="0"/>
              </a:rPr>
              <a:t>pair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of sharp bands, 1500 &amp; 1600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, (lower frequency band is stronger)</a:t>
            </a: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196975" lvl="2" indent="-220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C-H bonds off the ring show up similar to vinyl C-H at 3000-3100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559040" y="182880"/>
            <a:ext cx="292608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Ethyl benzene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5600" y="3048000"/>
            <a:ext cx="533400" cy="2514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8600" y="3124200"/>
            <a:ext cx="332678" cy="2286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3124200"/>
            <a:ext cx="762000" cy="6096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8627327" y="570571"/>
          <a:ext cx="990600" cy="92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S ChemDraw Drawing" r:id="rId4" imgW="682283" imgH="637970" progId="ChemDraw.Document.6.0">
                  <p:embed/>
                </p:oleObj>
              </mc:Choice>
              <mc:Fallback>
                <p:oleObj name="CS ChemDraw Drawing" r:id="rId4" imgW="682283" imgH="637970" progId="ChemDraw.Document.6.0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327" y="570571"/>
                        <a:ext cx="990600" cy="92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8465635" y="801029"/>
            <a:ext cx="827049" cy="7322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23971" y="498088"/>
            <a:ext cx="332678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1" y="502920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1" y="495300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m)</a:t>
            </a:r>
          </a:p>
        </p:txBody>
      </p:sp>
    </p:spTree>
    <p:extLst>
      <p:ext uri="{BB962C8B-B14F-4D97-AF65-F5344CB8AC3E}">
        <p14:creationId xmlns:p14="http://schemas.microsoft.com/office/powerpoint/2010/main" val="237800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IR Spectrum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x-axis of the IR spectrum is in units of </a:t>
            </a:r>
            <a:r>
              <a:rPr lang="en-US" dirty="0" err="1">
                <a:solidFill>
                  <a:prstClr val="white"/>
                </a:solidFill>
                <a:latin typeface="Tahoma" pitchFamily="34" charset="0"/>
              </a:rPr>
              <a:t>wavenumbers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, </a:t>
            </a:r>
            <a:r>
              <a:rPr lang="en-US" sz="2000" dirty="0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, which is the number of waves per centimeter in units of cm</a:t>
            </a:r>
            <a:r>
              <a:rPr lang="en-US" baseline="30000" dirty="0">
                <a:solidFill>
                  <a:prstClr val="white"/>
                </a:solidFill>
                <a:latin typeface="Tahoma" pitchFamily="34" charset="0"/>
              </a:rPr>
              <a:t>-1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 (Remember E = </a:t>
            </a:r>
            <a:r>
              <a:rPr lang="en-US" dirty="0" err="1">
                <a:solidFill>
                  <a:prstClr val="white"/>
                </a:solidFill>
                <a:latin typeface="Tahoma" pitchFamily="34" charset="0"/>
              </a:rPr>
              <a:t>h</a:t>
            </a:r>
            <a:r>
              <a:rPr lang="en-US" dirty="0" err="1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or E = </a:t>
            </a:r>
            <a:r>
              <a:rPr lang="en-US" dirty="0" err="1">
                <a:solidFill>
                  <a:prstClr val="white"/>
                </a:solidFill>
                <a:latin typeface="Tahoma" pitchFamily="34" charset="0"/>
              </a:rPr>
              <a:t>hc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/</a:t>
            </a:r>
            <a:r>
              <a:rPr lang="en-US" dirty="0">
                <a:solidFill>
                  <a:prstClr val="white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)</a:t>
            </a: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8915400" y="1219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38917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1981200"/>
            <a:ext cx="61944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9909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0" y="1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IR Spectrum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This unit is used rather than wavelength (microns) because </a:t>
            </a:r>
            <a:r>
              <a:rPr lang="en-US" dirty="0" err="1">
                <a:solidFill>
                  <a:prstClr val="white"/>
                </a:solidFill>
                <a:latin typeface="Tahoma" pitchFamily="34" charset="0"/>
              </a:rPr>
              <a:t>wavenumbers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are directly proportional to the energy of transition being </a:t>
            </a:r>
            <a:r>
              <a:rPr lang="en-US">
                <a:solidFill>
                  <a:prstClr val="white"/>
                </a:solidFill>
                <a:latin typeface="Tahoma" pitchFamily="34" charset="0"/>
              </a:rPr>
              <a:t>observed </a:t>
            </a: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828800" lvl="3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Tahoma" pitchFamily="34" charset="0"/>
              </a:rPr>
              <a:t>High frequencies and high </a:t>
            </a:r>
            <a:r>
              <a:rPr lang="en-US" i="1" dirty="0" err="1">
                <a:solidFill>
                  <a:prstClr val="white"/>
                </a:solidFill>
                <a:latin typeface="Tahoma" pitchFamily="34" charset="0"/>
              </a:rPr>
              <a:t>wavenumbers</a:t>
            </a:r>
            <a:r>
              <a:rPr lang="en-US" i="1" dirty="0">
                <a:solidFill>
                  <a:prstClr val="white"/>
                </a:solidFill>
                <a:latin typeface="Tahoma" pitchFamily="34" charset="0"/>
              </a:rPr>
              <a:t> equate higher energy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			</a:t>
            </a:r>
            <a:r>
              <a:rPr lang="en-US" sz="1600" b="1" dirty="0">
                <a:solidFill>
                  <a:srgbClr val="9E5E9B"/>
                </a:solidFill>
                <a:latin typeface="Tahoma" pitchFamily="34" charset="0"/>
              </a:rPr>
              <a:t>is quicker to understand than</a:t>
            </a:r>
          </a:p>
          <a:p>
            <a:pPr marL="1828800" lvl="3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Tahoma" pitchFamily="34" charset="0"/>
              </a:rPr>
              <a:t>Short wavelengths equate higher energy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This unit is used rather than frequency as the numbers are more “real” than the exponential units of frequency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IR spectra are observed for the mid-infrared: 600-4000 cm</a:t>
            </a:r>
            <a:r>
              <a:rPr lang="en-US" baseline="30000" dirty="0">
                <a:solidFill>
                  <a:prstClr val="white"/>
                </a:solidFill>
                <a:latin typeface="Tahoma" pitchFamily="34" charset="0"/>
              </a:rPr>
              <a:t>-1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peaks are Gaussian distributions of the average energy of a transition</a:t>
            </a:r>
            <a:endParaRPr lang="en-US" baseline="30000" dirty="0">
              <a:solidFill>
                <a:prstClr val="white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65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IR Spectrum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In general: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	Lighter atoms will allow the oscillation to be faster – </a:t>
            </a:r>
            <a:r>
              <a:rPr lang="en-US" i="1" dirty="0">
                <a:solidFill>
                  <a:prstClr val="white"/>
                </a:solidFill>
                <a:latin typeface="Tahoma" pitchFamily="34" charset="0"/>
              </a:rPr>
              <a:t>higher energy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	This is especially true of bonds to hydrogen – C-H, N-H and O-H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	Stronger bonds will have higher energy oscillations</a:t>
            </a:r>
          </a:p>
          <a:p>
            <a:pPr marL="2286000" lvl="4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Triple bonds &gt; double bonds &gt; single bonds in energy</a:t>
            </a:r>
          </a:p>
        </p:txBody>
      </p:sp>
      <p:pic>
        <p:nvPicPr>
          <p:cNvPr id="40965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2667000"/>
            <a:ext cx="6270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3581400" y="5867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953001" y="5716588"/>
            <a:ext cx="241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Energy/</a:t>
            </a:r>
            <a:r>
              <a:rPr lang="en-US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prstClr val="white"/>
                </a:solidFill>
                <a:latin typeface="Tahoma" pitchFamily="34" charset="0"/>
              </a:rPr>
              <a:t> of oscillation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7315200" y="5867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847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 fontAlgn="base">
              <a:spcBef>
                <a:spcPct val="0"/>
              </a:spcBef>
              <a:spcAft>
                <a:spcPct val="0"/>
              </a:spcAft>
              <a:buFontTx/>
              <a:buAutoNum type="alphaUcPeriod" startAt="5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The IR Spectrum – The detection of different bonds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As opposed to chromatography or other spectroscopic methods, the area of a IR band (or peak) is not </a:t>
            </a: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directly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 proportional to concentration of the functional group producing the peak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The intensity of an IR band is affected by two primary factors: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9E5E9B"/>
                </a:solidFill>
                <a:latin typeface="Arial" charset="0"/>
              </a:rPr>
              <a:t>Whether the vibration is one of stretching or bending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i="1" dirty="0">
              <a:solidFill>
                <a:srgbClr val="9E5E9B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9E5E9B"/>
                </a:solidFill>
                <a:latin typeface="Arial" charset="0"/>
              </a:rPr>
              <a:t>Electronegativity</a:t>
            </a:r>
            <a:r>
              <a:rPr lang="en-US" i="1" dirty="0">
                <a:solidFill>
                  <a:srgbClr val="9E5E9B"/>
                </a:solidFill>
                <a:latin typeface="Arial" charset="0"/>
              </a:rPr>
              <a:t> difference of the atoms involved in the bond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For both effects, the greater the change in dipole moment in a given vibration or bend, the larger the peak.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The greater the difference in </a:t>
            </a:r>
            <a:r>
              <a:rPr lang="en-US" dirty="0" err="1">
                <a:solidFill>
                  <a:prstClr val="white"/>
                </a:solidFill>
                <a:latin typeface="Arial" charset="0"/>
              </a:rPr>
              <a:t>electronegativity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 between the atoms involved in bonding, the larger the dipole moment</a:t>
            </a:r>
          </a:p>
          <a:p>
            <a:pPr marL="2684463" lvl="4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Typically, stretching will change dipole moment more than bending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30738267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8839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7575" lvl="1" indent="-460375" fontAlgn="base">
              <a:spcBef>
                <a:spcPct val="0"/>
              </a:spcBef>
              <a:spcAft>
                <a:spcPct val="0"/>
              </a:spcAft>
              <a:buFontTx/>
              <a:buAutoNum type="alphaUcPeriod" startAt="5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The IR Spectrum – The detection of different bonds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It is important to make note of peak intensities to show the effect of these factors:</a:t>
            </a:r>
          </a:p>
          <a:p>
            <a:pPr marL="1489075" lvl="2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Strong (s)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– peak is tall, transmittance is low (0-35 %)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Medium (m)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 – peak is mid-height (75-35%)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Weak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charset="0"/>
              </a:rPr>
              <a:t>(w)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 – peak is short, transmittance is high (90-75%)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* Broad (</a:t>
            </a:r>
            <a:r>
              <a:rPr lang="en-US" b="1" i="1" dirty="0" err="1">
                <a:solidFill>
                  <a:prstClr val="white"/>
                </a:solidFill>
                <a:latin typeface="Arial" charset="0"/>
              </a:rPr>
              <a:t>br</a:t>
            </a: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)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– if the Gaussian distribution is abnormally broad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charset="0"/>
              </a:rPr>
              <a:t>	(*this is more for describing a bond that spans many energies)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charset="0"/>
              </a:rPr>
              <a:t>	</a:t>
            </a:r>
          </a:p>
          <a:p>
            <a:pPr marL="2112963" lvl="3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charset="0"/>
              </a:rPr>
              <a:t>	</a:t>
            </a:r>
            <a:r>
              <a:rPr lang="en-US" i="1" dirty="0">
                <a:solidFill>
                  <a:srgbClr val="9E5E9B"/>
                </a:solidFill>
                <a:latin typeface="Arial" charset="0"/>
              </a:rPr>
              <a:t>Exact transmittance values are rarely recorded</a:t>
            </a:r>
            <a:endParaRPr lang="en-US" dirty="0">
              <a:solidFill>
                <a:srgbClr val="9E5E9B"/>
              </a:solidFill>
              <a:latin typeface="Arial" charset="0"/>
            </a:endParaRPr>
          </a:p>
        </p:txBody>
      </p:sp>
      <p:sp>
        <p:nvSpPr>
          <p:cNvPr id="43011" name="Text Box 23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30272977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041525" y="395289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II. 	Infrared Group Analysis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	A.  General </a:t>
            </a: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The primary use of the IR is to </a:t>
            </a:r>
            <a:r>
              <a:rPr lang="en-US" b="1" i="1" dirty="0">
                <a:solidFill>
                  <a:srgbClr val="9E5E9B"/>
                </a:solidFill>
                <a:latin typeface="Arial" charset="0"/>
              </a:rPr>
              <a:t>detect functional groups</a:t>
            </a: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white"/>
                </a:solidFill>
                <a:latin typeface="Arial" charset="0"/>
              </a:rPr>
              <a:t> </a:t>
            </a:r>
          </a:p>
          <a:p>
            <a:pPr marL="1524000" lvl="2" indent="-609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Because the IR looks at the interaction of the EM spectrum with actual bonds, it provides a unique qualitative probe into the functionality of a molecule, as functional groups are merely different configurations of different types of bonds</a:t>
            </a: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1524000" lvl="2" indent="-609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Since most “types” of bonds in covalent molecules have roughly the same energy, i.e., C=C and C=O bonds, C-H and N-H bonds they show up in similar regions of the IR spectrum</a:t>
            </a: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dirty="0">
              <a:solidFill>
                <a:prstClr val="white"/>
              </a:solidFill>
              <a:latin typeface="Arial" charset="0"/>
            </a:endParaRP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Remember all organic functional groups are made of multiple bonds and therefore show up as multiple IR bands (peaks)</a:t>
            </a:r>
          </a:p>
        </p:txBody>
      </p:sp>
      <p:sp>
        <p:nvSpPr>
          <p:cNvPr id="44036" name="Text Box 110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740300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octan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1" y="2057401"/>
            <a:ext cx="726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041525" y="395289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5334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</a:rPr>
              <a:t>II. 	Infrared Group Analysis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Arial" charset="0"/>
              </a:rPr>
              <a:t>	A.  General </a:t>
            </a:r>
          </a:p>
          <a:p>
            <a:pPr marL="1524000" lvl="2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>
                <a:solidFill>
                  <a:prstClr val="white"/>
                </a:solidFill>
                <a:latin typeface="Arial" charset="0"/>
              </a:rPr>
              <a:t>The four primary regions of the IR spectrum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1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  <a:latin typeface="Arial" charset="0"/>
              </a:rPr>
              <a:t>4000 cm</a:t>
            </a:r>
            <a:r>
              <a:rPr lang="en-US" sz="1600" b="1" baseline="3000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19601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2700 cm</a:t>
            </a:r>
            <a:r>
              <a:rPr lang="en-US" sz="1600" b="1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562601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2000 cm</a:t>
            </a:r>
            <a:r>
              <a:rPr lang="en-US" sz="1600" b="1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553200" y="548640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1600 cm</a:t>
            </a:r>
            <a:r>
              <a:rPr lang="en-US" sz="1600" b="1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372600" y="54864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600 cm</a:t>
            </a:r>
            <a:r>
              <a:rPr lang="en-US" sz="1600" b="1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graphicFrame>
        <p:nvGraphicFramePr>
          <p:cNvPr id="162870" name="Group 54"/>
          <p:cNvGraphicFramePr>
            <a:graphicFrameLocks noGrp="1"/>
          </p:cNvGraphicFramePr>
          <p:nvPr/>
        </p:nvGraphicFramePr>
        <p:xfrm>
          <a:off x="2819400" y="2209800"/>
          <a:ext cx="7086600" cy="30480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Fingerprint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Region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79" name="Text Box 55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1676400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Bonds to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676400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Triple bonds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1676400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Double bonds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8600" y="167640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Single Bonds</a:t>
            </a:r>
          </a:p>
        </p:txBody>
      </p:sp>
    </p:spTree>
    <p:extLst>
      <p:ext uri="{BB962C8B-B14F-4D97-AF65-F5344CB8AC3E}">
        <p14:creationId xmlns:p14="http://schemas.microsoft.com/office/powerpoint/2010/main" val="3453457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524000" y="533401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138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 err="1">
                <a:solidFill>
                  <a:srgbClr val="9E5E9B"/>
                </a:solidFill>
                <a:latin typeface="Arial" charset="0"/>
              </a:rPr>
              <a:t>Alkanes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– combination of C-C and C-H bonds</a:t>
            </a: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C-C stretches and bends 1360-1470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-CH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bond 1450-1470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aseline="30000" dirty="0">
              <a:solidFill>
                <a:prstClr val="white"/>
              </a:solidFill>
              <a:latin typeface="Arial" charset="0"/>
            </a:endParaRP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CH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-CH</a:t>
            </a:r>
            <a:r>
              <a:rPr lang="en-US" sz="1600" baseline="-250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bond 1360-1390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  <a:p>
            <a:pPr marL="1371600" lvl="2" indent="-2841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sp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prstClr val="white"/>
                </a:solidFill>
                <a:latin typeface="Arial" charset="0"/>
              </a:rPr>
              <a:t> C-H between 2800-3000 cm</a:t>
            </a:r>
            <a:r>
              <a:rPr lang="en-US" sz="1600" baseline="30000" dirty="0">
                <a:solidFill>
                  <a:prstClr val="white"/>
                </a:solidFill>
                <a:latin typeface="Arial" charset="0"/>
              </a:rPr>
              <a:t>-1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1" y="297179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304800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5200" y="308517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153401" y="685801"/>
          <a:ext cx="1914525" cy="61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4" imgW="1380392" imgH="444891" progId="ChemDraw.Document.6.0">
                  <p:embed/>
                </p:oleObj>
              </mc:Choice>
              <mc:Fallback>
                <p:oleObj name="CS ChemDraw Drawing" r:id="rId4" imgW="1380392" imgH="444891" progId="ChemDraw.Document.6.0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685801"/>
                        <a:ext cx="1914525" cy="61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077200" y="631903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58200" y="91440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3124201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Tahoma" pitchFamily="34" charset="0"/>
              </a:rPr>
              <a:t>(w – 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3124201"/>
            <a:ext cx="519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(m)</a:t>
            </a:r>
          </a:p>
        </p:txBody>
      </p:sp>
    </p:spTree>
    <p:extLst>
      <p:ext uri="{BB962C8B-B14F-4D97-AF65-F5344CB8AC3E}">
        <p14:creationId xmlns:p14="http://schemas.microsoft.com/office/powerpoint/2010/main" val="275640185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Widescreen</PresentationFormat>
  <Paragraphs>179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Tahoma</vt:lpstr>
      <vt:lpstr>Times New Roman</vt:lpstr>
      <vt:lpstr>Wingdings 3</vt:lpstr>
      <vt:lpstr>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2018-03-30T05:47:05Z</dcterms:created>
  <dcterms:modified xsi:type="dcterms:W3CDTF">2018-03-30T05:47:40Z</dcterms:modified>
</cp:coreProperties>
</file>