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71" r:id="rId3"/>
    <p:sldId id="272" r:id="rId4"/>
    <p:sldId id="273" r:id="rId5"/>
    <p:sldId id="274" r:id="rId6"/>
    <p:sldId id="275" r:id="rId7"/>
    <p:sldId id="276" r:id="rId8"/>
    <p:sldId id="277" r:id="rId9"/>
    <p:sldId id="278" r:id="rId10"/>
    <p:sldId id="257" r:id="rId11"/>
    <p:sldId id="279"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81" r:id="rId26"/>
    <p:sldId id="283" r:id="rId27"/>
    <p:sldId id="284"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364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275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475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99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014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647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446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824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39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7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5/8/2018</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8438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5/8/2018</a:t>
            </a:fld>
            <a:endParaRPr lang="en-US"/>
          </a:p>
        </p:txBody>
      </p:sp>
    </p:spTree>
    <p:extLst>
      <p:ext uri="{BB962C8B-B14F-4D97-AF65-F5344CB8AC3E}">
        <p14:creationId xmlns:p14="http://schemas.microsoft.com/office/powerpoint/2010/main" val="3048133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solidFill>
                  <a:schemeClr val="tx1"/>
                </a:solidFill>
                <a:latin typeface="Berlin Sans FB Demi" pitchFamily="34" charset="0"/>
              </a:rPr>
              <a:t>Sterilization</a:t>
            </a:r>
          </a:p>
        </p:txBody>
      </p:sp>
      <p:sp>
        <p:nvSpPr>
          <p:cNvPr id="7" name="Subtitle 2"/>
          <p:cNvSpPr>
            <a:spLocks noGrp="1"/>
          </p:cNvSpPr>
          <p:nvPr>
            <p:ph type="subTitle" idx="1"/>
          </p:nvPr>
        </p:nvSpPr>
        <p:spPr>
          <a:xfrm>
            <a:off x="563217" y="4457700"/>
            <a:ext cx="3886200" cy="1066800"/>
          </a:xfrm>
        </p:spPr>
        <p:txBody>
          <a:bodyPr anchor="ctr">
            <a:normAutofit/>
          </a:bodyPr>
          <a:lstStyle/>
          <a:p>
            <a:pPr algn="ctr"/>
            <a:r>
              <a:rPr lang="en-US" sz="4000" b="1" dirty="0">
                <a:solidFill>
                  <a:srgbClr val="FF0000"/>
                </a:solidFill>
              </a:rPr>
              <a:t>Part 2</a:t>
            </a:r>
          </a:p>
        </p:txBody>
      </p:sp>
      <p:sp>
        <p:nvSpPr>
          <p:cNvPr id="5" name="TextBox 4"/>
          <p:cNvSpPr txBox="1"/>
          <p:nvPr/>
        </p:nvSpPr>
        <p:spPr>
          <a:xfrm>
            <a:off x="2133600" y="567035"/>
            <a:ext cx="3657600" cy="461665"/>
          </a:xfrm>
          <a:prstGeom prst="rect">
            <a:avLst/>
          </a:prstGeom>
          <a:noFill/>
        </p:spPr>
        <p:txBody>
          <a:bodyPr wrap="square" rtlCol="0">
            <a:spAutoFit/>
          </a:bodyPr>
          <a:lstStyle/>
          <a:p>
            <a:r>
              <a:rPr lang="en-US" sz="2400" b="1" dirty="0">
                <a:latin typeface="Algerian" pitchFamily="82" charset="0"/>
              </a:rPr>
              <a:t>Industrial Pharmacy</a:t>
            </a:r>
          </a:p>
        </p:txBody>
      </p:sp>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6324600" y="4724400"/>
            <a:ext cx="3810000" cy="1600200"/>
          </a:xfrm>
          <a:prstGeom prst="ellipse">
            <a:avLst/>
          </a:prstGeom>
          <a:ln>
            <a:noFill/>
          </a:ln>
          <a:effectLst>
            <a:softEdge rad="112500"/>
          </a:effectLst>
        </p:spPr>
      </p:pic>
    </p:spTree>
    <p:extLst>
      <p:ext uri="{BB962C8B-B14F-4D97-AF65-F5344CB8AC3E}">
        <p14:creationId xmlns:p14="http://schemas.microsoft.com/office/powerpoint/2010/main" val="1933785568"/>
      </p:ext>
    </p:extLst>
  </p:cSld>
  <p:clrMapOvr>
    <a:masterClrMapping/>
  </p:clrMapOvr>
  <p:transition spd="med" advClick="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1"/>
            <a:ext cx="3810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83635" y="397565"/>
            <a:ext cx="3429000" cy="823223"/>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en-US" sz="4400" dirty="0">
                <a:latin typeface="Berlin Sans FB Demi" pitchFamily="34" charset="0"/>
              </a:rPr>
              <a:t>Filtration</a:t>
            </a:r>
          </a:p>
        </p:txBody>
      </p:sp>
      <p:sp>
        <p:nvSpPr>
          <p:cNvPr id="3" name="Content Placeholder 2"/>
          <p:cNvSpPr>
            <a:spLocks noGrp="1"/>
          </p:cNvSpPr>
          <p:nvPr>
            <p:ph sz="quarter" idx="1"/>
          </p:nvPr>
        </p:nvSpPr>
        <p:spPr>
          <a:xfrm>
            <a:off x="347869" y="1461052"/>
            <a:ext cx="10664687" cy="5244547"/>
          </a:xfrm>
        </p:spPr>
        <p:txBody>
          <a:bodyPr>
            <a:normAutofit/>
          </a:bodyPr>
          <a:lstStyle/>
          <a:p>
            <a:pPr marL="0" indent="0" algn="just">
              <a:buNone/>
            </a:pPr>
            <a:r>
              <a:rPr lang="en-US" sz="2800" dirty="0">
                <a:solidFill>
                  <a:schemeClr val="accent1"/>
                </a:solidFill>
                <a:latin typeface="Berlin Sans FB Demi" pitchFamily="34" charset="0"/>
              </a:rPr>
              <a:t>Filtration used for:</a:t>
            </a:r>
          </a:p>
          <a:p>
            <a:pPr marL="0" indent="0" algn="just">
              <a:buNone/>
            </a:pPr>
            <a:endParaRPr lang="en-US" sz="2800" dirty="0">
              <a:solidFill>
                <a:schemeClr val="accent1"/>
              </a:solidFill>
              <a:latin typeface="Berlin Sans FB Demi" pitchFamily="34" charset="0"/>
            </a:endParaRPr>
          </a:p>
          <a:p>
            <a:pPr marL="0" indent="0" algn="just">
              <a:buNone/>
            </a:pPr>
            <a:r>
              <a:rPr lang="en-US" b="1" dirty="0">
                <a:solidFill>
                  <a:srgbClr val="FF0000"/>
                </a:solidFill>
                <a:latin typeface="Arial Rounded MT Bold" pitchFamily="34" charset="0"/>
              </a:rPr>
              <a:t>Removal of particles (M.O.) from solutions and gases</a:t>
            </a:r>
            <a:r>
              <a:rPr lang="en-US" b="1" dirty="0"/>
              <a:t> </a:t>
            </a:r>
            <a:r>
              <a:rPr lang="en-US" u="sng" dirty="0">
                <a:latin typeface="Arial Narrow" pitchFamily="34" charset="0"/>
              </a:rPr>
              <a:t>without the application of heat </a:t>
            </a:r>
            <a:r>
              <a:rPr lang="en-US" dirty="0">
                <a:latin typeface="Arial Narrow" pitchFamily="34" charset="0"/>
              </a:rPr>
              <a:t>and </a:t>
            </a:r>
            <a:r>
              <a:rPr lang="en-US" u="sng" dirty="0">
                <a:latin typeface="Arial Narrow" pitchFamily="34" charset="0"/>
              </a:rPr>
              <a:t>not alter the solution or gas</a:t>
            </a:r>
            <a:r>
              <a:rPr lang="en-US" dirty="0">
                <a:latin typeface="Arial Narrow" pitchFamily="34" charset="0"/>
              </a:rPr>
              <a:t> (neither removing desired constituents nor imparting undesired components).</a:t>
            </a:r>
          </a:p>
          <a:p>
            <a:pPr marL="514350" indent="-514350" algn="just">
              <a:buFont typeface="+mj-lt"/>
              <a:buAutoNum type="arabicPeriod"/>
            </a:pPr>
            <a:endParaRPr lang="en-US" dirty="0"/>
          </a:p>
          <a:p>
            <a:pPr marL="0" indent="0" algn="just">
              <a:buNone/>
            </a:pPr>
            <a:r>
              <a:rPr lang="en-US" b="1" u="sng" dirty="0">
                <a:solidFill>
                  <a:srgbClr val="00B050"/>
                </a:solidFill>
                <a:latin typeface="Algerian" pitchFamily="82" charset="0"/>
              </a:rPr>
              <a:t>Note:</a:t>
            </a:r>
            <a:r>
              <a:rPr lang="en-US" dirty="0">
                <a:solidFill>
                  <a:srgbClr val="00B050"/>
                </a:solidFill>
                <a:latin typeface="Algerian" pitchFamily="82" charset="0"/>
              </a:rPr>
              <a:t> 1- </a:t>
            </a:r>
            <a:r>
              <a:rPr lang="en-US" dirty="0"/>
              <a:t>all currently in </a:t>
            </a:r>
            <a:r>
              <a:rPr lang="en-US" b="1" u="sng" dirty="0"/>
              <a:t>use filters with parenteral solutions and gases</a:t>
            </a:r>
            <a:r>
              <a:rPr lang="en-US" b="1" dirty="0"/>
              <a:t> </a:t>
            </a:r>
            <a:r>
              <a:rPr lang="en-US" dirty="0"/>
              <a:t>are of the </a:t>
            </a:r>
            <a:r>
              <a:rPr lang="en-US" dirty="0">
                <a:solidFill>
                  <a:srgbClr val="00B050"/>
                </a:solidFill>
                <a:latin typeface="Berlin Sans FB Demi" pitchFamily="34" charset="0"/>
              </a:rPr>
              <a:t>membrane type (tissue-thin material)</a:t>
            </a:r>
            <a:r>
              <a:rPr lang="en-US" dirty="0"/>
              <a:t> </a:t>
            </a:r>
            <a:r>
              <a:rPr lang="en-US" b="1" dirty="0"/>
              <a:t>removing particles primarily by sieving. </a:t>
            </a:r>
          </a:p>
          <a:p>
            <a:pPr marL="0" indent="0" algn="just">
              <a:buNone/>
            </a:pPr>
            <a:endParaRPr lang="en-US" dirty="0"/>
          </a:p>
          <a:p>
            <a:pPr marL="0" indent="0" algn="just">
              <a:buNone/>
            </a:pPr>
            <a:r>
              <a:rPr lang="en-US" sz="3000" u="sng" dirty="0">
                <a:solidFill>
                  <a:srgbClr val="0070C0"/>
                </a:solidFill>
                <a:latin typeface="Berlin Sans FB Demi" pitchFamily="34" charset="0"/>
              </a:rPr>
              <a:t>Mechanism:</a:t>
            </a:r>
            <a:r>
              <a:rPr lang="en-US" dirty="0"/>
              <a:t> remove constituents from a solution due to the phenomenon of </a:t>
            </a:r>
            <a:r>
              <a:rPr lang="en-US" b="1" dirty="0">
                <a:solidFill>
                  <a:srgbClr val="0070C0"/>
                </a:solidFill>
                <a:effectLst>
                  <a:outerShdw blurRad="38100" dist="38100" dir="2700000" algn="tl">
                    <a:srgbClr val="000000">
                      <a:alpha val="43137"/>
                    </a:srgbClr>
                  </a:outerShdw>
                </a:effectLst>
              </a:rPr>
              <a:t>adsorption</a:t>
            </a:r>
            <a:r>
              <a:rPr lang="en-US" dirty="0"/>
              <a:t> </a:t>
            </a:r>
            <a:r>
              <a:rPr lang="en-US" b="1" dirty="0">
                <a:solidFill>
                  <a:srgbClr val="0070C0"/>
                </a:solidFill>
                <a:effectLst>
                  <a:outerShdw blurRad="38100" dist="38100" dir="2700000" algn="tl">
                    <a:srgbClr val="000000">
                      <a:alpha val="43137"/>
                    </a:srgbClr>
                  </a:outerShdw>
                </a:effectLst>
              </a:rPr>
              <a:t>(surface phenomenon)</a:t>
            </a:r>
            <a:r>
              <a:rPr lang="en-US" dirty="0"/>
              <a:t> which occurs during only the first portion of the filtration, then the surface of the filter is saturated with the adsorbed molecule or ion. </a:t>
            </a:r>
          </a:p>
        </p:txBody>
      </p:sp>
    </p:spTree>
    <p:extLst>
      <p:ext uri="{BB962C8B-B14F-4D97-AF65-F5344CB8AC3E}">
        <p14:creationId xmlns:p14="http://schemas.microsoft.com/office/powerpoint/2010/main" val="2315435702"/>
      </p:ext>
    </p:extLst>
  </p:cSld>
  <p:clrMapOvr>
    <a:masterClrMapping/>
  </p:clrMapOvr>
  <p:transition spd="med" advClick="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37322" y="457200"/>
            <a:ext cx="6725478" cy="6172200"/>
          </a:xfrm>
        </p:spPr>
        <p:txBody>
          <a:bodyPr>
            <a:normAutofit lnSpcReduction="10000"/>
          </a:bodyPr>
          <a:lstStyle/>
          <a:p>
            <a:pPr algn="just"/>
            <a:endParaRPr lang="en-US" dirty="0"/>
          </a:p>
          <a:p>
            <a:pPr marL="0" indent="0" algn="just">
              <a:buNone/>
            </a:pPr>
            <a:r>
              <a:rPr lang="en-US" sz="2800" dirty="0">
                <a:solidFill>
                  <a:srgbClr val="00B050"/>
                </a:solidFill>
                <a:latin typeface="Algerian" pitchFamily="82" charset="0"/>
              </a:rPr>
              <a:t>2- </a:t>
            </a:r>
            <a:r>
              <a:rPr lang="en-US" sz="2800" dirty="0"/>
              <a:t>Development of </a:t>
            </a:r>
            <a:r>
              <a:rPr lang="en-US" sz="2800" dirty="0">
                <a:solidFill>
                  <a:srgbClr val="00B050"/>
                </a:solidFill>
                <a:latin typeface="Algerian" pitchFamily="82" charset="0"/>
              </a:rPr>
              <a:t>membrane filters composed of materials having high resistance to most pharmaceutical solvents</a:t>
            </a:r>
            <a:r>
              <a:rPr lang="en-US" sz="2800" dirty="0"/>
              <a:t> has further reduced this problem.</a:t>
            </a:r>
          </a:p>
          <a:p>
            <a:endParaRPr lang="en-US" sz="2800" dirty="0"/>
          </a:p>
          <a:p>
            <a:pPr marL="0" indent="0">
              <a:buNone/>
            </a:pPr>
            <a:r>
              <a:rPr lang="en-US" sz="2800" dirty="0">
                <a:solidFill>
                  <a:schemeClr val="accent1"/>
                </a:solidFill>
                <a:latin typeface="Berlin Sans FB Demi" pitchFamily="34" charset="0"/>
              </a:rPr>
              <a:t>Composition of membrane filters: </a:t>
            </a:r>
          </a:p>
          <a:p>
            <a:pPr marL="514350" indent="-514350" algn="just">
              <a:buFont typeface="+mj-lt"/>
              <a:buAutoNum type="arabicPeriod"/>
            </a:pPr>
            <a:r>
              <a:rPr lang="en-US" sz="2800" b="1" dirty="0">
                <a:solidFill>
                  <a:srgbClr val="0070C0"/>
                </a:solidFill>
              </a:rPr>
              <a:t>Plastic polymers </a:t>
            </a:r>
            <a:r>
              <a:rPr lang="en-US" sz="2800" b="1" dirty="0"/>
              <a:t>(cellulose acetate and nitrate, nylon, polyvinyl chloride, polycarbonate, </a:t>
            </a:r>
            <a:r>
              <a:rPr lang="en-US" sz="2800" b="1" dirty="0" err="1"/>
              <a:t>polysulfone</a:t>
            </a:r>
            <a:r>
              <a:rPr lang="en-US" sz="2800" b="1" dirty="0"/>
              <a:t> and Teflon). </a:t>
            </a:r>
          </a:p>
          <a:p>
            <a:pPr marL="514350" indent="-514350" algn="just">
              <a:buFont typeface="+mj-lt"/>
              <a:buAutoNum type="arabicPeriod"/>
            </a:pPr>
            <a:r>
              <a:rPr lang="en-US" sz="2800" b="1" dirty="0">
                <a:solidFill>
                  <a:srgbClr val="0070C0"/>
                </a:solidFill>
              </a:rPr>
              <a:t>Sintered metals </a:t>
            </a:r>
            <a:r>
              <a:rPr lang="en-US" sz="2800" b="1" dirty="0"/>
              <a:t>(stainless steel and silver) used when highly durable characteristics are required.</a:t>
            </a:r>
          </a:p>
          <a:p>
            <a:pPr marL="514350" indent="-514350">
              <a:buFont typeface="+mj-lt"/>
              <a:buAutoNum type="arabicPeriod"/>
            </a:pPr>
            <a:endParaRPr lang="en-US" dirty="0"/>
          </a:p>
        </p:txBody>
      </p:sp>
      <p:grpSp>
        <p:nvGrpSpPr>
          <p:cNvPr id="2" name="Group 1">
            <a:extLst>
              <a:ext uri="{FF2B5EF4-FFF2-40B4-BE49-F238E27FC236}">
                <a16:creationId xmlns:a16="http://schemas.microsoft.com/office/drawing/2014/main" id="{7D986DD1-DBBC-4E3F-BE66-D0CFDDA33161}"/>
              </a:ext>
            </a:extLst>
          </p:cNvPr>
          <p:cNvGrpSpPr/>
          <p:nvPr/>
        </p:nvGrpSpPr>
        <p:grpSpPr>
          <a:xfrm>
            <a:off x="7410451" y="219076"/>
            <a:ext cx="3482836" cy="6257924"/>
            <a:chOff x="7410451" y="219076"/>
            <a:chExt cx="2971801" cy="6257924"/>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1" y="219076"/>
              <a:ext cx="2971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467601" y="1981200"/>
              <a:ext cx="2914651" cy="4495800"/>
              <a:chOff x="5943600" y="1981200"/>
              <a:chExt cx="2914651" cy="44958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1200"/>
                <a:ext cx="29146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1024"/>
              <a:stretch/>
            </p:blipFill>
            <p:spPr bwMode="auto">
              <a:xfrm>
                <a:off x="5943601" y="4324350"/>
                <a:ext cx="29146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81369387"/>
      </p:ext>
    </p:extLst>
  </p:cSld>
  <p:clrMapOvr>
    <a:masterClrMapping/>
  </p:clrMapOvr>
  <p:transition spd="med" advClick="0">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7748" y="228600"/>
            <a:ext cx="7480852" cy="6553200"/>
          </a:xfrm>
        </p:spPr>
        <p:txBody>
          <a:bodyPr>
            <a:normAutofit fontScale="92500" lnSpcReduction="10000"/>
          </a:bodyPr>
          <a:lstStyle/>
          <a:p>
            <a:pPr marL="0" indent="0" algn="just">
              <a:buNone/>
            </a:pPr>
            <a:r>
              <a:rPr lang="en-US" sz="3300" u="sng" dirty="0">
                <a:solidFill>
                  <a:srgbClr val="FF0000"/>
                </a:solidFill>
                <a:latin typeface="Berlin Sans FB Demi" pitchFamily="34" charset="0"/>
              </a:rPr>
              <a:t>Note:</a:t>
            </a:r>
            <a:r>
              <a:rPr lang="en-US" dirty="0"/>
              <a:t> most membrane filters are disposable (problem of cleaning after use is limited to </a:t>
            </a:r>
            <a:r>
              <a:rPr lang="en-US" u="sng" dirty="0">
                <a:solidFill>
                  <a:srgbClr val="FF0000"/>
                </a:solidFill>
              </a:rPr>
              <a:t>the reusable filter housing and support screen</a:t>
            </a:r>
            <a:r>
              <a:rPr lang="en-US" dirty="0">
                <a:solidFill>
                  <a:srgbClr val="FF0000"/>
                </a:solidFill>
              </a:rPr>
              <a:t>).</a:t>
            </a:r>
          </a:p>
          <a:p>
            <a:pPr marL="0" indent="0" algn="just">
              <a:buNone/>
            </a:pPr>
            <a:r>
              <a:rPr lang="en-US" dirty="0"/>
              <a:t> </a:t>
            </a:r>
          </a:p>
          <a:p>
            <a:pPr marL="0" indent="0" algn="ctr">
              <a:buNone/>
            </a:pPr>
            <a:r>
              <a:rPr lang="en-US" b="1" u="sng" dirty="0"/>
              <a:t>Made of stainless steel or tough plastic polymers </a:t>
            </a:r>
            <a:r>
              <a:rPr lang="en-US" b="1" dirty="0"/>
              <a:t>that are cleaned rather easily that might introduce contamination in subsequent use.</a:t>
            </a:r>
          </a:p>
          <a:p>
            <a:endParaRPr lang="en-US" dirty="0"/>
          </a:p>
          <a:p>
            <a:pPr marL="0" indent="0" algn="just">
              <a:buNone/>
            </a:pPr>
            <a:r>
              <a:rPr lang="en-US" sz="2600" dirty="0">
                <a:solidFill>
                  <a:srgbClr val="00B050"/>
                </a:solidFill>
                <a:latin typeface="Berlin Sans FB Demi" pitchFamily="34" charset="0"/>
              </a:rPr>
              <a:t>Type of membranes: </a:t>
            </a:r>
          </a:p>
          <a:p>
            <a:pPr marL="514350" indent="-514350" algn="just">
              <a:buFont typeface="+mj-lt"/>
              <a:buAutoNum type="arabicPeriod"/>
            </a:pPr>
            <a:r>
              <a:rPr lang="en-US" sz="2600" dirty="0">
                <a:solidFill>
                  <a:srgbClr val="00B050"/>
                </a:solidFill>
                <a:latin typeface="Berlin Sans FB Demi" pitchFamily="34" charset="0"/>
              </a:rPr>
              <a:t>Hydrophilic membranes: </a:t>
            </a:r>
            <a:r>
              <a:rPr lang="en-US" sz="2600" b="1" dirty="0">
                <a:solidFill>
                  <a:srgbClr val="0070C0"/>
                </a:solidFill>
              </a:rPr>
              <a:t>rendered hydrophilic by </a:t>
            </a:r>
            <a:r>
              <a:rPr lang="en-US" sz="2600" b="1" u="sng" dirty="0">
                <a:solidFill>
                  <a:srgbClr val="0070C0"/>
                </a:solidFill>
              </a:rPr>
              <a:t>treatment with a surface active agent at the time of manufacture. </a:t>
            </a:r>
          </a:p>
          <a:p>
            <a:pPr marL="0" indent="0" algn="just">
              <a:buNone/>
            </a:pPr>
            <a:r>
              <a:rPr lang="en-US" sz="2600" b="1" u="sng" dirty="0">
                <a:solidFill>
                  <a:srgbClr val="7030A0"/>
                </a:solidFill>
                <a:latin typeface="Berlin Sans FB Demi" pitchFamily="34" charset="0"/>
              </a:rPr>
              <a:t>Note:</a:t>
            </a:r>
            <a:r>
              <a:rPr lang="en-US" sz="2600" dirty="0"/>
              <a:t> If this is not done, particularly at the lower porosities, an aqueous solution cannot be forced through the filter except under very high pressure.</a:t>
            </a:r>
          </a:p>
          <a:p>
            <a:pPr marL="0" indent="0" algn="just">
              <a:buNone/>
            </a:pPr>
            <a:r>
              <a:rPr lang="en-US" sz="2600" dirty="0"/>
              <a:t> </a:t>
            </a:r>
          </a:p>
          <a:p>
            <a:pPr marL="514350" indent="-514350" algn="just">
              <a:buFont typeface="+mj-lt"/>
              <a:buAutoNum type="arabicPeriod" startAt="2"/>
            </a:pPr>
            <a:r>
              <a:rPr lang="en-US" sz="2600" dirty="0">
                <a:solidFill>
                  <a:srgbClr val="00B050"/>
                </a:solidFill>
                <a:latin typeface="Berlin Sans FB Demi" pitchFamily="34" charset="0"/>
              </a:rPr>
              <a:t>Hydrophobic  membranes:  </a:t>
            </a:r>
            <a:r>
              <a:rPr lang="en-US" sz="2600" b="1" dirty="0">
                <a:solidFill>
                  <a:srgbClr val="0070C0"/>
                </a:solidFill>
              </a:rPr>
              <a:t>when </a:t>
            </a:r>
            <a:r>
              <a:rPr lang="en-US" sz="2600" b="1" dirty="0" err="1">
                <a:solidFill>
                  <a:srgbClr val="0070C0"/>
                </a:solidFill>
              </a:rPr>
              <a:t>nonwetting</a:t>
            </a:r>
            <a:r>
              <a:rPr lang="en-US" sz="2600" b="1" dirty="0">
                <a:solidFill>
                  <a:srgbClr val="0070C0"/>
                </a:solidFill>
              </a:rPr>
              <a:t> with water is desired as with non-aqueous solvents as ethanol and inert gases, the polymer is left in its hydrophobic form.</a:t>
            </a:r>
          </a:p>
        </p:txBody>
      </p:sp>
      <p:sp>
        <p:nvSpPr>
          <p:cNvPr id="4" name="Down Arrow 3"/>
          <p:cNvSpPr/>
          <p:nvPr/>
        </p:nvSpPr>
        <p:spPr>
          <a:xfrm>
            <a:off x="4937229" y="1013328"/>
            <a:ext cx="432816" cy="328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6034ECC-8A95-442B-9BB0-5C6DE46A91B9}"/>
              </a:ext>
            </a:extLst>
          </p:cNvPr>
          <p:cNvGrpSpPr/>
          <p:nvPr/>
        </p:nvGrpSpPr>
        <p:grpSpPr>
          <a:xfrm>
            <a:off x="8000999" y="304800"/>
            <a:ext cx="3011557" cy="6348412"/>
            <a:chOff x="8001000" y="304800"/>
            <a:chExt cx="2421636" cy="6348412"/>
          </a:xfrm>
        </p:grpSpPr>
        <p:pic>
          <p:nvPicPr>
            <p:cNvPr id="9" name="Picture 8"/>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8001000" y="304800"/>
              <a:ext cx="2421636" cy="1257300"/>
            </a:xfrm>
            <a:prstGeom prst="ellipse">
              <a:avLst/>
            </a:prstGeom>
            <a:ln>
              <a:noFill/>
            </a:ln>
            <a:effectLst>
              <a:softEdge rad="112500"/>
            </a:effectLst>
          </p:spPr>
        </p:pic>
        <p:grpSp>
          <p:nvGrpSpPr>
            <p:cNvPr id="5" name="Group 4"/>
            <p:cNvGrpSpPr/>
            <p:nvPr/>
          </p:nvGrpSpPr>
          <p:grpSpPr>
            <a:xfrm>
              <a:off x="8153400" y="1600200"/>
              <a:ext cx="2269236" cy="5053012"/>
              <a:chOff x="6629400" y="1600200"/>
              <a:chExt cx="2269236" cy="5053012"/>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3353"/>
              <a:stretch/>
            </p:blipFill>
            <p:spPr bwMode="auto">
              <a:xfrm>
                <a:off x="6629400" y="4052887"/>
                <a:ext cx="2269236"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600200"/>
                <a:ext cx="2269236"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66690259"/>
      </p:ext>
    </p:extLst>
  </p:cSld>
  <p:clrMapOvr>
    <a:masterClrMapping/>
  </p:clrMapOvr>
  <p:transition spd="med" advClick="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620000" y="457200"/>
            <a:ext cx="2590800" cy="1600200"/>
          </a:xfrm>
          <a:prstGeom prst="ellipse">
            <a:avLst/>
          </a:prstGeom>
          <a:ln>
            <a:noFill/>
          </a:ln>
          <a:effectLst>
            <a:softEdge rad="112500"/>
          </a:effectLst>
        </p:spPr>
      </p:pic>
      <p:sp>
        <p:nvSpPr>
          <p:cNvPr id="2" name="Title 1"/>
          <p:cNvSpPr>
            <a:spLocks noGrp="1"/>
          </p:cNvSpPr>
          <p:nvPr>
            <p:ph type="title"/>
          </p:nvPr>
        </p:nvSpPr>
        <p:spPr>
          <a:xfrm>
            <a:off x="934277" y="152400"/>
            <a:ext cx="6112565" cy="65563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latin typeface="Berlin Sans FB Demi" pitchFamily="34" charset="0"/>
              </a:rPr>
              <a:t>Function of Filters</a:t>
            </a:r>
          </a:p>
        </p:txBody>
      </p:sp>
      <p:sp>
        <p:nvSpPr>
          <p:cNvPr id="3" name="Content Placeholder 2"/>
          <p:cNvSpPr>
            <a:spLocks noGrp="1"/>
          </p:cNvSpPr>
          <p:nvPr>
            <p:ph sz="quarter" idx="1"/>
          </p:nvPr>
        </p:nvSpPr>
        <p:spPr>
          <a:xfrm>
            <a:off x="477078" y="990600"/>
            <a:ext cx="9733722" cy="5715000"/>
          </a:xfrm>
        </p:spPr>
        <p:txBody>
          <a:bodyPr>
            <a:normAutofit fontScale="77500" lnSpcReduction="20000"/>
          </a:bodyPr>
          <a:lstStyle/>
          <a:p>
            <a:pPr marL="514350" indent="-514350">
              <a:buFont typeface="+mj-lt"/>
              <a:buAutoNum type="arabicPeriod"/>
            </a:pPr>
            <a:r>
              <a:rPr lang="en-US" sz="2900" b="1" dirty="0">
                <a:latin typeface="Arial Narrow" pitchFamily="34" charset="0"/>
              </a:rPr>
              <a:t>Membrane filters function primarily by sieving  </a:t>
            </a:r>
          </a:p>
          <a:p>
            <a:pPr marL="514350" indent="-514350">
              <a:buFont typeface="+mj-lt"/>
              <a:buAutoNum type="arabicPeriod"/>
            </a:pPr>
            <a:r>
              <a:rPr lang="en-US" sz="2900" b="1" dirty="0">
                <a:latin typeface="Arial Narrow" pitchFamily="34" charset="0"/>
              </a:rPr>
              <a:t>Screening particles from a solution or gas. </a:t>
            </a:r>
          </a:p>
          <a:p>
            <a:pPr marL="0" indent="0">
              <a:buNone/>
            </a:pPr>
            <a:endParaRPr lang="en-US" sz="2900" dirty="0"/>
          </a:p>
          <a:p>
            <a:pPr marL="0" indent="0">
              <a:buNone/>
            </a:pPr>
            <a:endParaRPr lang="en-US" sz="2900" dirty="0"/>
          </a:p>
          <a:p>
            <a:pPr marL="0" indent="0">
              <a:buNone/>
            </a:pPr>
            <a:endParaRPr lang="en-US" sz="2900" dirty="0"/>
          </a:p>
          <a:p>
            <a:pPr marL="0" indent="0" algn="just">
              <a:buNone/>
            </a:pPr>
            <a:r>
              <a:rPr lang="en-US" sz="2900" dirty="0">
                <a:solidFill>
                  <a:srgbClr val="FF0000"/>
                </a:solidFill>
                <a:latin typeface="Berlin Sans FB Demi" pitchFamily="34" charset="0"/>
              </a:rPr>
              <a:t>Mechanism of depth filter (glass and paper):</a:t>
            </a:r>
            <a:r>
              <a:rPr lang="en-US" sz="2900" dirty="0">
                <a:solidFill>
                  <a:srgbClr val="FF0000"/>
                </a:solidFill>
              </a:rPr>
              <a:t> </a:t>
            </a:r>
            <a:r>
              <a:rPr lang="en-US" sz="2900" b="1" dirty="0">
                <a:solidFill>
                  <a:srgbClr val="00B050"/>
                </a:solidFill>
              </a:rPr>
              <a:t>l</a:t>
            </a:r>
            <a:r>
              <a:rPr lang="en-US" sz="2900" b="1" dirty="0">
                <a:solidFill>
                  <a:srgbClr val="00B050"/>
                </a:solidFill>
                <a:latin typeface="Baskerville Old Face" pitchFamily="18" charset="0"/>
              </a:rPr>
              <a:t>ittle entrapment within the filter medium because of the </a:t>
            </a:r>
            <a:r>
              <a:rPr lang="en-US" sz="2900" b="1" u="sng" dirty="0">
                <a:solidFill>
                  <a:srgbClr val="00B050"/>
                </a:solidFill>
                <a:latin typeface="Arial Black" panose="020B0A04020102020204" pitchFamily="34" charset="0"/>
              </a:rPr>
              <a:t>nature of membrane filters </a:t>
            </a:r>
            <a:r>
              <a:rPr lang="en-US" sz="2900" b="1" dirty="0">
                <a:solidFill>
                  <a:srgbClr val="00B050"/>
                </a:solidFill>
                <a:latin typeface="Baskerville Old Face" pitchFamily="18" charset="0"/>
              </a:rPr>
              <a:t>and </a:t>
            </a:r>
            <a:r>
              <a:rPr lang="en-US" sz="2800" b="1" u="sng" dirty="0">
                <a:solidFill>
                  <a:srgbClr val="00B050"/>
                </a:solidFill>
                <a:latin typeface="Arial Black" panose="020B0A04020102020204" pitchFamily="34" charset="0"/>
              </a:rPr>
              <a:t>t</a:t>
            </a:r>
            <a:r>
              <a:rPr lang="en-US" sz="2900" b="1" u="sng" dirty="0">
                <a:solidFill>
                  <a:srgbClr val="00B050"/>
                </a:solidFill>
                <a:latin typeface="Arial Black" panose="020B0A04020102020204" pitchFamily="34" charset="0"/>
              </a:rPr>
              <a:t>hickness</a:t>
            </a:r>
            <a:r>
              <a:rPr lang="en-US" sz="2900" b="1" dirty="0">
                <a:solidFill>
                  <a:srgbClr val="00B050"/>
                </a:solidFill>
                <a:latin typeface="Baskerville Old Face" pitchFamily="18" charset="0"/>
              </a:rPr>
              <a:t>. </a:t>
            </a:r>
          </a:p>
          <a:p>
            <a:pPr marL="0" indent="0">
              <a:buNone/>
            </a:pPr>
            <a:endParaRPr lang="en-US" sz="2900" dirty="0"/>
          </a:p>
          <a:p>
            <a:pPr marL="514350" indent="-514350" algn="just">
              <a:buFont typeface="+mj-lt"/>
              <a:buAutoNum type="arabicPeriod" startAt="3"/>
            </a:pPr>
            <a:r>
              <a:rPr lang="en-US" sz="2900" b="1" dirty="0">
                <a:latin typeface="Arial Narrow" pitchFamily="34" charset="0"/>
              </a:rPr>
              <a:t>Membrane filters by electrostatic attraction</a:t>
            </a:r>
            <a:r>
              <a:rPr lang="en-US" sz="2900" dirty="0">
                <a:latin typeface="Arial Narrow" pitchFamily="34" charset="0"/>
              </a:rPr>
              <a:t> </a:t>
            </a:r>
            <a:r>
              <a:rPr lang="en-US" sz="2900" b="1" dirty="0">
                <a:solidFill>
                  <a:srgbClr val="00B050"/>
                </a:solidFill>
                <a:latin typeface="Arial Black" panose="020B0A04020102020204" pitchFamily="34" charset="0"/>
              </a:rPr>
              <a:t>[</a:t>
            </a:r>
            <a:r>
              <a:rPr lang="en-US" sz="2800" b="1" u="sng" dirty="0">
                <a:solidFill>
                  <a:srgbClr val="00B050"/>
                </a:solidFill>
                <a:latin typeface="Arial Black" panose="020B0A04020102020204" pitchFamily="34" charset="0"/>
              </a:rPr>
              <a:t>filtration of dry gases</a:t>
            </a:r>
            <a:r>
              <a:rPr lang="en-US" sz="2900" b="1" dirty="0">
                <a:solidFill>
                  <a:srgbClr val="00B050"/>
                </a:solidFill>
                <a:latin typeface="Arial Black" panose="020B0A04020102020204" pitchFamily="34" charset="0"/>
              </a:rPr>
              <a:t>]</a:t>
            </a:r>
            <a:r>
              <a:rPr lang="en-US" sz="2900" b="1" dirty="0">
                <a:solidFill>
                  <a:srgbClr val="00B050"/>
                </a:solidFill>
                <a:latin typeface="Baskerville Old Face" pitchFamily="18" charset="0"/>
              </a:rPr>
              <a:t>, in which electrostatic charges tend to increase because of the frictional effect of the flowing gas.</a:t>
            </a:r>
          </a:p>
          <a:p>
            <a:endParaRPr lang="en-US" dirty="0"/>
          </a:p>
          <a:p>
            <a:pPr marL="0" indent="0">
              <a:buNone/>
            </a:pPr>
            <a:r>
              <a:rPr lang="en-US" sz="2900" dirty="0">
                <a:solidFill>
                  <a:srgbClr val="0070C0"/>
                </a:solidFill>
                <a:latin typeface="Bernard MT Condensed" pitchFamily="18" charset="0"/>
              </a:rPr>
              <a:t>The pores, or holes, through any filter medium consist of a range of sizes:</a:t>
            </a:r>
          </a:p>
          <a:p>
            <a:pPr algn="just"/>
            <a:r>
              <a:rPr lang="en-US" sz="3100" dirty="0"/>
              <a:t>Filter with diameter of  </a:t>
            </a:r>
            <a:r>
              <a:rPr lang="en-US" sz="3100" b="1" dirty="0"/>
              <a:t>0.2 micron </a:t>
            </a:r>
            <a:r>
              <a:rPr lang="en-US" sz="3100" dirty="0"/>
              <a:t>(used in sterilization).</a:t>
            </a:r>
          </a:p>
          <a:p>
            <a:pPr algn="just"/>
            <a:r>
              <a:rPr lang="en-US" sz="3100" dirty="0"/>
              <a:t>Filter with diameter as large as </a:t>
            </a:r>
            <a:r>
              <a:rPr lang="en-US" sz="3100" b="1" dirty="0"/>
              <a:t>0.5 micron </a:t>
            </a:r>
            <a:r>
              <a:rPr lang="en-US" sz="3100" dirty="0"/>
              <a:t>(few or rare in number of a microbial spore finding) [not acceptable as an absolute means of sterilizing a solution]. </a:t>
            </a:r>
          </a:p>
        </p:txBody>
      </p:sp>
      <p:grpSp>
        <p:nvGrpSpPr>
          <p:cNvPr id="8" name="Group 7"/>
          <p:cNvGrpSpPr/>
          <p:nvPr/>
        </p:nvGrpSpPr>
        <p:grpSpPr>
          <a:xfrm>
            <a:off x="1384853" y="1669241"/>
            <a:ext cx="4551631" cy="776317"/>
            <a:chOff x="1143000" y="1638300"/>
            <a:chExt cx="4551631" cy="776317"/>
          </a:xfrm>
        </p:grpSpPr>
        <p:sp>
          <p:nvSpPr>
            <p:cNvPr id="4" name="Rectangle 3"/>
            <p:cNvSpPr/>
            <p:nvPr/>
          </p:nvSpPr>
          <p:spPr>
            <a:xfrm>
              <a:off x="1143000" y="1952952"/>
              <a:ext cx="4551631"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a:t>retaining them on the filter surface</a:t>
              </a:r>
            </a:p>
          </p:txBody>
        </p:sp>
        <p:sp>
          <p:nvSpPr>
            <p:cNvPr id="7" name="Down Arrow 6"/>
            <p:cNvSpPr/>
            <p:nvPr/>
          </p:nvSpPr>
          <p:spPr>
            <a:xfrm>
              <a:off x="3048000" y="16383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4996950"/>
      </p:ext>
    </p:extLst>
  </p:cSld>
  <p:clrMapOvr>
    <a:masterClrMapping/>
  </p:clrMapOvr>
  <p:transition spd="med" advClick="0">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1"/>
            <a:ext cx="3810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367747" y="1755776"/>
            <a:ext cx="10664687" cy="4797424"/>
          </a:xfrm>
        </p:spPr>
        <p:txBody>
          <a:bodyPr>
            <a:normAutofit/>
          </a:bodyPr>
          <a:lstStyle/>
          <a:p>
            <a:pPr marL="0" indent="0" algn="just">
              <a:buNone/>
            </a:pPr>
            <a:r>
              <a:rPr lang="en-US" dirty="0">
                <a:latin typeface="Berlin Sans FB" pitchFamily="34" charset="0"/>
              </a:rPr>
              <a:t>How to  increase the probability of achieving a sterile filtrate??</a:t>
            </a:r>
          </a:p>
          <a:p>
            <a:pPr marL="514350" indent="-514350" algn="just">
              <a:buFont typeface="+mj-lt"/>
              <a:buAutoNum type="arabicPeriod"/>
            </a:pPr>
            <a:r>
              <a:rPr lang="en-US" dirty="0">
                <a:latin typeface="Arial Narrow" pitchFamily="34" charset="0"/>
              </a:rPr>
              <a:t>Solution passed through a series of two 0.2-micron porosity filters.</a:t>
            </a:r>
          </a:p>
          <a:p>
            <a:pPr marL="514350" indent="-514350" algn="just">
              <a:buFont typeface="+mj-lt"/>
              <a:buAutoNum type="arabicPeriod"/>
            </a:pPr>
            <a:r>
              <a:rPr lang="en-US" dirty="0">
                <a:latin typeface="Arial Narrow" pitchFamily="34" charset="0"/>
              </a:rPr>
              <a:t>Using 0.1-micron porosity filter but this would greatly reduce the flow rate</a:t>
            </a:r>
            <a:r>
              <a:rPr lang="en-US" dirty="0"/>
              <a:t>.</a:t>
            </a:r>
          </a:p>
          <a:p>
            <a:endParaRPr lang="en-US" dirty="0"/>
          </a:p>
          <a:p>
            <a:pPr marL="0" indent="0" algn="just">
              <a:buNone/>
            </a:pPr>
            <a:r>
              <a:rPr lang="en-US" sz="3100" dirty="0">
                <a:solidFill>
                  <a:srgbClr val="00B050"/>
                </a:solidFill>
                <a:latin typeface="Bernard MT Condensed" pitchFamily="18" charset="0"/>
              </a:rPr>
              <a:t>Problem:</a:t>
            </a:r>
            <a:r>
              <a:rPr lang="en-US" dirty="0"/>
              <a:t> </a:t>
            </a:r>
            <a:r>
              <a:rPr lang="en-US" b="1" dirty="0">
                <a:solidFill>
                  <a:srgbClr val="FF0000"/>
                </a:solidFill>
                <a:latin typeface="Arial Narrow" pitchFamily="34" charset="0"/>
              </a:rPr>
              <a:t>Using</a:t>
            </a:r>
            <a:r>
              <a:rPr lang="en-US" b="1" dirty="0">
                <a:solidFill>
                  <a:srgbClr val="FF0000"/>
                </a:solidFill>
              </a:rPr>
              <a:t> </a:t>
            </a:r>
            <a:r>
              <a:rPr lang="en-US" b="1" dirty="0">
                <a:solidFill>
                  <a:srgbClr val="FF0000"/>
                </a:solidFill>
                <a:latin typeface="Arial Narrow" pitchFamily="34" charset="0"/>
              </a:rPr>
              <a:t>membrane filters and particles may present in the solution so retained on the surface if the content is relatively high and plug the filter so that the flow of solution decreases and perhaps stops.</a:t>
            </a:r>
          </a:p>
          <a:p>
            <a:pPr marL="0" indent="0" algn="just">
              <a:buNone/>
            </a:pPr>
            <a:r>
              <a:rPr lang="en-US" dirty="0">
                <a:solidFill>
                  <a:srgbClr val="00B050"/>
                </a:solidFill>
                <a:latin typeface="Bernard MT Condensed" pitchFamily="18" charset="0"/>
              </a:rPr>
              <a:t>Solution:</a:t>
            </a:r>
            <a:r>
              <a:rPr lang="en-US" dirty="0"/>
              <a:t> </a:t>
            </a:r>
            <a:r>
              <a:rPr lang="en-US" dirty="0">
                <a:solidFill>
                  <a:srgbClr val="0070C0"/>
                </a:solidFill>
                <a:latin typeface="Arial Rounded MT Bold" pitchFamily="34" charset="0"/>
              </a:rPr>
              <a:t>the solution processed by passing it through one or more prefilters (porous depth filter).</a:t>
            </a:r>
          </a:p>
          <a:p>
            <a:pPr marL="0" indent="0" algn="just">
              <a:buNone/>
            </a:pPr>
            <a:r>
              <a:rPr lang="en-US" dirty="0">
                <a:solidFill>
                  <a:srgbClr val="00B050"/>
                </a:solidFill>
                <a:effectLst>
                  <a:outerShdw blurRad="38100" dist="38100" dir="2700000" algn="tl">
                    <a:srgbClr val="000000">
                      <a:alpha val="43137"/>
                    </a:srgbClr>
                  </a:outerShdw>
                </a:effectLst>
              </a:rPr>
              <a:t>Avoid:</a:t>
            </a:r>
            <a:r>
              <a:rPr lang="en-US" dirty="0"/>
              <a:t> </a:t>
            </a:r>
            <a:r>
              <a:rPr lang="en-US" b="1" dirty="0">
                <a:solidFill>
                  <a:srgbClr val="7030A0"/>
                </a:solidFill>
                <a:latin typeface="Arial Narrow" pitchFamily="34" charset="0"/>
              </a:rPr>
              <a:t>prolong filtration time or high pressure differential, or frequent fluctuation of the pressure.</a:t>
            </a:r>
          </a:p>
          <a:p>
            <a:pPr marL="0" indent="0" algn="just">
              <a:buNone/>
            </a:pPr>
            <a:r>
              <a:rPr lang="en-US" b="1" dirty="0">
                <a:solidFill>
                  <a:srgbClr val="7030A0"/>
                </a:solidFill>
                <a:latin typeface="Arial Narrow" pitchFamily="34" charset="0"/>
              </a:rPr>
              <a:t>Because particles may gradually migrate through the filter</a:t>
            </a:r>
          </a:p>
        </p:txBody>
      </p:sp>
    </p:spTree>
    <p:extLst>
      <p:ext uri="{BB962C8B-B14F-4D97-AF65-F5344CB8AC3E}">
        <p14:creationId xmlns:p14="http://schemas.microsoft.com/office/powerpoint/2010/main" val="2565223724"/>
      </p:ext>
    </p:extLst>
  </p:cSld>
  <p:clrMapOvr>
    <a:masterClrMapping/>
  </p:clrMapOvr>
  <p:transition spd="med" advClick="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35" y="228600"/>
            <a:ext cx="4953000" cy="65563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dirty="0">
                <a:latin typeface="Berlin Sans FB Demi" pitchFamily="34" charset="0"/>
              </a:rPr>
              <a:t>Liquid Flow Through a Filter</a:t>
            </a:r>
          </a:p>
        </p:txBody>
      </p:sp>
      <p:sp>
        <p:nvSpPr>
          <p:cNvPr id="3" name="Content Placeholder 2"/>
          <p:cNvSpPr>
            <a:spLocks noGrp="1"/>
          </p:cNvSpPr>
          <p:nvPr>
            <p:ph sz="quarter" idx="1"/>
          </p:nvPr>
        </p:nvSpPr>
        <p:spPr>
          <a:xfrm>
            <a:off x="367747" y="1143000"/>
            <a:ext cx="10646465" cy="5486400"/>
          </a:xfrm>
        </p:spPr>
        <p:txBody>
          <a:bodyPr>
            <a:normAutofit fontScale="77500" lnSpcReduction="20000"/>
          </a:bodyPr>
          <a:lstStyle/>
          <a:p>
            <a:pPr marL="0" indent="0">
              <a:buNone/>
            </a:pPr>
            <a:r>
              <a:rPr lang="en-US" sz="2900" b="1" dirty="0">
                <a:solidFill>
                  <a:srgbClr val="00B050"/>
                </a:solidFill>
                <a:latin typeface="Arial Rounded MT Bold" pitchFamily="34" charset="0"/>
              </a:rPr>
              <a:t>The flow rate of a liquid through a filter is affected by: </a:t>
            </a:r>
          </a:p>
          <a:p>
            <a:pPr marL="514350" indent="-514350">
              <a:buFont typeface="+mj-lt"/>
              <a:buAutoNum type="arabicPeriod"/>
            </a:pPr>
            <a:r>
              <a:rPr lang="en-US" sz="2900" dirty="0">
                <a:latin typeface="Arial Narrow" pitchFamily="34" charset="0"/>
              </a:rPr>
              <a:t>Size of pores through filter </a:t>
            </a:r>
          </a:p>
          <a:p>
            <a:pPr marL="514350" indent="-514350">
              <a:buFont typeface="+mj-lt"/>
              <a:buAutoNum type="arabicPeriod"/>
            </a:pPr>
            <a:r>
              <a:rPr lang="en-US" sz="2900" dirty="0">
                <a:latin typeface="Arial Narrow" pitchFamily="34" charset="0"/>
              </a:rPr>
              <a:t>Pore volume (proportion of open space to solid matrix)</a:t>
            </a:r>
          </a:p>
          <a:p>
            <a:pPr marL="514350" indent="-514350">
              <a:buFont typeface="+mj-lt"/>
              <a:buAutoNum type="arabicPeriod"/>
            </a:pPr>
            <a:r>
              <a:rPr lang="en-US" sz="2900" dirty="0">
                <a:latin typeface="Arial Narrow" pitchFamily="34" charset="0"/>
              </a:rPr>
              <a:t>S.A. of filter</a:t>
            </a:r>
          </a:p>
          <a:p>
            <a:pPr marL="514350" indent="-514350">
              <a:buFont typeface="+mj-lt"/>
              <a:buAutoNum type="arabicPeriod"/>
            </a:pPr>
            <a:r>
              <a:rPr lang="en-US" sz="2900" dirty="0">
                <a:latin typeface="Arial Narrow" pitchFamily="34" charset="0"/>
              </a:rPr>
              <a:t>Pressure differential across filter</a:t>
            </a:r>
          </a:p>
          <a:p>
            <a:pPr marL="514350" indent="-514350">
              <a:buFont typeface="+mj-lt"/>
              <a:buAutoNum type="arabicPeriod"/>
            </a:pPr>
            <a:r>
              <a:rPr lang="en-US" sz="2900" dirty="0">
                <a:latin typeface="Arial Narrow" pitchFamily="34" charset="0"/>
              </a:rPr>
              <a:t>Viscosity of liquid. </a:t>
            </a:r>
          </a:p>
          <a:p>
            <a:endParaRPr lang="en-US" dirty="0"/>
          </a:p>
          <a:p>
            <a:pPr marL="0" indent="0">
              <a:buNone/>
            </a:pPr>
            <a:r>
              <a:rPr lang="en-US" sz="2900" dirty="0">
                <a:solidFill>
                  <a:srgbClr val="FF0000"/>
                </a:solidFill>
                <a:latin typeface="Berlin Sans FB Demi" pitchFamily="34" charset="0"/>
              </a:rPr>
              <a:t>Problem 1: </a:t>
            </a:r>
            <a:r>
              <a:rPr lang="en-US" sz="2900" dirty="0">
                <a:latin typeface="Berlin Sans FB Demi" pitchFamily="34" charset="0"/>
              </a:rPr>
              <a:t>How to</a:t>
            </a:r>
            <a:r>
              <a:rPr lang="en-US" sz="2900" dirty="0">
                <a:solidFill>
                  <a:srgbClr val="FF0000"/>
                </a:solidFill>
                <a:latin typeface="Berlin Sans FB Demi" pitchFamily="34" charset="0"/>
              </a:rPr>
              <a:t> </a:t>
            </a:r>
            <a:r>
              <a:rPr lang="en-US" sz="2900" dirty="0">
                <a:latin typeface="Berlin Sans FB Demi" pitchFamily="34" charset="0"/>
              </a:rPr>
              <a:t>increase flow rate if there is a difficulty of increasing S.A. of filter.</a:t>
            </a:r>
          </a:p>
          <a:p>
            <a:pPr marL="0" indent="0" algn="just">
              <a:buNone/>
            </a:pPr>
            <a:r>
              <a:rPr lang="en-US" sz="2900" u="sng" dirty="0">
                <a:solidFill>
                  <a:srgbClr val="0070C0"/>
                </a:solidFill>
                <a:latin typeface="Arial Rounded MT Bold" pitchFamily="34" charset="0"/>
              </a:rPr>
              <a:t>Solution:</a:t>
            </a:r>
            <a:r>
              <a:rPr lang="en-US" sz="2900" dirty="0">
                <a:latin typeface="Arial Narrow" pitchFamily="34" charset="0"/>
              </a:rPr>
              <a:t> folded filter in a cartridge form is used     large increase in surface area within a small overall dimension of the filter unit. </a:t>
            </a:r>
          </a:p>
          <a:p>
            <a:endParaRPr lang="en-US" dirty="0"/>
          </a:p>
          <a:p>
            <a:pPr marL="0" indent="0" algn="just">
              <a:buNone/>
            </a:pPr>
            <a:r>
              <a:rPr lang="en-US" sz="2900" dirty="0">
                <a:solidFill>
                  <a:srgbClr val="FF0000"/>
                </a:solidFill>
                <a:latin typeface="Berlin Sans FB Demi" pitchFamily="34" charset="0"/>
              </a:rPr>
              <a:t>Problem</a:t>
            </a:r>
            <a:r>
              <a:rPr lang="en-US" dirty="0"/>
              <a:t> </a:t>
            </a:r>
            <a:r>
              <a:rPr lang="en-US" sz="2900" dirty="0">
                <a:solidFill>
                  <a:srgbClr val="FF0000"/>
                </a:solidFill>
                <a:latin typeface="Berlin Sans FB Demi" pitchFamily="34" charset="0"/>
              </a:rPr>
              <a:t>2</a:t>
            </a:r>
            <a:r>
              <a:rPr lang="en-US" dirty="0">
                <a:solidFill>
                  <a:srgbClr val="FF0000"/>
                </a:solidFill>
                <a:latin typeface="Berlin Sans FB Demi" pitchFamily="34" charset="0"/>
              </a:rPr>
              <a:t>:</a:t>
            </a:r>
            <a:r>
              <a:rPr lang="en-US" dirty="0"/>
              <a:t> </a:t>
            </a:r>
            <a:r>
              <a:rPr lang="en-US" sz="2800" dirty="0">
                <a:latin typeface="Berlin Sans FB Demi" pitchFamily="34" charset="0"/>
              </a:rPr>
              <a:t>How to decrease pressure differential with the preventing of negative pressure in the filtrate chamber as the vacuum may be drawn downstream of the filter.</a:t>
            </a:r>
          </a:p>
          <a:p>
            <a:pPr marL="0" indent="0" algn="just">
              <a:buNone/>
            </a:pPr>
            <a:r>
              <a:rPr lang="en-US" u="sng" dirty="0">
                <a:solidFill>
                  <a:srgbClr val="0070C0"/>
                </a:solidFill>
                <a:latin typeface="Arial Rounded MT Bold" pitchFamily="34" charset="0"/>
              </a:rPr>
              <a:t>Solution:</a:t>
            </a:r>
            <a:r>
              <a:rPr lang="en-US" dirty="0"/>
              <a:t> </a:t>
            </a:r>
            <a:r>
              <a:rPr lang="en-US" sz="2900" dirty="0">
                <a:latin typeface="Arial Narrow" pitchFamily="34" charset="0"/>
              </a:rPr>
              <a:t>filtrations designed to render </a:t>
            </a:r>
            <a:r>
              <a:rPr lang="en-US" sz="2900" u="sng" dirty="0">
                <a:latin typeface="Arial Narrow" pitchFamily="34" charset="0"/>
              </a:rPr>
              <a:t>solutions sterile</a:t>
            </a:r>
            <a:r>
              <a:rPr lang="en-US" sz="2900" dirty="0">
                <a:latin typeface="Arial Narrow" pitchFamily="34" charset="0"/>
              </a:rPr>
              <a:t>, positive pressure is applied on the liquid upstream of the filter using a </a:t>
            </a:r>
            <a:r>
              <a:rPr lang="en-US" sz="2900" u="sng" dirty="0">
                <a:latin typeface="Arial Narrow" pitchFamily="34" charset="0"/>
              </a:rPr>
              <a:t>gas filtered </a:t>
            </a:r>
            <a:r>
              <a:rPr lang="en-US" sz="2900" dirty="0">
                <a:latin typeface="Arial Narrow" pitchFamily="34" charset="0"/>
              </a:rPr>
              <a:t>to be free from microorganisms.</a:t>
            </a:r>
          </a:p>
        </p:txBody>
      </p:sp>
      <p:sp>
        <p:nvSpPr>
          <p:cNvPr id="4" name="Right Arrow 3"/>
          <p:cNvSpPr/>
          <p:nvPr/>
        </p:nvSpPr>
        <p:spPr>
          <a:xfrm>
            <a:off x="5932005" y="3801717"/>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4090A7B-C926-4403-A147-F4DB79062842}"/>
              </a:ext>
            </a:extLst>
          </p:cNvPr>
          <p:cNvGrpSpPr/>
          <p:nvPr/>
        </p:nvGrpSpPr>
        <p:grpSpPr>
          <a:xfrm>
            <a:off x="7616686" y="152400"/>
            <a:ext cx="3543300" cy="3200400"/>
            <a:chOff x="7616686" y="152400"/>
            <a:chExt cx="3543300" cy="3200400"/>
          </a:xfrm>
        </p:grpSpPr>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616686" y="152400"/>
              <a:ext cx="3543300" cy="1524000"/>
            </a:xfrm>
            <a:prstGeom prst="ellipse">
              <a:avLst/>
            </a:prstGeom>
            <a:ln>
              <a:noFill/>
            </a:ln>
            <a:effectLst>
              <a:softEdge rad="112500"/>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461" y="1676400"/>
              <a:ext cx="325175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82709270"/>
      </p:ext>
    </p:extLst>
  </p:cSld>
  <p:clrMapOvr>
    <a:masterClrMapping/>
  </p:clrMapOvr>
  <p:transition spd="med" advClick="0">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1"/>
            <a:ext cx="3810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417443" y="2067338"/>
            <a:ext cx="10555357" cy="3836505"/>
          </a:xfrm>
        </p:spPr>
        <p:txBody>
          <a:bodyPr>
            <a:normAutofit/>
          </a:bodyPr>
          <a:lstStyle/>
          <a:p>
            <a:pPr marL="0" indent="0" algn="just">
              <a:buNone/>
            </a:pPr>
            <a:r>
              <a:rPr lang="en-US" dirty="0">
                <a:solidFill>
                  <a:srgbClr val="FF0000"/>
                </a:solidFill>
                <a:latin typeface="Berlin Sans FB Demi" pitchFamily="34" charset="0"/>
              </a:rPr>
              <a:t>Problem3:</a:t>
            </a:r>
            <a:r>
              <a:rPr lang="en-US" dirty="0"/>
              <a:t> </a:t>
            </a:r>
            <a:r>
              <a:rPr lang="en-US" sz="2000" dirty="0">
                <a:latin typeface="Berlin Sans FB Demi" pitchFamily="34" charset="0"/>
              </a:rPr>
              <a:t>Solutions having a high viscosity normally have a slow flow rate. </a:t>
            </a:r>
          </a:p>
          <a:p>
            <a:pPr marL="0" indent="0" algn="just">
              <a:buNone/>
            </a:pPr>
            <a:r>
              <a:rPr lang="en-US" sz="2400" u="sng" dirty="0">
                <a:solidFill>
                  <a:srgbClr val="0070C0"/>
                </a:solidFill>
                <a:latin typeface="Arial Rounded MT Bold" pitchFamily="34" charset="0"/>
              </a:rPr>
              <a:t>Solution:</a:t>
            </a:r>
            <a:r>
              <a:rPr lang="en-US" dirty="0"/>
              <a:t> </a:t>
            </a:r>
            <a:r>
              <a:rPr lang="en-US" sz="2400" dirty="0">
                <a:latin typeface="Arial Narrow" pitchFamily="34" charset="0"/>
              </a:rPr>
              <a:t>the rate can be increased by </a:t>
            </a:r>
            <a:r>
              <a:rPr lang="en-US" sz="2400" u="sng" dirty="0">
                <a:latin typeface="Arial Narrow" pitchFamily="34" charset="0"/>
              </a:rPr>
              <a:t>warming the solution</a:t>
            </a:r>
            <a:r>
              <a:rPr lang="en-US" sz="2400" dirty="0">
                <a:latin typeface="Arial Narrow" pitchFamily="34" charset="0"/>
              </a:rPr>
              <a:t>, thereby </a:t>
            </a:r>
            <a:r>
              <a:rPr lang="en-US" sz="2400" u="sng" dirty="0">
                <a:latin typeface="Arial Narrow" pitchFamily="34" charset="0"/>
              </a:rPr>
              <a:t>reducing its viscosity </a:t>
            </a:r>
            <a:r>
              <a:rPr lang="en-US" sz="2400" dirty="0">
                <a:latin typeface="Arial Narrow" pitchFamily="34" charset="0"/>
              </a:rPr>
              <a:t>provided the warming does not have an adverse affect on the solution.</a:t>
            </a:r>
          </a:p>
          <a:p>
            <a:pPr marL="0" indent="0" algn="just">
              <a:buNone/>
            </a:pPr>
            <a:endParaRPr lang="en-US" dirty="0"/>
          </a:p>
          <a:p>
            <a:pPr marL="0" indent="0" algn="just">
              <a:buNone/>
            </a:pPr>
            <a:r>
              <a:rPr lang="en-US" dirty="0">
                <a:solidFill>
                  <a:srgbClr val="FF0000"/>
                </a:solidFill>
                <a:latin typeface="Berlin Sans FB Demi" pitchFamily="34" charset="0"/>
              </a:rPr>
              <a:t>Problem4:</a:t>
            </a:r>
            <a:r>
              <a:rPr lang="en-US" dirty="0"/>
              <a:t> </a:t>
            </a:r>
            <a:r>
              <a:rPr lang="en-US" sz="2000" dirty="0">
                <a:latin typeface="Berlin Sans FB Demi" pitchFamily="34" charset="0"/>
              </a:rPr>
              <a:t>High amount of solid matrix is in proportion to the pore spaces, the lower are the pore volume and the flow rate.</a:t>
            </a:r>
          </a:p>
          <a:p>
            <a:pPr marL="0" indent="0" algn="just">
              <a:buNone/>
            </a:pPr>
            <a:r>
              <a:rPr lang="en-US" sz="2400" u="sng" dirty="0">
                <a:solidFill>
                  <a:srgbClr val="0070C0"/>
                </a:solidFill>
                <a:latin typeface="Arial Rounded MT Bold" pitchFamily="34" charset="0"/>
              </a:rPr>
              <a:t>Solution:</a:t>
            </a:r>
            <a:r>
              <a:rPr lang="en-US" dirty="0"/>
              <a:t> </a:t>
            </a:r>
            <a:r>
              <a:rPr lang="en-US" sz="2400" dirty="0">
                <a:latin typeface="Arial Narrow" pitchFamily="34" charset="0"/>
              </a:rPr>
              <a:t>as the flow rate through a filter is depending on the relative pore volume of the filter so all filters must have a lower amount of solid matrix that forms the framework for the pores.</a:t>
            </a:r>
          </a:p>
        </p:txBody>
      </p:sp>
    </p:spTree>
    <p:extLst>
      <p:ext uri="{BB962C8B-B14F-4D97-AF65-F5344CB8AC3E}">
        <p14:creationId xmlns:p14="http://schemas.microsoft.com/office/powerpoint/2010/main" val="2078869264"/>
      </p:ext>
    </p:extLst>
  </p:cSld>
  <p:clrMapOvr>
    <a:masterClrMapping/>
  </p:clrMapOvr>
  <p:transition spd="med" advClick="0">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35814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latin typeface="Berlin Sans FB" pitchFamily="34" charset="0"/>
              </a:rPr>
              <a:t>Types of Filters</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278296" y="1447800"/>
                <a:ext cx="7543800" cy="5181600"/>
              </a:xfrm>
            </p:spPr>
            <p:txBody>
              <a:bodyPr>
                <a:normAutofit fontScale="85000" lnSpcReduction="20000"/>
              </a:bodyPr>
              <a:lstStyle/>
              <a:p>
                <a:pPr marL="0" indent="0" algn="just">
                  <a:buNone/>
                </a:pPr>
                <a:r>
                  <a:rPr lang="en-US" sz="2900" dirty="0">
                    <a:solidFill>
                      <a:srgbClr val="FF0000"/>
                    </a:solidFill>
                    <a:latin typeface="Berlin Sans FB" pitchFamily="34" charset="0"/>
                  </a:rPr>
                  <a:t>Filter membranes are designed to be used once and then discarded [disposable]</a:t>
                </a:r>
              </a:p>
              <a:p>
                <a:pPr marL="0" indent="0" algn="just">
                  <a:buNone/>
                </a:pPr>
                <a:r>
                  <a:rPr lang="en-US" sz="2900" dirty="0">
                    <a:latin typeface="Berlin Sans FB" pitchFamily="34" charset="0"/>
                  </a:rPr>
                  <a:t>Membrane filters in the form of discs or pleated cylinders (cartridges). </a:t>
                </a:r>
              </a:p>
              <a:p>
                <a:pPr marL="0" indent="0" algn="just">
                  <a:buNone/>
                </a:pPr>
                <a:r>
                  <a:rPr lang="en-US" sz="2900" dirty="0">
                    <a:latin typeface="Berlin Sans FB" pitchFamily="34" charset="0"/>
                  </a:rPr>
                  <a:t>They range from 13-mm discs (0.8 </a:t>
                </a:r>
                <a14:m>
                  <m:oMath xmlns:m="http://schemas.openxmlformats.org/officeDocument/2006/math">
                    <m:sSup>
                      <m:sSupPr>
                        <m:ctrlPr>
                          <a:rPr lang="en-US" sz="2900" i="1">
                            <a:latin typeface="Cambria Math" panose="02040503050406030204" pitchFamily="18" charset="0"/>
                          </a:rPr>
                        </m:ctrlPr>
                      </m:sSupPr>
                      <m:e>
                        <m:r>
                          <a:rPr lang="en-US" sz="2900" i="1">
                            <a:latin typeface="Cambria Math"/>
                          </a:rPr>
                          <m:t>𝑐</m:t>
                        </m:r>
                        <m:r>
                          <a:rPr lang="en-US" sz="2900" i="1">
                            <a:latin typeface="Cambria Math"/>
                          </a:rPr>
                          <m:t>𝑚</m:t>
                        </m:r>
                      </m:e>
                      <m:sup>
                        <m:r>
                          <a:rPr lang="en-US" sz="2900" i="1">
                            <a:latin typeface="Cambria Math"/>
                          </a:rPr>
                          <m:t>2</m:t>
                        </m:r>
                      </m:sup>
                    </m:sSup>
                  </m:oMath>
                </a14:m>
                <a:r>
                  <a:rPr lang="en-US" sz="2900" dirty="0">
                    <a:latin typeface="Berlin Sans FB" pitchFamily="34" charset="0"/>
                  </a:rPr>
                  <a:t>) to 20-in. or longer cartridges (0.84 </a:t>
                </a:r>
                <a14:m>
                  <m:oMath xmlns:m="http://schemas.openxmlformats.org/officeDocument/2006/math">
                    <m:sSup>
                      <m:sSupPr>
                        <m:ctrlPr>
                          <a:rPr lang="en-US" sz="2900" i="1">
                            <a:latin typeface="Cambria Math" panose="02040503050406030204" pitchFamily="18" charset="0"/>
                          </a:rPr>
                        </m:ctrlPr>
                      </m:sSupPr>
                      <m:e>
                        <m:r>
                          <a:rPr lang="en-US" sz="2900" i="1">
                            <a:latin typeface="Cambria Math"/>
                          </a:rPr>
                          <m:t>𝑚</m:t>
                        </m:r>
                      </m:e>
                      <m:sup>
                        <m:r>
                          <a:rPr lang="en-US" sz="2900" i="1">
                            <a:latin typeface="Cambria Math"/>
                          </a:rPr>
                          <m:t>2</m:t>
                        </m:r>
                      </m:sup>
                    </m:sSup>
                  </m:oMath>
                </a14:m>
                <a:r>
                  <a:rPr lang="en-US" sz="2900" dirty="0">
                    <a:latin typeface="Berlin Sans FB" pitchFamily="34" charset="0"/>
                  </a:rPr>
                  <a:t>). </a:t>
                </a:r>
              </a:p>
              <a:p>
                <a:pPr marL="0" indent="0">
                  <a:buNone/>
                </a:pPr>
                <a:endParaRPr lang="en-US" dirty="0"/>
              </a:p>
              <a:p>
                <a:pPr marL="0" indent="0" algn="just">
                  <a:buNone/>
                </a:pPr>
                <a:r>
                  <a:rPr lang="en-US" dirty="0">
                    <a:solidFill>
                      <a:srgbClr val="00B050"/>
                    </a:solidFill>
                    <a:latin typeface="Arial Black" pitchFamily="34" charset="0"/>
                  </a:rPr>
                  <a:t>Ex:</a:t>
                </a:r>
                <a:r>
                  <a:rPr lang="en-US" dirty="0"/>
                  <a:t> </a:t>
                </a:r>
                <a:r>
                  <a:rPr lang="en-US" b="1" dirty="0">
                    <a:solidFill>
                      <a:srgbClr val="0070C0"/>
                    </a:solidFill>
                    <a:latin typeface="Baskerville Old Face" pitchFamily="18" charset="0"/>
                  </a:rPr>
                  <a:t>1- Filter housings composed of plastic polymers (disposable) or stainless steel </a:t>
                </a:r>
              </a:p>
              <a:p>
                <a:pPr marL="0" indent="0" algn="just">
                  <a:buNone/>
                </a:pPr>
                <a:r>
                  <a:rPr lang="en-US" dirty="0">
                    <a:latin typeface="Arial Narrow" pitchFamily="34" charset="0"/>
                  </a:rPr>
                  <a:t>A- All after-use cleaning is eliminated</a:t>
                </a:r>
              </a:p>
              <a:p>
                <a:pPr marL="0" indent="0" algn="just">
                  <a:buNone/>
                </a:pPr>
                <a:r>
                  <a:rPr lang="en-US" dirty="0">
                    <a:latin typeface="Arial Narrow" pitchFamily="34" charset="0"/>
                  </a:rPr>
                  <a:t>B- Membrane filter is sealed into the housing by the manufacturer, to minimize the risk of leakage.</a:t>
                </a:r>
              </a:p>
              <a:p>
                <a:pPr marL="0" indent="0">
                  <a:buNone/>
                </a:pPr>
                <a:endParaRPr lang="en-US" dirty="0"/>
              </a:p>
              <a:p>
                <a:pPr marL="0" indent="0" algn="just">
                  <a:buNone/>
                </a:pPr>
                <a:r>
                  <a:rPr lang="en-US" b="1" dirty="0">
                    <a:solidFill>
                      <a:srgbClr val="0070C0"/>
                    </a:solidFill>
                    <a:latin typeface="Baskerville Old Face" pitchFamily="18" charset="0"/>
                  </a:rPr>
                  <a:t>2- A few years ago, use filters that were reusable, such as diatomaceous earth, sintered glass, and unglazed porcelain. </a:t>
                </a:r>
              </a:p>
              <a:p>
                <a:pPr marL="0" indent="0" algn="just">
                  <a:buNone/>
                </a:pPr>
                <a:r>
                  <a:rPr lang="en-US" dirty="0">
                    <a:latin typeface="Arial Narrow" pitchFamily="34" charset="0"/>
                  </a:rPr>
                  <a:t>Because of the problems of adequate cleaning between uses and of testing so applications of these filters are limited.</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278296" y="1447800"/>
                <a:ext cx="7543800" cy="5181600"/>
              </a:xfrm>
              <a:blipFill>
                <a:blip r:embed="rId2"/>
                <a:stretch>
                  <a:fillRect l="-1374" t="-2471" r="-12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3C23BEAC-606F-46B7-828D-CF5B58DD6BE3}"/>
              </a:ext>
            </a:extLst>
          </p:cNvPr>
          <p:cNvGrpSpPr/>
          <p:nvPr/>
        </p:nvGrpSpPr>
        <p:grpSpPr>
          <a:xfrm>
            <a:off x="7414591" y="15081"/>
            <a:ext cx="3810000" cy="6538119"/>
            <a:chOff x="7414591" y="15081"/>
            <a:chExt cx="3810000" cy="6538119"/>
          </a:xfrm>
        </p:grpSpPr>
        <p:pic>
          <p:nvPicPr>
            <p:cNvPr id="7" name="Picture 6"/>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7414591" y="15081"/>
              <a:ext cx="3810000" cy="1600200"/>
            </a:xfrm>
            <a:prstGeom prst="ellipse">
              <a:avLst/>
            </a:prstGeom>
            <a:ln>
              <a:noFill/>
            </a:ln>
            <a:effectLst>
              <a:softEdge rad="112500"/>
            </a:effectLst>
          </p:spPr>
        </p:pic>
        <p:grpSp>
          <p:nvGrpSpPr>
            <p:cNvPr id="4" name="Group 3"/>
            <p:cNvGrpSpPr/>
            <p:nvPr/>
          </p:nvGrpSpPr>
          <p:grpSpPr>
            <a:xfrm>
              <a:off x="8305800" y="1524000"/>
              <a:ext cx="2209800" cy="5029200"/>
              <a:chOff x="6781800" y="1524000"/>
              <a:chExt cx="2209800" cy="502920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24000"/>
                <a:ext cx="2209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962400"/>
                <a:ext cx="2209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36365344"/>
      </p:ext>
    </p:extLst>
  </p:cSld>
  <p:clrMapOvr>
    <a:masterClrMapping/>
  </p:clrMapOvr>
  <mc:AlternateContent xmlns:mc="http://schemas.openxmlformats.org/markup-compatibility/2006" xmlns:p14="http://schemas.microsoft.com/office/powerpoint/2010/main">
    <mc:Choice Requires="p14">
      <p:transition spd="med" advClick="0">
        <p14:honeycomb/>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0" y="246063"/>
            <a:ext cx="3657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t>Testing of Filters</a:t>
            </a:r>
          </a:p>
        </p:txBody>
      </p:sp>
      <p:sp>
        <p:nvSpPr>
          <p:cNvPr id="3" name="Content Placeholder 2"/>
          <p:cNvSpPr>
            <a:spLocks noGrp="1"/>
          </p:cNvSpPr>
          <p:nvPr>
            <p:ph sz="quarter" idx="1"/>
          </p:nvPr>
        </p:nvSpPr>
        <p:spPr>
          <a:xfrm>
            <a:off x="311426" y="1125537"/>
            <a:ext cx="7351644" cy="54864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lgn="just">
              <a:buNone/>
            </a:pPr>
            <a:r>
              <a:rPr lang="en-US" dirty="0">
                <a:latin typeface="Berlin Sans FB" pitchFamily="34" charset="0"/>
              </a:rPr>
              <a:t>Testing the pore size and integrity of the filter membrane filters should be checked before use. </a:t>
            </a:r>
          </a:p>
          <a:p>
            <a:pPr marL="514350" indent="-514350" algn="just">
              <a:buFont typeface="+mj-lt"/>
              <a:buAutoNum type="arabicPeriod"/>
            </a:pPr>
            <a:r>
              <a:rPr lang="en-US" dirty="0">
                <a:solidFill>
                  <a:srgbClr val="FF0000"/>
                </a:solidFill>
                <a:latin typeface="Berlin Sans FB Demi" pitchFamily="34" charset="0"/>
              </a:rPr>
              <a:t>bubble point test [The least complicated method] </a:t>
            </a:r>
          </a:p>
          <a:p>
            <a:pPr marL="0" indent="0" algn="just">
              <a:buNone/>
            </a:pPr>
            <a:r>
              <a:rPr lang="en-US" dirty="0">
                <a:solidFill>
                  <a:srgbClr val="00B050"/>
                </a:solidFill>
                <a:latin typeface="Berlin Sans FB" pitchFamily="34" charset="0"/>
              </a:rPr>
              <a:t>A- Hydrophilic membrane: </a:t>
            </a:r>
            <a:r>
              <a:rPr lang="en-US" dirty="0"/>
              <a:t>test is performed by applying air pressure, or other gas pressure, to the upstream side of a hydrophilic filter in which the </a:t>
            </a:r>
            <a:r>
              <a:rPr lang="en-US" dirty="0">
                <a:latin typeface="Arial Narrow" pitchFamily="34" charset="0"/>
              </a:rPr>
              <a:t>pores are filled with water.</a:t>
            </a:r>
          </a:p>
          <a:p>
            <a:pPr marL="0" indent="0" algn="just">
              <a:buNone/>
            </a:pPr>
            <a:r>
              <a:rPr lang="en-US" dirty="0"/>
              <a:t> The pressure is gradually increased until bubbles pass through the filter and are detected in a liquid downstream.</a:t>
            </a:r>
          </a:p>
          <a:p>
            <a:pPr marL="0" indent="0" algn="just">
              <a:buNone/>
            </a:pPr>
            <a:r>
              <a:rPr lang="en-US" dirty="0"/>
              <a:t> </a:t>
            </a:r>
          </a:p>
          <a:p>
            <a:pPr marL="0" indent="0" algn="just">
              <a:buNone/>
            </a:pPr>
            <a:r>
              <a:rPr lang="en-US" dirty="0">
                <a:solidFill>
                  <a:srgbClr val="0070C0"/>
                </a:solidFill>
                <a:latin typeface="Bernard MT Condensed" pitchFamily="18" charset="0"/>
              </a:rPr>
              <a:t>Note:</a:t>
            </a:r>
            <a:r>
              <a:rPr lang="en-US" dirty="0"/>
              <a:t> </a:t>
            </a:r>
            <a:r>
              <a:rPr lang="en-US" u="sng" dirty="0">
                <a:solidFill>
                  <a:srgbClr val="0070C0"/>
                </a:solidFill>
              </a:rPr>
              <a:t>bubble point pressure is inversely proportional to the diameter of the pores</a:t>
            </a:r>
            <a:r>
              <a:rPr lang="en-US" dirty="0"/>
              <a:t>, and thus is a measure of the largest pores. Even a pinhole or similar defect in the filter, bubbling occurs at a much lower pressure than expected.</a:t>
            </a:r>
          </a:p>
          <a:p>
            <a:pPr marL="0" indent="0" algn="just">
              <a:buNone/>
            </a:pPr>
            <a:r>
              <a:rPr lang="en-US" dirty="0"/>
              <a:t> </a:t>
            </a:r>
          </a:p>
          <a:p>
            <a:pPr marL="0" indent="0" algn="just">
              <a:buNone/>
            </a:pPr>
            <a:r>
              <a:rPr lang="en-US" dirty="0">
                <a:solidFill>
                  <a:srgbClr val="00B050"/>
                </a:solidFill>
                <a:latin typeface="Berlin Sans FB" pitchFamily="34" charset="0"/>
              </a:rPr>
              <a:t>B- Hydrophobic membranes: </a:t>
            </a:r>
            <a:r>
              <a:rPr lang="en-US" dirty="0">
                <a:latin typeface="Arial Narrow" pitchFamily="34" charset="0"/>
              </a:rPr>
              <a:t>filter is usually wet with ethanol or methanol prior to application of the air pressure.</a:t>
            </a:r>
          </a:p>
        </p:txBody>
      </p:sp>
      <p:grpSp>
        <p:nvGrpSpPr>
          <p:cNvPr id="5" name="Group 4">
            <a:extLst>
              <a:ext uri="{FF2B5EF4-FFF2-40B4-BE49-F238E27FC236}">
                <a16:creationId xmlns:a16="http://schemas.microsoft.com/office/drawing/2014/main" id="{FDE83E25-5506-4C02-BD8E-19FDF47903FB}"/>
              </a:ext>
            </a:extLst>
          </p:cNvPr>
          <p:cNvGrpSpPr/>
          <p:nvPr/>
        </p:nvGrpSpPr>
        <p:grpSpPr>
          <a:xfrm>
            <a:off x="7540487" y="3313"/>
            <a:ext cx="3810000" cy="6397487"/>
            <a:chOff x="7540487" y="3313"/>
            <a:chExt cx="3810000" cy="6397487"/>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540487" y="3313"/>
              <a:ext cx="3810000" cy="1600200"/>
            </a:xfrm>
            <a:prstGeom prst="ellipse">
              <a:avLst/>
            </a:prstGeom>
            <a:ln>
              <a:noFill/>
            </a:ln>
            <a:effectLst>
              <a:softEdge rad="112500"/>
            </a:effectLst>
          </p:spPr>
        </p:pic>
        <p:grpSp>
          <p:nvGrpSpPr>
            <p:cNvPr id="4" name="Group 3"/>
            <p:cNvGrpSpPr/>
            <p:nvPr/>
          </p:nvGrpSpPr>
          <p:grpSpPr>
            <a:xfrm>
              <a:off x="8153400" y="1828800"/>
              <a:ext cx="2869096" cy="4572000"/>
              <a:chOff x="6629400" y="1828800"/>
              <a:chExt cx="2133600" cy="457200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733800"/>
                <a:ext cx="21336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828800"/>
                <a:ext cx="21336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4179626872"/>
      </p:ext>
    </p:extLst>
  </p:cSld>
  <p:clrMapOvr>
    <a:masterClrMapping/>
  </p:clrMapOvr>
  <mc:AlternateContent xmlns:mc="http://schemas.openxmlformats.org/markup-compatibility/2006" xmlns:p14="http://schemas.microsoft.com/office/powerpoint/2010/main">
    <mc:Choice Requires="p14">
      <p:transition spd="med" advClick="0">
        <p14:glitter pattern="hexagon"/>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7938052" cy="6477000"/>
          </a:xfrm>
        </p:spPr>
        <p:txBody>
          <a:bodyPr>
            <a:normAutofit fontScale="92500"/>
          </a:bodyPr>
          <a:lstStyle/>
          <a:p>
            <a:pPr marL="0" indent="0" algn="just">
              <a:buNone/>
            </a:pPr>
            <a:r>
              <a:rPr lang="en-US" sz="2800" dirty="0">
                <a:solidFill>
                  <a:srgbClr val="00B050"/>
                </a:solidFill>
                <a:latin typeface="Berlin Sans FB" pitchFamily="34" charset="0"/>
              </a:rPr>
              <a:t>C- cartridge-type filters</a:t>
            </a:r>
            <a:r>
              <a:rPr lang="en-US" dirty="0"/>
              <a:t> </a:t>
            </a:r>
            <a:r>
              <a:rPr lang="en-US" dirty="0">
                <a:latin typeface="Berlin Sans FB" pitchFamily="34" charset="0"/>
              </a:rPr>
              <a:t>(measure diffusion of air, or other gas, through the water-filled pores of the filter medium because of the large surface area). </a:t>
            </a:r>
          </a:p>
          <a:p>
            <a:pPr marL="0" indent="0" algn="just">
              <a:buNone/>
            </a:pPr>
            <a:r>
              <a:rPr lang="en-US" dirty="0">
                <a:solidFill>
                  <a:srgbClr val="FF0000"/>
                </a:solidFill>
                <a:latin typeface="Arial Narrow" pitchFamily="34" charset="0"/>
              </a:rPr>
              <a:t>Mech.: </a:t>
            </a:r>
            <a:r>
              <a:rPr lang="en-US" b="1" dirty="0">
                <a:solidFill>
                  <a:srgbClr val="0070C0"/>
                </a:solidFill>
                <a:latin typeface="Arial Narrow" pitchFamily="34" charset="0"/>
              </a:rPr>
              <a:t>Pressure is applied to the upstream side of the filter at approximately 10% of the bubble test pressure. </a:t>
            </a:r>
          </a:p>
          <a:p>
            <a:pPr marL="0" indent="0" algn="just">
              <a:buNone/>
            </a:pPr>
            <a:r>
              <a:rPr lang="en-US" b="1" dirty="0">
                <a:solidFill>
                  <a:srgbClr val="FFC000"/>
                </a:solidFill>
                <a:latin typeface="Arial Narrow" pitchFamily="34" charset="0"/>
              </a:rPr>
              <a:t>Filtration rate is measured by the volume of the air collected downstream or by the loss of pressure from the upstream side as the air diffuses.</a:t>
            </a:r>
          </a:p>
          <a:p>
            <a:pPr marL="0" indent="0" algn="just">
              <a:buNone/>
            </a:pPr>
            <a:endParaRPr lang="en-US" dirty="0"/>
          </a:p>
          <a:p>
            <a:pPr marL="514350" indent="-514350" algn="just">
              <a:buFont typeface="+mj-lt"/>
              <a:buAutoNum type="arabicPeriod" startAt="2"/>
            </a:pPr>
            <a:r>
              <a:rPr lang="en-US" sz="2800" dirty="0">
                <a:solidFill>
                  <a:srgbClr val="FF0000"/>
                </a:solidFill>
                <a:latin typeface="Berlin Sans FB Demi" pitchFamily="34" charset="0"/>
              </a:rPr>
              <a:t>Microbial challenge test </a:t>
            </a:r>
            <a:r>
              <a:rPr lang="en-US" dirty="0">
                <a:solidFill>
                  <a:srgbClr val="7030A0"/>
                </a:solidFill>
                <a:latin typeface="Berlin Sans FB Demi" pitchFamily="34" charset="0"/>
              </a:rPr>
              <a:t>(direct test with respect to the ability of a filter to retain microorganisms) </a:t>
            </a:r>
          </a:p>
          <a:p>
            <a:pPr marL="0" indent="0" algn="just">
              <a:buNone/>
            </a:pPr>
            <a:r>
              <a:rPr lang="en-US" dirty="0">
                <a:latin typeface="Arial Narrow" pitchFamily="34" charset="0"/>
              </a:rPr>
              <a:t>A standardized culture containing a large number of small microorganisms, such as Pseudomonas </a:t>
            </a:r>
            <a:r>
              <a:rPr lang="en-US" dirty="0" err="1">
                <a:latin typeface="Arial Narrow" pitchFamily="34" charset="0"/>
              </a:rPr>
              <a:t>diminuta</a:t>
            </a:r>
            <a:r>
              <a:rPr lang="en-US" dirty="0">
                <a:latin typeface="Arial Narrow" pitchFamily="34" charset="0"/>
              </a:rPr>
              <a:t>, is filtered. </a:t>
            </a:r>
          </a:p>
          <a:p>
            <a:pPr marL="0" indent="0" algn="just">
              <a:buNone/>
            </a:pPr>
            <a:endParaRPr lang="en-US" dirty="0">
              <a:latin typeface="Arial Narrow" pitchFamily="34" charset="0"/>
            </a:endParaRPr>
          </a:p>
          <a:p>
            <a:pPr marL="0" indent="0" algn="just">
              <a:buNone/>
            </a:pPr>
            <a:r>
              <a:rPr lang="en-US" dirty="0">
                <a:latin typeface="Bernard MT Condensed" pitchFamily="18" charset="0"/>
              </a:rPr>
              <a:t>The objective: </a:t>
            </a:r>
            <a:r>
              <a:rPr lang="en-US" dirty="0">
                <a:latin typeface="Arial Narrow" pitchFamily="34" charset="0"/>
              </a:rPr>
              <a:t>finding oversized pores in the filter by the challenge of a large number of small microorganisms.</a:t>
            </a:r>
          </a:p>
          <a:p>
            <a:pPr marL="0" indent="0" algn="just">
              <a:buNone/>
            </a:pPr>
            <a:r>
              <a:rPr lang="en-US" dirty="0">
                <a:latin typeface="Bernard MT Condensed" pitchFamily="18" charset="0"/>
              </a:rPr>
              <a:t>After filtration: </a:t>
            </a:r>
            <a:r>
              <a:rPr lang="en-US" dirty="0">
                <a:solidFill>
                  <a:srgbClr val="00B050"/>
                </a:solidFill>
                <a:latin typeface="Arial Narrow" pitchFamily="34" charset="0"/>
              </a:rPr>
              <a:t>the presence of bacteria in the filtrate constitutes a failure of the filter to sterilize the liquid (part of Q.C. program manufacturer) </a:t>
            </a:r>
            <a:r>
              <a:rPr lang="en-US" u="sng" dirty="0">
                <a:solidFill>
                  <a:srgbClr val="00B050"/>
                </a:solidFill>
                <a:latin typeface="Arial Narrow" pitchFamily="34" charset="0"/>
              </a:rPr>
              <a:t>but rarely used in the pharmaceutical plant for individual filters.</a:t>
            </a:r>
          </a:p>
        </p:txBody>
      </p:sp>
      <p:grpSp>
        <p:nvGrpSpPr>
          <p:cNvPr id="2" name="Group 1">
            <a:extLst>
              <a:ext uri="{FF2B5EF4-FFF2-40B4-BE49-F238E27FC236}">
                <a16:creationId xmlns:a16="http://schemas.microsoft.com/office/drawing/2014/main" id="{B6056631-2B43-429E-A8EE-4AD2F896FE64}"/>
              </a:ext>
            </a:extLst>
          </p:cNvPr>
          <p:cNvGrpSpPr/>
          <p:nvPr/>
        </p:nvGrpSpPr>
        <p:grpSpPr>
          <a:xfrm>
            <a:off x="8358808" y="228600"/>
            <a:ext cx="2773017" cy="6096000"/>
            <a:chOff x="8358808" y="228600"/>
            <a:chExt cx="2773017" cy="6096000"/>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8358808" y="228600"/>
              <a:ext cx="2773017" cy="1600200"/>
            </a:xfrm>
            <a:prstGeom prst="ellipse">
              <a:avLst/>
            </a:prstGeom>
            <a:ln>
              <a:noFill/>
            </a:ln>
            <a:effectLst>
              <a:softEdge rad="112500"/>
            </a:effec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4" y="2057400"/>
              <a:ext cx="2478571" cy="4267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84589709"/>
      </p:ext>
    </p:extLst>
  </p:cSld>
  <p:clrMapOvr>
    <a:masterClrMapping/>
  </p:clrMapOvr>
  <mc:AlternateContent xmlns:mc="http://schemas.openxmlformats.org/markup-compatibility/2006" xmlns:p14="http://schemas.microsoft.com/office/powerpoint/2010/main">
    <mc:Choice Requires="p14">
      <p:transition spd="med" advClick="0">
        <p14:vortex dir="r"/>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89719"/>
            <a:ext cx="4800600" cy="868362"/>
          </a:xfrm>
        </p:spPr>
        <p:style>
          <a:lnRef idx="1">
            <a:schemeClr val="accent3"/>
          </a:lnRef>
          <a:fillRef idx="2">
            <a:schemeClr val="accent3"/>
          </a:fillRef>
          <a:effectRef idx="1">
            <a:schemeClr val="accent3"/>
          </a:effectRef>
          <a:fontRef idx="minor">
            <a:schemeClr val="dk1"/>
          </a:fontRef>
        </p:style>
        <p:txBody>
          <a:bodyPr/>
          <a:lstStyle/>
          <a:p>
            <a:pPr algn="ctr"/>
            <a:r>
              <a:rPr lang="en-US" sz="4000" dirty="0">
                <a:latin typeface="Bernard MT Condensed" pitchFamily="18" charset="0"/>
              </a:rPr>
              <a:t>Non-thermal Methods</a:t>
            </a:r>
          </a:p>
        </p:txBody>
      </p:sp>
      <p:sp>
        <p:nvSpPr>
          <p:cNvPr id="3" name="Content Placeholder 2"/>
          <p:cNvSpPr>
            <a:spLocks noGrp="1"/>
          </p:cNvSpPr>
          <p:nvPr>
            <p:ph idx="1"/>
          </p:nvPr>
        </p:nvSpPr>
        <p:spPr>
          <a:xfrm>
            <a:off x="506896" y="1371600"/>
            <a:ext cx="6655904" cy="5334000"/>
          </a:xfrm>
          <a:ln>
            <a:solidFill>
              <a:schemeClr val="accent1"/>
            </a:solidFill>
          </a:ln>
        </p:spPr>
        <p:txBody>
          <a:bodyPr>
            <a:normAutofit lnSpcReduction="10000"/>
          </a:bodyPr>
          <a:lstStyle/>
          <a:p>
            <a:pPr marL="114300" indent="0">
              <a:buNone/>
            </a:pPr>
            <a:r>
              <a:rPr lang="en-US" sz="2800" dirty="0">
                <a:solidFill>
                  <a:srgbClr val="FF0000"/>
                </a:solidFill>
                <a:latin typeface="Britannic Bold" pitchFamily="34" charset="0"/>
              </a:rPr>
              <a:t>Ultraviolet Light </a:t>
            </a:r>
          </a:p>
          <a:p>
            <a:pPr marL="114300" indent="0" algn="just">
              <a:buNone/>
            </a:pPr>
            <a:r>
              <a:rPr lang="en-US" dirty="0">
                <a:latin typeface="Berlin Sans FB Demi" pitchFamily="34" charset="0"/>
              </a:rPr>
              <a:t>It aids in the </a:t>
            </a:r>
            <a:r>
              <a:rPr lang="en-US" u="sng" dirty="0">
                <a:latin typeface="Berlin Sans FB Demi" pitchFamily="34" charset="0"/>
              </a:rPr>
              <a:t>reduction of contamination</a:t>
            </a:r>
            <a:r>
              <a:rPr lang="en-US" dirty="0">
                <a:latin typeface="Berlin Sans FB Demi" pitchFamily="34" charset="0"/>
              </a:rPr>
              <a:t> in (air and on surfaces) within the processing environment. </a:t>
            </a:r>
          </a:p>
          <a:p>
            <a:pPr marL="114300" indent="0" algn="just">
              <a:buNone/>
            </a:pPr>
            <a:r>
              <a:rPr lang="en-US" dirty="0">
                <a:solidFill>
                  <a:srgbClr val="00B050"/>
                </a:solidFill>
                <a:latin typeface="Arial Black" pitchFamily="34" charset="0"/>
              </a:rPr>
              <a:t>Ex:</a:t>
            </a:r>
            <a:r>
              <a:rPr lang="en-US" dirty="0"/>
              <a:t> </a:t>
            </a:r>
            <a:r>
              <a:rPr lang="en-US" dirty="0">
                <a:solidFill>
                  <a:srgbClr val="00B050"/>
                </a:solidFill>
              </a:rPr>
              <a:t>The </a:t>
            </a:r>
            <a:r>
              <a:rPr lang="en-US" u="sng" dirty="0">
                <a:solidFill>
                  <a:srgbClr val="00B050"/>
                </a:solidFill>
              </a:rPr>
              <a:t>germicidal light</a:t>
            </a:r>
            <a:r>
              <a:rPr lang="en-US" dirty="0">
                <a:solidFill>
                  <a:srgbClr val="00B050"/>
                </a:solidFill>
              </a:rPr>
              <a:t> produced by (mercury vapor lamps) is emitted almost exclusively at a </a:t>
            </a:r>
            <a:r>
              <a:rPr lang="en-US" b="1" u="sng" dirty="0">
                <a:solidFill>
                  <a:srgbClr val="00B050"/>
                </a:solidFill>
              </a:rPr>
              <a:t>wave length of 2537 Angstrom units</a:t>
            </a:r>
            <a:r>
              <a:rPr lang="en-US" dirty="0">
                <a:solidFill>
                  <a:srgbClr val="00B050"/>
                </a:solidFill>
              </a:rPr>
              <a:t>.</a:t>
            </a:r>
          </a:p>
          <a:p>
            <a:pPr algn="just"/>
            <a:endParaRPr lang="en-US" dirty="0"/>
          </a:p>
          <a:p>
            <a:pPr marL="114300" indent="0" algn="just">
              <a:buNone/>
            </a:pPr>
            <a:r>
              <a:rPr lang="en-US" u="sng" dirty="0">
                <a:solidFill>
                  <a:srgbClr val="0070C0"/>
                </a:solidFill>
                <a:effectLst>
                  <a:outerShdw blurRad="38100" dist="38100" dir="2700000" algn="tl">
                    <a:srgbClr val="000000">
                      <a:alpha val="43137"/>
                    </a:srgbClr>
                  </a:outerShdw>
                </a:effectLst>
                <a:latin typeface="Eras Demi ITC" pitchFamily="34" charset="0"/>
              </a:rPr>
              <a:t>Places of effectiveness:</a:t>
            </a:r>
            <a:r>
              <a:rPr lang="en-US" u="sng" dirty="0">
                <a:effectLst>
                  <a:outerShdw blurRad="38100" dist="38100" dir="2700000" algn="tl">
                    <a:srgbClr val="000000">
                      <a:alpha val="43137"/>
                    </a:srgbClr>
                  </a:outerShdw>
                </a:effectLst>
              </a:rPr>
              <a:t> </a:t>
            </a:r>
          </a:p>
          <a:p>
            <a:pPr marL="114300" indent="0" algn="just">
              <a:buNone/>
            </a:pPr>
            <a:r>
              <a:rPr lang="en-US" dirty="0">
                <a:effectLst>
                  <a:outerShdw blurRad="38100" dist="38100" dir="2700000" algn="tl">
                    <a:srgbClr val="000000">
                      <a:alpha val="43137"/>
                    </a:srgbClr>
                  </a:outerShdw>
                </a:effectLst>
              </a:rPr>
              <a:t>Ultraviolet light penetrates clean air and pure water well.</a:t>
            </a:r>
          </a:p>
          <a:p>
            <a:pPr marL="114300" indent="0" algn="just">
              <a:buNone/>
            </a:pPr>
            <a:r>
              <a:rPr lang="en-US" u="sng" dirty="0">
                <a:solidFill>
                  <a:srgbClr val="0070C0"/>
                </a:solidFill>
                <a:effectLst>
                  <a:outerShdw blurRad="38100" dist="38100" dir="2700000" algn="tl">
                    <a:srgbClr val="000000">
                      <a:alpha val="43137"/>
                    </a:srgbClr>
                  </a:outerShdw>
                </a:effectLst>
                <a:latin typeface="Eras Demi ITC" pitchFamily="34" charset="0"/>
              </a:rPr>
              <a:t>Places of ineffectiveness:</a:t>
            </a:r>
          </a:p>
          <a:p>
            <a:pPr marL="114300" indent="0" algn="just">
              <a:buNone/>
            </a:pPr>
            <a:r>
              <a:rPr lang="en-US" dirty="0">
                <a:effectLst>
                  <a:outerShdw blurRad="38100" dist="38100" dir="2700000" algn="tl">
                    <a:srgbClr val="000000">
                      <a:alpha val="43137"/>
                    </a:srgbClr>
                  </a:outerShdw>
                </a:effectLst>
              </a:rPr>
              <a:t>But an increase in the salt content and/or the suspended matter in water or air causes a rapid decrease in the degree of penetration.</a:t>
            </a:r>
          </a:p>
        </p:txBody>
      </p:sp>
      <p:grpSp>
        <p:nvGrpSpPr>
          <p:cNvPr id="5" name="Group 4"/>
          <p:cNvGrpSpPr/>
          <p:nvPr/>
        </p:nvGrpSpPr>
        <p:grpSpPr>
          <a:xfrm>
            <a:off x="7513983" y="95250"/>
            <a:ext cx="3200400" cy="6667500"/>
            <a:chOff x="5334000" y="76200"/>
            <a:chExt cx="3200400" cy="66675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6200"/>
              <a:ext cx="3200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793316" y="1905000"/>
              <a:ext cx="2588683" cy="4838700"/>
              <a:chOff x="5793316" y="1905000"/>
              <a:chExt cx="2588683" cy="48387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316" y="1905000"/>
                <a:ext cx="2588683"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316" y="4267200"/>
                <a:ext cx="2563283" cy="2476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862522012"/>
      </p:ext>
    </p:extLst>
  </p:cSld>
  <p:clrMapOvr>
    <a:masterClrMapping/>
  </p:clrMapOvr>
  <mc:AlternateContent xmlns:mc="http://schemas.openxmlformats.org/markup-compatibility/2006" xmlns:p14="http://schemas.microsoft.com/office/powerpoint/2010/main">
    <mc:Choice Requires="p14">
      <p:transition spd="med" advClick="0">
        <p14:glitter pattern="hexagon"/>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687" y="563803"/>
            <a:ext cx="4114800" cy="65563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latin typeface="Berlin Sans FB" pitchFamily="34" charset="0"/>
              </a:rPr>
              <a:t>Aseptic Processing</a:t>
            </a:r>
          </a:p>
        </p:txBody>
      </p:sp>
      <p:sp>
        <p:nvSpPr>
          <p:cNvPr id="3" name="Content Placeholder 2"/>
          <p:cNvSpPr>
            <a:spLocks noGrp="1"/>
          </p:cNvSpPr>
          <p:nvPr>
            <p:ph sz="quarter" idx="1"/>
          </p:nvPr>
        </p:nvSpPr>
        <p:spPr>
          <a:xfrm>
            <a:off x="218661" y="1590260"/>
            <a:ext cx="7134639" cy="5039139"/>
          </a:xfrm>
        </p:spPr>
        <p:txBody>
          <a:bodyPr>
            <a:normAutofit/>
          </a:bodyPr>
          <a:lstStyle/>
          <a:p>
            <a:pPr marL="0" indent="0" algn="just">
              <a:buNone/>
            </a:pPr>
            <a:r>
              <a:rPr lang="en-US" dirty="0">
                <a:latin typeface="Bernard MT Condensed" pitchFamily="18" charset="0"/>
              </a:rPr>
              <a:t>The objective of this process: </a:t>
            </a:r>
          </a:p>
          <a:p>
            <a:pPr marL="514350" indent="-514350" algn="just">
              <a:buFont typeface="+mj-lt"/>
              <a:buAutoNum type="arabicPeriod"/>
            </a:pPr>
            <a:r>
              <a:rPr lang="en-US" dirty="0">
                <a:solidFill>
                  <a:srgbClr val="00B050"/>
                </a:solidFill>
                <a:latin typeface="Baskerville Old Face" pitchFamily="18" charset="0"/>
              </a:rPr>
              <a:t>Sterilization of a solution by filtration provides an extremely clean solution, removing dirt particles as well as M.O. </a:t>
            </a:r>
          </a:p>
          <a:p>
            <a:pPr marL="514350" indent="-514350" algn="just">
              <a:buFont typeface="+mj-lt"/>
              <a:buAutoNum type="arabicPeriod"/>
            </a:pPr>
            <a:r>
              <a:rPr lang="en-US" dirty="0">
                <a:solidFill>
                  <a:srgbClr val="00B050"/>
                </a:solidFill>
                <a:latin typeface="Baskerville Old Face" pitchFamily="18" charset="0"/>
              </a:rPr>
              <a:t>Filtrate transferred from the receiver and subdivided into the individual final containers.</a:t>
            </a:r>
          </a:p>
          <a:p>
            <a:pPr marL="514350" indent="-514350" algn="just">
              <a:buFont typeface="+mj-lt"/>
              <a:buAutoNum type="arabicPeriod"/>
            </a:pPr>
            <a:r>
              <a:rPr lang="en-US" dirty="0">
                <a:solidFill>
                  <a:srgbClr val="00B050"/>
                </a:solidFill>
                <a:latin typeface="Baskerville Old Face" pitchFamily="18" charset="0"/>
              </a:rPr>
              <a:t>Accomplishing requires a rigidly controlled aseptic environment and technique</a:t>
            </a:r>
            <a:r>
              <a:rPr lang="en-US" dirty="0">
                <a:solidFill>
                  <a:srgbClr val="00B050"/>
                </a:solidFill>
              </a:rPr>
              <a:t>.</a:t>
            </a:r>
          </a:p>
          <a:p>
            <a:pPr marL="0" indent="0" algn="just">
              <a:buNone/>
            </a:pPr>
            <a:r>
              <a:rPr lang="en-US" dirty="0">
                <a:solidFill>
                  <a:srgbClr val="00B050"/>
                </a:solidFill>
              </a:rPr>
              <a:t> </a:t>
            </a:r>
          </a:p>
          <a:p>
            <a:pPr marL="0" indent="0" algn="just">
              <a:buNone/>
            </a:pPr>
            <a:r>
              <a:rPr lang="en-US" dirty="0">
                <a:solidFill>
                  <a:srgbClr val="FF0000"/>
                </a:solidFill>
                <a:latin typeface="Arial Black" pitchFamily="34" charset="0"/>
              </a:rPr>
              <a:t>Application:</a:t>
            </a:r>
            <a:r>
              <a:rPr lang="en-US" dirty="0"/>
              <a:t> solutions adversely affected by heat, may be the only way in which sterilization is accomplished.</a:t>
            </a:r>
          </a:p>
        </p:txBody>
      </p:sp>
      <p:grpSp>
        <p:nvGrpSpPr>
          <p:cNvPr id="4" name="Group 3">
            <a:extLst>
              <a:ext uri="{FF2B5EF4-FFF2-40B4-BE49-F238E27FC236}">
                <a16:creationId xmlns:a16="http://schemas.microsoft.com/office/drawing/2014/main" id="{A2EBDEC8-F0B6-4FE7-A8F0-785839B98013}"/>
              </a:ext>
            </a:extLst>
          </p:cNvPr>
          <p:cNvGrpSpPr/>
          <p:nvPr/>
        </p:nvGrpSpPr>
        <p:grpSpPr>
          <a:xfrm>
            <a:off x="7353300" y="243922"/>
            <a:ext cx="3810000" cy="6156878"/>
            <a:chOff x="7353300" y="243922"/>
            <a:chExt cx="3810000" cy="6156878"/>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353300" y="243922"/>
              <a:ext cx="3810000" cy="1295400"/>
            </a:xfrm>
            <a:prstGeom prst="ellipse">
              <a:avLst/>
            </a:prstGeom>
            <a:ln>
              <a:noFill/>
            </a:ln>
            <a:effectLst>
              <a:softEdge rad="112500"/>
            </a:effec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828800"/>
              <a:ext cx="3276600"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27584242"/>
      </p:ext>
    </p:extLst>
  </p:cSld>
  <p:clrMapOvr>
    <a:masterClrMapping/>
  </p:clrMapOvr>
  <mc:AlternateContent xmlns:mc="http://schemas.openxmlformats.org/markup-compatibility/2006" xmlns:p14="http://schemas.microsoft.com/office/powerpoint/2010/main">
    <mc:Choice Requires="p14">
      <p:transition spd="med" advClick="0">
        <p14:shred/>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391400" y="152400"/>
            <a:ext cx="3200400" cy="1524000"/>
          </a:xfrm>
          <a:prstGeom prst="ellipse">
            <a:avLst/>
          </a:prstGeom>
          <a:ln>
            <a:noFill/>
          </a:ln>
          <a:effectLst>
            <a:softEdge rad="112500"/>
          </a:effectLst>
        </p:spPr>
      </p:pic>
      <p:sp>
        <p:nvSpPr>
          <p:cNvPr id="2" name="Title 1"/>
          <p:cNvSpPr>
            <a:spLocks noGrp="1"/>
          </p:cNvSpPr>
          <p:nvPr>
            <p:ph type="title"/>
          </p:nvPr>
        </p:nvSpPr>
        <p:spPr>
          <a:xfrm>
            <a:off x="596348" y="342900"/>
            <a:ext cx="6172200" cy="1143000"/>
          </a:xfrm>
        </p:spPr>
        <p:txBody>
          <a:bodyPr>
            <a:normAutofit/>
          </a:bodyPr>
          <a:lstStyle/>
          <a:p>
            <a:r>
              <a:rPr lang="en-US" sz="3200" dirty="0">
                <a:latin typeface="Berlin Sans FB" pitchFamily="34" charset="0"/>
              </a:rPr>
              <a:t>Chemical Processes of Sterilization</a:t>
            </a:r>
            <a:br>
              <a:rPr lang="en-US" sz="3200" dirty="0">
                <a:latin typeface="Berlin Sans FB" pitchFamily="34" charset="0"/>
              </a:rPr>
            </a:br>
            <a:r>
              <a:rPr lang="en-US" sz="3200" dirty="0">
                <a:latin typeface="Berlin Sans FB" pitchFamily="34" charset="0"/>
              </a:rPr>
              <a:t>Gas Sterilization</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87017" y="1848678"/>
                <a:ext cx="10386392" cy="4704521"/>
              </a:xfrm>
            </p:spPr>
            <p:txBody>
              <a:bodyPr>
                <a:normAutofit lnSpcReduction="10000"/>
              </a:bodyPr>
              <a:lstStyle/>
              <a:p>
                <a:pPr marL="514350" indent="-514350" algn="just">
                  <a:buFont typeface="+mj-lt"/>
                  <a:buAutoNum type="alphaUcPeriod"/>
                </a:pPr>
                <a:r>
                  <a:rPr lang="en-US" dirty="0">
                    <a:solidFill>
                      <a:srgbClr val="FF0000"/>
                    </a:solidFill>
                    <a:latin typeface="Berlin Sans FB Demi" pitchFamily="34" charset="0"/>
                  </a:rPr>
                  <a:t>Old gases (formaldehyde and sulfur dioxide) </a:t>
                </a:r>
              </a:p>
              <a:p>
                <a:pPr marL="0" indent="0" algn="just">
                  <a:buNone/>
                </a:pPr>
                <a:r>
                  <a:rPr lang="en-US" b="1" u="sng" dirty="0">
                    <a:solidFill>
                      <a:srgbClr val="0070C0"/>
                    </a:solidFill>
                    <a:latin typeface="Arial Narrow" pitchFamily="34" charset="0"/>
                  </a:rPr>
                  <a:t>Limitation:</a:t>
                </a:r>
                <a:r>
                  <a:rPr lang="en-US" dirty="0">
                    <a:solidFill>
                      <a:srgbClr val="00B050"/>
                    </a:solidFill>
                    <a:latin typeface="Arial Narrow" pitchFamily="34" charset="0"/>
                  </a:rPr>
                  <a:t> highly reactive chemicals so difficult to remove from many materials after exposure.</a:t>
                </a:r>
              </a:p>
              <a:p>
                <a:endParaRPr lang="en-US" dirty="0"/>
              </a:p>
              <a:p>
                <a:pPr marL="514350" indent="-514350" algn="just">
                  <a:buFont typeface="+mj-lt"/>
                  <a:buAutoNum type="alphaUcPeriod" startAt="2"/>
                </a:pPr>
                <a:r>
                  <a:rPr lang="en-US" dirty="0">
                    <a:solidFill>
                      <a:srgbClr val="FF0000"/>
                    </a:solidFill>
                    <a:latin typeface="Berlin Sans FB Demi" pitchFamily="34" charset="0"/>
                  </a:rPr>
                  <a:t>New gases (ethylene oxide and beta-</a:t>
                </a:r>
                <a:r>
                  <a:rPr lang="en-US" dirty="0" err="1">
                    <a:solidFill>
                      <a:srgbClr val="FF0000"/>
                    </a:solidFill>
                    <a:latin typeface="Berlin Sans FB Demi" pitchFamily="34" charset="0"/>
                  </a:rPr>
                  <a:t>propiolactone</a:t>
                </a:r>
                <a:r>
                  <a:rPr lang="en-US" dirty="0">
                    <a:solidFill>
                      <a:srgbClr val="FF0000"/>
                    </a:solidFill>
                    <a:latin typeface="Berlin Sans FB Demi" pitchFamily="34" charset="0"/>
                  </a:rPr>
                  <a:t>)</a:t>
                </a:r>
              </a:p>
              <a:p>
                <a:pPr marL="0" indent="0" algn="just">
                  <a:buNone/>
                </a:pPr>
                <a:r>
                  <a:rPr lang="en-US" dirty="0">
                    <a:solidFill>
                      <a:srgbClr val="00B050"/>
                    </a:solidFill>
                    <a:latin typeface="Arial Narrow" pitchFamily="34" charset="0"/>
                  </a:rPr>
                  <a:t>Have fewer disadvantages than the older agents so importance in sterilization. Ex: Sterilizing plastic materials.</a:t>
                </a:r>
              </a:p>
              <a:p>
                <a:pPr marL="0" indent="0" algn="just">
                  <a:buNone/>
                </a:pPr>
                <a:endParaRPr lang="en-US" dirty="0">
                  <a:solidFill>
                    <a:srgbClr val="00B050"/>
                  </a:solidFill>
                  <a:latin typeface="Arial Narrow" pitchFamily="34" charset="0"/>
                </a:endParaRPr>
              </a:p>
              <a:p>
                <a:pPr marL="0" indent="0" algn="just">
                  <a:buNone/>
                </a:pPr>
                <a:r>
                  <a:rPr lang="en-US" dirty="0">
                    <a:solidFill>
                      <a:srgbClr val="7030A0"/>
                    </a:solidFill>
                    <a:latin typeface="Berlin Sans FB" pitchFamily="34" charset="0"/>
                  </a:rPr>
                  <a:t>Ethylene Oxide (</a:t>
                </a:r>
                <a:r>
                  <a:rPr lang="en-US" dirty="0" err="1">
                    <a:solidFill>
                      <a:srgbClr val="7030A0"/>
                    </a:solidFill>
                    <a:latin typeface="Berlin Sans FB" pitchFamily="34" charset="0"/>
                  </a:rPr>
                  <a:t>EtO</a:t>
                </a:r>
                <a:r>
                  <a:rPr lang="en-US" dirty="0">
                    <a:solidFill>
                      <a:srgbClr val="7030A0"/>
                    </a:solidFill>
                    <a:latin typeface="Berlin Sans FB" pitchFamily="34" charset="0"/>
                  </a:rPr>
                  <a:t>) </a:t>
                </a:r>
              </a:p>
              <a:p>
                <a:pPr marL="0" indent="0" algn="just">
                  <a:buNone/>
                </a:pPr>
                <a:r>
                  <a:rPr lang="en-US" b="1" dirty="0">
                    <a:solidFill>
                      <a:srgbClr val="7030A0"/>
                    </a:solidFill>
                    <a:latin typeface="Arial Narrow" pitchFamily="34" charset="0"/>
                  </a:rPr>
                  <a:t>Gas at room temp </a:t>
                </a:r>
                <a:r>
                  <a:rPr lang="en-US" dirty="0">
                    <a:latin typeface="Bernard MT Condensed" pitchFamily="18" charset="0"/>
                  </a:rPr>
                  <a:t>(it penetrates plastic, paperboard, and powder) dissipates from the materials simply by exposure to the air. </a:t>
                </a:r>
              </a:p>
              <a:p>
                <a:pPr marL="0" indent="0" algn="just">
                  <a:buNone/>
                </a:pPr>
                <a:r>
                  <a:rPr lang="en-US" dirty="0">
                    <a:solidFill>
                      <a:srgbClr val="0070C0"/>
                    </a:solidFill>
                    <a:latin typeface="Arial Narrow" pitchFamily="34" charset="0"/>
                  </a:rPr>
                  <a:t>Highly flammable so (Admixed with inert gases </a:t>
                </a:r>
                <a14:m>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n-US" b="0" i="0" smtClean="0">
                            <a:solidFill>
                              <a:srgbClr val="0070C0"/>
                            </a:solidFill>
                            <a:latin typeface="Cambria Math"/>
                          </a:rPr>
                          <m:t>CO</m:t>
                        </m:r>
                      </m:e>
                      <m:sub>
                        <m:r>
                          <a:rPr lang="en-US" b="0" i="0" smtClean="0">
                            <a:solidFill>
                              <a:srgbClr val="0070C0"/>
                            </a:solidFill>
                            <a:latin typeface="Cambria Math"/>
                          </a:rPr>
                          <m:t>2</m:t>
                        </m:r>
                      </m:sub>
                    </m:sSub>
                  </m:oMath>
                </a14:m>
                <a:r>
                  <a:rPr lang="en-US" dirty="0">
                    <a:solidFill>
                      <a:srgbClr val="0070C0"/>
                    </a:solidFill>
                    <a:latin typeface="Arial Narrow" pitchFamily="34" charset="0"/>
                  </a:rPr>
                  <a:t> or fluorinated H.C. (</a:t>
                </a:r>
                <a:r>
                  <a:rPr lang="en-US" dirty="0" err="1">
                    <a:solidFill>
                      <a:srgbClr val="0070C0"/>
                    </a:solidFill>
                    <a:latin typeface="Arial Narrow" pitchFamily="34" charset="0"/>
                  </a:rPr>
                  <a:t>Freons</a:t>
                </a:r>
                <a:r>
                  <a:rPr lang="en-US" dirty="0">
                    <a:solidFill>
                      <a:srgbClr val="0070C0"/>
                    </a:solidFill>
                    <a:latin typeface="Arial Narrow" pitchFamily="34" charset="0"/>
                  </a:rPr>
                  <a:t>) in certain proportions so rendered nonflammable and safe to handle.</a:t>
                </a:r>
              </a:p>
              <a:p>
                <a:pPr marL="0" indent="0" algn="just">
                  <a:buNone/>
                </a:pPr>
                <a:r>
                  <a:rPr lang="en-US" dirty="0">
                    <a:solidFill>
                      <a:srgbClr val="7030A0"/>
                    </a:solidFill>
                    <a:latin typeface="Berlin Sans FB" pitchFamily="34" charset="0"/>
                  </a:rPr>
                  <a:t>Liquid state as compressed in cylinders.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87017" y="1848678"/>
                <a:ext cx="10386392" cy="4704521"/>
              </a:xfrm>
              <a:blipFill>
                <a:blip r:embed="rId4"/>
                <a:stretch>
                  <a:fillRect l="-763" t="-1554" r="-763" b="-777"/>
                </a:stretch>
              </a:blipFill>
            </p:spPr>
            <p:txBody>
              <a:bodyPr/>
              <a:lstStyle/>
              <a:p>
                <a:r>
                  <a:rPr lang="en-US">
                    <a:noFill/>
                  </a:rPr>
                  <a:t> </a:t>
                </a:r>
              </a:p>
            </p:txBody>
          </p:sp>
        </mc:Fallback>
      </mc:AlternateContent>
    </p:spTree>
    <p:extLst>
      <p:ext uri="{BB962C8B-B14F-4D97-AF65-F5344CB8AC3E}">
        <p14:creationId xmlns:p14="http://schemas.microsoft.com/office/powerpoint/2010/main" val="1818781615"/>
      </p:ext>
    </p:extLst>
  </p:cSld>
  <p:clrMapOvr>
    <a:masterClrMapping/>
  </p:clrMapOvr>
  <mc:AlternateContent xmlns:mc="http://schemas.openxmlformats.org/markup-compatibility/2006" xmlns:p14="http://schemas.microsoft.com/office/powerpoint/2010/main">
    <mc:Choice Requires="p14">
      <p:transition spd="med" advClick="0">
        <p14:switch dir="r"/>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040219" y="304800"/>
            <a:ext cx="3810000" cy="1219200"/>
          </a:xfrm>
          <a:prstGeom prst="ellipse">
            <a:avLst/>
          </a:prstGeom>
          <a:ln>
            <a:noFill/>
          </a:ln>
          <a:effectLst>
            <a:softEdge rad="112500"/>
          </a:effectLst>
        </p:spPr>
      </p:pic>
      <p:sp>
        <p:nvSpPr>
          <p:cNvPr id="2" name="Title 1"/>
          <p:cNvSpPr>
            <a:spLocks noGrp="1"/>
          </p:cNvSpPr>
          <p:nvPr>
            <p:ph type="title"/>
          </p:nvPr>
        </p:nvSpPr>
        <p:spPr>
          <a:xfrm>
            <a:off x="1341781" y="255104"/>
            <a:ext cx="4114800" cy="808038"/>
          </a:xfrm>
        </p:spPr>
        <p:style>
          <a:lnRef idx="1">
            <a:schemeClr val="accent1"/>
          </a:lnRef>
          <a:fillRef idx="2">
            <a:schemeClr val="accent1"/>
          </a:fillRef>
          <a:effectRef idx="1">
            <a:schemeClr val="accent1"/>
          </a:effectRef>
          <a:fontRef idx="minor">
            <a:schemeClr val="dk1"/>
          </a:fontRef>
        </p:style>
        <p:txBody>
          <a:bodyPr/>
          <a:lstStyle/>
          <a:p>
            <a:pPr algn="ctr"/>
            <a:r>
              <a:rPr lang="en-US" dirty="0">
                <a:latin typeface="Bernard MT Condensed" pitchFamily="18" charset="0"/>
              </a:rPr>
              <a:t>Sterilizing Process</a:t>
            </a:r>
          </a:p>
        </p:txBody>
      </p:sp>
      <p:sp>
        <p:nvSpPr>
          <p:cNvPr id="3" name="Content Placeholder 2"/>
          <p:cNvSpPr>
            <a:spLocks noGrp="1"/>
          </p:cNvSpPr>
          <p:nvPr>
            <p:ph sz="quarter" idx="1"/>
          </p:nvPr>
        </p:nvSpPr>
        <p:spPr>
          <a:xfrm>
            <a:off x="238540" y="1219200"/>
            <a:ext cx="6202018" cy="5410200"/>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lgn="just">
              <a:buNone/>
            </a:pPr>
            <a:r>
              <a:rPr lang="en-US" dirty="0">
                <a:latin typeface="Berlin Sans FB Demi" pitchFamily="34" charset="0"/>
              </a:rPr>
              <a:t>Sterilization with </a:t>
            </a:r>
            <a:r>
              <a:rPr lang="en-US" dirty="0" err="1">
                <a:latin typeface="Berlin Sans FB Demi" pitchFamily="34" charset="0"/>
              </a:rPr>
              <a:t>EtO</a:t>
            </a:r>
            <a:r>
              <a:rPr lang="en-US" dirty="0">
                <a:latin typeface="Berlin Sans FB Demi" pitchFamily="34" charset="0"/>
              </a:rPr>
              <a:t> is validated procedure using a pressure chamber:</a:t>
            </a:r>
          </a:p>
          <a:p>
            <a:pPr marL="0" indent="0" algn="just">
              <a:buNone/>
            </a:pPr>
            <a:endParaRPr lang="en-US" dirty="0">
              <a:latin typeface="Berlin Sans FB Demi" pitchFamily="34" charset="0"/>
            </a:endParaRPr>
          </a:p>
          <a:p>
            <a:pPr marL="514350" indent="-514350" algn="just">
              <a:buFont typeface="+mj-lt"/>
              <a:buAutoNum type="arabicPeriod"/>
            </a:pPr>
            <a:r>
              <a:rPr lang="en-US" dirty="0">
                <a:latin typeface="Arial Narrow" pitchFamily="34" charset="0"/>
              </a:rPr>
              <a:t>The material is placed in a room or chamber and exposed to a relative humidity of up to 98% for a period of 60 min or longer. </a:t>
            </a:r>
          </a:p>
          <a:p>
            <a:pPr marL="514350" indent="-514350" algn="just">
              <a:buFont typeface="+mj-lt"/>
              <a:buAutoNum type="arabicPeriod"/>
            </a:pPr>
            <a:r>
              <a:rPr lang="en-US" dirty="0">
                <a:latin typeface="Arial Narrow" pitchFamily="34" charset="0"/>
              </a:rPr>
              <a:t>Then placed in chamber previously heated to 55°C and an initial vacuum of 27 in. Hg is drawn. </a:t>
            </a:r>
          </a:p>
          <a:p>
            <a:pPr marL="514350" indent="-514350" algn="just">
              <a:buFont typeface="+mj-lt"/>
              <a:buAutoNum type="arabicPeriod"/>
            </a:pPr>
            <a:r>
              <a:rPr lang="en-US" dirty="0" err="1">
                <a:latin typeface="Arial Narrow" pitchFamily="34" charset="0"/>
              </a:rPr>
              <a:t>EtO</a:t>
            </a:r>
            <a:r>
              <a:rPr lang="en-US" dirty="0">
                <a:latin typeface="Arial Narrow" pitchFamily="34" charset="0"/>
              </a:rPr>
              <a:t> is introduced with moisture to achieve a relative humidity of 50 to 60% to the pressure required to give the desired concentration of ethylene oxide which is maintained throughout the exposure period (6-24h) </a:t>
            </a:r>
          </a:p>
          <a:p>
            <a:pPr marL="514350" indent="-514350" algn="just">
              <a:buFont typeface="+mj-lt"/>
              <a:buAutoNum type="arabicPeriod"/>
            </a:pPr>
            <a:r>
              <a:rPr lang="en-US" dirty="0">
                <a:latin typeface="Arial Narrow" pitchFamily="34" charset="0"/>
              </a:rPr>
              <a:t>Gas is exhausted and a vacuum of 25 inches Hg is drawn. </a:t>
            </a:r>
          </a:p>
          <a:p>
            <a:pPr marL="514350" indent="-514350" algn="just">
              <a:buFont typeface="+mj-lt"/>
              <a:buAutoNum type="arabicPeriod"/>
            </a:pPr>
            <a:r>
              <a:rPr lang="en-US" dirty="0">
                <a:latin typeface="Arial Narrow" pitchFamily="34" charset="0"/>
              </a:rPr>
              <a:t>Filtered air is then introduced into the chamber until atmospheric pressure is attained.</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219" y="1676400"/>
            <a:ext cx="3743325" cy="472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744412"/>
      </p:ext>
    </p:extLst>
  </p:cSld>
  <p:clrMapOvr>
    <a:masterClrMapping/>
  </p:clrMapOvr>
  <mc:AlternateContent xmlns:mc="http://schemas.openxmlformats.org/markup-compatibility/2006" xmlns:p14="http://schemas.microsoft.com/office/powerpoint/2010/main">
    <mc:Choice Requires="p14">
      <p:transition spd="med" advClick="0">
        <p14:gallery dir="l"/>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162800" y="152400"/>
            <a:ext cx="3200400" cy="1371600"/>
          </a:xfrm>
          <a:prstGeom prst="ellipse">
            <a:avLst/>
          </a:prstGeom>
          <a:ln>
            <a:noFill/>
          </a:ln>
          <a:effectLst>
            <a:softEdge rad="112500"/>
          </a:effectLst>
        </p:spPr>
      </p:pic>
      <p:sp>
        <p:nvSpPr>
          <p:cNvPr id="2" name="Title 1"/>
          <p:cNvSpPr>
            <a:spLocks noGrp="1"/>
          </p:cNvSpPr>
          <p:nvPr>
            <p:ph type="title"/>
          </p:nvPr>
        </p:nvSpPr>
        <p:spPr>
          <a:xfrm>
            <a:off x="947530" y="248478"/>
            <a:ext cx="5257800" cy="10668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a:latin typeface="Berlin Sans FB" pitchFamily="34" charset="0"/>
              </a:rPr>
              <a:t>Factors affecting sterilization time with </a:t>
            </a:r>
            <a:r>
              <a:rPr lang="en-US" sz="3200" dirty="0" err="1">
                <a:latin typeface="Berlin Sans FB" pitchFamily="34" charset="0"/>
              </a:rPr>
              <a:t>EtO</a:t>
            </a:r>
            <a:endParaRPr lang="en-US" sz="3200" dirty="0">
              <a:latin typeface="Berlin Sans FB" pitchFamily="34" charset="0"/>
            </a:endParaRPr>
          </a:p>
        </p:txBody>
      </p:sp>
      <p:sp>
        <p:nvSpPr>
          <p:cNvPr id="3" name="Content Placeholder 2"/>
          <p:cNvSpPr>
            <a:spLocks noGrp="1"/>
          </p:cNvSpPr>
          <p:nvPr>
            <p:ph sz="quarter" idx="1"/>
          </p:nvPr>
        </p:nvSpPr>
        <p:spPr>
          <a:xfrm>
            <a:off x="367747" y="1524000"/>
            <a:ext cx="10545417" cy="5105400"/>
          </a:xfrm>
        </p:spPr>
        <p:txBody>
          <a:bodyPr>
            <a:normAutofit lnSpcReduction="10000"/>
          </a:bodyPr>
          <a:lstStyle/>
          <a:p>
            <a:pPr marL="514350" indent="-514350" algn="just">
              <a:buFont typeface="+mj-lt"/>
              <a:buAutoNum type="arabicPeriod"/>
            </a:pPr>
            <a:r>
              <a:rPr lang="en-US" dirty="0">
                <a:latin typeface="Berlin Sans FB Demi" pitchFamily="34" charset="0"/>
              </a:rPr>
              <a:t>A heated chamber is decreasing the time required for this sterilization process. </a:t>
            </a:r>
          </a:p>
          <a:p>
            <a:pPr marL="0" indent="0" algn="just">
              <a:buNone/>
            </a:pPr>
            <a:r>
              <a:rPr lang="en-US" dirty="0">
                <a:solidFill>
                  <a:srgbClr val="00B050"/>
                </a:solidFill>
                <a:latin typeface="Baskerville Old Face" pitchFamily="18" charset="0"/>
              </a:rPr>
              <a:t>A temperature of 55°C has no adverse effect on most substances then a rise in temp of 17°C permits the shortening of the exposure period by about one half.</a:t>
            </a:r>
          </a:p>
          <a:p>
            <a:pPr marL="0" indent="0" algn="just">
              <a:buNone/>
            </a:pPr>
            <a:endParaRPr lang="en-US" dirty="0">
              <a:solidFill>
                <a:srgbClr val="00B050"/>
              </a:solidFill>
              <a:latin typeface="Baskerville Old Face" pitchFamily="18" charset="0"/>
            </a:endParaRPr>
          </a:p>
          <a:p>
            <a:pPr marL="514350" indent="-514350" algn="just">
              <a:buFont typeface="+mj-lt"/>
              <a:buAutoNum type="arabicPeriod" startAt="2"/>
            </a:pPr>
            <a:r>
              <a:rPr lang="en-US" dirty="0">
                <a:latin typeface="Berlin Sans FB Demi" pitchFamily="34" charset="0"/>
              </a:rPr>
              <a:t>Moisture found to exert a significant effect on the sterilization process.</a:t>
            </a:r>
          </a:p>
          <a:p>
            <a:pPr marL="0" indent="0" algn="just">
              <a:buNone/>
            </a:pPr>
            <a:r>
              <a:rPr lang="en-US" dirty="0">
                <a:solidFill>
                  <a:srgbClr val="00B050"/>
                </a:solidFill>
                <a:latin typeface="Baskerville Old Face" pitchFamily="18" charset="0"/>
              </a:rPr>
              <a:t> A moisture up to </a:t>
            </a:r>
            <a:r>
              <a:rPr lang="en-US" u="sng" dirty="0">
                <a:solidFill>
                  <a:srgbClr val="00B050"/>
                </a:solidFill>
                <a:latin typeface="Baskerville Old Face" pitchFamily="18" charset="0"/>
              </a:rPr>
              <a:t>95% RH</a:t>
            </a:r>
            <a:r>
              <a:rPr lang="en-US" dirty="0">
                <a:solidFill>
                  <a:srgbClr val="00B050"/>
                </a:solidFill>
                <a:latin typeface="Baskerville Old Face" pitchFamily="18" charset="0"/>
              </a:rPr>
              <a:t> should be the first step in every sterilizing cycle as an </a:t>
            </a:r>
            <a:r>
              <a:rPr lang="en-US" u="sng" dirty="0">
                <a:solidFill>
                  <a:srgbClr val="00B050"/>
                </a:solidFill>
                <a:latin typeface="Baskerville Old Face" pitchFamily="18" charset="0"/>
              </a:rPr>
              <a:t>aid in the distribution and absorption of moisture by the material to be sterilized </a:t>
            </a:r>
            <a:r>
              <a:rPr lang="en-US" dirty="0">
                <a:solidFill>
                  <a:srgbClr val="00B050"/>
                </a:solidFill>
                <a:latin typeface="Baskerville Old Face" pitchFamily="18" charset="0"/>
              </a:rPr>
              <a:t>then a relative humidity </a:t>
            </a:r>
            <a:r>
              <a:rPr lang="en-US" u="sng" dirty="0">
                <a:solidFill>
                  <a:srgbClr val="00B050"/>
                </a:solidFill>
                <a:latin typeface="Baskerville Old Face" pitchFamily="18" charset="0"/>
              </a:rPr>
              <a:t>(RH) of 30% or more is essential for effective antibacterial activity</a:t>
            </a:r>
            <a:r>
              <a:rPr lang="en-US" dirty="0">
                <a:solidFill>
                  <a:srgbClr val="00B050"/>
                </a:solidFill>
                <a:latin typeface="Baskerville Old Face" pitchFamily="18" charset="0"/>
              </a:rPr>
              <a:t>.</a:t>
            </a:r>
          </a:p>
          <a:p>
            <a:pPr marL="0" indent="0" algn="just">
              <a:buNone/>
            </a:pPr>
            <a:r>
              <a:rPr lang="en-US" dirty="0">
                <a:solidFill>
                  <a:srgbClr val="FF0000"/>
                </a:solidFill>
                <a:latin typeface="Arial Black" pitchFamily="34" charset="0"/>
              </a:rPr>
              <a:t>Note:</a:t>
            </a:r>
            <a:r>
              <a:rPr lang="en-US" dirty="0"/>
              <a:t> </a:t>
            </a:r>
            <a:r>
              <a:rPr lang="en-US" dirty="0">
                <a:latin typeface="Arial Narrow" pitchFamily="34" charset="0"/>
              </a:rPr>
              <a:t>M.O. must be hydrated if to be killed by </a:t>
            </a:r>
            <a:r>
              <a:rPr lang="en-US" dirty="0" err="1">
                <a:latin typeface="Arial Narrow" pitchFamily="34" charset="0"/>
              </a:rPr>
              <a:t>EtO</a:t>
            </a:r>
            <a:r>
              <a:rPr lang="en-US" dirty="0">
                <a:latin typeface="Arial Narrow" pitchFamily="34" charset="0"/>
              </a:rPr>
              <a:t> within the usual cycle time.</a:t>
            </a:r>
          </a:p>
          <a:p>
            <a:pPr marL="0" indent="0" algn="just">
              <a:buNone/>
            </a:pPr>
            <a:endParaRPr lang="en-US" dirty="0"/>
          </a:p>
          <a:p>
            <a:pPr marL="514350" indent="-514350" algn="just">
              <a:buFont typeface="+mj-lt"/>
              <a:buAutoNum type="arabicPeriod" startAt="3"/>
            </a:pPr>
            <a:r>
              <a:rPr lang="en-US" dirty="0">
                <a:latin typeface="Berlin Sans FB Demi" pitchFamily="34" charset="0"/>
              </a:rPr>
              <a:t>The exposure conditions with </a:t>
            </a:r>
            <a:r>
              <a:rPr lang="en-US" dirty="0" err="1">
                <a:latin typeface="Berlin Sans FB Demi" pitchFamily="34" charset="0"/>
              </a:rPr>
              <a:t>EtO</a:t>
            </a:r>
            <a:r>
              <a:rPr lang="en-US" dirty="0">
                <a:latin typeface="Berlin Sans FB Demi" pitchFamily="34" charset="0"/>
              </a:rPr>
              <a:t> conc. higher than the min. effective conc. of 450 mg/liter of chamber volume reduce the exposure period.</a:t>
            </a:r>
          </a:p>
          <a:p>
            <a:pPr marL="0" indent="0" algn="just">
              <a:buNone/>
            </a:pPr>
            <a:r>
              <a:rPr lang="en-US" dirty="0">
                <a:solidFill>
                  <a:srgbClr val="FF0000"/>
                </a:solidFill>
                <a:latin typeface="Arial Black" pitchFamily="34" charset="0"/>
              </a:rPr>
              <a:t>Note:</a:t>
            </a:r>
            <a:r>
              <a:rPr lang="en-US" dirty="0"/>
              <a:t> </a:t>
            </a:r>
            <a:r>
              <a:rPr lang="en-US" dirty="0">
                <a:latin typeface="Arial Narrow" pitchFamily="34" charset="0"/>
              </a:rPr>
              <a:t>The conc. employed are directly related to the pressure of the various mixtures required to attain that conc.</a:t>
            </a:r>
          </a:p>
        </p:txBody>
      </p:sp>
    </p:spTree>
    <p:extLst>
      <p:ext uri="{BB962C8B-B14F-4D97-AF65-F5344CB8AC3E}">
        <p14:creationId xmlns:p14="http://schemas.microsoft.com/office/powerpoint/2010/main" val="1614182518"/>
      </p:ext>
    </p:extLst>
  </p:cSld>
  <p:clrMapOvr>
    <a:masterClrMapping/>
  </p:clrMapOvr>
  <mc:AlternateContent xmlns:mc="http://schemas.openxmlformats.org/markup-compatibility/2006" xmlns:p14="http://schemas.microsoft.com/office/powerpoint/2010/main">
    <mc:Choice Requires="p14">
      <p:transition spd="med" advClick="0">
        <p14:flip dir="r"/>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6629400" y="152400"/>
            <a:ext cx="3810000" cy="1219200"/>
          </a:xfrm>
          <a:prstGeom prst="ellipse">
            <a:avLst/>
          </a:prstGeom>
          <a:ln>
            <a:noFill/>
          </a:ln>
          <a:effectLst>
            <a:softEdge rad="112500"/>
          </a:effectLst>
        </p:spPr>
      </p:pic>
      <p:sp>
        <p:nvSpPr>
          <p:cNvPr id="3" name="Content Placeholder 2"/>
          <p:cNvSpPr>
            <a:spLocks noGrp="1"/>
          </p:cNvSpPr>
          <p:nvPr>
            <p:ph sz="quarter" idx="1"/>
          </p:nvPr>
        </p:nvSpPr>
        <p:spPr>
          <a:xfrm>
            <a:off x="407503" y="1371600"/>
            <a:ext cx="10555357" cy="5105400"/>
          </a:xfrm>
        </p:spPr>
        <p:txBody>
          <a:bodyPr>
            <a:normAutofit lnSpcReduction="10000"/>
          </a:bodyPr>
          <a:lstStyle/>
          <a:p>
            <a:pPr marL="0" indent="0" algn="just">
              <a:buNone/>
            </a:pPr>
            <a:r>
              <a:rPr lang="en-US" dirty="0">
                <a:solidFill>
                  <a:srgbClr val="FF0000"/>
                </a:solidFill>
                <a:latin typeface="Arial Black" pitchFamily="34" charset="0"/>
              </a:rPr>
              <a:t>Note:</a:t>
            </a:r>
            <a:r>
              <a:rPr lang="en-US" dirty="0"/>
              <a:t> </a:t>
            </a:r>
            <a:r>
              <a:rPr lang="en-US" b="1" u="sng" dirty="0">
                <a:latin typeface="Arial Narrow" pitchFamily="34" charset="0"/>
              </a:rPr>
              <a:t>liquid ethylene oxide </a:t>
            </a:r>
            <a:r>
              <a:rPr lang="en-US" dirty="0">
                <a:latin typeface="Arial Narrow" pitchFamily="34" charset="0"/>
              </a:rPr>
              <a:t>is frequently used by vaporized into the sterilizing chamber previously evacuated to at least 28 in. Hg. </a:t>
            </a:r>
          </a:p>
          <a:p>
            <a:endParaRPr lang="en-US" dirty="0"/>
          </a:p>
          <a:p>
            <a:pPr marL="0" indent="0">
              <a:buNone/>
            </a:pPr>
            <a:r>
              <a:rPr lang="en-US" dirty="0">
                <a:latin typeface="Berlin Sans FB Demi" pitchFamily="34" charset="0"/>
              </a:rPr>
              <a:t>How to evacuate of </a:t>
            </a:r>
            <a:r>
              <a:rPr lang="en-US" dirty="0" err="1">
                <a:latin typeface="Berlin Sans FB Demi" pitchFamily="34" charset="0"/>
              </a:rPr>
              <a:t>EtO</a:t>
            </a:r>
            <a:r>
              <a:rPr lang="en-US" dirty="0">
                <a:latin typeface="Berlin Sans FB Demi" pitchFamily="34" charset="0"/>
              </a:rPr>
              <a:t>??</a:t>
            </a:r>
          </a:p>
          <a:p>
            <a:pPr marL="0" indent="0" algn="just">
              <a:buNone/>
            </a:pPr>
            <a:r>
              <a:rPr lang="en-US" b="1" dirty="0">
                <a:solidFill>
                  <a:srgbClr val="00B050"/>
                </a:solidFill>
              </a:rPr>
              <a:t>Dissipation of </a:t>
            </a:r>
            <a:r>
              <a:rPr lang="en-US" b="1" dirty="0" err="1">
                <a:solidFill>
                  <a:srgbClr val="00B050"/>
                </a:solidFill>
              </a:rPr>
              <a:t>EtO</a:t>
            </a:r>
            <a:r>
              <a:rPr lang="en-US" b="1" dirty="0">
                <a:solidFill>
                  <a:srgbClr val="00B050"/>
                </a:solidFill>
              </a:rPr>
              <a:t> from materials is accomplished at the end of a sterilizing cycle by the evacuation followed by a short period of aeration, that is, exposure to the normal atmosphere. </a:t>
            </a:r>
          </a:p>
          <a:p>
            <a:pPr marL="0" indent="0">
              <a:buNone/>
            </a:pPr>
            <a:endParaRPr lang="en-US" dirty="0"/>
          </a:p>
          <a:p>
            <a:pPr marL="0" indent="0">
              <a:buNone/>
            </a:pPr>
            <a:r>
              <a:rPr lang="en-US" b="1" dirty="0">
                <a:solidFill>
                  <a:srgbClr val="0070C0"/>
                </a:solidFill>
                <a:latin typeface="Berlin Sans FB" pitchFamily="34" charset="0"/>
              </a:rPr>
              <a:t>Disadvantages:</a:t>
            </a:r>
          </a:p>
          <a:p>
            <a:pPr marL="514350" indent="-514350" algn="just">
              <a:buFont typeface="+mj-lt"/>
              <a:buAutoNum type="arabicPeriod"/>
            </a:pPr>
            <a:r>
              <a:rPr lang="en-US" dirty="0"/>
              <a:t>Rubber, certain plastics, and leather-have a strong affinity for </a:t>
            </a:r>
            <a:r>
              <a:rPr lang="en-US" dirty="0" err="1"/>
              <a:t>EtO</a:t>
            </a:r>
            <a:r>
              <a:rPr lang="en-US" dirty="0"/>
              <a:t> and may require prolonged aeration, as long as 12 to 24 hours, before items safely be used. </a:t>
            </a:r>
          </a:p>
          <a:p>
            <a:pPr marL="514350" indent="-514350" algn="just">
              <a:buFont typeface="+mj-lt"/>
              <a:buAutoNum type="arabicPeriod"/>
            </a:pPr>
            <a:r>
              <a:rPr lang="en-US" dirty="0"/>
              <a:t>Tissue irritation may result if the </a:t>
            </a:r>
            <a:r>
              <a:rPr lang="en-US" dirty="0" err="1"/>
              <a:t>Eto</a:t>
            </a:r>
            <a:r>
              <a:rPr lang="en-US" dirty="0"/>
              <a:t> is not entirely dissipated.</a:t>
            </a:r>
          </a:p>
          <a:p>
            <a:pPr marL="514350" indent="-514350" algn="just">
              <a:buFont typeface="+mj-lt"/>
              <a:buAutoNum type="arabicPeriod"/>
            </a:pPr>
            <a:r>
              <a:rPr lang="en-US" dirty="0"/>
              <a:t>Carcinogenic and mutagenic properties of </a:t>
            </a:r>
            <a:r>
              <a:rPr lang="en-US" dirty="0" err="1"/>
              <a:t>EtO</a:t>
            </a:r>
            <a:r>
              <a:rPr lang="en-US" dirty="0"/>
              <a:t> and residues in materials for human use.</a:t>
            </a:r>
          </a:p>
        </p:txBody>
      </p:sp>
    </p:spTree>
    <p:extLst>
      <p:ext uri="{BB962C8B-B14F-4D97-AF65-F5344CB8AC3E}">
        <p14:creationId xmlns:p14="http://schemas.microsoft.com/office/powerpoint/2010/main" val="464134805"/>
      </p:ext>
    </p:extLst>
  </p:cSld>
  <p:clrMapOvr>
    <a:masterClrMapping/>
  </p:clrMapOvr>
  <mc:AlternateContent xmlns:mc="http://schemas.openxmlformats.org/markup-compatibility/2006" xmlns:p14="http://schemas.microsoft.com/office/powerpoint/2010/main">
    <mc:Choice Requires="p14">
      <p:transition spd="med" advClick="0">
        <p14:prism/>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311887" y="152400"/>
            <a:ext cx="3810000" cy="1600200"/>
          </a:xfrm>
          <a:prstGeom prst="ellipse">
            <a:avLst/>
          </a:prstGeom>
          <a:ln>
            <a:noFill/>
          </a:ln>
          <a:effectLst>
            <a:softEdge rad="112500"/>
          </a:effectLst>
        </p:spPr>
      </p:pic>
      <p:sp>
        <p:nvSpPr>
          <p:cNvPr id="3" name="Content Placeholder 2"/>
          <p:cNvSpPr>
            <a:spLocks noGrp="1"/>
          </p:cNvSpPr>
          <p:nvPr>
            <p:ph sz="quarter" idx="1"/>
          </p:nvPr>
        </p:nvSpPr>
        <p:spPr>
          <a:xfrm>
            <a:off x="218661" y="1828800"/>
            <a:ext cx="10744200" cy="4876800"/>
          </a:xfrm>
        </p:spPr>
        <p:txBody>
          <a:bodyPr>
            <a:normAutofit fontScale="70000" lnSpcReduction="20000"/>
          </a:bodyPr>
          <a:lstStyle/>
          <a:p>
            <a:pPr marL="0" indent="0" algn="just">
              <a:buNone/>
            </a:pPr>
            <a:r>
              <a:rPr lang="en-US" sz="3100" dirty="0">
                <a:solidFill>
                  <a:srgbClr val="FF0000"/>
                </a:solidFill>
                <a:latin typeface="Berlin Sans FB Demi" pitchFamily="34" charset="0"/>
              </a:rPr>
              <a:t>Mechanism of Action of Ethylene oxide:</a:t>
            </a:r>
            <a:r>
              <a:rPr lang="en-US" dirty="0">
                <a:solidFill>
                  <a:srgbClr val="FF0000"/>
                </a:solidFill>
                <a:latin typeface="Berlin Sans FB Demi" pitchFamily="34" charset="0"/>
              </a:rPr>
              <a:t> </a:t>
            </a:r>
            <a:r>
              <a:rPr lang="en-US" dirty="0">
                <a:latin typeface="Arial Narrow" pitchFamily="34" charset="0"/>
              </a:rPr>
              <a:t>exert lethal effect upon M.O. by </a:t>
            </a:r>
            <a:r>
              <a:rPr lang="en-US" u="sng" dirty="0">
                <a:latin typeface="Arial Narrow" pitchFamily="34" charset="0"/>
              </a:rPr>
              <a:t>alkylating essential metabolites</a:t>
            </a:r>
            <a:r>
              <a:rPr lang="en-US" dirty="0">
                <a:latin typeface="Arial Narrow" pitchFamily="34" charset="0"/>
              </a:rPr>
              <a:t>, affecting particularly the reproductive process. </a:t>
            </a:r>
          </a:p>
          <a:p>
            <a:pPr marL="0" indent="0" algn="just">
              <a:buNone/>
            </a:pPr>
            <a:endParaRPr lang="en-US" dirty="0">
              <a:latin typeface="Arial Narrow" pitchFamily="34" charset="0"/>
            </a:endParaRPr>
          </a:p>
          <a:p>
            <a:pPr marL="0" indent="0" algn="just">
              <a:buNone/>
            </a:pPr>
            <a:r>
              <a:rPr lang="en-US" dirty="0">
                <a:solidFill>
                  <a:srgbClr val="00B050"/>
                </a:solidFill>
                <a:latin typeface="Arial Unicode MS" pitchFamily="34" charset="-128"/>
                <a:ea typeface="Arial Unicode MS" pitchFamily="34" charset="-128"/>
                <a:cs typeface="Arial Unicode MS" pitchFamily="34" charset="-128"/>
              </a:rPr>
              <a:t>The alkylation occurs by </a:t>
            </a:r>
            <a:r>
              <a:rPr lang="en-US" u="sng" dirty="0">
                <a:solidFill>
                  <a:srgbClr val="00B050"/>
                </a:solidFill>
                <a:latin typeface="Arial Unicode MS" pitchFamily="34" charset="-128"/>
                <a:ea typeface="Arial Unicode MS" pitchFamily="34" charset="-128"/>
                <a:cs typeface="Arial Unicode MS" pitchFamily="34" charset="-128"/>
              </a:rPr>
              <a:t>replacing an active hydrogen on sulfhydryl, amino, carboxyl, or hydroxyl groups with a </a:t>
            </a:r>
            <a:r>
              <a:rPr lang="en-US" u="sng" dirty="0" err="1">
                <a:solidFill>
                  <a:srgbClr val="00B050"/>
                </a:solidFill>
                <a:latin typeface="Arial Unicode MS" pitchFamily="34" charset="-128"/>
                <a:ea typeface="Arial Unicode MS" pitchFamily="34" charset="-128"/>
                <a:cs typeface="Arial Unicode MS" pitchFamily="34" charset="-128"/>
              </a:rPr>
              <a:t>hydroxyethyl</a:t>
            </a:r>
            <a:r>
              <a:rPr lang="en-US" u="sng" dirty="0">
                <a:solidFill>
                  <a:srgbClr val="00B050"/>
                </a:solidFill>
                <a:latin typeface="Arial Unicode MS" pitchFamily="34" charset="-128"/>
                <a:ea typeface="Arial Unicode MS" pitchFamily="34" charset="-128"/>
                <a:cs typeface="Arial Unicode MS" pitchFamily="34" charset="-128"/>
              </a:rPr>
              <a:t> radical.</a:t>
            </a:r>
          </a:p>
          <a:p>
            <a:pPr marL="0" indent="0" algn="just">
              <a:buNone/>
            </a:pPr>
            <a:endParaRPr lang="en-US" dirty="0">
              <a:solidFill>
                <a:srgbClr val="00B050"/>
              </a:solidFill>
              <a:latin typeface="Arial Unicode MS" pitchFamily="34" charset="-128"/>
              <a:ea typeface="Arial Unicode MS" pitchFamily="34" charset="-128"/>
              <a:cs typeface="Arial Unicode MS" pitchFamily="34" charset="-128"/>
            </a:endParaRPr>
          </a:p>
          <a:p>
            <a:pPr marL="0" indent="0" algn="ctr">
              <a:buNone/>
            </a:pPr>
            <a:r>
              <a:rPr lang="en-US" dirty="0">
                <a:solidFill>
                  <a:srgbClr val="00B050"/>
                </a:solidFill>
                <a:latin typeface="Arial Unicode MS" pitchFamily="34" charset="-128"/>
                <a:ea typeface="Arial Unicode MS" pitchFamily="34" charset="-128"/>
                <a:cs typeface="Arial Unicode MS" pitchFamily="34" charset="-128"/>
              </a:rPr>
              <a:t>The altered metabolites are not available to the M.O., and so it dies without reproducing.</a:t>
            </a:r>
          </a:p>
          <a:p>
            <a:pPr algn="just"/>
            <a:endParaRPr lang="en-US" dirty="0"/>
          </a:p>
          <a:p>
            <a:pPr marL="0" indent="0" algn="just">
              <a:buNone/>
            </a:pPr>
            <a:r>
              <a:rPr lang="en-US" sz="3100" dirty="0">
                <a:solidFill>
                  <a:srgbClr val="0070C0"/>
                </a:solidFill>
                <a:latin typeface="Berlin Sans FB Demi" pitchFamily="34" charset="0"/>
              </a:rPr>
              <a:t> </a:t>
            </a:r>
          </a:p>
          <a:p>
            <a:pPr marL="0" indent="0" algn="just">
              <a:buNone/>
            </a:pPr>
            <a:r>
              <a:rPr lang="en-US" sz="2900" dirty="0">
                <a:solidFill>
                  <a:srgbClr val="0070C0"/>
                </a:solidFill>
                <a:latin typeface="Berlin Sans FB Demi" pitchFamily="34" charset="0"/>
              </a:rPr>
              <a:t>Limitation</a:t>
            </a:r>
            <a:r>
              <a:rPr lang="en-US" sz="2900" dirty="0">
                <a:solidFill>
                  <a:srgbClr val="0070C0"/>
                </a:solidFill>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 Alkylation occur with drug molecules in liquid state so </a:t>
            </a:r>
            <a:r>
              <a:rPr lang="en-US" dirty="0" err="1">
                <a:latin typeface="Arial Unicode MS" pitchFamily="34" charset="-128"/>
                <a:ea typeface="Arial Unicode MS" pitchFamily="34" charset="-128"/>
                <a:cs typeface="Arial Unicode MS" pitchFamily="34" charset="-128"/>
              </a:rPr>
              <a:t>EtO</a:t>
            </a:r>
            <a:r>
              <a:rPr lang="en-US" dirty="0">
                <a:latin typeface="Arial Unicode MS" pitchFamily="34" charset="-128"/>
                <a:ea typeface="Arial Unicode MS" pitchFamily="34" charset="-128"/>
                <a:cs typeface="Arial Unicode MS" pitchFamily="34" charset="-128"/>
              </a:rPr>
              <a:t> sterilization is limited</a:t>
            </a:r>
          </a:p>
          <a:p>
            <a:pPr marL="0" indent="0" algn="just">
              <a:buNone/>
            </a:pPr>
            <a:r>
              <a:rPr lang="en-US" dirty="0"/>
              <a:t> </a:t>
            </a:r>
          </a:p>
          <a:p>
            <a:pPr marL="0" indent="0" algn="just">
              <a:buNone/>
            </a:pPr>
            <a:r>
              <a:rPr lang="en-US" sz="3400" dirty="0">
                <a:solidFill>
                  <a:srgbClr val="0070C0"/>
                </a:solidFill>
                <a:latin typeface="Berlin Sans FB Demi" pitchFamily="34" charset="0"/>
              </a:rPr>
              <a:t>Application:</a:t>
            </a:r>
          </a:p>
          <a:p>
            <a:pPr marL="514350" indent="-514350" algn="just">
              <a:buFont typeface="+mj-lt"/>
              <a:buAutoNum type="arabicPeriod"/>
            </a:pPr>
            <a:r>
              <a:rPr lang="en-US" sz="2900" dirty="0">
                <a:latin typeface="Arial Narrow" pitchFamily="34" charset="0"/>
              </a:rPr>
              <a:t>dry powders of substances are unaffected</a:t>
            </a:r>
          </a:p>
          <a:p>
            <a:pPr marL="514350" indent="-514350" algn="just">
              <a:buFont typeface="+mj-lt"/>
              <a:buAutoNum type="arabicPeriod"/>
            </a:pPr>
            <a:r>
              <a:rPr lang="en-US" sz="2900" dirty="0">
                <a:latin typeface="Arial Narrow" pitchFamily="34" charset="0"/>
              </a:rPr>
              <a:t>plastic materials, rubber goods, and delicate optical instruments. </a:t>
            </a:r>
          </a:p>
          <a:p>
            <a:pPr marL="514350" indent="-514350" algn="just">
              <a:buFont typeface="+mj-lt"/>
              <a:buAutoNum type="arabicPeriod"/>
            </a:pPr>
            <a:r>
              <a:rPr lang="en-US" sz="2900" dirty="0">
                <a:latin typeface="Arial Narrow" pitchFamily="34" charset="0"/>
              </a:rPr>
              <a:t>stainless steel equipment has a longer useful life when sterilized with ethylene oxide instead of steam. </a:t>
            </a:r>
          </a:p>
          <a:p>
            <a:pPr marL="514350" indent="-514350" algn="just">
              <a:buFont typeface="+mj-lt"/>
              <a:buAutoNum type="arabicPeriod"/>
            </a:pPr>
            <a:r>
              <a:rPr lang="en-US" sz="2900" dirty="0">
                <a:latin typeface="Arial Narrow" pitchFamily="34" charset="0"/>
              </a:rPr>
              <a:t>sterilize parenteral administration sets, hypodermic needles, plastic syringes due to effective penetrability of </a:t>
            </a:r>
            <a:r>
              <a:rPr lang="en-US" sz="2900" dirty="0" err="1">
                <a:latin typeface="Arial Narrow" pitchFamily="34" charset="0"/>
              </a:rPr>
              <a:t>EtO</a:t>
            </a:r>
            <a:r>
              <a:rPr lang="en-US" sz="2900" dirty="0">
                <a:latin typeface="Arial Narrow" pitchFamily="34" charset="0"/>
              </a:rPr>
              <a:t>.</a:t>
            </a:r>
          </a:p>
        </p:txBody>
      </p:sp>
      <p:sp>
        <p:nvSpPr>
          <p:cNvPr id="4" name="Down Arrow 3"/>
          <p:cNvSpPr/>
          <p:nvPr/>
        </p:nvSpPr>
        <p:spPr>
          <a:xfrm>
            <a:off x="5438361" y="2895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595035"/>
      </p:ext>
    </p:extLst>
  </p:cSld>
  <p:clrMapOvr>
    <a:masterClrMapping/>
  </p:clrMapOvr>
  <mc:AlternateContent xmlns:mc="http://schemas.openxmlformats.org/markup-compatibility/2006" xmlns:p14="http://schemas.microsoft.com/office/powerpoint/2010/main">
    <mc:Choice Requires="p14">
      <p:transition spd="med" advClick="0">
        <p14:doors dir="vert"/>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6705600" y="152400"/>
            <a:ext cx="3810000" cy="1219200"/>
          </a:xfrm>
          <a:prstGeom prst="ellipse">
            <a:avLst/>
          </a:prstGeom>
          <a:ln>
            <a:noFill/>
          </a:ln>
          <a:effectLst>
            <a:softEdge rad="112500"/>
          </a:effectLst>
        </p:spPr>
      </p:pic>
      <p:sp>
        <p:nvSpPr>
          <p:cNvPr id="2" name="Title 1"/>
          <p:cNvSpPr>
            <a:spLocks noGrp="1"/>
          </p:cNvSpPr>
          <p:nvPr>
            <p:ph type="title"/>
          </p:nvPr>
        </p:nvSpPr>
        <p:spPr>
          <a:xfrm>
            <a:off x="1905000" y="304800"/>
            <a:ext cx="4648200" cy="73183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latin typeface="Berlin Sans FB Demi" pitchFamily="34" charset="0"/>
              </a:rPr>
              <a:t>Surface Disinfection</a:t>
            </a:r>
          </a:p>
        </p:txBody>
      </p:sp>
      <p:sp>
        <p:nvSpPr>
          <p:cNvPr id="3" name="Content Placeholder 2"/>
          <p:cNvSpPr>
            <a:spLocks noGrp="1"/>
          </p:cNvSpPr>
          <p:nvPr>
            <p:ph sz="quarter" idx="1"/>
          </p:nvPr>
        </p:nvSpPr>
        <p:spPr>
          <a:xfrm>
            <a:off x="407504" y="1371600"/>
            <a:ext cx="10455966" cy="5410200"/>
          </a:xfrm>
        </p:spPr>
        <p:txBody>
          <a:bodyPr>
            <a:normAutofit/>
          </a:bodyPr>
          <a:lstStyle/>
          <a:p>
            <a:pPr marL="0" indent="0" algn="just">
              <a:buNone/>
            </a:pPr>
            <a:r>
              <a:rPr lang="en-US" dirty="0">
                <a:latin typeface="Berlin Sans FB" pitchFamily="34" charset="0"/>
              </a:rPr>
              <a:t>The use of chemical disinfectants to reduce microbial population so that asepsis can be maintained in a limited, controlled environment.</a:t>
            </a:r>
          </a:p>
          <a:p>
            <a:pPr marL="0" indent="0" algn="just">
              <a:buNone/>
            </a:pPr>
            <a:endParaRPr lang="en-US" dirty="0">
              <a:latin typeface="Berlin Sans FB" pitchFamily="34" charset="0"/>
            </a:endParaRPr>
          </a:p>
          <a:p>
            <a:pPr marL="0" indent="0" algn="just">
              <a:buNone/>
            </a:pPr>
            <a:r>
              <a:rPr lang="en-US" dirty="0">
                <a:solidFill>
                  <a:srgbClr val="7030A0"/>
                </a:solidFill>
                <a:latin typeface="Arial Black" pitchFamily="34" charset="0"/>
              </a:rPr>
              <a:t>The effectiveness of a disinfectant depends on:</a:t>
            </a:r>
          </a:p>
          <a:p>
            <a:pPr marL="514350" indent="-514350" algn="just">
              <a:buFont typeface="+mj-lt"/>
              <a:buAutoNum type="alphaUcPeriod"/>
            </a:pPr>
            <a:r>
              <a:rPr lang="en-US" dirty="0">
                <a:latin typeface="Arial Rounded MT Bold" pitchFamily="34" charset="0"/>
              </a:rPr>
              <a:t>Nature of the surface</a:t>
            </a:r>
          </a:p>
          <a:p>
            <a:pPr marL="514350" indent="-514350" algn="just">
              <a:buFont typeface="+mj-lt"/>
              <a:buAutoNum type="alphaUcPeriod"/>
            </a:pPr>
            <a:r>
              <a:rPr lang="en-US" dirty="0">
                <a:latin typeface="Arial Rounded MT Bold" pitchFamily="34" charset="0"/>
              </a:rPr>
              <a:t>Nature and degree of contamination</a:t>
            </a:r>
          </a:p>
          <a:p>
            <a:pPr marL="514350" indent="-514350" algn="just">
              <a:buFont typeface="+mj-lt"/>
              <a:buAutoNum type="alphaUcPeriod"/>
            </a:pPr>
            <a:r>
              <a:rPr lang="en-US" dirty="0">
                <a:latin typeface="Arial Rounded MT Bold" pitchFamily="34" charset="0"/>
              </a:rPr>
              <a:t>Microbicidal activity of the agent. </a:t>
            </a:r>
          </a:p>
          <a:p>
            <a:pPr algn="just"/>
            <a:endParaRPr lang="en-US" dirty="0"/>
          </a:p>
          <a:p>
            <a:pPr marL="0" indent="0" algn="just">
              <a:buNone/>
            </a:pPr>
            <a:r>
              <a:rPr lang="en-US" sz="2800" dirty="0">
                <a:solidFill>
                  <a:srgbClr val="FF0000"/>
                </a:solidFill>
                <a:latin typeface="Berlin Sans FB Demi" pitchFamily="34" charset="0"/>
              </a:rPr>
              <a:t>Important notes: </a:t>
            </a:r>
          </a:p>
          <a:p>
            <a:pPr marL="514350" indent="-514350" algn="just">
              <a:buFont typeface="+mj-lt"/>
              <a:buAutoNum type="arabicPeriod"/>
            </a:pPr>
            <a:r>
              <a:rPr lang="en-US" b="1" u="sng" dirty="0">
                <a:solidFill>
                  <a:srgbClr val="00B050"/>
                </a:solidFill>
                <a:latin typeface="Arial Narrow" pitchFamily="34" charset="0"/>
              </a:rPr>
              <a:t>Hard smooth surfaces are much easier to disinfect than rough porous ones. </a:t>
            </a:r>
          </a:p>
          <a:p>
            <a:pPr marL="514350" indent="-514350" algn="just">
              <a:buFont typeface="+mj-lt"/>
              <a:buAutoNum type="arabicPeriod"/>
            </a:pPr>
            <a:r>
              <a:rPr lang="en-US" b="1" u="sng" dirty="0">
                <a:solidFill>
                  <a:srgbClr val="00B050"/>
                </a:solidFill>
                <a:effectLst>
                  <a:outerShdw blurRad="38100" dist="38100" dir="2700000" algn="tl">
                    <a:srgbClr val="000000">
                      <a:alpha val="43137"/>
                    </a:srgbClr>
                  </a:outerShdw>
                </a:effectLst>
                <a:latin typeface="Arial Narrow" pitchFamily="34" charset="0"/>
              </a:rPr>
              <a:t>Most disinfectants are not effective against spores</a:t>
            </a:r>
            <a:r>
              <a:rPr lang="en-US" b="1" dirty="0">
                <a:solidFill>
                  <a:srgbClr val="00B050"/>
                </a:solidFill>
                <a:latin typeface="Arial Narrow" pitchFamily="34" charset="0"/>
              </a:rPr>
              <a:t>, only vegetative forms of M.O. killed so it is essential to select an agent that has been proven effective against the common contaminants.</a:t>
            </a:r>
          </a:p>
          <a:p>
            <a:pPr algn="just"/>
            <a:endParaRPr lang="en-US" dirty="0"/>
          </a:p>
          <a:p>
            <a:endParaRPr lang="en-US" dirty="0"/>
          </a:p>
        </p:txBody>
      </p:sp>
    </p:spTree>
    <p:extLst>
      <p:ext uri="{BB962C8B-B14F-4D97-AF65-F5344CB8AC3E}">
        <p14:creationId xmlns:p14="http://schemas.microsoft.com/office/powerpoint/2010/main" val="2994903795"/>
      </p:ext>
    </p:extLst>
  </p:cSld>
  <p:clrMapOvr>
    <a:masterClrMapping/>
  </p:clrMapOvr>
  <mc:AlternateContent xmlns:mc="http://schemas.openxmlformats.org/markup-compatibility/2006" xmlns:p14="http://schemas.microsoft.com/office/powerpoint/2010/main">
    <mc:Choice Requires="p14">
      <p:transition spd="med" advClick="0">
        <p14:warp dir="in"/>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6553200" y="152400"/>
            <a:ext cx="3810000" cy="1600200"/>
          </a:xfrm>
          <a:prstGeom prst="ellipse">
            <a:avLst/>
          </a:prstGeom>
          <a:ln>
            <a:noFill/>
          </a:ln>
          <a:effectLst>
            <a:softEdge rad="112500"/>
          </a:effectLst>
        </p:spPr>
      </p:pic>
      <p:sp>
        <p:nvSpPr>
          <p:cNvPr id="3" name="Content Placeholder 2"/>
          <p:cNvSpPr>
            <a:spLocks noGrp="1"/>
          </p:cNvSpPr>
          <p:nvPr>
            <p:ph sz="quarter" idx="1"/>
          </p:nvPr>
        </p:nvSpPr>
        <p:spPr>
          <a:xfrm>
            <a:off x="387625" y="2017643"/>
            <a:ext cx="10525539" cy="4581939"/>
          </a:xfrm>
        </p:spPr>
        <p:txBody>
          <a:bodyPr>
            <a:normAutofit/>
          </a:bodyPr>
          <a:lstStyle/>
          <a:p>
            <a:pPr marL="0" indent="0" algn="just">
              <a:buNone/>
            </a:pPr>
            <a:r>
              <a:rPr lang="en-US" dirty="0">
                <a:solidFill>
                  <a:srgbClr val="FF0000"/>
                </a:solidFill>
                <a:latin typeface="Berlin Sans FB Demi" pitchFamily="34" charset="0"/>
              </a:rPr>
              <a:t>1- A germicides for smooth hard surfaces contain:</a:t>
            </a:r>
          </a:p>
          <a:p>
            <a:pPr marL="0" indent="0" algn="just">
              <a:buNone/>
            </a:pPr>
            <a:r>
              <a:rPr lang="en-US" dirty="0">
                <a:solidFill>
                  <a:srgbClr val="00B050"/>
                </a:solidFill>
                <a:latin typeface="Arial Narrow" pitchFamily="34" charset="0"/>
              </a:rPr>
              <a:t>2% solution of one of the phenolic germicide cleaners for floors and walls, and 1:1000 concentrations of quaternary ammonium solutions or </a:t>
            </a:r>
            <a:r>
              <a:rPr lang="en-US" u="sng" dirty="0">
                <a:solidFill>
                  <a:srgbClr val="00B050"/>
                </a:solidFill>
                <a:latin typeface="Arial Narrow" pitchFamily="34" charset="0"/>
              </a:rPr>
              <a:t>1 to 2% solutions of phenolic</a:t>
            </a:r>
            <a:r>
              <a:rPr lang="en-US" dirty="0">
                <a:solidFill>
                  <a:srgbClr val="00B050"/>
                </a:solidFill>
                <a:latin typeface="Arial Narrow" pitchFamily="34" charset="0"/>
              </a:rPr>
              <a:t>. </a:t>
            </a:r>
          </a:p>
          <a:p>
            <a:pPr marL="0" indent="0" algn="just">
              <a:buNone/>
            </a:pPr>
            <a:endParaRPr lang="en-US" dirty="0"/>
          </a:p>
          <a:p>
            <a:pPr marL="0" indent="0" algn="just">
              <a:buNone/>
            </a:pPr>
            <a:r>
              <a:rPr lang="en-US" dirty="0">
                <a:solidFill>
                  <a:srgbClr val="FF0000"/>
                </a:solidFill>
                <a:latin typeface="Berlin Sans FB Demi" pitchFamily="34" charset="0"/>
              </a:rPr>
              <a:t>2- A germicides for metallic object contain:</a:t>
            </a:r>
          </a:p>
          <a:p>
            <a:pPr marL="0" indent="0" algn="just">
              <a:buNone/>
            </a:pPr>
            <a:r>
              <a:rPr lang="en-US" dirty="0">
                <a:solidFill>
                  <a:srgbClr val="0070C0"/>
                </a:solidFill>
                <a:latin typeface="Arial Narrow" pitchFamily="34" charset="0"/>
              </a:rPr>
              <a:t>0.2% sodium nitrite added to the quaternary ammonium solutions and </a:t>
            </a:r>
            <a:r>
              <a:rPr lang="en-US" u="sng" dirty="0">
                <a:solidFill>
                  <a:srgbClr val="0070C0"/>
                </a:solidFill>
                <a:latin typeface="Arial Narrow" pitchFamily="34" charset="0"/>
              </a:rPr>
              <a:t>0.5% sodium bicarbonate to the phenolic to prevent rusting. </a:t>
            </a:r>
          </a:p>
          <a:p>
            <a:pPr marL="0" indent="0" algn="just">
              <a:buNone/>
            </a:pPr>
            <a:endParaRPr lang="en-US" u="sng" dirty="0">
              <a:solidFill>
                <a:srgbClr val="0070C0"/>
              </a:solidFill>
              <a:latin typeface="Arial Narrow" pitchFamily="34" charset="0"/>
            </a:endParaRPr>
          </a:p>
          <a:p>
            <a:pPr algn="just"/>
            <a:r>
              <a:rPr lang="en-US" dirty="0">
                <a:solidFill>
                  <a:srgbClr val="7030A0"/>
                </a:solidFill>
                <a:latin typeface="Baskerville Old Face" pitchFamily="18" charset="0"/>
              </a:rPr>
              <a:t>Higher concentrations of disinfectants normally would be expected to be more effectively bactericidal.</a:t>
            </a:r>
          </a:p>
        </p:txBody>
      </p:sp>
    </p:spTree>
    <p:extLst>
      <p:ext uri="{BB962C8B-B14F-4D97-AF65-F5344CB8AC3E}">
        <p14:creationId xmlns:p14="http://schemas.microsoft.com/office/powerpoint/2010/main" val="3664578932"/>
      </p:ext>
    </p:extLst>
  </p:cSld>
  <p:clrMapOvr>
    <a:masterClrMapping/>
  </p:clrMapOvr>
  <mc:AlternateContent xmlns:mc="http://schemas.openxmlformats.org/markup-compatibility/2006" xmlns:p14="http://schemas.microsoft.com/office/powerpoint/2010/main">
    <mc:Choice Requires="p14">
      <p:transition spd="med" advClick="0">
        <p14:pan dir="u"/>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001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561243"/>
      </p:ext>
    </p:extLst>
  </p:cSld>
  <p:clrMapOvr>
    <a:masterClrMapping/>
  </p:clrMapOvr>
  <p:transition spd="med" advClick="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487" y="129210"/>
            <a:ext cx="5257800" cy="639762"/>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nard MT Condensed" pitchFamily="18" charset="0"/>
              </a:rPr>
              <a:t>Lethal action of UV sterilization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174" y="881271"/>
                <a:ext cx="6788426" cy="5867400"/>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114300" indent="0" algn="ctr">
                  <a:buNone/>
                </a:pPr>
                <a:r>
                  <a:rPr lang="en-US" sz="2600" b="1" dirty="0">
                    <a:solidFill>
                      <a:srgbClr val="00B050"/>
                    </a:solidFill>
                  </a:rPr>
                  <a:t>UV light passes through matter </a:t>
                </a:r>
              </a:p>
              <a:p>
                <a:pPr marL="114300" indent="0" algn="just">
                  <a:buNone/>
                </a:pPr>
                <a:endParaRPr lang="en-US" sz="2600" b="1" dirty="0">
                  <a:solidFill>
                    <a:srgbClr val="00B050"/>
                  </a:solidFill>
                </a:endParaRPr>
              </a:p>
              <a:p>
                <a:pPr marL="114300" indent="0" algn="ctr">
                  <a:buNone/>
                </a:pPr>
                <a:r>
                  <a:rPr lang="en-US" sz="2600" b="1" dirty="0">
                    <a:solidFill>
                      <a:srgbClr val="00B050"/>
                    </a:solidFill>
                  </a:rPr>
                  <a:t>Energy is liberated</a:t>
                </a:r>
              </a:p>
              <a:p>
                <a:pPr marL="114300" indent="0" algn="just">
                  <a:buNone/>
                </a:pPr>
                <a:endParaRPr lang="en-US" sz="2600" b="1" dirty="0">
                  <a:solidFill>
                    <a:srgbClr val="00B050"/>
                  </a:solidFill>
                </a:endParaRPr>
              </a:p>
              <a:p>
                <a:pPr marL="114300" indent="0" algn="ctr">
                  <a:buNone/>
                </a:pPr>
                <a:r>
                  <a:rPr lang="en-US" sz="2600" b="1" dirty="0">
                    <a:solidFill>
                      <a:srgbClr val="00B050"/>
                    </a:solidFill>
                  </a:rPr>
                  <a:t>Highly energized state of the atoms</a:t>
                </a:r>
              </a:p>
              <a:p>
                <a:pPr marL="114300" indent="0" algn="just">
                  <a:buNone/>
                </a:pPr>
                <a:endParaRPr lang="en-US" sz="2600" b="1" dirty="0">
                  <a:solidFill>
                    <a:srgbClr val="00B050"/>
                  </a:solidFill>
                </a:endParaRPr>
              </a:p>
              <a:p>
                <a:pPr marL="114300" indent="0" algn="ctr">
                  <a:buNone/>
                </a:pPr>
                <a:r>
                  <a:rPr lang="en-US" sz="2600" b="1" dirty="0">
                    <a:solidFill>
                      <a:srgbClr val="00B050"/>
                    </a:solidFill>
                  </a:rPr>
                  <a:t>Excitation and alteration of activity of essential atoms occurs within the molecules of M.O.</a:t>
                </a:r>
              </a:p>
              <a:p>
                <a:pPr marL="114300" indent="0" algn="ctr">
                  <a:buNone/>
                </a:pPr>
                <a:endParaRPr lang="en-US" sz="2600" b="1" dirty="0">
                  <a:solidFill>
                    <a:srgbClr val="00B050"/>
                  </a:solidFill>
                </a:endParaRPr>
              </a:p>
              <a:p>
                <a:pPr marL="114300" indent="0" algn="ctr">
                  <a:buNone/>
                </a:pPr>
                <a:r>
                  <a:rPr lang="en-US" sz="2600" b="1" dirty="0">
                    <a:solidFill>
                      <a:srgbClr val="00B050"/>
                    </a:solidFill>
                  </a:rPr>
                  <a:t>Organism dies /or unable to reproduce.</a:t>
                </a:r>
              </a:p>
              <a:p>
                <a:pPr marL="114300" indent="0" algn="just">
                  <a:buNone/>
                </a:pPr>
                <a:endParaRPr lang="en-US" dirty="0"/>
              </a:p>
              <a:p>
                <a:pPr marL="114300" indent="0" algn="just">
                  <a:buNone/>
                </a:pPr>
                <a:r>
                  <a:rPr lang="en-US" sz="2600" dirty="0">
                    <a:solidFill>
                      <a:srgbClr val="FF0000"/>
                    </a:solidFill>
                    <a:latin typeface="Berlin Sans FB Demi" pitchFamily="34" charset="0"/>
                  </a:rPr>
                  <a:t>The germicidal effectiveness of UV is a meaning of:</a:t>
                </a:r>
              </a:p>
              <a:p>
                <a:pPr marL="571500" indent="-457200" algn="just">
                  <a:buFont typeface="+mj-lt"/>
                  <a:buAutoNum type="arabicPeriod"/>
                </a:pPr>
                <a:r>
                  <a:rPr lang="en-US" sz="2600" dirty="0">
                    <a:latin typeface="Berlin Sans FB Demi" pitchFamily="34" charset="0"/>
                  </a:rPr>
                  <a:t>Intensity of radiation </a:t>
                </a:r>
              </a:p>
              <a:p>
                <a:pPr marL="571500" indent="-457200" algn="just">
                  <a:buFont typeface="+mj-lt"/>
                  <a:buAutoNum type="arabicPeriod"/>
                </a:pPr>
                <a:r>
                  <a:rPr lang="en-US" sz="2600" dirty="0">
                    <a:latin typeface="Berlin Sans FB Demi" pitchFamily="34" charset="0"/>
                  </a:rPr>
                  <a:t>Time of exposure</a:t>
                </a:r>
              </a:p>
              <a:p>
                <a:pPr marL="571500" indent="-457200" algn="just">
                  <a:buFont typeface="+mj-lt"/>
                  <a:buAutoNum type="arabicPeriod"/>
                </a:pPr>
                <a:r>
                  <a:rPr lang="en-US" sz="2600" dirty="0">
                    <a:latin typeface="Berlin Sans FB Demi" pitchFamily="34" charset="0"/>
                  </a:rPr>
                  <a:t>Susceptibility of the organism</a:t>
                </a:r>
              </a:p>
              <a:p>
                <a:pPr algn="just"/>
                <a:endParaRPr lang="en-US" dirty="0"/>
              </a:p>
              <a:p>
                <a:pPr marL="114300" indent="0" algn="just">
                  <a:buNone/>
                </a:pPr>
                <a:r>
                  <a:rPr lang="en-US" sz="2600" dirty="0">
                    <a:solidFill>
                      <a:srgbClr val="FF0000"/>
                    </a:solidFill>
                    <a:latin typeface="Elephant" pitchFamily="18" charset="0"/>
                  </a:rPr>
                  <a:t>Ex: </a:t>
                </a:r>
                <a:r>
                  <a:rPr lang="en-US" sz="2500" dirty="0"/>
                  <a:t>If the </a:t>
                </a:r>
                <a:r>
                  <a:rPr lang="en-US" sz="2500" u="sng" dirty="0">
                    <a:solidFill>
                      <a:srgbClr val="00B050"/>
                    </a:solidFill>
                    <a:latin typeface="Berlin Sans FB Demi" pitchFamily="34" charset="0"/>
                  </a:rPr>
                  <a:t>intensity of radiation on a surface was 20 microwatts per </a:t>
                </a:r>
                <a14:m>
                  <m:oMath xmlns:m="http://schemas.openxmlformats.org/officeDocument/2006/math">
                    <m:sSup>
                      <m:sSupPr>
                        <m:ctrlPr>
                          <a:rPr lang="en-US" sz="2500" i="1" u="sng" smtClean="0">
                            <a:solidFill>
                              <a:srgbClr val="00B050"/>
                            </a:solidFill>
                            <a:latin typeface="Cambria Math" panose="02040503050406030204" pitchFamily="18" charset="0"/>
                          </a:rPr>
                        </m:ctrlPr>
                      </m:sSupPr>
                      <m:e>
                        <m:r>
                          <m:rPr>
                            <m:sty m:val="p"/>
                          </m:rPr>
                          <a:rPr lang="en-US" sz="2500" b="0" i="0" u="sng" smtClean="0">
                            <a:solidFill>
                              <a:srgbClr val="00B050"/>
                            </a:solidFill>
                            <a:latin typeface="Cambria Math"/>
                          </a:rPr>
                          <m:t>cm</m:t>
                        </m:r>
                      </m:e>
                      <m:sup>
                        <m:r>
                          <a:rPr lang="en-US" sz="2500" b="0" i="0" u="sng" smtClean="0">
                            <a:solidFill>
                              <a:srgbClr val="00B050"/>
                            </a:solidFill>
                            <a:latin typeface="Cambria Math"/>
                          </a:rPr>
                          <m:t>2</m:t>
                        </m:r>
                      </m:sup>
                    </m:sSup>
                  </m:oMath>
                </a14:m>
                <a:r>
                  <a:rPr lang="en-US" sz="2500" dirty="0"/>
                  <a:t>,, it would require approximately </a:t>
                </a:r>
                <a:r>
                  <a:rPr lang="en-US" sz="2500" u="sng" dirty="0">
                    <a:solidFill>
                      <a:srgbClr val="0070C0"/>
                    </a:solidFill>
                    <a:latin typeface="Britannic Bold" pitchFamily="34" charset="0"/>
                  </a:rPr>
                  <a:t>1100 seconds exposure to kill B. </a:t>
                </a:r>
                <a:r>
                  <a:rPr lang="en-US" sz="2500" u="sng" dirty="0" err="1">
                    <a:solidFill>
                      <a:srgbClr val="0070C0"/>
                    </a:solidFill>
                    <a:latin typeface="Britannic Bold" pitchFamily="34" charset="0"/>
                  </a:rPr>
                  <a:t>subtilis</a:t>
                </a:r>
                <a:r>
                  <a:rPr lang="en-US" sz="2500" u="sng" dirty="0">
                    <a:solidFill>
                      <a:srgbClr val="0070C0"/>
                    </a:solidFill>
                    <a:latin typeface="Britannic Bold" pitchFamily="34" charset="0"/>
                  </a:rPr>
                  <a:t> </a:t>
                </a:r>
                <a:r>
                  <a:rPr lang="en-US" sz="2500" u="sng" dirty="0">
                    <a:latin typeface="Britannic Bold" pitchFamily="34" charset="0"/>
                  </a:rPr>
                  <a:t>spores</a:t>
                </a:r>
                <a:r>
                  <a:rPr lang="en-US" sz="2500" dirty="0"/>
                  <a:t>, but only approximately </a:t>
                </a:r>
                <a:r>
                  <a:rPr lang="en-US" sz="2500" u="sng" dirty="0">
                    <a:solidFill>
                      <a:srgbClr val="7030A0"/>
                    </a:solidFill>
                    <a:latin typeface="Britannic Bold" pitchFamily="34" charset="0"/>
                  </a:rPr>
                  <a:t>275 seconds to kill S. </a:t>
                </a:r>
                <a:r>
                  <a:rPr lang="en-US" sz="2500" u="sng" dirty="0" err="1">
                    <a:solidFill>
                      <a:srgbClr val="7030A0"/>
                    </a:solidFill>
                    <a:latin typeface="Britannic Bold" pitchFamily="34" charset="0"/>
                  </a:rPr>
                  <a:t>hemolyticus</a:t>
                </a:r>
                <a:r>
                  <a:rPr lang="en-US" sz="2500" u="sng" dirty="0">
                    <a:solidFill>
                      <a:srgbClr val="7030A0"/>
                    </a:solidFill>
                    <a:latin typeface="Britannic Bold" pitchFamily="34" charset="0"/>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174" y="881271"/>
                <a:ext cx="6788426" cy="5867400"/>
              </a:xfrm>
              <a:blipFill>
                <a:blip r:embed="rId2"/>
                <a:stretch>
                  <a:fillRect t="-1346" r="-626"/>
                </a:stretch>
              </a:blipFill>
            </p:spPr>
            <p:txBody>
              <a:bodyPr/>
              <a:lstStyle/>
              <a:p>
                <a:r>
                  <a:rPr lang="en-US">
                    <a:noFill/>
                  </a:rPr>
                  <a:t> </a:t>
                </a:r>
              </a:p>
            </p:txBody>
          </p:sp>
        </mc:Fallback>
      </mc:AlternateContent>
      <p:grpSp>
        <p:nvGrpSpPr>
          <p:cNvPr id="9" name="Group 8"/>
          <p:cNvGrpSpPr/>
          <p:nvPr/>
        </p:nvGrpSpPr>
        <p:grpSpPr>
          <a:xfrm>
            <a:off x="3570782" y="1192588"/>
            <a:ext cx="249174" cy="2373039"/>
            <a:chOff x="3883616" y="1311856"/>
            <a:chExt cx="249174" cy="2373039"/>
          </a:xfrm>
        </p:grpSpPr>
        <p:sp>
          <p:nvSpPr>
            <p:cNvPr id="4" name="Down Arrow 3"/>
            <p:cNvSpPr/>
            <p:nvPr/>
          </p:nvSpPr>
          <p:spPr>
            <a:xfrm>
              <a:off x="3897332" y="1311856"/>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Down Arrow 4"/>
            <p:cNvSpPr/>
            <p:nvPr/>
          </p:nvSpPr>
          <p:spPr>
            <a:xfrm>
              <a:off x="3883616" y="3380095"/>
              <a:ext cx="242316"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7" name="Down Arrow 6"/>
            <p:cNvSpPr/>
            <p:nvPr/>
          </p:nvSpPr>
          <p:spPr>
            <a:xfrm>
              <a:off x="3897332" y="1996588"/>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8" name="Down Arrow 7"/>
            <p:cNvSpPr/>
            <p:nvPr/>
          </p:nvSpPr>
          <p:spPr>
            <a:xfrm>
              <a:off x="3904190" y="256702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grpSp>
      <p:grpSp>
        <p:nvGrpSpPr>
          <p:cNvPr id="6" name="Group 5"/>
          <p:cNvGrpSpPr/>
          <p:nvPr/>
        </p:nvGrpSpPr>
        <p:grpSpPr>
          <a:xfrm>
            <a:off x="7543800" y="228600"/>
            <a:ext cx="3511826" cy="6400799"/>
            <a:chOff x="5791200" y="152400"/>
            <a:chExt cx="2590800" cy="6400799"/>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25908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05000"/>
              <a:ext cx="2590800" cy="46481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a:extLst>
              <a:ext uri="{FF2B5EF4-FFF2-40B4-BE49-F238E27FC236}">
                <a16:creationId xmlns:a16="http://schemas.microsoft.com/office/drawing/2014/main" id="{10F877D5-802E-451B-96DF-F2DFB499FFD7}"/>
              </a:ext>
            </a:extLst>
          </p:cNvPr>
          <p:cNvSpPr txBox="1"/>
          <p:nvPr/>
        </p:nvSpPr>
        <p:spPr>
          <a:xfrm>
            <a:off x="3819956" y="1756083"/>
            <a:ext cx="2232262" cy="369332"/>
          </a:xfrm>
          <a:prstGeom prst="rect">
            <a:avLst/>
          </a:prstGeom>
          <a:noFill/>
        </p:spPr>
        <p:txBody>
          <a:bodyPr wrap="square" rtlCol="0">
            <a:spAutoFit/>
          </a:bodyPr>
          <a:lstStyle/>
          <a:p>
            <a:r>
              <a:rPr lang="en-US" b="1" dirty="0">
                <a:solidFill>
                  <a:srgbClr val="00B050"/>
                </a:solidFill>
              </a:rPr>
              <a:t>Absorbed energy</a:t>
            </a:r>
            <a:endParaRPr lang="en-US" dirty="0"/>
          </a:p>
        </p:txBody>
      </p:sp>
      <p:sp>
        <p:nvSpPr>
          <p:cNvPr id="11" name="Rectangle 10">
            <a:extLst>
              <a:ext uri="{FF2B5EF4-FFF2-40B4-BE49-F238E27FC236}">
                <a16:creationId xmlns:a16="http://schemas.microsoft.com/office/drawing/2014/main" id="{71E28745-4949-4F7B-B00F-155DF5987A36}"/>
              </a:ext>
            </a:extLst>
          </p:cNvPr>
          <p:cNvSpPr/>
          <p:nvPr/>
        </p:nvSpPr>
        <p:spPr>
          <a:xfrm>
            <a:off x="3819956" y="3208683"/>
            <a:ext cx="2201052" cy="369332"/>
          </a:xfrm>
          <a:prstGeom prst="rect">
            <a:avLst/>
          </a:prstGeom>
        </p:spPr>
        <p:txBody>
          <a:bodyPr wrap="none">
            <a:spAutoFit/>
          </a:bodyPr>
          <a:lstStyle/>
          <a:p>
            <a:r>
              <a:rPr lang="en-US" b="1" dirty="0">
                <a:solidFill>
                  <a:srgbClr val="00B050"/>
                </a:solidFill>
              </a:rPr>
              <a:t>Alters their reactivity</a:t>
            </a:r>
            <a:endParaRPr lang="en-US" sz="1400" dirty="0"/>
          </a:p>
        </p:txBody>
      </p:sp>
    </p:spTree>
    <p:extLst>
      <p:ext uri="{BB962C8B-B14F-4D97-AF65-F5344CB8AC3E}">
        <p14:creationId xmlns:p14="http://schemas.microsoft.com/office/powerpoint/2010/main" val="2325453523"/>
      </p:ext>
    </p:extLst>
  </p:cSld>
  <p:clrMapOvr>
    <a:masterClrMapping/>
  </p:clrMapOvr>
  <mc:AlternateContent xmlns:mc="http://schemas.openxmlformats.org/markup-compatibility/2006" xmlns:p14="http://schemas.microsoft.com/office/powerpoint/2010/main">
    <mc:Choice Requires="p14">
      <p:transition spd="med" advClick="0">
        <p14:honeycomb/>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78" y="362775"/>
            <a:ext cx="4953000" cy="609600"/>
          </a:xfrm>
        </p:spPr>
        <p:style>
          <a:lnRef idx="1">
            <a:schemeClr val="accent3"/>
          </a:lnRef>
          <a:fillRef idx="2">
            <a:schemeClr val="accent3"/>
          </a:fillRef>
          <a:effectRef idx="1">
            <a:schemeClr val="accent3"/>
          </a:effectRef>
          <a:fontRef idx="minor">
            <a:schemeClr val="dk1"/>
          </a:fontRef>
        </p:style>
        <p:txBody>
          <a:bodyPr/>
          <a:lstStyle/>
          <a:p>
            <a:pPr algn="ctr"/>
            <a:r>
              <a:rPr lang="en-US" sz="2400" dirty="0">
                <a:latin typeface="Bernard MT Condensed" pitchFamily="18" charset="0"/>
              </a:rPr>
              <a:t>Maintenance, Uses and installation  of UV light</a:t>
            </a:r>
          </a:p>
        </p:txBody>
      </p:sp>
      <p:sp>
        <p:nvSpPr>
          <p:cNvPr id="3" name="Content Placeholder 2"/>
          <p:cNvSpPr>
            <a:spLocks noGrp="1"/>
          </p:cNvSpPr>
          <p:nvPr>
            <p:ph idx="1"/>
          </p:nvPr>
        </p:nvSpPr>
        <p:spPr>
          <a:xfrm>
            <a:off x="268357" y="1268894"/>
            <a:ext cx="7046843" cy="5340626"/>
          </a:xfrm>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114300" indent="0">
              <a:buNone/>
            </a:pPr>
            <a:r>
              <a:rPr lang="en-US" sz="3000" dirty="0">
                <a:solidFill>
                  <a:srgbClr val="FF0000"/>
                </a:solidFill>
                <a:latin typeface="Britannic Bold" pitchFamily="34" charset="0"/>
              </a:rPr>
              <a:t>Maintenance:</a:t>
            </a:r>
            <a:r>
              <a:rPr lang="en-US" dirty="0"/>
              <a:t> </a:t>
            </a:r>
            <a:r>
              <a:rPr lang="en-US" dirty="0">
                <a:solidFill>
                  <a:srgbClr val="0070C0"/>
                </a:solidFill>
              </a:rPr>
              <a:t>to maintain maximum effectiveness.</a:t>
            </a:r>
          </a:p>
          <a:p>
            <a:pPr marL="571500" indent="-457200" algn="just">
              <a:buFont typeface="+mj-lt"/>
              <a:buAutoNum type="arabicPeriod"/>
            </a:pPr>
            <a:r>
              <a:rPr lang="en-US" dirty="0">
                <a:latin typeface="Eras Demi ITC" pitchFamily="34" charset="0"/>
              </a:rPr>
              <a:t>UV lamps must be kept free from dust, grease, and scratches </a:t>
            </a:r>
            <a:r>
              <a:rPr lang="en-US" b="1" dirty="0">
                <a:solidFill>
                  <a:srgbClr val="00B050"/>
                </a:solidFill>
              </a:rPr>
              <a:t>[because of the large reduction in emission intensity will occur]. </a:t>
            </a:r>
          </a:p>
          <a:p>
            <a:pPr marL="571500" indent="-457200" algn="just">
              <a:buFont typeface="+mj-lt"/>
              <a:buAutoNum type="arabicPeriod"/>
            </a:pPr>
            <a:r>
              <a:rPr lang="en-US" dirty="0">
                <a:latin typeface="Eras Demi ITC" pitchFamily="34" charset="0"/>
              </a:rPr>
              <a:t>Replaced when emission levels decrease (about 30 to 50%) </a:t>
            </a:r>
            <a:r>
              <a:rPr lang="en-US" b="1" dirty="0">
                <a:solidFill>
                  <a:srgbClr val="00B050"/>
                </a:solidFill>
              </a:rPr>
              <a:t>[owing to energy-induced changes in the glass that inhibits the emission].</a:t>
            </a:r>
          </a:p>
          <a:p>
            <a:endParaRPr lang="en-US" dirty="0"/>
          </a:p>
          <a:p>
            <a:pPr marL="114300" indent="0">
              <a:buNone/>
            </a:pPr>
            <a:r>
              <a:rPr lang="en-US" sz="3000" dirty="0">
                <a:solidFill>
                  <a:srgbClr val="FF0000"/>
                </a:solidFill>
                <a:latin typeface="Britannic Bold" pitchFamily="34" charset="0"/>
              </a:rPr>
              <a:t>Uses</a:t>
            </a:r>
            <a:r>
              <a:rPr lang="en-US" dirty="0">
                <a:solidFill>
                  <a:srgbClr val="FF0000"/>
                </a:solidFill>
                <a:latin typeface="Britannic Bold" pitchFamily="34" charset="0"/>
              </a:rPr>
              <a:t>:</a:t>
            </a:r>
            <a:r>
              <a:rPr lang="en-US" dirty="0"/>
              <a:t> </a:t>
            </a:r>
            <a:r>
              <a:rPr lang="en-US" dirty="0">
                <a:solidFill>
                  <a:srgbClr val="0070C0"/>
                </a:solidFill>
              </a:rPr>
              <a:t>UV lamps are used primarily:</a:t>
            </a:r>
          </a:p>
          <a:p>
            <a:pPr marL="571500" indent="-457200">
              <a:buFont typeface="+mj-lt"/>
              <a:buAutoNum type="arabicPeriod"/>
            </a:pPr>
            <a:r>
              <a:rPr lang="en-US" dirty="0"/>
              <a:t>Germicidal effect on surfaces </a:t>
            </a:r>
          </a:p>
          <a:p>
            <a:pPr marL="571500" indent="-457200">
              <a:buFont typeface="+mj-lt"/>
              <a:buAutoNum type="arabicPeriod"/>
            </a:pPr>
            <a:r>
              <a:rPr lang="en-US" dirty="0"/>
              <a:t>Penetrating effect through clean air and water.</a:t>
            </a:r>
          </a:p>
          <a:p>
            <a:pPr marL="114300" indent="0">
              <a:buNone/>
            </a:pPr>
            <a:endParaRPr lang="en-US" dirty="0"/>
          </a:p>
          <a:p>
            <a:pPr marL="114300" indent="0">
              <a:buNone/>
            </a:pPr>
            <a:r>
              <a:rPr lang="en-US" sz="3100" dirty="0">
                <a:solidFill>
                  <a:srgbClr val="FF0000"/>
                </a:solidFill>
                <a:latin typeface="Britannic Bold" pitchFamily="34" charset="0"/>
              </a:rPr>
              <a:t>Installation</a:t>
            </a:r>
            <a:r>
              <a:rPr lang="en-US" dirty="0">
                <a:solidFill>
                  <a:srgbClr val="FF0000"/>
                </a:solidFill>
                <a:latin typeface="Britannic Bold" pitchFamily="34" charset="0"/>
              </a:rPr>
              <a:t>: </a:t>
            </a:r>
          </a:p>
          <a:p>
            <a:pPr marL="571500" indent="-457200" algn="just">
              <a:buFont typeface="+mj-lt"/>
              <a:buAutoNum type="alphaLcPeriod"/>
            </a:pPr>
            <a:r>
              <a:rPr lang="en-US" dirty="0">
                <a:latin typeface="Berlin Sans FB Demi" pitchFamily="34" charset="0"/>
              </a:rPr>
              <a:t>Rooms</a:t>
            </a:r>
          </a:p>
          <a:p>
            <a:pPr marL="571500" indent="-457200" algn="just">
              <a:buFont typeface="+mj-lt"/>
              <a:buAutoNum type="alphaLcPeriod"/>
            </a:pPr>
            <a:r>
              <a:rPr lang="en-US" dirty="0">
                <a:latin typeface="Berlin Sans FB Demi" pitchFamily="34" charset="0"/>
              </a:rPr>
              <a:t>Air ducts</a:t>
            </a:r>
          </a:p>
          <a:p>
            <a:pPr marL="571500" indent="-457200" algn="just">
              <a:buFont typeface="+mj-lt"/>
              <a:buAutoNum type="alphaLcPeriod"/>
            </a:pPr>
            <a:r>
              <a:rPr lang="en-US" dirty="0">
                <a:latin typeface="Berlin Sans FB Demi" pitchFamily="34" charset="0"/>
              </a:rPr>
              <a:t>Large equipment in which the radiation can pass through, irradiate the air and reach exposed surfaces.</a:t>
            </a:r>
          </a:p>
          <a:p>
            <a:pPr marL="571500" indent="-457200" algn="just">
              <a:buFont typeface="+mj-lt"/>
              <a:buAutoNum type="alphaLcPeriod"/>
            </a:pPr>
            <a:r>
              <a:rPr lang="en-US" dirty="0">
                <a:latin typeface="Berlin Sans FB Demi" pitchFamily="34" charset="0"/>
              </a:rPr>
              <a:t>Water supplies</a:t>
            </a:r>
          </a:p>
        </p:txBody>
      </p:sp>
      <p:grpSp>
        <p:nvGrpSpPr>
          <p:cNvPr id="5" name="Group 4">
            <a:extLst>
              <a:ext uri="{FF2B5EF4-FFF2-40B4-BE49-F238E27FC236}">
                <a16:creationId xmlns:a16="http://schemas.microsoft.com/office/drawing/2014/main" id="{8724F557-5BAD-4C32-9E37-30A9C429F19C}"/>
              </a:ext>
            </a:extLst>
          </p:cNvPr>
          <p:cNvGrpSpPr/>
          <p:nvPr/>
        </p:nvGrpSpPr>
        <p:grpSpPr>
          <a:xfrm>
            <a:off x="7855226" y="16564"/>
            <a:ext cx="3048000" cy="6765236"/>
            <a:chOff x="7855226" y="16564"/>
            <a:chExt cx="3048000" cy="6765236"/>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855226" y="16564"/>
              <a:ext cx="3047999" cy="1340126"/>
            </a:xfrm>
            <a:prstGeom prst="ellipse">
              <a:avLst/>
            </a:prstGeom>
            <a:ln>
              <a:noFill/>
            </a:ln>
            <a:effectLst>
              <a:softEdge rad="112500"/>
            </a:effectLst>
          </p:spPr>
        </p:pic>
        <p:grpSp>
          <p:nvGrpSpPr>
            <p:cNvPr id="4" name="Group 3"/>
            <p:cNvGrpSpPr/>
            <p:nvPr/>
          </p:nvGrpSpPr>
          <p:grpSpPr>
            <a:xfrm>
              <a:off x="7855226" y="1257300"/>
              <a:ext cx="3048000" cy="5524500"/>
              <a:chOff x="5943600" y="1219200"/>
              <a:chExt cx="3048000" cy="552450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19200"/>
                <a:ext cx="3048000"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4800"/>
                <a:ext cx="3048000" cy="2628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573330120"/>
      </p:ext>
    </p:extLst>
  </p:cSld>
  <p:clrMapOvr>
    <a:masterClrMapping/>
  </p:clrMapOvr>
  <p:transition spd="med" advClick="0">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3962400" cy="792162"/>
          </a:xfrm>
        </p:spPr>
        <p:style>
          <a:lnRef idx="1">
            <a:schemeClr val="accent3"/>
          </a:lnRef>
          <a:fillRef idx="2">
            <a:schemeClr val="accent3"/>
          </a:fillRef>
          <a:effectRef idx="1">
            <a:schemeClr val="accent3"/>
          </a:effectRef>
          <a:fontRef idx="minor">
            <a:schemeClr val="dk1"/>
          </a:fontRef>
        </p:style>
        <p:txBody>
          <a:bodyPr/>
          <a:lstStyle/>
          <a:p>
            <a:pPr algn="ctr"/>
            <a:r>
              <a:rPr lang="en-US" sz="3600" dirty="0">
                <a:latin typeface="Berlin Sans FB Demi" pitchFamily="34" charset="0"/>
              </a:rPr>
              <a:t>Ionizing Radiations</a:t>
            </a:r>
          </a:p>
        </p:txBody>
      </p:sp>
      <p:sp>
        <p:nvSpPr>
          <p:cNvPr id="3" name="Content Placeholder 2"/>
          <p:cNvSpPr>
            <a:spLocks noGrp="1"/>
          </p:cNvSpPr>
          <p:nvPr>
            <p:ph idx="1"/>
          </p:nvPr>
        </p:nvSpPr>
        <p:spPr>
          <a:xfrm>
            <a:off x="327991" y="1066800"/>
            <a:ext cx="7215809" cy="5715000"/>
          </a:xfrm>
          <a:ln>
            <a:solidFill>
              <a:schemeClr val="accent1"/>
            </a:solidFill>
          </a:ln>
        </p:spPr>
        <p:txBody>
          <a:bodyPr>
            <a:normAutofit lnSpcReduction="10000"/>
          </a:bodyPr>
          <a:lstStyle/>
          <a:p>
            <a:pPr marL="114300" indent="0">
              <a:buNone/>
            </a:pPr>
            <a:r>
              <a:rPr lang="en-US" dirty="0">
                <a:solidFill>
                  <a:srgbClr val="FF0000"/>
                </a:solidFill>
                <a:latin typeface="Bauhaus 93" pitchFamily="82" charset="0"/>
              </a:rPr>
              <a:t>Ionizing radiations type: </a:t>
            </a:r>
          </a:p>
          <a:p>
            <a:pPr marL="571500" indent="-457200" algn="just">
              <a:buFont typeface="+mj-lt"/>
              <a:buAutoNum type="arabicPeriod"/>
            </a:pPr>
            <a:r>
              <a:rPr lang="en-US" dirty="0">
                <a:solidFill>
                  <a:srgbClr val="FF0000"/>
                </a:solidFill>
                <a:latin typeface="Berlin Sans FB Demi" pitchFamily="34" charset="0"/>
              </a:rPr>
              <a:t>Gamma (X) rays:</a:t>
            </a:r>
            <a:r>
              <a:rPr lang="en-US" dirty="0">
                <a:latin typeface="Berlin Sans FB Demi" pitchFamily="34" charset="0"/>
              </a:rPr>
              <a:t> </a:t>
            </a:r>
            <a:r>
              <a:rPr lang="en-US" dirty="0">
                <a:latin typeface="Andalus" pitchFamily="18" charset="-78"/>
                <a:cs typeface="Andalus" pitchFamily="18" charset="-78"/>
              </a:rPr>
              <a:t>high-energy radiations emitted from radioactive isotopes such as cobalt-60.</a:t>
            </a:r>
          </a:p>
          <a:p>
            <a:pPr marL="571500" indent="-457200" algn="just">
              <a:buFont typeface="+mj-lt"/>
              <a:buAutoNum type="arabicPeriod"/>
            </a:pPr>
            <a:r>
              <a:rPr lang="en-US" dirty="0">
                <a:solidFill>
                  <a:srgbClr val="FF0000"/>
                </a:solidFill>
                <a:latin typeface="Berlin Sans FB Demi" pitchFamily="34" charset="0"/>
              </a:rPr>
              <a:t>Cathode rays and beta rays: </a:t>
            </a:r>
            <a:r>
              <a:rPr lang="en-US" dirty="0">
                <a:latin typeface="Andalus" pitchFamily="18" charset="-78"/>
                <a:cs typeface="Andalus" pitchFamily="18" charset="-78"/>
              </a:rPr>
              <a:t>mechanical acceleration of electrons that reaches to very high velocities and energies.</a:t>
            </a:r>
          </a:p>
          <a:p>
            <a:pPr marL="571500" indent="-457200" algn="just">
              <a:buFont typeface="+mj-lt"/>
              <a:buAutoNum type="arabicPeriod"/>
            </a:pPr>
            <a:endParaRPr lang="en-US" dirty="0">
              <a:latin typeface="Andalus" pitchFamily="18" charset="-78"/>
              <a:cs typeface="Andalus" pitchFamily="18" charset="-78"/>
            </a:endParaRPr>
          </a:p>
          <a:p>
            <a:pPr marL="114300" indent="0">
              <a:buNone/>
            </a:pPr>
            <a:r>
              <a:rPr lang="en-US" dirty="0">
                <a:solidFill>
                  <a:srgbClr val="FF0000"/>
                </a:solidFill>
                <a:latin typeface="Arial Black" pitchFamily="34" charset="0"/>
              </a:rPr>
              <a:t>Gamma rays </a:t>
            </a:r>
          </a:p>
          <a:p>
            <a:r>
              <a:rPr lang="en-US" dirty="0">
                <a:solidFill>
                  <a:srgbClr val="00B050"/>
                </a:solidFill>
                <a:latin typeface="Berlin Sans FB Demi" pitchFamily="34" charset="0"/>
              </a:rPr>
              <a:t>Advantages</a:t>
            </a:r>
          </a:p>
          <a:p>
            <a:pPr marL="628650" indent="-514350" algn="just">
              <a:buFont typeface="+mj-lt"/>
              <a:buAutoNum type="romanLcPeriod"/>
            </a:pPr>
            <a:r>
              <a:rPr lang="en-US" dirty="0">
                <a:latin typeface="Arial Narrow" pitchFamily="34" charset="0"/>
              </a:rPr>
              <a:t>Absolutely reliable, no mechanical breakdown</a:t>
            </a:r>
          </a:p>
          <a:p>
            <a:pPr marL="628650" indent="-514350" algn="just">
              <a:buFont typeface="+mj-lt"/>
              <a:buAutoNum type="romanLcPeriod"/>
            </a:pPr>
            <a:r>
              <a:rPr lang="en-US" dirty="0">
                <a:latin typeface="Arial Narrow" pitchFamily="34" charset="0"/>
              </a:rPr>
              <a:t>Providing a higher and more uniform dose rate output.</a:t>
            </a:r>
          </a:p>
          <a:p>
            <a:pPr algn="just"/>
            <a:endParaRPr lang="en-US" dirty="0"/>
          </a:p>
          <a:p>
            <a:pPr algn="just"/>
            <a:r>
              <a:rPr lang="en-US" dirty="0">
                <a:solidFill>
                  <a:srgbClr val="00B050"/>
                </a:solidFill>
                <a:latin typeface="Berlin Sans FB Demi" pitchFamily="34" charset="0"/>
              </a:rPr>
              <a:t>Disadvantages</a:t>
            </a:r>
            <a:r>
              <a:rPr lang="en-US" dirty="0"/>
              <a:t> </a:t>
            </a:r>
          </a:p>
          <a:p>
            <a:pPr marL="571500" indent="-457200" algn="just">
              <a:buFont typeface="+mj-lt"/>
              <a:buAutoNum type="alphaLcParenR"/>
            </a:pPr>
            <a:r>
              <a:rPr lang="en-US" dirty="0">
                <a:latin typeface="Arial Narrow" pitchFamily="34" charset="0"/>
              </a:rPr>
              <a:t>Expensive.</a:t>
            </a:r>
          </a:p>
          <a:p>
            <a:pPr marL="571500" indent="-457200" algn="just">
              <a:buFont typeface="+mj-lt"/>
              <a:buAutoNum type="alphaLcParenR"/>
            </a:pPr>
            <a:r>
              <a:rPr lang="en-US" u="sng" dirty="0">
                <a:latin typeface="Arial Narrow" pitchFamily="34" charset="0"/>
              </a:rPr>
              <a:t>Emission cannot be shut off</a:t>
            </a:r>
            <a:r>
              <a:rPr lang="en-US" dirty="0">
                <a:latin typeface="Arial Narrow" pitchFamily="34" charset="0"/>
              </a:rPr>
              <a:t> as it can from the mechanical source of accelerated electrons. </a:t>
            </a:r>
          </a:p>
        </p:txBody>
      </p:sp>
      <p:grpSp>
        <p:nvGrpSpPr>
          <p:cNvPr id="5" name="Group 4"/>
          <p:cNvGrpSpPr/>
          <p:nvPr/>
        </p:nvGrpSpPr>
        <p:grpSpPr>
          <a:xfrm>
            <a:off x="7908236" y="152400"/>
            <a:ext cx="2971799" cy="6477000"/>
            <a:chOff x="5410200" y="152400"/>
            <a:chExt cx="2971799" cy="647700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410200" y="152400"/>
              <a:ext cx="2971799" cy="1371600"/>
            </a:xfrm>
            <a:prstGeom prst="ellipse">
              <a:avLst/>
            </a:prstGeom>
            <a:ln>
              <a:noFill/>
            </a:ln>
            <a:effectLst>
              <a:softEdge rad="112500"/>
            </a:effectLst>
          </p:spPr>
        </p:pic>
        <p:grpSp>
          <p:nvGrpSpPr>
            <p:cNvPr id="4" name="Group 3"/>
            <p:cNvGrpSpPr/>
            <p:nvPr/>
          </p:nvGrpSpPr>
          <p:grpSpPr>
            <a:xfrm>
              <a:off x="5410200" y="1752600"/>
              <a:ext cx="2971799" cy="4876800"/>
              <a:chOff x="5410200" y="1752600"/>
              <a:chExt cx="2971799" cy="4876800"/>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907"/>
              <a:stretch/>
            </p:blipFill>
            <p:spPr bwMode="auto">
              <a:xfrm>
                <a:off x="5410200" y="1752600"/>
                <a:ext cx="2971799"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495800"/>
                <a:ext cx="2971799"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57865247"/>
      </p:ext>
    </p:extLst>
  </p:cSld>
  <p:clrMapOvr>
    <a:masterClrMapping/>
  </p:clrMapOvr>
  <p:transition spd="med" advClick="0">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09" y="609600"/>
            <a:ext cx="7033591" cy="60198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114300" indent="0">
              <a:buNone/>
            </a:pPr>
            <a:r>
              <a:rPr lang="en-US" sz="2400" dirty="0">
                <a:solidFill>
                  <a:srgbClr val="FF0000"/>
                </a:solidFill>
                <a:latin typeface="Arial Black" pitchFamily="34" charset="0"/>
              </a:rPr>
              <a:t>Electron Accelerators</a:t>
            </a:r>
            <a:endParaRPr lang="en-US" dirty="0">
              <a:solidFill>
                <a:srgbClr val="FF0000"/>
              </a:solidFill>
              <a:latin typeface="Arial Black" pitchFamily="34" charset="0"/>
            </a:endParaRPr>
          </a:p>
          <a:p>
            <a:pPr marL="114300" indent="0">
              <a:buNone/>
            </a:pPr>
            <a:r>
              <a:rPr lang="en-US" dirty="0">
                <a:latin typeface="Berlin Sans FB Demi" pitchFamily="34" charset="0"/>
              </a:rPr>
              <a:t>Electron accelerators are of two general types: </a:t>
            </a:r>
          </a:p>
          <a:p>
            <a:pPr marL="571500" indent="-457200">
              <a:buFont typeface="+mj-lt"/>
              <a:buAutoNum type="arabicPeriod"/>
            </a:pPr>
            <a:r>
              <a:rPr lang="en-US" dirty="0">
                <a:solidFill>
                  <a:srgbClr val="FF0000"/>
                </a:solidFill>
                <a:latin typeface="Berlin Sans FB Demi" pitchFamily="34" charset="0"/>
              </a:rPr>
              <a:t>linear accelerators </a:t>
            </a:r>
          </a:p>
          <a:p>
            <a:pPr marL="114300" indent="0" algn="just">
              <a:buNone/>
            </a:pPr>
            <a:r>
              <a:rPr lang="en-US" dirty="0">
                <a:solidFill>
                  <a:srgbClr val="7030A0"/>
                </a:solidFill>
                <a:latin typeface="Arial Rounded MT Bold" pitchFamily="34" charset="0"/>
              </a:rPr>
              <a:t>Principle:</a:t>
            </a:r>
            <a:r>
              <a:rPr lang="en-US" dirty="0"/>
              <a:t> very high-frequency microwaves (radar) collect electrons from a cathode</a:t>
            </a:r>
          </a:p>
          <a:p>
            <a:pPr marL="114300" indent="0" algn="just">
              <a:buNone/>
            </a:pPr>
            <a:r>
              <a:rPr lang="en-US" dirty="0"/>
              <a:t> </a:t>
            </a:r>
          </a:p>
          <a:p>
            <a:pPr marL="114300" indent="0" algn="ctr">
              <a:buNone/>
            </a:pPr>
            <a:r>
              <a:rPr lang="en-US" dirty="0"/>
              <a:t>Accelerate electrons as they travel through the vacuum tube reaching the speed of light</a:t>
            </a:r>
          </a:p>
          <a:p>
            <a:pPr marL="114300" indent="0" algn="ctr">
              <a:buNone/>
            </a:pPr>
            <a:endParaRPr lang="en-US" dirty="0"/>
          </a:p>
          <a:p>
            <a:pPr marL="114300" indent="0" algn="ctr">
              <a:buNone/>
            </a:pPr>
            <a:r>
              <a:rPr lang="en-US" dirty="0"/>
              <a:t>The electrons are emitted and directed to the target at an energy range of 3 to 9 million electron volts (</a:t>
            </a:r>
            <a:r>
              <a:rPr lang="en-US" dirty="0" err="1"/>
              <a:t>meV</a:t>
            </a:r>
            <a:r>
              <a:rPr lang="en-US" dirty="0"/>
              <a:t>).</a:t>
            </a:r>
          </a:p>
          <a:p>
            <a:pPr marL="114300" indent="0">
              <a:buNone/>
            </a:pPr>
            <a:r>
              <a:rPr lang="en-US" dirty="0"/>
              <a:t> </a:t>
            </a:r>
          </a:p>
          <a:p>
            <a:pPr marL="571500" indent="-457200">
              <a:buFont typeface="+mj-lt"/>
              <a:buAutoNum type="arabicPeriod" startAt="2"/>
            </a:pPr>
            <a:r>
              <a:rPr lang="en-US" dirty="0">
                <a:solidFill>
                  <a:srgbClr val="FF0000"/>
                </a:solidFill>
                <a:latin typeface="Berlin Sans FB Demi" pitchFamily="34" charset="0"/>
              </a:rPr>
              <a:t>The Van de </a:t>
            </a:r>
            <a:r>
              <a:rPr lang="en-US" dirty="0" err="1">
                <a:solidFill>
                  <a:srgbClr val="FF0000"/>
                </a:solidFill>
                <a:latin typeface="Berlin Sans FB Demi" pitchFamily="34" charset="0"/>
              </a:rPr>
              <a:t>Graaff</a:t>
            </a:r>
            <a:r>
              <a:rPr lang="en-US" dirty="0">
                <a:solidFill>
                  <a:srgbClr val="FF0000"/>
                </a:solidFill>
                <a:latin typeface="Berlin Sans FB Demi" pitchFamily="34" charset="0"/>
              </a:rPr>
              <a:t> accelerators </a:t>
            </a:r>
          </a:p>
          <a:p>
            <a:pPr marL="114300" indent="0">
              <a:buNone/>
            </a:pPr>
            <a:r>
              <a:rPr lang="en-US" dirty="0">
                <a:solidFill>
                  <a:srgbClr val="00B050"/>
                </a:solidFill>
                <a:latin typeface="Arial Narrow" pitchFamily="34" charset="0"/>
              </a:rPr>
              <a:t>Are capable of energy potentials up to 3 </a:t>
            </a:r>
            <a:r>
              <a:rPr lang="en-US" dirty="0" err="1">
                <a:solidFill>
                  <a:srgbClr val="00B050"/>
                </a:solidFill>
                <a:latin typeface="Arial Narrow" pitchFamily="34" charset="0"/>
              </a:rPr>
              <a:t>meV</a:t>
            </a:r>
            <a:r>
              <a:rPr lang="en-US" dirty="0">
                <a:solidFill>
                  <a:srgbClr val="00B050"/>
                </a:solidFill>
                <a:latin typeface="Arial Narrow" pitchFamily="34" charset="0"/>
              </a:rPr>
              <a:t>. </a:t>
            </a:r>
          </a:p>
          <a:p>
            <a:pPr marL="114300" indent="0" algn="just">
              <a:buNone/>
            </a:pPr>
            <a:r>
              <a:rPr lang="en-US" dirty="0">
                <a:solidFill>
                  <a:srgbClr val="7030A0"/>
                </a:solidFill>
                <a:latin typeface="Arial Rounded MT Bold" pitchFamily="34" charset="0"/>
              </a:rPr>
              <a:t>Principle:</a:t>
            </a:r>
            <a:r>
              <a:rPr lang="en-US" dirty="0"/>
              <a:t> utilize the force exerted on a charged particle by a high voltage potential in an electric field as a means of </a:t>
            </a:r>
            <a:r>
              <a:rPr lang="en-US" b="1" u="sng" dirty="0"/>
              <a:t>direct particle acceleration.</a:t>
            </a:r>
          </a:p>
        </p:txBody>
      </p:sp>
      <p:sp>
        <p:nvSpPr>
          <p:cNvPr id="4" name="Down Arrow 3"/>
          <p:cNvSpPr/>
          <p:nvPr/>
        </p:nvSpPr>
        <p:spPr>
          <a:xfrm>
            <a:off x="3569804" y="2352675"/>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 name="Down Arrow 5"/>
          <p:cNvSpPr/>
          <p:nvPr/>
        </p:nvSpPr>
        <p:spPr>
          <a:xfrm>
            <a:off x="3569804" y="3473450"/>
            <a:ext cx="304800"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grpSp>
        <p:nvGrpSpPr>
          <p:cNvPr id="8" name="Group 7"/>
          <p:cNvGrpSpPr/>
          <p:nvPr/>
        </p:nvGrpSpPr>
        <p:grpSpPr>
          <a:xfrm>
            <a:off x="7802217" y="152400"/>
            <a:ext cx="3198192" cy="6477000"/>
            <a:chOff x="5943600" y="152400"/>
            <a:chExt cx="2489200" cy="647700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86200"/>
              <a:ext cx="2438400"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969000" y="152400"/>
              <a:ext cx="2463800" cy="3638550"/>
              <a:chOff x="5969000" y="152400"/>
              <a:chExt cx="2463800" cy="363855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1295400"/>
                <a:ext cx="2438400" cy="24955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152400"/>
                <a:ext cx="246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38504031"/>
      </p:ext>
    </p:extLst>
  </p:cSld>
  <p:clrMapOvr>
    <a:masterClrMapping/>
  </p:clrMapOvr>
  <p:transition spd="med"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010401" y="76200"/>
            <a:ext cx="2743200" cy="1600200"/>
          </a:xfrm>
          <a:prstGeom prst="ellipse">
            <a:avLst/>
          </a:prstGeom>
          <a:ln>
            <a:noFill/>
          </a:ln>
          <a:effectLst>
            <a:softEdge rad="112500"/>
          </a:effectLst>
        </p:spPr>
      </p:pic>
      <p:sp>
        <p:nvSpPr>
          <p:cNvPr id="2" name="Title 1"/>
          <p:cNvSpPr>
            <a:spLocks noGrp="1"/>
          </p:cNvSpPr>
          <p:nvPr>
            <p:ph type="title"/>
          </p:nvPr>
        </p:nvSpPr>
        <p:spPr>
          <a:xfrm>
            <a:off x="1981200" y="228600"/>
            <a:ext cx="4648200" cy="838200"/>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lin Sans FB Demi" pitchFamily="34" charset="0"/>
              </a:rPr>
              <a:t>Determination of Dosage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06895" y="1295400"/>
                <a:ext cx="10227365" cy="5105400"/>
              </a:xfrm>
            </p:spPr>
            <p:txBody>
              <a:bodyPr>
                <a:normAutofit/>
              </a:bodyPr>
              <a:lstStyle/>
              <a:p>
                <a:pPr marL="114300" indent="0">
                  <a:buNone/>
                </a:pPr>
                <a:r>
                  <a:rPr lang="en-US" dirty="0">
                    <a:solidFill>
                      <a:srgbClr val="00B050"/>
                    </a:solidFill>
                    <a:latin typeface="Bauhaus 93" pitchFamily="82" charset="0"/>
                  </a:rPr>
                  <a:t>The dosage is determined by either: </a:t>
                </a:r>
              </a:p>
              <a:p>
                <a:pPr marL="571500" indent="-457200" algn="just">
                  <a:buFont typeface="+mj-lt"/>
                  <a:buAutoNum type="alphaLcParenR"/>
                </a:pPr>
                <a:r>
                  <a:rPr lang="en-US" dirty="0">
                    <a:latin typeface="Arial Rounded MT Bold" pitchFamily="34" charset="0"/>
                  </a:rPr>
                  <a:t>Energy released by the gamma rays.</a:t>
                </a:r>
              </a:p>
              <a:p>
                <a:pPr marL="571500" indent="-457200" algn="just">
                  <a:buFont typeface="+mj-lt"/>
                  <a:buAutoNum type="alphaLcParenR"/>
                </a:pPr>
                <a:r>
                  <a:rPr lang="en-US" dirty="0">
                    <a:latin typeface="Arial Rounded MT Bold" pitchFamily="34" charset="0"/>
                  </a:rPr>
                  <a:t>No. of electrons that impact on each </a:t>
                </a:r>
                <a14:m>
                  <m:oMath xmlns:m="http://schemas.openxmlformats.org/officeDocument/2006/math">
                    <m:sSup>
                      <m:sSupPr>
                        <m:ctrlPr>
                          <a:rPr lang="en-US" i="1" dirty="0" smtClean="0">
                            <a:latin typeface="Cambria Math" panose="02040503050406030204" pitchFamily="18" charset="0"/>
                          </a:rPr>
                        </m:ctrlPr>
                      </m:sSupPr>
                      <m:e>
                        <m:r>
                          <m:rPr>
                            <m:sty m:val="p"/>
                          </m:rPr>
                          <a:rPr lang="en-US" b="0" i="0" dirty="0" smtClean="0">
                            <a:latin typeface="Cambria Math"/>
                          </a:rPr>
                          <m:t>cm</m:t>
                        </m:r>
                      </m:e>
                      <m:sup>
                        <m:r>
                          <a:rPr lang="en-US" b="0" i="0" dirty="0" smtClean="0">
                            <a:latin typeface="Cambria Math"/>
                          </a:rPr>
                          <m:t>2</m:t>
                        </m:r>
                      </m:sup>
                    </m:sSup>
                  </m:oMath>
                </a14:m>
                <a:r>
                  <a:rPr lang="en-US" dirty="0">
                    <a:latin typeface="Arial Rounded MT Bold" pitchFamily="34" charset="0"/>
                  </a:rPr>
                  <a:t> of absorbing substance (the target).</a:t>
                </a:r>
              </a:p>
              <a:p>
                <a:pPr marL="114300" indent="0">
                  <a:buNone/>
                </a:pPr>
                <a:endParaRPr lang="en-US" dirty="0"/>
              </a:p>
              <a:p>
                <a:pPr marL="114300" indent="0" algn="just">
                  <a:buNone/>
                </a:pPr>
                <a:r>
                  <a:rPr lang="en-US" dirty="0">
                    <a:solidFill>
                      <a:srgbClr val="FF0000"/>
                    </a:solidFill>
                    <a:latin typeface="Arial Rounded MT Bold" pitchFamily="34" charset="0"/>
                  </a:rPr>
                  <a:t>Unit of absorbed radiation: </a:t>
                </a:r>
                <a:r>
                  <a:rPr lang="en-US" sz="2800" b="1" dirty="0">
                    <a:solidFill>
                      <a:srgbClr val="7030A0"/>
                    </a:solidFill>
                    <a:latin typeface="Arial Black" pitchFamily="34" charset="0"/>
                  </a:rPr>
                  <a:t>rad</a:t>
                </a:r>
                <a:r>
                  <a:rPr lang="en-US" dirty="0"/>
                  <a:t> (absorption of 100 ergs of energy/gram of substance). </a:t>
                </a:r>
              </a:p>
              <a:p>
                <a:endParaRPr lang="en-US" dirty="0"/>
              </a:p>
              <a:p>
                <a:pPr marL="114300" indent="0" algn="just">
                  <a:buNone/>
                </a:pPr>
                <a:r>
                  <a:rPr lang="en-US" b="1" dirty="0">
                    <a:solidFill>
                      <a:srgbClr val="0070C0"/>
                    </a:solidFill>
                    <a:latin typeface="Arial Rounded MT Bold" pitchFamily="34" charset="0"/>
                  </a:rPr>
                  <a:t>The depth of penetration within a target of a given dose: </a:t>
                </a:r>
              </a:p>
              <a:p>
                <a:pPr marL="571500" indent="-457200" algn="just">
                  <a:buFont typeface="+mj-lt"/>
                  <a:buAutoNum type="arabicPeriod"/>
                </a:pPr>
                <a:r>
                  <a:rPr lang="en-US" b="1" dirty="0">
                    <a:solidFill>
                      <a:srgbClr val="FF0000"/>
                    </a:solidFill>
                    <a:latin typeface="Arial Narrow" pitchFamily="34" charset="0"/>
                  </a:rPr>
                  <a:t>Directly</a:t>
                </a:r>
                <a:r>
                  <a:rPr lang="en-US" b="1" dirty="0">
                    <a:latin typeface="Arial Narrow" pitchFamily="34" charset="0"/>
                  </a:rPr>
                  <a:t> related to the </a:t>
                </a:r>
                <a:r>
                  <a:rPr lang="en-US" b="1" u="sng" dirty="0">
                    <a:latin typeface="Arial Narrow" pitchFamily="34" charset="0"/>
                  </a:rPr>
                  <a:t>electron voltage of the source </a:t>
                </a:r>
              </a:p>
              <a:p>
                <a:pPr marL="571500" indent="-457200" algn="just">
                  <a:buFont typeface="+mj-lt"/>
                  <a:buAutoNum type="arabicPeriod"/>
                </a:pPr>
                <a:r>
                  <a:rPr lang="en-US" b="1" dirty="0">
                    <a:solidFill>
                      <a:srgbClr val="FF0000"/>
                    </a:solidFill>
                    <a:latin typeface="Arial Narrow" pitchFamily="34" charset="0"/>
                  </a:rPr>
                  <a:t>Indirectly</a:t>
                </a:r>
                <a:r>
                  <a:rPr lang="en-US" b="1" dirty="0">
                    <a:latin typeface="Arial Narrow" pitchFamily="34" charset="0"/>
                  </a:rPr>
                  <a:t> related to the </a:t>
                </a:r>
                <a:r>
                  <a:rPr lang="en-US" b="1" u="sng" dirty="0">
                    <a:latin typeface="Arial Narrow" pitchFamily="34" charset="0"/>
                  </a:rPr>
                  <a:t>density of the material to be irradiated</a:t>
                </a:r>
                <a:r>
                  <a:rPr lang="en-US" b="1" dirty="0">
                    <a:latin typeface="Arial Narrow" pitchFamily="34" charset="0"/>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06895" y="1295400"/>
                <a:ext cx="10227365" cy="5105400"/>
              </a:xfrm>
              <a:blipFill>
                <a:blip r:embed="rId4"/>
                <a:stretch>
                  <a:fillRect t="-717" r="-775"/>
                </a:stretch>
              </a:blipFill>
            </p:spPr>
            <p:txBody>
              <a:bodyPr/>
              <a:lstStyle/>
              <a:p>
                <a:r>
                  <a:rPr lang="en-US">
                    <a:noFill/>
                  </a:rPr>
                  <a:t> </a:t>
                </a:r>
              </a:p>
            </p:txBody>
          </p:sp>
        </mc:Fallback>
      </mc:AlternateContent>
    </p:spTree>
    <p:extLst>
      <p:ext uri="{BB962C8B-B14F-4D97-AF65-F5344CB8AC3E}">
        <p14:creationId xmlns:p14="http://schemas.microsoft.com/office/powerpoint/2010/main" val="3706392636"/>
      </p:ext>
    </p:extLst>
  </p:cSld>
  <p:clrMapOvr>
    <a:masterClrMapping/>
  </p:clrMapOvr>
  <p:transition spd="med" advClick="0">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1"/>
            <a:ext cx="3200400"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52600" y="152400"/>
            <a:ext cx="4724400" cy="731838"/>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lin Sans FB Demi" pitchFamily="34" charset="0"/>
              </a:rPr>
              <a:t>Lethal Action and Dosage</a:t>
            </a:r>
          </a:p>
        </p:txBody>
      </p:sp>
      <p:sp>
        <p:nvSpPr>
          <p:cNvPr id="3" name="Content Placeholder 2"/>
          <p:cNvSpPr>
            <a:spLocks noGrp="1"/>
          </p:cNvSpPr>
          <p:nvPr>
            <p:ph idx="1"/>
          </p:nvPr>
        </p:nvSpPr>
        <p:spPr>
          <a:xfrm>
            <a:off x="457200" y="1066799"/>
            <a:ext cx="10267122" cy="5638799"/>
          </a:xfrm>
        </p:spPr>
        <p:txBody>
          <a:bodyPr>
            <a:normAutofit lnSpcReduction="10000"/>
          </a:bodyPr>
          <a:lstStyle/>
          <a:p>
            <a:pPr marL="114300" indent="0" algn="just">
              <a:buNone/>
            </a:pPr>
            <a:r>
              <a:rPr lang="en-US" sz="2400" b="1" dirty="0">
                <a:solidFill>
                  <a:srgbClr val="FF0000"/>
                </a:solidFill>
                <a:latin typeface="Berlin Sans FB" pitchFamily="34" charset="0"/>
              </a:rPr>
              <a:t>Lethal action:</a:t>
            </a:r>
            <a:r>
              <a:rPr lang="en-US" dirty="0"/>
              <a:t> </a:t>
            </a:r>
            <a:r>
              <a:rPr lang="en-US" b="1" dirty="0"/>
              <a:t>ionizing radiations destroy M.O. by stopping reproduction as a result of lethal mutations.</a:t>
            </a:r>
            <a:r>
              <a:rPr lang="en-US" dirty="0"/>
              <a:t> </a:t>
            </a:r>
          </a:p>
          <a:p>
            <a:pPr marL="571500" indent="-457200" algn="just">
              <a:buFont typeface="+mj-lt"/>
              <a:buAutoNum type="arabicPeriod"/>
            </a:pPr>
            <a:r>
              <a:rPr lang="en-US" dirty="0">
                <a:solidFill>
                  <a:srgbClr val="7030A0"/>
                </a:solidFill>
                <a:latin typeface="Arial Rounded MT Bold" pitchFamily="34" charset="0"/>
              </a:rPr>
              <a:t>Mutations by direct-hit theory  </a:t>
            </a:r>
            <a:r>
              <a:rPr lang="en-US" dirty="0">
                <a:solidFill>
                  <a:srgbClr val="0070C0"/>
                </a:solidFill>
                <a:latin typeface="Arial Narrow" pitchFamily="34" charset="0"/>
              </a:rPr>
              <a:t>[transfer of radiation beam energies to receptive molecules in their path]. </a:t>
            </a:r>
          </a:p>
          <a:p>
            <a:pPr marL="571500" indent="-457200" algn="just">
              <a:buFont typeface="+mj-lt"/>
              <a:buAutoNum type="arabicPeriod"/>
            </a:pPr>
            <a:r>
              <a:rPr lang="en-US" dirty="0">
                <a:solidFill>
                  <a:srgbClr val="7030A0"/>
                </a:solidFill>
                <a:latin typeface="Arial Rounded MT Bold" pitchFamily="34" charset="0"/>
              </a:rPr>
              <a:t>Mutations by indirect action</a:t>
            </a:r>
            <a:r>
              <a:rPr lang="en-US" dirty="0"/>
              <a:t> </a:t>
            </a:r>
            <a:r>
              <a:rPr lang="en-US" dirty="0">
                <a:solidFill>
                  <a:srgbClr val="0070C0"/>
                </a:solidFill>
                <a:latin typeface="Arial Narrow" pitchFamily="34" charset="0"/>
              </a:rPr>
              <a:t>[water molecules are transformed into highly energized entities such as hydrogen and hydroxyl ions]. </a:t>
            </a:r>
          </a:p>
          <a:p>
            <a:pPr marL="571500" indent="-457200" algn="just">
              <a:buFont typeface="+mj-lt"/>
              <a:buAutoNum type="arabicPeriod"/>
            </a:pPr>
            <a:endParaRPr lang="en-US" dirty="0"/>
          </a:p>
          <a:p>
            <a:pPr marL="114300" indent="0" algn="ctr">
              <a:buNone/>
            </a:pPr>
            <a:r>
              <a:rPr lang="en-US" dirty="0"/>
              <a:t>Bring energy changes in nucleic acids and other molecules</a:t>
            </a:r>
          </a:p>
          <a:p>
            <a:pPr marL="114300" indent="0" algn="ctr">
              <a:buNone/>
            </a:pPr>
            <a:endParaRPr lang="en-US" dirty="0"/>
          </a:p>
          <a:p>
            <a:pPr marL="114300" indent="0" algn="ctr">
              <a:buNone/>
            </a:pPr>
            <a:r>
              <a:rPr lang="en-US" dirty="0"/>
              <a:t>eliminating their availability for the metabolism of the bacterial cell. </a:t>
            </a:r>
          </a:p>
          <a:p>
            <a:endParaRPr lang="en-US" dirty="0"/>
          </a:p>
          <a:p>
            <a:endParaRPr lang="en-US" dirty="0"/>
          </a:p>
          <a:p>
            <a:pPr marL="114300" indent="0" algn="just">
              <a:buNone/>
            </a:pPr>
            <a:r>
              <a:rPr lang="en-US" sz="2400" b="1" dirty="0">
                <a:solidFill>
                  <a:srgbClr val="FF0000"/>
                </a:solidFill>
                <a:latin typeface="Berlin Sans FB" pitchFamily="34" charset="0"/>
              </a:rPr>
              <a:t>Dose</a:t>
            </a:r>
            <a:r>
              <a:rPr lang="en-US" dirty="0">
                <a:solidFill>
                  <a:srgbClr val="FF0000"/>
                </a:solidFill>
                <a:latin typeface="Berlin Sans FB Demi" pitchFamily="34" charset="0"/>
              </a:rPr>
              <a:t>:</a:t>
            </a:r>
            <a:r>
              <a:rPr lang="en-US" dirty="0"/>
              <a:t> </a:t>
            </a:r>
            <a:r>
              <a:rPr lang="en-US" dirty="0">
                <a:effectLst>
                  <a:outerShdw blurRad="38100" dist="38100" dir="2700000" algn="tl">
                    <a:srgbClr val="000000">
                      <a:alpha val="43137"/>
                    </a:srgbClr>
                  </a:outerShdw>
                </a:effectLst>
              </a:rPr>
              <a:t>Bacterial spores and viruses are generally four to five times more resistant than vegetating bacteria and molds.</a:t>
            </a:r>
            <a:r>
              <a:rPr lang="en-US" dirty="0"/>
              <a:t> </a:t>
            </a:r>
          </a:p>
          <a:p>
            <a:pPr marL="114300" indent="0" algn="just">
              <a:buNone/>
            </a:pPr>
            <a:r>
              <a:rPr lang="en-US" dirty="0">
                <a:solidFill>
                  <a:srgbClr val="FF0000"/>
                </a:solidFill>
                <a:latin typeface="Berlin Sans FB" pitchFamily="34" charset="0"/>
              </a:rPr>
              <a:t>A dose of 2 to 2.5 </a:t>
            </a:r>
            <a:r>
              <a:rPr lang="en-US" dirty="0" err="1">
                <a:solidFill>
                  <a:srgbClr val="FF0000"/>
                </a:solidFill>
                <a:latin typeface="Berlin Sans FB" pitchFamily="34" charset="0"/>
              </a:rPr>
              <a:t>megarads</a:t>
            </a:r>
            <a:r>
              <a:rPr lang="en-US" dirty="0">
                <a:solidFill>
                  <a:srgbClr val="FF0000"/>
                </a:solidFill>
                <a:latin typeface="Berlin Sans FB" pitchFamily="34" charset="0"/>
              </a:rPr>
              <a:t>, is adequate to ensure sterility.</a:t>
            </a:r>
          </a:p>
        </p:txBody>
      </p:sp>
      <p:sp>
        <p:nvSpPr>
          <p:cNvPr id="4" name="Down Arrow 3"/>
          <p:cNvSpPr/>
          <p:nvPr/>
        </p:nvSpPr>
        <p:spPr>
          <a:xfrm>
            <a:off x="5209761" y="31242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7" name="Down Arrow 6"/>
          <p:cNvSpPr/>
          <p:nvPr/>
        </p:nvSpPr>
        <p:spPr>
          <a:xfrm>
            <a:off x="5209761" y="3982276"/>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TextBox 4"/>
          <p:cNvSpPr txBox="1"/>
          <p:nvPr/>
        </p:nvSpPr>
        <p:spPr>
          <a:xfrm>
            <a:off x="5811078" y="3094039"/>
            <a:ext cx="114300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solidFill>
                  <a:srgbClr val="2F2B20"/>
                </a:solidFill>
                <a:latin typeface="Calibri"/>
              </a:rPr>
              <a:t>Both 1 and 2</a:t>
            </a:r>
          </a:p>
        </p:txBody>
      </p:sp>
    </p:spTree>
    <p:extLst>
      <p:ext uri="{BB962C8B-B14F-4D97-AF65-F5344CB8AC3E}">
        <p14:creationId xmlns:p14="http://schemas.microsoft.com/office/powerpoint/2010/main" val="1943393699"/>
      </p:ext>
    </p:extLst>
  </p:cSld>
  <p:clrMapOvr>
    <a:masterClrMapping/>
  </p:clrMapOvr>
  <p:transition spd="med" advClick="0">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340" y="76200"/>
            <a:ext cx="2895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58617" y="478735"/>
            <a:ext cx="4953000" cy="685800"/>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lin Sans FB Demi" pitchFamily="34" charset="0"/>
              </a:rPr>
              <a:t>Applications for Sterilization</a:t>
            </a:r>
          </a:p>
        </p:txBody>
      </p:sp>
      <p:sp>
        <p:nvSpPr>
          <p:cNvPr id="3" name="Content Placeholder 2"/>
          <p:cNvSpPr>
            <a:spLocks noGrp="1"/>
          </p:cNvSpPr>
          <p:nvPr>
            <p:ph idx="1"/>
          </p:nvPr>
        </p:nvSpPr>
        <p:spPr>
          <a:xfrm>
            <a:off x="546651" y="1636712"/>
            <a:ext cx="10227365" cy="5145088"/>
          </a:xfrm>
        </p:spPr>
        <p:txBody>
          <a:bodyPr>
            <a:normAutofit fontScale="92500" lnSpcReduction="10000"/>
          </a:bodyPr>
          <a:lstStyle/>
          <a:p>
            <a:pPr marL="114300" indent="0" algn="just">
              <a:buNone/>
            </a:pPr>
            <a:r>
              <a:rPr lang="en-US" sz="2400" u="sng" dirty="0">
                <a:solidFill>
                  <a:srgbClr val="FF0000"/>
                </a:solidFill>
                <a:latin typeface="Berlin Sans FB Demi" pitchFamily="34" charset="0"/>
              </a:rPr>
              <a:t>Note:</a:t>
            </a:r>
            <a:r>
              <a:rPr lang="en-US" dirty="0"/>
              <a:t> </a:t>
            </a:r>
            <a:r>
              <a:rPr lang="en-US" b="1" dirty="0">
                <a:solidFill>
                  <a:srgbClr val="00B050"/>
                </a:solidFill>
                <a:latin typeface="Arial Narrow" pitchFamily="34" charset="0"/>
              </a:rPr>
              <a:t>A) </a:t>
            </a:r>
            <a:r>
              <a:rPr lang="en-US" b="1" u="sng" dirty="0">
                <a:solidFill>
                  <a:srgbClr val="00B050"/>
                </a:solidFill>
                <a:latin typeface="Arial Narrow" pitchFamily="34" charset="0"/>
              </a:rPr>
              <a:t>Accelerated electrons or gamma rays used to sterilize select products by a </a:t>
            </a:r>
            <a:r>
              <a:rPr lang="en-US" dirty="0">
                <a:solidFill>
                  <a:srgbClr val="FF0000"/>
                </a:solidFill>
                <a:latin typeface="Berlin Sans FB" pitchFamily="34" charset="0"/>
              </a:rPr>
              <a:t>continuous process</a:t>
            </a:r>
            <a:r>
              <a:rPr lang="en-US" dirty="0"/>
              <a:t>. </a:t>
            </a:r>
          </a:p>
          <a:p>
            <a:pPr marL="114300" indent="0" algn="just">
              <a:buNone/>
            </a:pPr>
            <a:r>
              <a:rPr lang="en-US" b="1" dirty="0">
                <a:solidFill>
                  <a:srgbClr val="00B050"/>
                </a:solidFill>
              </a:rPr>
              <a:t>B) </a:t>
            </a:r>
            <a:r>
              <a:rPr lang="en-US" b="1" u="sng" dirty="0">
                <a:solidFill>
                  <a:srgbClr val="00B050"/>
                </a:solidFill>
              </a:rPr>
              <a:t>Most other product sterilization procedures performed in </a:t>
            </a:r>
            <a:r>
              <a:rPr lang="en-US" dirty="0">
                <a:solidFill>
                  <a:srgbClr val="FF0000"/>
                </a:solidFill>
                <a:latin typeface="Berlin Sans FB" pitchFamily="34" charset="0"/>
              </a:rPr>
              <a:t>batches</a:t>
            </a:r>
            <a:r>
              <a:rPr lang="en-US" dirty="0"/>
              <a:t>.</a:t>
            </a:r>
          </a:p>
          <a:p>
            <a:pPr marL="114300" indent="0" algn="just">
              <a:buNone/>
            </a:pPr>
            <a:endParaRPr lang="en-US" dirty="0"/>
          </a:p>
          <a:p>
            <a:pPr marL="114300" indent="0">
              <a:buNone/>
            </a:pPr>
            <a:r>
              <a:rPr lang="en-US" b="1" dirty="0">
                <a:solidFill>
                  <a:srgbClr val="0070C0"/>
                </a:solidFill>
                <a:latin typeface="Arial Rounded MT Bold" pitchFamily="34" charset="0"/>
              </a:rPr>
              <a:t>Assurance of adequate dose delivery determined by: </a:t>
            </a:r>
          </a:p>
          <a:p>
            <a:pPr marL="571500" indent="-457200" algn="just">
              <a:buFont typeface="+mj-lt"/>
              <a:buAutoNum type="arabicPeriod"/>
            </a:pPr>
            <a:r>
              <a:rPr lang="en-US" dirty="0">
                <a:solidFill>
                  <a:srgbClr val="7030A0"/>
                </a:solidFill>
                <a:latin typeface="Arial Rounded MT Bold" pitchFamily="34" charset="0"/>
              </a:rPr>
              <a:t>Photographic film </a:t>
            </a:r>
          </a:p>
          <a:p>
            <a:pPr marL="571500" indent="-457200" algn="just">
              <a:buFont typeface="+mj-lt"/>
              <a:buAutoNum type="arabicPeriod"/>
            </a:pPr>
            <a:r>
              <a:rPr lang="en-US" dirty="0">
                <a:solidFill>
                  <a:srgbClr val="7030A0"/>
                </a:solidFill>
                <a:latin typeface="Arial Rounded MT Bold" pitchFamily="34" charset="0"/>
              </a:rPr>
              <a:t>Biologic indicator (</a:t>
            </a:r>
            <a:r>
              <a:rPr lang="en-US" dirty="0"/>
              <a:t>Bacillus </a:t>
            </a:r>
            <a:r>
              <a:rPr lang="en-US" dirty="0" err="1"/>
              <a:t>pumilus</a:t>
            </a:r>
            <a:r>
              <a:rPr lang="en-US" dirty="0"/>
              <a:t>).</a:t>
            </a:r>
          </a:p>
          <a:p>
            <a:pPr marL="571500" indent="-457200" algn="just">
              <a:buFont typeface="+mj-lt"/>
              <a:buAutoNum type="arabicPeriod"/>
            </a:pPr>
            <a:endParaRPr lang="en-US" dirty="0"/>
          </a:p>
          <a:p>
            <a:pPr marL="114300" indent="0" algn="just">
              <a:buNone/>
            </a:pPr>
            <a:r>
              <a:rPr lang="en-US" b="1" dirty="0">
                <a:solidFill>
                  <a:srgbClr val="FFC000"/>
                </a:solidFill>
                <a:effectLst>
                  <a:outerShdw blurRad="38100" dist="38100" dir="2700000" algn="tl">
                    <a:srgbClr val="000000">
                      <a:alpha val="43137"/>
                    </a:srgbClr>
                  </a:outerShdw>
                </a:effectLst>
                <a:latin typeface="Arial Black" pitchFamily="34" charset="0"/>
              </a:rPr>
              <a:t>Application of radiation:</a:t>
            </a:r>
          </a:p>
          <a:p>
            <a:pPr marL="628650" indent="-514350" algn="just">
              <a:buFont typeface="+mj-lt"/>
              <a:buAutoNum type="romanLcPeriod"/>
            </a:pPr>
            <a:r>
              <a:rPr lang="en-US" sz="2300" dirty="0">
                <a:solidFill>
                  <a:srgbClr val="FF0000"/>
                </a:solidFill>
                <a:latin typeface="Arial Narrow" pitchFamily="34" charset="0"/>
              </a:rPr>
              <a:t>Sterilization of medical plastic devices. </a:t>
            </a:r>
          </a:p>
          <a:p>
            <a:pPr marL="628650" indent="-514350" algn="just">
              <a:buFont typeface="+mj-lt"/>
              <a:buAutoNum type="romanLcPeriod"/>
            </a:pPr>
            <a:r>
              <a:rPr lang="en-US" sz="2300" dirty="0">
                <a:solidFill>
                  <a:srgbClr val="FF0000"/>
                </a:solidFill>
                <a:latin typeface="Arial Narrow" pitchFamily="34" charset="0"/>
              </a:rPr>
              <a:t>No. of vitamins, antibiotics, and hormones in the dry state.</a:t>
            </a:r>
            <a:r>
              <a:rPr lang="en-US" dirty="0"/>
              <a:t> </a:t>
            </a:r>
          </a:p>
          <a:p>
            <a:pPr marL="114300" indent="0" algn="just">
              <a:buNone/>
            </a:pPr>
            <a:endParaRPr lang="en-US" b="1" dirty="0">
              <a:solidFill>
                <a:srgbClr val="FFC000"/>
              </a:solidFill>
              <a:effectLst>
                <a:outerShdw blurRad="38100" dist="38100" dir="2700000" algn="tl">
                  <a:srgbClr val="000000">
                    <a:alpha val="43137"/>
                  </a:srgbClr>
                </a:outerShdw>
              </a:effectLst>
              <a:latin typeface="Arial Black" pitchFamily="34" charset="0"/>
            </a:endParaRPr>
          </a:p>
          <a:p>
            <a:pPr marL="114300" indent="0" algn="just">
              <a:buNone/>
            </a:pPr>
            <a:r>
              <a:rPr lang="en-US" b="1" dirty="0">
                <a:solidFill>
                  <a:srgbClr val="FFC000"/>
                </a:solidFill>
                <a:effectLst>
                  <a:outerShdw blurRad="38100" dist="38100" dir="2700000" algn="tl">
                    <a:srgbClr val="000000">
                      <a:alpha val="43137"/>
                    </a:srgbClr>
                  </a:outerShdw>
                </a:effectLst>
                <a:latin typeface="Arial Black" pitchFamily="34" charset="0"/>
              </a:rPr>
              <a:t>Not Applied:</a:t>
            </a:r>
            <a:r>
              <a:rPr lang="en-US" dirty="0"/>
              <a:t> </a:t>
            </a:r>
            <a:r>
              <a:rPr lang="en-US" dirty="0">
                <a:solidFill>
                  <a:srgbClr val="FF0000"/>
                </a:solidFill>
              </a:rPr>
              <a:t>Liquid pharmaceuticals</a:t>
            </a:r>
            <a:r>
              <a:rPr lang="en-US" dirty="0"/>
              <a:t> are difficult to sterilize </a:t>
            </a:r>
          </a:p>
          <a:p>
            <a:pPr marL="114300" indent="0" algn="just">
              <a:buNone/>
            </a:pPr>
            <a:r>
              <a:rPr lang="en-US" dirty="0">
                <a:latin typeface="Berlin Sans FB" pitchFamily="34" charset="0"/>
              </a:rPr>
              <a:t>[Because of the potential effect of the radiations on the vehicle system as well as the drug].</a:t>
            </a:r>
          </a:p>
        </p:txBody>
      </p:sp>
    </p:spTree>
    <p:extLst>
      <p:ext uri="{BB962C8B-B14F-4D97-AF65-F5344CB8AC3E}">
        <p14:creationId xmlns:p14="http://schemas.microsoft.com/office/powerpoint/2010/main" val="3140436192"/>
      </p:ext>
    </p:extLst>
  </p:cSld>
  <p:clrMapOvr>
    <a:masterClrMapping/>
  </p:clrMapOvr>
  <p:transition spd="med" advClick="0">
    <p:check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TotalTime>
  <Words>3026</Words>
  <Application>Microsoft Office PowerPoint</Application>
  <PresentationFormat>Widescreen</PresentationFormat>
  <Paragraphs>276</Paragraphs>
  <Slides>28</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28</vt:i4>
      </vt:variant>
    </vt:vector>
  </HeadingPairs>
  <TitlesOfParts>
    <vt:vector size="47" baseType="lpstr">
      <vt:lpstr>Arial Unicode MS</vt:lpstr>
      <vt:lpstr>Algerian</vt:lpstr>
      <vt:lpstr>Andalus</vt:lpstr>
      <vt:lpstr>Arial</vt:lpstr>
      <vt:lpstr>Arial Black</vt:lpstr>
      <vt:lpstr>Arial Narrow</vt:lpstr>
      <vt:lpstr>Arial Rounded MT Bold</vt:lpstr>
      <vt:lpstr>Baskerville Old Face</vt:lpstr>
      <vt:lpstr>Bauhaus 93</vt:lpstr>
      <vt:lpstr>Berlin Sans FB</vt:lpstr>
      <vt:lpstr>Berlin Sans FB Demi</vt:lpstr>
      <vt:lpstr>Bernard MT Condensed</vt:lpstr>
      <vt:lpstr>Britannic Bold</vt:lpstr>
      <vt:lpstr>Calibri</vt:lpstr>
      <vt:lpstr>Cambria</vt:lpstr>
      <vt:lpstr>Cambria Math</vt:lpstr>
      <vt:lpstr>Elephant</vt:lpstr>
      <vt:lpstr>Eras Demi ITC</vt:lpstr>
      <vt:lpstr>Adjacency</vt:lpstr>
      <vt:lpstr>Sterilization</vt:lpstr>
      <vt:lpstr>Non-thermal Methods</vt:lpstr>
      <vt:lpstr>Lethal action of UV sterilization</vt:lpstr>
      <vt:lpstr>Maintenance, Uses and installation  of UV light</vt:lpstr>
      <vt:lpstr>Ionizing Radiations</vt:lpstr>
      <vt:lpstr>PowerPoint Presentation</vt:lpstr>
      <vt:lpstr>Determination of Dosage</vt:lpstr>
      <vt:lpstr>Lethal Action and Dosage</vt:lpstr>
      <vt:lpstr>Applications for Sterilization</vt:lpstr>
      <vt:lpstr>Filtration</vt:lpstr>
      <vt:lpstr>PowerPoint Presentation</vt:lpstr>
      <vt:lpstr>PowerPoint Presentation</vt:lpstr>
      <vt:lpstr>Function of Filters</vt:lpstr>
      <vt:lpstr>PowerPoint Presentation</vt:lpstr>
      <vt:lpstr>Liquid Flow Through a Filter</vt:lpstr>
      <vt:lpstr>PowerPoint Presentation</vt:lpstr>
      <vt:lpstr>Types of Filters</vt:lpstr>
      <vt:lpstr>Testing of Filters</vt:lpstr>
      <vt:lpstr>PowerPoint Presentation</vt:lpstr>
      <vt:lpstr>Aseptic Processing</vt:lpstr>
      <vt:lpstr>Chemical Processes of Sterilization Gas Sterilization</vt:lpstr>
      <vt:lpstr>Sterilizing Process</vt:lpstr>
      <vt:lpstr>Factors affecting sterilization time with EtO</vt:lpstr>
      <vt:lpstr>PowerPoint Presentation</vt:lpstr>
      <vt:lpstr>PowerPoint Presentation</vt:lpstr>
      <vt:lpstr>Surface Disinfection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Sterilization</dc:title>
  <dc:creator>Anas Alhamdany</dc:creator>
  <cp:lastModifiedBy>Anas Alhamdany</cp:lastModifiedBy>
  <cp:revision>39</cp:revision>
  <dcterms:created xsi:type="dcterms:W3CDTF">2018-05-08T16:58:54Z</dcterms:created>
  <dcterms:modified xsi:type="dcterms:W3CDTF">2018-05-08T19:59:46Z</dcterms:modified>
</cp:coreProperties>
</file>