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5" r:id="rId4"/>
    <p:sldId id="303" r:id="rId5"/>
    <p:sldId id="276" r:id="rId6"/>
    <p:sldId id="304" r:id="rId7"/>
    <p:sldId id="277" r:id="rId8"/>
    <p:sldId id="305" r:id="rId9"/>
    <p:sldId id="306" r:id="rId10"/>
    <p:sldId id="278" r:id="rId11"/>
    <p:sldId id="282" r:id="rId12"/>
    <p:sldId id="279" r:id="rId13"/>
    <p:sldId id="280" r:id="rId14"/>
    <p:sldId id="281" r:id="rId15"/>
    <p:sldId id="260" r:id="rId16"/>
    <p:sldId id="263" r:id="rId17"/>
    <p:sldId id="268" r:id="rId18"/>
    <p:sldId id="283" r:id="rId19"/>
    <p:sldId id="298" r:id="rId20"/>
    <p:sldId id="284" r:id="rId21"/>
    <p:sldId id="286" r:id="rId22"/>
    <p:sldId id="302" r:id="rId23"/>
    <p:sldId id="288" r:id="rId24"/>
    <p:sldId id="290" r:id="rId25"/>
    <p:sldId id="292" r:id="rId26"/>
    <p:sldId id="293" r:id="rId27"/>
    <p:sldId id="296" r:id="rId28"/>
    <p:sldId id="269" r:id="rId29"/>
    <p:sldId id="270" r:id="rId30"/>
    <p:sldId id="271" r:id="rId31"/>
    <p:sldId id="272" r:id="rId32"/>
    <p:sldId id="273" r:id="rId33"/>
    <p:sldId id="274" r:id="rId34"/>
    <p:sldId id="299" r:id="rId35"/>
    <p:sldId id="300"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6019800"/>
          </a:xfrm>
        </p:spPr>
        <p:style>
          <a:lnRef idx="0">
            <a:schemeClr val="accent1"/>
          </a:lnRef>
          <a:fillRef idx="3">
            <a:schemeClr val="accent1"/>
          </a:fillRef>
          <a:effectRef idx="3">
            <a:schemeClr val="accent1"/>
          </a:effectRef>
          <a:fontRef idx="minor">
            <a:schemeClr val="lt1"/>
          </a:fontRef>
        </p:style>
        <p:txBody>
          <a:bodyPr>
            <a:noAutofit/>
          </a:bodyPr>
          <a:lstStyle/>
          <a:p>
            <a:pPr>
              <a:lnSpc>
                <a:spcPct val="150000"/>
              </a:lnSpc>
            </a:pPr>
            <a:r>
              <a:rPr lang="en-US" sz="6600" b="1" dirty="0" smtClean="0">
                <a:solidFill>
                  <a:schemeClr val="tx1"/>
                </a:solidFill>
                <a:latin typeface="Arial Rounded MT Bold" pitchFamily="34" charset="0"/>
              </a:rPr>
              <a:t>ANTI HYPERTENSIVE DRUGS</a:t>
            </a:r>
            <a:endParaRPr lang="ar-IQ" sz="6600" b="1" dirty="0">
              <a:solidFill>
                <a:schemeClr val="tx1"/>
              </a:solidFill>
              <a:latin typeface="Arial Rounded MT Bold" pitchFamily="34" charset="0"/>
            </a:endParaRPr>
          </a:p>
        </p:txBody>
      </p:sp>
    </p:spTree>
    <p:extLst>
      <p:ext uri="{BB962C8B-B14F-4D97-AF65-F5344CB8AC3E}">
        <p14:creationId xmlns:p14="http://schemas.microsoft.com/office/powerpoint/2010/main" val="182228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9144000" cy="8525411"/>
          </a:xfrm>
          <a:prstGeom prst="rect">
            <a:avLst/>
          </a:prstGeom>
        </p:spPr>
        <p:txBody>
          <a:bodyPr wrap="square">
            <a:spAutoFit/>
          </a:bodyPr>
          <a:lstStyle/>
          <a:p>
            <a:r>
              <a:rPr lang="en-US" sz="2800" dirty="0" smtClean="0">
                <a:latin typeface="Times New Roman" pitchFamily="18" charset="0"/>
                <a:cs typeface="Times New Roman" pitchFamily="18" charset="0"/>
              </a:rPr>
              <a:t>Beta-blockers </a:t>
            </a:r>
            <a:r>
              <a:rPr lang="en-US" sz="2800" dirty="0">
                <a:latin typeface="Times New Roman" pitchFamily="18" charset="0"/>
                <a:cs typeface="Times New Roman" pitchFamily="18" charset="0"/>
              </a:rPr>
              <a:t>can affect carbohydrate metabolism, causing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or </a:t>
            </a:r>
            <a:r>
              <a:rPr lang="en-US" sz="2800" dirty="0" err="1">
                <a:latin typeface="Times New Roman" pitchFamily="18" charset="0"/>
                <a:cs typeface="Times New Roman" pitchFamily="18" charset="0"/>
              </a:rPr>
              <a:t>hyperglycaemia</a:t>
            </a:r>
            <a:r>
              <a:rPr lang="en-US" sz="2800" dirty="0">
                <a:latin typeface="Times New Roman" pitchFamily="18" charset="0"/>
                <a:cs typeface="Times New Roman" pitchFamily="18" charset="0"/>
              </a:rPr>
              <a:t> in patients with or without diabetes; they can also interfere with metabolic and autonomic responses to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thereby masking symptoms such as tachycardia. </a:t>
            </a:r>
          </a:p>
          <a:p>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However, </a:t>
            </a:r>
            <a:r>
              <a:rPr lang="en-US" sz="2800" dirty="0" err="1">
                <a:latin typeface="Times New Roman" pitchFamily="18" charset="0"/>
                <a:cs typeface="Times New Roman" pitchFamily="18" charset="0"/>
              </a:rPr>
              <a:t>betablockers</a:t>
            </a:r>
            <a:r>
              <a:rPr lang="en-US" sz="2800" dirty="0">
                <a:latin typeface="Times New Roman" pitchFamily="18" charset="0"/>
                <a:cs typeface="Times New Roman" pitchFamily="18" charset="0"/>
              </a:rPr>
              <a:t> are </a:t>
            </a:r>
            <a:r>
              <a:rPr lang="en-US" sz="2800" b="1" dirty="0">
                <a:latin typeface="Times New Roman" pitchFamily="18" charset="0"/>
                <a:cs typeface="Times New Roman" pitchFamily="18" charset="0"/>
              </a:rPr>
              <a:t>not contra-indicated </a:t>
            </a:r>
            <a:r>
              <a:rPr lang="en-US" sz="2800" dirty="0">
                <a:latin typeface="Times New Roman" pitchFamily="18" charset="0"/>
                <a:cs typeface="Times New Roman" pitchFamily="18" charset="0"/>
              </a:rPr>
              <a:t>in diabetes, although </a:t>
            </a: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cardioselective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beta-blockers may be preferred</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Betablockers</a:t>
            </a:r>
            <a:r>
              <a:rPr lang="en-US" sz="2800" dirty="0">
                <a:latin typeface="Times New Roman" pitchFamily="18" charset="0"/>
                <a:cs typeface="Times New Roman" pitchFamily="18" charset="0"/>
              </a:rPr>
              <a:t> should be </a:t>
            </a:r>
            <a:r>
              <a:rPr lang="en-US" sz="2800" b="1" dirty="0">
                <a:latin typeface="Times New Roman" pitchFamily="18" charset="0"/>
                <a:cs typeface="Times New Roman" pitchFamily="18" charset="0"/>
              </a:rPr>
              <a:t>avoided </a:t>
            </a:r>
            <a:r>
              <a:rPr lang="en-US" sz="2800" dirty="0">
                <a:latin typeface="Times New Roman" pitchFamily="18" charset="0"/>
                <a:cs typeface="Times New Roman" pitchFamily="18" charset="0"/>
              </a:rPr>
              <a:t>altogether in those with frequent episodes of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Beta-blockers, especially when combined with a thiazide diuretic, should be avoided for the routine treatment of uncomplicated hypertension in patients with diabetes or in those at high risk of developing diabetes.</a:t>
            </a:r>
          </a:p>
          <a:p>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34213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370975"/>
          </a:xfrm>
          <a:prstGeom prst="rect">
            <a:avLst/>
          </a:prstGeom>
        </p:spPr>
        <p:txBody>
          <a:bodyPr wrap="square">
            <a:spAutoFit/>
          </a:bodyPr>
          <a:lstStyle/>
          <a:p>
            <a:r>
              <a:rPr lang="en-US" sz="2000" b="1" i="1" u="sng" dirty="0">
                <a:latin typeface="Times New Roman" pitchFamily="18" charset="0"/>
                <a:cs typeface="Times New Roman" pitchFamily="18" charset="0"/>
              </a:rPr>
              <a:t>C</a:t>
            </a:r>
            <a:r>
              <a:rPr lang="en-US" sz="2400" b="1" i="1" u="sng" dirty="0">
                <a:latin typeface="Times New Roman" pitchFamily="18" charset="0"/>
                <a:cs typeface="Times New Roman" pitchFamily="18" charset="0"/>
              </a:rPr>
              <a:t>linical Use </a:t>
            </a:r>
            <a:endParaRPr lang="en-US" sz="2400" dirty="0">
              <a:latin typeface="Times New Roman" pitchFamily="18" charset="0"/>
              <a:cs typeface="Times New Roman" pitchFamily="18" charset="0"/>
            </a:endParaRPr>
          </a:p>
          <a:p>
            <a:pPr lvl="0"/>
            <a:r>
              <a:rPr lang="en-US" sz="2400" b="1" i="1" dirty="0" smtClean="0">
                <a:latin typeface="Times New Roman" pitchFamily="18" charset="0"/>
                <a:cs typeface="Times New Roman" pitchFamily="18" charset="0"/>
              </a:rPr>
              <a:t>1-Hypertension</a:t>
            </a:r>
          </a:p>
          <a:p>
            <a:pPr lvl="0"/>
            <a:endParaRPr lang="en-US" sz="2400" dirty="0" smtClean="0">
              <a:latin typeface="Times New Roman" pitchFamily="18" charset="0"/>
              <a:cs typeface="Times New Roman" pitchFamily="18" charset="0"/>
            </a:endParaRPr>
          </a:p>
          <a:p>
            <a:pPr lvl="0"/>
            <a:r>
              <a:rPr lang="en-US" sz="2400" b="1" i="1" dirty="0" smtClean="0">
                <a:latin typeface="Times New Roman" pitchFamily="18" charset="0"/>
                <a:cs typeface="Times New Roman" pitchFamily="18" charset="0"/>
              </a:rPr>
              <a:t>2-Angina</a:t>
            </a: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By reducing cardiac work beta-blockers improve exercise tolerance and relieve symptoms in patients with angina.. Sudden withdrawal may cause an exacerbation of angina and therefore gradual reduction of dose is preferable when beta-blockers are to be stopped. There is a risk of precipitating heart failure when beta-blockers and verapamil are used together in established </a:t>
            </a:r>
            <a:r>
              <a:rPr lang="en-US" sz="2400" dirty="0" err="1">
                <a:latin typeface="Times New Roman" pitchFamily="18" charset="0"/>
                <a:cs typeface="Times New Roman" pitchFamily="18" charset="0"/>
              </a:rPr>
              <a:t>ischaemic</a:t>
            </a:r>
            <a:r>
              <a:rPr lang="en-US" sz="2400" dirty="0">
                <a:latin typeface="Times New Roman" pitchFamily="18" charset="0"/>
                <a:cs typeface="Times New Roman" pitchFamily="18" charset="0"/>
              </a:rPr>
              <a:t> heart disease </a:t>
            </a:r>
            <a:r>
              <a:rPr lang="en-US" sz="2400" dirty="0" smtClean="0">
                <a:latin typeface="Times New Roman" pitchFamily="18" charset="0"/>
                <a:cs typeface="Times New Roman" pitchFamily="18" charset="0"/>
              </a:rPr>
              <a:t>.</a:t>
            </a:r>
          </a:p>
          <a:p>
            <a:pPr lvl="0"/>
            <a:endParaRPr lang="en-US" sz="2400" dirty="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3-Myocardial </a:t>
            </a:r>
            <a:r>
              <a:rPr lang="en-US" sz="2400" b="1" i="1" dirty="0">
                <a:latin typeface="Times New Roman" pitchFamily="18" charset="0"/>
                <a:cs typeface="Times New Roman" pitchFamily="18" charset="0"/>
              </a:rPr>
              <a:t>infarction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some beta-blockers can reduce the recurrence rate of myocardial infarction. </a:t>
            </a:r>
            <a:r>
              <a:rPr lang="en-US" sz="2400" b="1" dirty="0">
                <a:latin typeface="Times New Roman" pitchFamily="18" charset="0"/>
                <a:cs typeface="Times New Roman" pitchFamily="18" charset="0"/>
              </a:rPr>
              <a:t>Atenolol and </a:t>
            </a:r>
            <a:r>
              <a:rPr lang="en-US" sz="2400" b="1" dirty="0" err="1">
                <a:latin typeface="Times New Roman" pitchFamily="18" charset="0"/>
                <a:cs typeface="Times New Roman" pitchFamily="18" charset="0"/>
              </a:rPr>
              <a:t>metoprolol</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may reduce early mortality after intravenous and subsequent oral administration in the </a:t>
            </a:r>
            <a:r>
              <a:rPr lang="en-US" sz="2400" u="sng" dirty="0">
                <a:latin typeface="Times New Roman" pitchFamily="18" charset="0"/>
                <a:cs typeface="Times New Roman" pitchFamily="18" charset="0"/>
              </a:rPr>
              <a:t>acute phase</a:t>
            </a:r>
            <a:r>
              <a:rPr lang="en-US" sz="2400" dirty="0">
                <a:latin typeface="Times New Roman" pitchFamily="18" charset="0"/>
                <a:cs typeface="Times New Roman" pitchFamily="18" charset="0"/>
              </a:rPr>
              <a:t>, while </a:t>
            </a:r>
            <a:r>
              <a:rPr lang="en-US" sz="2400" b="1" dirty="0" err="1">
                <a:latin typeface="Times New Roman" pitchFamily="18" charset="0"/>
                <a:cs typeface="Times New Roman" pitchFamily="18" charset="0"/>
              </a:rPr>
              <a:t>acebutolol</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metoprolol</a:t>
            </a:r>
            <a:r>
              <a:rPr lang="en-US" sz="2400" b="1" dirty="0">
                <a:latin typeface="Times New Roman" pitchFamily="18" charset="0"/>
                <a:cs typeface="Times New Roman" pitchFamily="18" charset="0"/>
              </a:rPr>
              <a:t>, propranolol, and </a:t>
            </a:r>
            <a:r>
              <a:rPr lang="en-US" sz="2400" b="1" dirty="0" err="1">
                <a:latin typeface="Times New Roman" pitchFamily="18" charset="0"/>
                <a:cs typeface="Times New Roman" pitchFamily="18" charset="0"/>
              </a:rPr>
              <a:t>timolol</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have protective value when started in the early </a:t>
            </a:r>
            <a:r>
              <a:rPr lang="en-US" sz="2400" u="sng" dirty="0">
                <a:latin typeface="Times New Roman" pitchFamily="18" charset="0"/>
                <a:cs typeface="Times New Roman" pitchFamily="18" charset="0"/>
              </a:rPr>
              <a:t>convalescent phase</a:t>
            </a:r>
            <a:r>
              <a:rPr lang="en-US" sz="2400" dirty="0">
                <a:latin typeface="Times New Roman" pitchFamily="18" charset="0"/>
                <a:cs typeface="Times New Roman" pitchFamily="18" charset="0"/>
              </a:rPr>
              <a:t>.  Sudden cessation of a </a:t>
            </a:r>
            <a:r>
              <a:rPr lang="en-US" sz="2400" dirty="0" smtClean="0">
                <a:latin typeface="Times New Roman" pitchFamily="18" charset="0"/>
                <a:cs typeface="Times New Roman" pitchFamily="18" charset="0"/>
              </a:rPr>
              <a:t>beta blocker </a:t>
            </a:r>
            <a:r>
              <a:rPr lang="en-US" sz="2400" dirty="0">
                <a:latin typeface="Times New Roman" pitchFamily="18" charset="0"/>
                <a:cs typeface="Times New Roman" pitchFamily="18" charset="0"/>
              </a:rPr>
              <a:t>can cause a rebound worsening of myocardial </a:t>
            </a:r>
            <a:r>
              <a:rPr lang="en-US" sz="2400" dirty="0" err="1">
                <a:latin typeface="Times New Roman" pitchFamily="18" charset="0"/>
                <a:cs typeface="Times New Roman" pitchFamily="18" charset="0"/>
              </a:rPr>
              <a:t>ischaemia</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63947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r>
              <a:rPr lang="en-US" sz="2400" b="1" i="1" dirty="0" smtClean="0">
                <a:latin typeface="Times New Roman" pitchFamily="18" charset="0"/>
                <a:cs typeface="Times New Roman" pitchFamily="18" charset="0"/>
              </a:rPr>
              <a:t>4-Arrhythmias</a:t>
            </a:r>
            <a:endParaRPr lang="en-US" sz="2400" b="1" i="1" dirty="0">
              <a:latin typeface="Times New Roman" pitchFamily="18" charset="0"/>
              <a:cs typeface="Times New Roman" pitchFamily="18" charset="0"/>
            </a:endParaRPr>
          </a:p>
          <a:p>
            <a:r>
              <a:rPr lang="en-US" sz="2400" dirty="0">
                <a:latin typeface="Times New Roman" pitchFamily="18" charset="0"/>
                <a:cs typeface="Times New Roman" pitchFamily="18" charset="0"/>
              </a:rPr>
              <a:t>They can be used in conjunction with digoxin to control the ventricular response in atrial fibrillation, especially in patients with thyrotoxicosis. </a:t>
            </a:r>
          </a:p>
          <a:p>
            <a:r>
              <a:rPr lang="en-US" sz="2400" dirty="0">
                <a:latin typeface="Times New Roman" pitchFamily="18" charset="0"/>
                <a:cs typeface="Times New Roman" pitchFamily="18" charset="0"/>
              </a:rPr>
              <a:t>Beta-blockers are also useful in the management of supraventricular </a:t>
            </a:r>
            <a:r>
              <a:rPr lang="en-US" sz="2400" dirty="0" err="1" smtClean="0">
                <a:latin typeface="Times New Roman" pitchFamily="18" charset="0"/>
                <a:cs typeface="Times New Roman" pitchFamily="18" charset="0"/>
              </a:rPr>
              <a:t>tachycardias</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5-Heart failure</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Bisoprolol</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carvedilol</a:t>
            </a:r>
            <a:r>
              <a:rPr lang="en-US" sz="2400" dirty="0">
                <a:latin typeface="Times New Roman" pitchFamily="18" charset="0"/>
                <a:cs typeface="Times New Roman" pitchFamily="18" charset="0"/>
              </a:rPr>
              <a:t> reduce mortality in any grade of stable heart failure; </a:t>
            </a:r>
            <a:r>
              <a:rPr lang="en-US" sz="2400" dirty="0" err="1">
                <a:latin typeface="Times New Roman" pitchFamily="18" charset="0"/>
                <a:cs typeface="Times New Roman" pitchFamily="18" charset="0"/>
              </a:rPr>
              <a:t>nebivolol</a:t>
            </a:r>
            <a:r>
              <a:rPr lang="en-US" sz="2400" dirty="0">
                <a:latin typeface="Times New Roman" pitchFamily="18" charset="0"/>
                <a:cs typeface="Times New Roman" pitchFamily="18" charset="0"/>
              </a:rPr>
              <a:t> is licensed for stable mild to moderate heart failure in patients over 70 years. Treatment should be initiated by those experienced in the management of heart </a:t>
            </a:r>
            <a:r>
              <a:rPr lang="en-US" sz="2400" dirty="0" err="1" smtClean="0">
                <a:latin typeface="Times New Roman" pitchFamily="18" charset="0"/>
                <a:cs typeface="Times New Roman" pitchFamily="18" charset="0"/>
              </a:rPr>
              <a:t>failur</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6-Thyrotoxicosis</a:t>
            </a:r>
            <a:endParaRPr lang="en-US" sz="2400" b="1" i="1" dirty="0">
              <a:latin typeface="Times New Roman" pitchFamily="18" charset="0"/>
              <a:cs typeface="Times New Roman" pitchFamily="18" charset="0"/>
            </a:endParaRPr>
          </a:p>
          <a:p>
            <a:r>
              <a:rPr lang="en-US" sz="2400" dirty="0">
                <a:latin typeface="Times New Roman" pitchFamily="18" charset="0"/>
                <a:cs typeface="Times New Roman" pitchFamily="18" charset="0"/>
              </a:rPr>
              <a:t>Beta-blockers are used in pre-operative preparation for thyroidectomy. Administration of propranolol hydrochloride can reverse clinical symptoms of thyrotoxicosis within 4 days. Routine tests of increased</a:t>
            </a:r>
          </a:p>
          <a:p>
            <a:r>
              <a:rPr lang="en-US" sz="2400" dirty="0">
                <a:latin typeface="Times New Roman" pitchFamily="18" charset="0"/>
                <a:cs typeface="Times New Roman" pitchFamily="18" charset="0"/>
              </a:rPr>
              <a:t>thyroid function remain unaltered. The thyroid gland is rendered less vascular thus making surgery easier.</a:t>
            </a:r>
          </a:p>
          <a:p>
            <a:r>
              <a:rPr lang="en-US" sz="2400" dirty="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0604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6401753"/>
          </a:xfrm>
          <a:prstGeom prst="rect">
            <a:avLst/>
          </a:prstGeom>
        </p:spPr>
        <p:txBody>
          <a:bodyPr wrap="square">
            <a:spAutoFit/>
          </a:bodyPr>
          <a:lstStyle/>
          <a:p>
            <a:endParaRPr lang="en-US" dirty="0"/>
          </a:p>
          <a:p>
            <a:r>
              <a:rPr lang="en-US" sz="2400" b="1" dirty="0">
                <a:latin typeface="Times New Roman" pitchFamily="18" charset="0"/>
                <a:cs typeface="Times New Roman" pitchFamily="18" charset="0"/>
              </a:rPr>
              <a:t>Other uses</a:t>
            </a:r>
          </a:p>
          <a:p>
            <a:r>
              <a:rPr lang="en-US" sz="2400" dirty="0">
                <a:latin typeface="Times New Roman" pitchFamily="18" charset="0"/>
                <a:cs typeface="Times New Roman" pitchFamily="18" charset="0"/>
              </a:rPr>
              <a:t>1-Beta-blockers have been used to alleviate some symptoms</a:t>
            </a:r>
          </a:p>
          <a:p>
            <a:r>
              <a:rPr lang="en-US" sz="2400" dirty="0">
                <a:latin typeface="Times New Roman" pitchFamily="18" charset="0"/>
                <a:cs typeface="Times New Roman" pitchFamily="18" charset="0"/>
              </a:rPr>
              <a:t>of anxiety; probably patients with palpitation, tremor, and tachycardia respond best. </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2-Beta-blockers are also used in the prophylaxis of migraine. </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3-timolol maleate are used topically in glaucoma</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contrindications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Asthma . cardiogenic shock .hypotension . marked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 metabolic acidosis .</a:t>
            </a:r>
            <a:r>
              <a:rPr lang="en-US" sz="2400" dirty="0" err="1">
                <a:latin typeface="Times New Roman" pitchFamily="18" charset="0"/>
                <a:cs typeface="Times New Roman" pitchFamily="18" charset="0"/>
              </a:rPr>
              <a:t>phaeochromocytoma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Prinzmetal’s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angina . second-degree AV block .severe peripheral arterial disease . sick sinus </a:t>
            </a:r>
            <a:r>
              <a:rPr lang="en-US" sz="2400" dirty="0" smtClean="0">
                <a:latin typeface="Times New Roman" pitchFamily="18" charset="0"/>
                <a:cs typeface="Times New Roman" pitchFamily="18" charset="0"/>
              </a:rPr>
              <a:t>syndrome. third-degree </a:t>
            </a:r>
            <a:r>
              <a:rPr lang="en-US" sz="2400" dirty="0">
                <a:latin typeface="Times New Roman" pitchFamily="18" charset="0"/>
                <a:cs typeface="Times New Roman" pitchFamily="18" charset="0"/>
              </a:rPr>
              <a:t>AV block . uncontrolled heart </a:t>
            </a:r>
            <a:r>
              <a:rPr lang="en-US" sz="2400" dirty="0" smtClean="0">
                <a:latin typeface="Times New Roman" pitchFamily="18" charset="0"/>
                <a:cs typeface="Times New Roman" pitchFamily="18" charset="0"/>
              </a:rPr>
              <a:t>failure.</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77522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91600" cy="6740307"/>
          </a:xfrm>
          <a:prstGeom prst="rect">
            <a:avLst/>
          </a:prstGeom>
        </p:spPr>
        <p:txBody>
          <a:bodyPr wrap="square">
            <a:spAutoFit/>
          </a:bodyPr>
          <a:lstStyle/>
          <a:p>
            <a:r>
              <a:rPr lang="en-US" sz="2800" b="1" i="1" u="sng" dirty="0" smtClean="0">
                <a:latin typeface="Times New Roman" pitchFamily="18" charset="0"/>
                <a:cs typeface="Times New Roman" pitchFamily="18" charset="0"/>
              </a:rPr>
              <a:t>cautions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Diabetes . first-degree AV block . history of obstructive airways disease (introduce cautiously) </a:t>
            </a:r>
            <a:r>
              <a:rPr lang="en-US" sz="2400" dirty="0" smtClean="0">
                <a:latin typeface="Times New Roman" pitchFamily="18" charset="0"/>
                <a:cs typeface="Times New Roman" pitchFamily="18" charset="0"/>
              </a:rPr>
              <a:t>myasthenia </a:t>
            </a:r>
            <a:r>
              <a:rPr lang="en-US" sz="2400" dirty="0">
                <a:latin typeface="Times New Roman" pitchFamily="18" charset="0"/>
                <a:cs typeface="Times New Roman" pitchFamily="18" charset="0"/>
              </a:rPr>
              <a:t>gravis . portal hypertension (risk of deterioration in liver function) . psoriasis . symptoms of </a:t>
            </a:r>
            <a:r>
              <a:rPr lang="en-US" sz="2400" dirty="0" err="1">
                <a:latin typeface="Times New Roman" pitchFamily="18" charset="0"/>
                <a:cs typeface="Times New Roman" pitchFamily="18" charset="0"/>
              </a:rPr>
              <a:t>hypoglycaemia</a:t>
            </a:r>
            <a:r>
              <a:rPr lang="en-US" sz="2400" dirty="0">
                <a:latin typeface="Times New Roman" pitchFamily="18" charset="0"/>
                <a:cs typeface="Times New Roman" pitchFamily="18" charset="0"/>
              </a:rPr>
              <a:t> may be masked . symptoms of thyrotoxicosis may be masked</a:t>
            </a:r>
          </a:p>
          <a:p>
            <a:r>
              <a:rPr lang="en-US" sz="2400" dirty="0">
                <a:latin typeface="Times New Roman" pitchFamily="18" charset="0"/>
                <a:cs typeface="Times New Roman" pitchFamily="18" charset="0"/>
              </a:rPr>
              <a:t> </a:t>
            </a:r>
            <a:r>
              <a:rPr lang="en-US" sz="2400" b="1" i="1" u="sng" dirty="0">
                <a:latin typeface="Times New Roman" pitchFamily="18" charset="0"/>
                <a:cs typeface="Times New Roman" pitchFamily="18" charset="0"/>
              </a:rPr>
              <a:t>Side-effects</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gastro-intestinal disturbances</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heart failure, hypotension, conduction disorders, </a:t>
            </a:r>
            <a:r>
              <a:rPr lang="en-US" sz="2400" dirty="0" smtClean="0">
                <a:latin typeface="Times New Roman" pitchFamily="18" charset="0"/>
                <a:cs typeface="Times New Roman" pitchFamily="18" charset="0"/>
              </a:rPr>
              <a:t>peripheral </a:t>
            </a:r>
            <a:r>
              <a:rPr lang="en-US" sz="2400" dirty="0">
                <a:latin typeface="Times New Roman" pitchFamily="18" charset="0"/>
                <a:cs typeface="Times New Roman" pitchFamily="18" charset="0"/>
              </a:rPr>
              <a:t>vasoconstriction (including exacerbation of intermittent claudication and Raynaud’s phenomenon); . Beta-blockers associated with fatigue, coldness of the extremities (may be less common with those with </a:t>
            </a:r>
            <a:r>
              <a:rPr lang="en-US" sz="2400" dirty="0" smtClean="0">
                <a:latin typeface="Times New Roman" pitchFamily="18" charset="0"/>
                <a:cs typeface="Times New Roman" pitchFamily="18" charset="0"/>
              </a:rPr>
              <a:t>ISA), </a:t>
            </a:r>
            <a:r>
              <a:rPr lang="en-US" sz="2400" dirty="0">
                <a:latin typeface="Times New Roman" pitchFamily="18" charset="0"/>
                <a:cs typeface="Times New Roman" pitchFamily="18" charset="0"/>
              </a:rPr>
              <a:t>and sleep disturbances with nightmares (may be less common with the water-soluble beta blockers).</a:t>
            </a:r>
          </a:p>
          <a:p>
            <a:pPr lvl="0"/>
            <a:r>
              <a:rPr lang="en-US" sz="2400" dirty="0">
                <a:latin typeface="Times New Roman" pitchFamily="18" charset="0"/>
                <a:cs typeface="Times New Roman" pitchFamily="18" charset="0"/>
              </a:rPr>
              <a:t> bronchospasm , </a:t>
            </a:r>
            <a:r>
              <a:rPr lang="en-US" sz="2400" dirty="0" err="1" smtClean="0">
                <a:latin typeface="Times New Roman" pitchFamily="18" charset="0"/>
                <a:cs typeface="Times New Roman" pitchFamily="18" charset="0"/>
              </a:rPr>
              <a:t>dyspnoea;headache</a:t>
            </a:r>
            <a:r>
              <a:rPr lang="en-US" sz="2400" dirty="0">
                <a:latin typeface="Times New Roman" pitchFamily="18" charset="0"/>
                <a:cs typeface="Times New Roman" pitchFamily="18" charset="0"/>
              </a:rPr>
              <a:t>, fatigue, sleep disturbances, </a:t>
            </a:r>
            <a:r>
              <a:rPr lang="en-US" sz="2400" dirty="0" err="1">
                <a:latin typeface="Times New Roman" pitchFamily="18" charset="0"/>
                <a:cs typeface="Times New Roman" pitchFamily="18" charset="0"/>
              </a:rPr>
              <a:t>paraesthesia</a:t>
            </a:r>
            <a:r>
              <a:rPr lang="en-US" sz="2400" dirty="0">
                <a:latin typeface="Times New Roman" pitchFamily="18" charset="0"/>
                <a:cs typeface="Times New Roman" pitchFamily="18" charset="0"/>
              </a:rPr>
              <a:t>, dizziness, vertigo, psychoses;</a:t>
            </a:r>
          </a:p>
          <a:p>
            <a:pPr lvl="0"/>
            <a:r>
              <a:rPr lang="en-US" sz="2400" dirty="0">
                <a:latin typeface="Times New Roman" pitchFamily="18" charset="0"/>
                <a:cs typeface="Times New Roman" pitchFamily="18" charset="0"/>
              </a:rPr>
              <a:t> sexual dysfunction; </a:t>
            </a:r>
            <a:r>
              <a:rPr lang="en-US" sz="2400" dirty="0" err="1">
                <a:latin typeface="Times New Roman" pitchFamily="18" charset="0"/>
                <a:cs typeface="Times New Roman" pitchFamily="18" charset="0"/>
              </a:rPr>
              <a:t>purpura</a:t>
            </a:r>
            <a:r>
              <a:rPr lang="en-US" sz="2400" dirty="0">
                <a:latin typeface="Times New Roman" pitchFamily="18" charset="0"/>
                <a:cs typeface="Times New Roman" pitchFamily="18" charset="0"/>
              </a:rPr>
              <a:t>, thrombocytopenia; visual disturbances; exacerbation of psoriasis, alopecia; rarely rashes and dry eyes (reversible on withdrawal).</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44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905000"/>
            <a:ext cx="4953000" cy="4953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724400" y="1371600"/>
            <a:ext cx="4419600" cy="5486400"/>
          </a:xfrm>
          <a:prstGeom prst="rect">
            <a:avLst/>
          </a:prstGeom>
          <a:noFill/>
          <a:ln w="9525">
            <a:noFill/>
            <a:miter lim="800000"/>
            <a:headEnd/>
            <a:tailEnd/>
          </a:ln>
          <a:effectLst/>
        </p:spPr>
      </p:pic>
      <p:sp>
        <p:nvSpPr>
          <p:cNvPr id="5" name="Oval 4"/>
          <p:cNvSpPr/>
          <p:nvPr/>
        </p:nvSpPr>
        <p:spPr>
          <a:xfrm>
            <a:off x="2667000" y="762000"/>
            <a:ext cx="43434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ectangle 5"/>
          <p:cNvSpPr/>
          <p:nvPr/>
        </p:nvSpPr>
        <p:spPr>
          <a:xfrm>
            <a:off x="2438400" y="1143000"/>
            <a:ext cx="4572000" cy="1200329"/>
          </a:xfrm>
          <a:prstGeom prst="rect">
            <a:avLst/>
          </a:prstGeom>
        </p:spPr>
        <p:txBody>
          <a:bodyPr wrap="square">
            <a:spAutoFit/>
          </a:bodyPr>
          <a:lstStyle/>
          <a:p>
            <a:pPr algn="ctr"/>
            <a:r>
              <a:rPr lang="en-US" sz="3600" b="1" dirty="0" smtClean="0"/>
              <a:t>Water Soluble</a:t>
            </a:r>
          </a:p>
          <a:p>
            <a:pPr algn="ctr"/>
            <a:r>
              <a:rPr lang="en-US" sz="3600" b="1" dirty="0" smtClean="0"/>
              <a:t>Selective</a:t>
            </a:r>
            <a:endParaRPr lang="ar-IQ" sz="3600" dirty="0"/>
          </a:p>
        </p:txBody>
      </p:sp>
    </p:spTree>
    <p:extLst>
      <p:ext uri="{BB962C8B-B14F-4D97-AF65-F5344CB8AC3E}">
        <p14:creationId xmlns:p14="http://schemas.microsoft.com/office/powerpoint/2010/main" val="336279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588" y="0"/>
            <a:ext cx="9272502" cy="6858000"/>
          </a:xfrm>
          <a:prstGeom prst="rect">
            <a:avLst/>
          </a:prstGeom>
          <a:noFill/>
          <a:ln w="9525">
            <a:noFill/>
            <a:miter lim="800000"/>
            <a:headEnd/>
            <a:tailEnd/>
          </a:ln>
          <a:effectLst/>
        </p:spPr>
      </p:pic>
      <p:sp>
        <p:nvSpPr>
          <p:cNvPr id="3" name="Rounded Rectangle 2"/>
          <p:cNvSpPr/>
          <p:nvPr/>
        </p:nvSpPr>
        <p:spPr>
          <a:xfrm>
            <a:off x="1447800" y="5715000"/>
            <a:ext cx="594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solidFill>
                  <a:schemeClr val="bg1"/>
                </a:solidFill>
              </a:rPr>
              <a:t>Lipid soluble </a:t>
            </a:r>
            <a:r>
              <a:rPr lang="el-GR" sz="4000" dirty="0" smtClean="0">
                <a:solidFill>
                  <a:schemeClr val="bg1"/>
                </a:solidFill>
              </a:rPr>
              <a:t>β</a:t>
            </a:r>
            <a:r>
              <a:rPr lang="en-US" sz="4000" dirty="0" smtClean="0">
                <a:solidFill>
                  <a:schemeClr val="bg1"/>
                </a:solidFill>
              </a:rPr>
              <a:t>-blocker </a:t>
            </a:r>
            <a:endParaRPr lang="ar-IQ" sz="4000" dirty="0" smtClean="0">
              <a:solidFill>
                <a:schemeClr val="bg1"/>
              </a:solidFill>
            </a:endParaRPr>
          </a:p>
        </p:txBody>
      </p:sp>
    </p:spTree>
    <p:extLst>
      <p:ext uri="{BB962C8B-B14F-4D97-AF65-F5344CB8AC3E}">
        <p14:creationId xmlns:p14="http://schemas.microsoft.com/office/powerpoint/2010/main" val="105249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1000" y="762000"/>
            <a:ext cx="4343400" cy="32575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724400" y="762000"/>
            <a:ext cx="4267200" cy="3200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562600" y="4076700"/>
            <a:ext cx="2225040" cy="2781300"/>
          </a:xfrm>
          <a:prstGeom prst="rect">
            <a:avLst/>
          </a:prstGeom>
          <a:noFill/>
          <a:ln w="9525">
            <a:noFill/>
            <a:miter lim="800000"/>
            <a:headEnd/>
            <a:tailEnd/>
          </a:ln>
          <a:effectLst/>
        </p:spPr>
      </p:pic>
      <p:sp>
        <p:nvSpPr>
          <p:cNvPr id="5" name="Oval 4"/>
          <p:cNvSpPr/>
          <p:nvPr/>
        </p:nvSpPr>
        <p:spPr>
          <a:xfrm>
            <a:off x="609600" y="4267200"/>
            <a:ext cx="4343400" cy="2362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dirty="0" smtClean="0">
                <a:solidFill>
                  <a:schemeClr val="tx1"/>
                </a:solidFill>
              </a:rPr>
              <a:t>Glucoma </a:t>
            </a:r>
            <a:endParaRPr lang="ar-IQ" sz="4800" dirty="0">
              <a:solidFill>
                <a:schemeClr val="tx1"/>
              </a:solidFill>
            </a:endParaRPr>
          </a:p>
        </p:txBody>
      </p:sp>
    </p:spTree>
    <p:extLst>
      <p:ext uri="{BB962C8B-B14F-4D97-AF65-F5344CB8AC3E}">
        <p14:creationId xmlns:p14="http://schemas.microsoft.com/office/powerpoint/2010/main" val="59475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7448382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3567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4832092"/>
          </a:xfrm>
          <a:prstGeom prst="rect">
            <a:avLst/>
          </a:prstGeom>
        </p:spPr>
        <p:txBody>
          <a:bodyPr wrap="square">
            <a:spAutoFit/>
          </a:bodyPr>
          <a:lstStyle/>
          <a:p>
            <a:r>
              <a:rPr lang="en-US" sz="2800" b="1" dirty="0">
                <a:latin typeface="Times New Roman" pitchFamily="18" charset="0"/>
                <a:cs typeface="Times New Roman" pitchFamily="18" charset="0"/>
              </a:rPr>
              <a:t>Calcium-channel blockers </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Calcium-channel </a:t>
            </a:r>
            <a:r>
              <a:rPr lang="en-US" sz="2800" dirty="0">
                <a:latin typeface="Times New Roman" pitchFamily="18" charset="0"/>
                <a:cs typeface="Times New Roman" pitchFamily="18" charset="0"/>
              </a:rPr>
              <a:t>blockers (less correctly called ‘calcium-antagonists’) interfere with the inward displacement of calcium ions through the slow channels of active cell membranes. They influence the myocardial cells, the cells within the </a:t>
            </a:r>
            <a:r>
              <a:rPr lang="en-US" sz="2800" dirty="0" err="1">
                <a:latin typeface="Times New Roman" pitchFamily="18" charset="0"/>
                <a:cs typeface="Times New Roman" pitchFamily="18" charset="0"/>
              </a:rPr>
              <a:t>specialised</a:t>
            </a:r>
            <a:r>
              <a:rPr lang="en-US" sz="2800" dirty="0">
                <a:latin typeface="Times New Roman" pitchFamily="18" charset="0"/>
                <a:cs typeface="Times New Roman" pitchFamily="18" charset="0"/>
              </a:rPr>
              <a:t> conducting system of the heart, and the cells of vascular smooth muscle. Thus,</a:t>
            </a:r>
          </a:p>
          <a:p>
            <a:r>
              <a:rPr lang="en-US" sz="2800" dirty="0">
                <a:latin typeface="Times New Roman" pitchFamily="18" charset="0"/>
                <a:cs typeface="Times New Roman" pitchFamily="18" charset="0"/>
              </a:rPr>
              <a:t>myocardial contractility may be reduced, the formation and propagation of electrical impulses within the heart may be depressed, and coronary or systemic vascular tone</a:t>
            </a:r>
          </a:p>
          <a:p>
            <a:r>
              <a:rPr lang="en-US" sz="2800" dirty="0">
                <a:latin typeface="Times New Roman" pitchFamily="18" charset="0"/>
                <a:cs typeface="Times New Roman" pitchFamily="18" charset="0"/>
              </a:rPr>
              <a:t>may be diminished</a:t>
            </a:r>
            <a:r>
              <a:rPr lang="en-US" dirty="0"/>
              <a:t>.</a:t>
            </a:r>
          </a:p>
        </p:txBody>
      </p:sp>
    </p:spTree>
    <p:extLst>
      <p:ext uri="{BB962C8B-B14F-4D97-AF65-F5344CB8AC3E}">
        <p14:creationId xmlns:p14="http://schemas.microsoft.com/office/powerpoint/2010/main" val="277840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796924"/>
          </a:xfrm>
          <a:prstGeom prst="rect">
            <a:avLst/>
          </a:prstGeom>
          <a:noFill/>
          <a:ln w="9525">
            <a:noFill/>
            <a:miter lim="800000"/>
            <a:headEnd/>
            <a:tailEnd/>
          </a:ln>
          <a:effectLst/>
        </p:spPr>
      </p:pic>
    </p:spTree>
    <p:extLst>
      <p:ext uri="{BB962C8B-B14F-4D97-AF65-F5344CB8AC3E}">
        <p14:creationId xmlns:p14="http://schemas.microsoft.com/office/powerpoint/2010/main" val="214871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agnusonlinepharmacy.com/media/catalog/product/cache/1/image/9df78eab33525d08d6e5fb8d27136e95/A/d/Adalat_Capsules_30mg.jpg"/>
          <p:cNvPicPr>
            <a:picLocks noChangeAspect="1" noChangeArrowheads="1"/>
          </p:cNvPicPr>
          <p:nvPr/>
        </p:nvPicPr>
        <p:blipFill>
          <a:blip r:embed="rId2" cstate="print"/>
          <a:srcRect/>
          <a:stretch>
            <a:fillRect/>
          </a:stretch>
        </p:blipFill>
        <p:spPr bwMode="auto">
          <a:xfrm>
            <a:off x="4495800" y="381000"/>
            <a:ext cx="4586660" cy="4534215"/>
          </a:xfrm>
          <a:prstGeom prst="rect">
            <a:avLst/>
          </a:prstGeom>
          <a:noFill/>
        </p:spPr>
      </p:pic>
      <p:sp>
        <p:nvSpPr>
          <p:cNvPr id="2" name="Rectangle 1"/>
          <p:cNvSpPr/>
          <p:nvPr/>
        </p:nvSpPr>
        <p:spPr>
          <a:xfrm>
            <a:off x="76200" y="152401"/>
            <a:ext cx="4572000" cy="4832092"/>
          </a:xfrm>
          <a:prstGeom prst="rect">
            <a:avLst/>
          </a:prstGeom>
        </p:spPr>
        <p:txBody>
          <a:bodyPr wrap="square">
            <a:spAutoFit/>
          </a:bodyPr>
          <a:lstStyle/>
          <a:p>
            <a:r>
              <a:rPr lang="en-US" sz="2800" b="1" dirty="0" err="1" smtClean="0">
                <a:latin typeface="Times New Roman" pitchFamily="18" charset="0"/>
                <a:cs typeface="Times New Roman" pitchFamily="18" charset="0"/>
              </a:rPr>
              <a:t>Nifedipine</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relaxes vascular smooth muscle and dilates coronary and peripheral arteries. It has more influence on vessels and less on the myocardium than does verapamil hydrochloride, and unlike verapamil hydrochloride has no</a:t>
            </a:r>
          </a:p>
          <a:p>
            <a:r>
              <a:rPr lang="en-US" sz="2800" dirty="0">
                <a:latin typeface="Times New Roman" pitchFamily="18" charset="0"/>
                <a:cs typeface="Times New Roman" pitchFamily="18" charset="0"/>
              </a:rPr>
              <a:t>anti-arrhythmic activity. It rarely precipitates heart </a:t>
            </a:r>
            <a:r>
              <a:rPr lang="en-US" sz="2800" dirty="0" smtClean="0">
                <a:latin typeface="Times New Roman" pitchFamily="18" charset="0"/>
                <a:cs typeface="Times New Roman" pitchFamily="18" charset="0"/>
              </a:rPr>
              <a:t>failure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1348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4038600"/>
          </a:xfrm>
          <a:prstGeom prst="rect">
            <a:avLst/>
          </a:prstGeom>
          <a:noFill/>
          <a:ln w="9525">
            <a:noFill/>
            <a:miter lim="800000"/>
            <a:headEnd/>
            <a:tailEnd/>
          </a:ln>
          <a:effectLst/>
        </p:spPr>
      </p:pic>
      <p:pic>
        <p:nvPicPr>
          <p:cNvPr id="28676" name="Picture 4" descr="https://encrypted-tbn1.gstatic.com/images?q=tbn:ANd9GcRmNCcDP25NCfoqbKxDXOmBwgGfMSPxlPKX6zizNL293_lqTZnT"/>
          <p:cNvPicPr>
            <a:picLocks noChangeAspect="1" noChangeArrowheads="1"/>
          </p:cNvPicPr>
          <p:nvPr/>
        </p:nvPicPr>
        <p:blipFill>
          <a:blip r:embed="rId3" cstate="print"/>
          <a:srcRect/>
          <a:stretch>
            <a:fillRect/>
          </a:stretch>
        </p:blipFill>
        <p:spPr bwMode="auto">
          <a:xfrm>
            <a:off x="1371600" y="3810000"/>
            <a:ext cx="6705600" cy="2908555"/>
          </a:xfrm>
          <a:prstGeom prst="rect">
            <a:avLst/>
          </a:prstGeom>
          <a:noFill/>
        </p:spPr>
      </p:pic>
    </p:spTree>
    <p:extLst>
      <p:ext uri="{BB962C8B-B14F-4D97-AF65-F5344CB8AC3E}">
        <p14:creationId xmlns:p14="http://schemas.microsoft.com/office/powerpoint/2010/main" val="379481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aws247.com/gfx/products/ISTIN-5-med.jpg"/>
          <p:cNvPicPr>
            <a:picLocks noChangeAspect="1" noChangeArrowheads="1"/>
          </p:cNvPicPr>
          <p:nvPr/>
        </p:nvPicPr>
        <p:blipFill>
          <a:blip r:embed="rId2" cstate="print"/>
          <a:srcRect/>
          <a:stretch>
            <a:fillRect/>
          </a:stretch>
        </p:blipFill>
        <p:spPr bwMode="auto">
          <a:xfrm>
            <a:off x="0" y="381000"/>
            <a:ext cx="4724400" cy="2206943"/>
          </a:xfrm>
          <a:prstGeom prst="rect">
            <a:avLst/>
          </a:prstGeom>
          <a:noFill/>
        </p:spPr>
      </p:pic>
      <p:pic>
        <p:nvPicPr>
          <p:cNvPr id="30724" name="Picture 4" descr="http://www.medicines4pets.co.uk/images/Product/large/ISTIN_10.jpg"/>
          <p:cNvPicPr>
            <a:picLocks noChangeAspect="1" noChangeArrowheads="1"/>
          </p:cNvPicPr>
          <p:nvPr/>
        </p:nvPicPr>
        <p:blipFill>
          <a:blip r:embed="rId3" cstate="print"/>
          <a:srcRect/>
          <a:stretch>
            <a:fillRect/>
          </a:stretch>
        </p:blipFill>
        <p:spPr bwMode="auto">
          <a:xfrm>
            <a:off x="4824022" y="457200"/>
            <a:ext cx="4319978" cy="1981200"/>
          </a:xfrm>
          <a:prstGeom prst="rect">
            <a:avLst/>
          </a:prstGeom>
          <a:noFill/>
        </p:spPr>
      </p:pic>
      <p:pic>
        <p:nvPicPr>
          <p:cNvPr id="30726" name="Picture 6" descr="http://cheapdrugmart.com/content_files/prd_images/BUYUK%20RESIM/DRUGSTORE%20PHARMACY-NORVASC%2010%2090.jpg"/>
          <p:cNvPicPr>
            <a:picLocks noChangeAspect="1" noChangeArrowheads="1"/>
          </p:cNvPicPr>
          <p:nvPr/>
        </p:nvPicPr>
        <p:blipFill>
          <a:blip r:embed="rId4" cstate="print"/>
          <a:srcRect/>
          <a:stretch>
            <a:fillRect/>
          </a:stretch>
        </p:blipFill>
        <p:spPr bwMode="auto">
          <a:xfrm>
            <a:off x="1828800" y="2743200"/>
            <a:ext cx="5105400" cy="3961087"/>
          </a:xfrm>
          <a:prstGeom prst="rect">
            <a:avLst/>
          </a:prstGeom>
          <a:noFill/>
        </p:spPr>
      </p:pic>
    </p:spTree>
    <p:extLst>
      <p:ext uri="{BB962C8B-B14F-4D97-AF65-F5344CB8AC3E}">
        <p14:creationId xmlns:p14="http://schemas.microsoft.com/office/powerpoint/2010/main" val="226659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http://pharma-agora.com/upload/urun/4510286-img_3968.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2771" name="Picture 3"/>
          <p:cNvPicPr>
            <a:picLocks noChangeAspect="1" noChangeArrowheads="1"/>
          </p:cNvPicPr>
          <p:nvPr/>
        </p:nvPicPr>
        <p:blipFill>
          <a:blip r:embed="rId2" cstate="print"/>
          <a:srcRect/>
          <a:stretch>
            <a:fillRect/>
          </a:stretch>
        </p:blipFill>
        <p:spPr bwMode="auto">
          <a:xfrm>
            <a:off x="3886200" y="609600"/>
            <a:ext cx="4953000" cy="4914900"/>
          </a:xfrm>
          <a:prstGeom prst="rect">
            <a:avLst/>
          </a:prstGeom>
          <a:noFill/>
          <a:ln w="9525">
            <a:noFill/>
            <a:miter lim="800000"/>
            <a:headEnd/>
            <a:tailEnd/>
          </a:ln>
          <a:effectLst/>
        </p:spPr>
      </p:pic>
      <p:sp>
        <p:nvSpPr>
          <p:cNvPr id="2" name="Rectangle 1"/>
          <p:cNvSpPr/>
          <p:nvPr/>
        </p:nvSpPr>
        <p:spPr>
          <a:xfrm>
            <a:off x="457200" y="304800"/>
            <a:ext cx="3429000" cy="5693866"/>
          </a:xfrm>
          <a:prstGeom prst="rect">
            <a:avLst/>
          </a:prstGeom>
        </p:spPr>
        <p:txBody>
          <a:bodyPr wrap="square">
            <a:spAutoFit/>
          </a:bodyPr>
          <a:lstStyle/>
          <a:p>
            <a:pPr rtl="1"/>
            <a:r>
              <a:rPr lang="en-US" sz="2800" b="1" dirty="0" err="1">
                <a:latin typeface="Times New Roman" pitchFamily="18" charset="0"/>
                <a:cs typeface="Times New Roman" pitchFamily="18" charset="0"/>
              </a:rPr>
              <a:t>Nimodipine</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rtl="1"/>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related to </a:t>
            </a:r>
            <a:r>
              <a:rPr lang="en-US" sz="2800" dirty="0" err="1">
                <a:latin typeface="Times New Roman" pitchFamily="18" charset="0"/>
                <a:cs typeface="Times New Roman" pitchFamily="18" charset="0"/>
              </a:rPr>
              <a:t>nifedipine</a:t>
            </a:r>
            <a:r>
              <a:rPr lang="en-US" sz="2800" dirty="0">
                <a:latin typeface="Times New Roman" pitchFamily="18" charset="0"/>
                <a:cs typeface="Times New Roman" pitchFamily="18" charset="0"/>
              </a:rPr>
              <a:t> but the smooth muscle relaxant effect preferentially acts on cerebral arteries. Its use is confined to prevention and treatment of vascular spasm following aneurysmal subarachnoid </a:t>
            </a:r>
            <a:r>
              <a:rPr lang="en-US" sz="2800" dirty="0" err="1">
                <a:latin typeface="Times New Roman" pitchFamily="18" charset="0"/>
                <a:cs typeface="Times New Roman" pitchFamily="18" charset="0"/>
              </a:rPr>
              <a:t>haemorrhage</a:t>
            </a:r>
            <a:r>
              <a:rPr lang="en-US" dirty="0"/>
              <a:t>.</a:t>
            </a:r>
          </a:p>
        </p:txBody>
      </p:sp>
    </p:spTree>
    <p:extLst>
      <p:ext uri="{BB962C8B-B14F-4D97-AF65-F5344CB8AC3E}">
        <p14:creationId xmlns:p14="http://schemas.microsoft.com/office/powerpoint/2010/main" val="396525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ocsimon.com/article_images.php?action=sendtype&amp;type=3&amp;id=11337"/>
          <p:cNvPicPr>
            <a:picLocks noChangeAspect="1" noChangeArrowheads="1"/>
          </p:cNvPicPr>
          <p:nvPr/>
        </p:nvPicPr>
        <p:blipFill>
          <a:blip r:embed="rId2" cstate="print"/>
          <a:srcRect/>
          <a:stretch>
            <a:fillRect/>
          </a:stretch>
        </p:blipFill>
        <p:spPr bwMode="auto">
          <a:xfrm>
            <a:off x="0" y="0"/>
            <a:ext cx="4572000" cy="4038600"/>
          </a:xfrm>
          <a:prstGeom prst="rect">
            <a:avLst/>
          </a:prstGeom>
          <a:noFill/>
        </p:spPr>
      </p:pic>
      <p:sp>
        <p:nvSpPr>
          <p:cNvPr id="33796" name="AutoShape 4" descr="http://www.sensfarma.com/wp-content/uploads/ISOPTIN-80-MG-FILM-TABLET-BRAND-NAME-DRUGS-pharmaceutical-wholesaler-IMPORT-EXPORT-SENS-PHARMA-.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3797" name="Picture 5"/>
          <p:cNvPicPr>
            <a:picLocks noChangeAspect="1" noChangeArrowheads="1"/>
          </p:cNvPicPr>
          <p:nvPr/>
        </p:nvPicPr>
        <p:blipFill>
          <a:blip r:embed="rId3" cstate="print"/>
          <a:srcRect/>
          <a:stretch>
            <a:fillRect/>
          </a:stretch>
        </p:blipFill>
        <p:spPr bwMode="auto">
          <a:xfrm>
            <a:off x="4572000" y="0"/>
            <a:ext cx="4572000" cy="4038600"/>
          </a:xfrm>
          <a:prstGeom prst="rect">
            <a:avLst/>
          </a:prstGeom>
          <a:noFill/>
          <a:ln w="9525">
            <a:noFill/>
            <a:miter lim="800000"/>
            <a:headEnd/>
            <a:tailEnd/>
          </a:ln>
          <a:effectLst/>
        </p:spPr>
      </p:pic>
      <p:pic>
        <p:nvPicPr>
          <p:cNvPr id="33801" name="Picture 9" descr="http://www.ymed.ro/images/2011/08/Isoptin.jpg"/>
          <p:cNvPicPr>
            <a:picLocks noChangeAspect="1" noChangeArrowheads="1"/>
          </p:cNvPicPr>
          <p:nvPr/>
        </p:nvPicPr>
        <p:blipFill>
          <a:blip r:embed="rId4" cstate="print"/>
          <a:srcRect/>
          <a:stretch>
            <a:fillRect/>
          </a:stretch>
        </p:blipFill>
        <p:spPr bwMode="auto">
          <a:xfrm>
            <a:off x="4572000" y="3276600"/>
            <a:ext cx="4572000" cy="3581400"/>
          </a:xfrm>
          <a:prstGeom prst="rect">
            <a:avLst/>
          </a:prstGeom>
          <a:noFill/>
        </p:spPr>
      </p:pic>
      <p:pic>
        <p:nvPicPr>
          <p:cNvPr id="7" name="Picture 2" descr="http://china.mims.com/resources/drugs/Thailand/packshot/Isoptin%20SR%20SR%20tab%20240%20mg6002PPS0.JPG"/>
          <p:cNvPicPr>
            <a:picLocks noChangeAspect="1" noChangeArrowheads="1"/>
          </p:cNvPicPr>
          <p:nvPr/>
        </p:nvPicPr>
        <p:blipFill>
          <a:blip r:embed="rId5" cstate="print"/>
          <a:srcRect/>
          <a:stretch>
            <a:fillRect/>
          </a:stretch>
        </p:blipFill>
        <p:spPr bwMode="auto">
          <a:xfrm>
            <a:off x="0" y="3302000"/>
            <a:ext cx="4572000" cy="3556000"/>
          </a:xfrm>
          <a:prstGeom prst="rect">
            <a:avLst/>
          </a:prstGeom>
          <a:noFill/>
        </p:spPr>
      </p:pic>
    </p:spTree>
    <p:extLst>
      <p:ext uri="{BB962C8B-B14F-4D97-AF65-F5344CB8AC3E}">
        <p14:creationId xmlns:p14="http://schemas.microsoft.com/office/powerpoint/2010/main" val="115652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www.rumahfarmasi.net/images/Isoptin%205mg%20Verapamil%202ml.jpg"/>
          <p:cNvPicPr>
            <a:picLocks noChangeAspect="1" noChangeArrowheads="1"/>
          </p:cNvPicPr>
          <p:nvPr/>
        </p:nvPicPr>
        <p:blipFill>
          <a:blip r:embed="rId2" cstate="print"/>
          <a:srcRect/>
          <a:stretch>
            <a:fillRect/>
          </a:stretch>
        </p:blipFill>
        <p:spPr bwMode="auto">
          <a:xfrm>
            <a:off x="5341257" y="3733801"/>
            <a:ext cx="3657600" cy="2804886"/>
          </a:xfrm>
          <a:prstGeom prst="rect">
            <a:avLst/>
          </a:prstGeom>
          <a:noFill/>
        </p:spPr>
      </p:pic>
      <p:pic>
        <p:nvPicPr>
          <p:cNvPr id="34820" name="Picture 4" descr="http://www.inhousepharmacy.biz/watermark.axd?productid=750&amp;size=medium"/>
          <p:cNvPicPr>
            <a:picLocks noChangeAspect="1" noChangeArrowheads="1"/>
          </p:cNvPicPr>
          <p:nvPr/>
        </p:nvPicPr>
        <p:blipFill>
          <a:blip r:embed="rId3" cstate="print"/>
          <a:srcRect/>
          <a:stretch>
            <a:fillRect/>
          </a:stretch>
        </p:blipFill>
        <p:spPr bwMode="auto">
          <a:xfrm>
            <a:off x="4953000" y="152401"/>
            <a:ext cx="4038600" cy="3581400"/>
          </a:xfrm>
          <a:prstGeom prst="rect">
            <a:avLst/>
          </a:prstGeom>
          <a:noFill/>
        </p:spPr>
      </p:pic>
      <p:sp>
        <p:nvSpPr>
          <p:cNvPr id="2" name="Rectangle 1"/>
          <p:cNvSpPr/>
          <p:nvPr/>
        </p:nvSpPr>
        <p:spPr>
          <a:xfrm>
            <a:off x="228600" y="152401"/>
            <a:ext cx="4572000" cy="5632311"/>
          </a:xfrm>
          <a:prstGeom prst="rect">
            <a:avLst/>
          </a:prstGeom>
        </p:spPr>
        <p:txBody>
          <a:bodyPr wrap="square">
            <a:spAutoFit/>
          </a:bodyPr>
          <a:lstStyle/>
          <a:p>
            <a:r>
              <a:rPr lang="en-US" sz="2400" dirty="0">
                <a:latin typeface="Times New Roman" pitchFamily="18" charset="0"/>
                <a:cs typeface="Times New Roman" pitchFamily="18" charset="0"/>
              </a:rPr>
              <a:t>Verapamil is used for the treatment </a:t>
            </a:r>
            <a:r>
              <a:rPr lang="en-US" sz="2400" dirty="0" smtClean="0">
                <a:latin typeface="Times New Roman" pitchFamily="18" charset="0"/>
                <a:cs typeface="Times New Roman" pitchFamily="18" charset="0"/>
              </a:rPr>
              <a:t>of angina</a:t>
            </a:r>
            <a:r>
              <a:rPr lang="en-US" sz="2400" dirty="0">
                <a:latin typeface="Times New Roman" pitchFamily="18" charset="0"/>
                <a:cs typeface="Times New Roman" pitchFamily="18" charset="0"/>
              </a:rPr>
              <a:t>, hypertension, and arrhythmias. It is a highly</a:t>
            </a:r>
          </a:p>
          <a:p>
            <a:r>
              <a:rPr lang="en-US" sz="2400" dirty="0">
                <a:latin typeface="Times New Roman" pitchFamily="18" charset="0"/>
                <a:cs typeface="Times New Roman" pitchFamily="18" charset="0"/>
              </a:rPr>
              <a:t>negatively inotropic calcium channel-blocker and it reduces cardiac output, slows the heart rate, and may impair </a:t>
            </a:r>
            <a:r>
              <a:rPr lang="en-US" sz="2400" dirty="0" err="1">
                <a:latin typeface="Times New Roman" pitchFamily="18" charset="0"/>
                <a:cs typeface="Times New Roman" pitchFamily="18" charset="0"/>
              </a:rPr>
              <a:t>atrioventricular</a:t>
            </a:r>
            <a:r>
              <a:rPr lang="en-US" sz="2400" dirty="0">
                <a:latin typeface="Times New Roman" pitchFamily="18" charset="0"/>
                <a:cs typeface="Times New Roman" pitchFamily="18" charset="0"/>
              </a:rPr>
              <a:t> conduction. It may precipitate heart failure,</a:t>
            </a:r>
          </a:p>
          <a:p>
            <a:r>
              <a:rPr lang="en-US" sz="2400" dirty="0">
                <a:latin typeface="Times New Roman" pitchFamily="18" charset="0"/>
                <a:cs typeface="Times New Roman" pitchFamily="18" charset="0"/>
              </a:rPr>
              <a:t>exacerbate conduction disorders, and cause hypotension at high doses and should not be used with beta-blockers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Constipation </a:t>
            </a:r>
            <a:r>
              <a:rPr lang="en-US" sz="2400" dirty="0">
                <a:latin typeface="Times New Roman" pitchFamily="18" charset="0"/>
                <a:cs typeface="Times New Roman" pitchFamily="18" charset="0"/>
              </a:rPr>
              <a:t>is the most common side-effect.</a:t>
            </a:r>
          </a:p>
        </p:txBody>
      </p:sp>
    </p:spTree>
    <p:extLst>
      <p:ext uri="{BB962C8B-B14F-4D97-AF65-F5344CB8AC3E}">
        <p14:creationId xmlns:p14="http://schemas.microsoft.com/office/powerpoint/2010/main" val="36339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tatic.openapotheek.nl/media/catalog/product/cache/1/image/5e06319eda06f020e43594a9c230972d/t/i/tildiem_cr_tablet_mga_90mg_1/tildiem-cr-tablet-mga--90mg-1st-openapotheek.nl.jpg"/>
          <p:cNvPicPr>
            <a:picLocks noChangeAspect="1" noChangeArrowheads="1"/>
          </p:cNvPicPr>
          <p:nvPr/>
        </p:nvPicPr>
        <p:blipFill>
          <a:blip r:embed="rId2" cstate="print"/>
          <a:srcRect/>
          <a:stretch>
            <a:fillRect/>
          </a:stretch>
        </p:blipFill>
        <p:spPr bwMode="auto">
          <a:xfrm>
            <a:off x="471714" y="-1"/>
            <a:ext cx="4100286" cy="3543300"/>
          </a:xfrm>
          <a:prstGeom prst="rect">
            <a:avLst/>
          </a:prstGeom>
          <a:noFill/>
        </p:spPr>
      </p:pic>
      <p:pic>
        <p:nvPicPr>
          <p:cNvPr id="3" name="Picture 2" descr="http://static.openapotheek.nl/media/catalog/product/cache/1/image/5e06319eda06f020e43594a9c230972d/t/i/tildiem_xr_capsule_mga_300mg_1/tildiem-xr-capsule-mga-300mg-1st-openapotheek.nl.jpg"/>
          <p:cNvPicPr>
            <a:picLocks noChangeAspect="1" noChangeArrowheads="1"/>
          </p:cNvPicPr>
          <p:nvPr/>
        </p:nvPicPr>
        <p:blipFill>
          <a:blip r:embed="rId3" cstate="print"/>
          <a:srcRect/>
          <a:stretch>
            <a:fillRect/>
          </a:stretch>
        </p:blipFill>
        <p:spPr bwMode="auto">
          <a:xfrm>
            <a:off x="5067070" y="-1"/>
            <a:ext cx="4076930" cy="3546929"/>
          </a:xfrm>
          <a:prstGeom prst="rect">
            <a:avLst/>
          </a:prstGeom>
          <a:noFill/>
        </p:spPr>
      </p:pic>
      <p:pic>
        <p:nvPicPr>
          <p:cNvPr id="4" name="Picture 2" descr="https://encrypted-tbn2.gstatic.com/images?q=tbn:ANd9GcSerjckTphpCq1kW7JbjSngqqNtleX3WPgD95z-M2izeAeXK9lNJw"/>
          <p:cNvPicPr>
            <a:picLocks noChangeAspect="1" noChangeArrowheads="1"/>
          </p:cNvPicPr>
          <p:nvPr/>
        </p:nvPicPr>
        <p:blipFill>
          <a:blip r:embed="rId4" cstate="print"/>
          <a:srcRect/>
          <a:stretch>
            <a:fillRect/>
          </a:stretch>
        </p:blipFill>
        <p:spPr bwMode="auto">
          <a:xfrm>
            <a:off x="2667000" y="3657600"/>
            <a:ext cx="4038600" cy="2986314"/>
          </a:xfrm>
          <a:prstGeom prst="rect">
            <a:avLst/>
          </a:prstGeom>
          <a:noFill/>
        </p:spPr>
      </p:pic>
    </p:spTree>
    <p:extLst>
      <p:ext uri="{BB962C8B-B14F-4D97-AF65-F5344CB8AC3E}">
        <p14:creationId xmlns:p14="http://schemas.microsoft.com/office/powerpoint/2010/main" val="107380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ubuy.com.kw/images/productImages/3849/3849-242012174454.jpg"/>
          <p:cNvPicPr>
            <a:picLocks noChangeAspect="1" noChangeArrowheads="1"/>
          </p:cNvPicPr>
          <p:nvPr/>
        </p:nvPicPr>
        <p:blipFill>
          <a:blip r:embed="rId2" cstate="print"/>
          <a:srcRect/>
          <a:stretch>
            <a:fillRect/>
          </a:stretch>
        </p:blipFill>
        <p:spPr bwMode="auto">
          <a:xfrm>
            <a:off x="1143000" y="0"/>
            <a:ext cx="6553200" cy="2895600"/>
          </a:xfrm>
          <a:prstGeom prst="rect">
            <a:avLst/>
          </a:prstGeom>
          <a:noFill/>
        </p:spPr>
      </p:pic>
      <p:sp>
        <p:nvSpPr>
          <p:cNvPr id="2" name="Rectangle 1"/>
          <p:cNvSpPr/>
          <p:nvPr/>
        </p:nvSpPr>
        <p:spPr>
          <a:xfrm>
            <a:off x="685800" y="2551837"/>
            <a:ext cx="6172200" cy="2677656"/>
          </a:xfrm>
          <a:prstGeom prst="rect">
            <a:avLst/>
          </a:prstGeom>
        </p:spPr>
        <p:txBody>
          <a:bodyPr wrap="square">
            <a:spAutoFit/>
          </a:bodyPr>
          <a:lstStyle/>
          <a:p>
            <a:r>
              <a:rPr lang="en-US" sz="2800" dirty="0">
                <a:latin typeface="Times New Roman" pitchFamily="18" charset="0"/>
                <a:cs typeface="Times New Roman" pitchFamily="18" charset="0"/>
              </a:rPr>
              <a:t>Verapamil hydrochloride and </a:t>
            </a:r>
            <a:r>
              <a:rPr lang="en-US" sz="2800" dirty="0" err="1">
                <a:latin typeface="Times New Roman" pitchFamily="18" charset="0"/>
                <a:cs typeface="Times New Roman" pitchFamily="18" charset="0"/>
              </a:rPr>
              <a:t>diltiazem</a:t>
            </a:r>
            <a:r>
              <a:rPr lang="en-US" sz="2800" dirty="0">
                <a:latin typeface="Times New Roman" pitchFamily="18" charset="0"/>
                <a:cs typeface="Times New Roman" pitchFamily="18" charset="0"/>
              </a:rPr>
              <a:t> hydrochloride should usually be avoided in heart failure because they may further depress cardiac function and</a:t>
            </a:r>
          </a:p>
          <a:p>
            <a:r>
              <a:rPr lang="en-US" sz="2800" dirty="0">
                <a:latin typeface="Times New Roman" pitchFamily="18" charset="0"/>
                <a:cs typeface="Times New Roman" pitchFamily="18" charset="0"/>
              </a:rPr>
              <a:t>cause clinically significant deterioration.</a:t>
            </a:r>
          </a:p>
          <a:p>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28239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9600" b="1" dirty="0" smtClean="0">
                <a:solidFill>
                  <a:schemeClr val="tx1"/>
                </a:solidFill>
              </a:rPr>
              <a:t>Centrally Acting Agents</a:t>
            </a:r>
          </a:p>
          <a:p>
            <a:pPr algn="ctr"/>
            <a:endParaRPr lang="ar-IQ" dirty="0">
              <a:solidFill>
                <a:schemeClr val="tx1"/>
              </a:solidFill>
            </a:endParaRPr>
          </a:p>
        </p:txBody>
      </p:sp>
    </p:spTree>
    <p:extLst>
      <p:ext uri="{BB962C8B-B14F-4D97-AF65-F5344CB8AC3E}">
        <p14:creationId xmlns:p14="http://schemas.microsoft.com/office/powerpoint/2010/main" val="298578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ymexicandrugstore.org/image/cache/aldomet-500x500.jpg"/>
          <p:cNvPicPr>
            <a:picLocks noChangeAspect="1" noChangeArrowheads="1"/>
          </p:cNvPicPr>
          <p:nvPr/>
        </p:nvPicPr>
        <p:blipFill>
          <a:blip r:embed="rId2" cstate="print"/>
          <a:srcRect/>
          <a:stretch>
            <a:fillRect/>
          </a:stretch>
        </p:blipFill>
        <p:spPr bwMode="auto">
          <a:xfrm>
            <a:off x="533400" y="0"/>
            <a:ext cx="8001000" cy="6858000"/>
          </a:xfrm>
          <a:prstGeom prst="rect">
            <a:avLst/>
          </a:prstGeom>
          <a:noFill/>
        </p:spPr>
      </p:pic>
    </p:spTree>
    <p:extLst>
      <p:ext uri="{BB962C8B-B14F-4D97-AF65-F5344CB8AC3E}">
        <p14:creationId xmlns:p14="http://schemas.microsoft.com/office/powerpoint/2010/main" val="23188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770537"/>
          </a:xfrm>
          <a:prstGeom prst="rect">
            <a:avLst/>
          </a:prstGeom>
        </p:spPr>
        <p:txBody>
          <a:bodyPr wrap="square">
            <a:spAutoFit/>
          </a:bodyPr>
          <a:lstStyle/>
          <a:p>
            <a:r>
              <a:rPr lang="en-US" sz="3200" b="1" dirty="0">
                <a:latin typeface="Times New Roman" pitchFamily="18" charset="0"/>
                <a:cs typeface="Times New Roman" pitchFamily="18" charset="0"/>
              </a:rPr>
              <a:t>Beta-</a:t>
            </a:r>
            <a:r>
              <a:rPr lang="en-US" sz="3200" b="1" dirty="0" err="1">
                <a:latin typeface="Times New Roman" pitchFamily="18" charset="0"/>
                <a:cs typeface="Times New Roman" pitchFamily="18" charset="0"/>
              </a:rPr>
              <a:t>adrenoceptor</a:t>
            </a:r>
            <a:r>
              <a:rPr lang="en-US" sz="3200" b="1" dirty="0">
                <a:latin typeface="Times New Roman" pitchFamily="18" charset="0"/>
                <a:cs typeface="Times New Roman" pitchFamily="18" charset="0"/>
              </a:rPr>
              <a:t> blocking drugs</a:t>
            </a:r>
            <a:endParaRPr lang="en-US" sz="3200" dirty="0">
              <a:latin typeface="Times New Roman" pitchFamily="18" charset="0"/>
              <a:cs typeface="Times New Roman" pitchFamily="18" charset="0"/>
            </a:endParaRPr>
          </a:p>
          <a:p>
            <a:r>
              <a:rPr lang="en-US" sz="2400" dirty="0">
                <a:latin typeface="Times New Roman" pitchFamily="18" charset="0"/>
                <a:cs typeface="Times New Roman" pitchFamily="18" charset="0"/>
              </a:rPr>
              <a:t>Beta-</a:t>
            </a:r>
            <a:r>
              <a:rPr lang="en-US" sz="2400" dirty="0" err="1">
                <a:latin typeface="Times New Roman" pitchFamily="18" charset="0"/>
                <a:cs typeface="Times New Roman" pitchFamily="18" charset="0"/>
              </a:rPr>
              <a:t>adrenoceptor</a:t>
            </a:r>
            <a:r>
              <a:rPr lang="en-US" sz="2400" dirty="0">
                <a:latin typeface="Times New Roman" pitchFamily="18" charset="0"/>
                <a:cs typeface="Times New Roman" pitchFamily="18" charset="0"/>
              </a:rPr>
              <a:t> blocking drugs (beta-blockers) block the beta-</a:t>
            </a:r>
            <a:r>
              <a:rPr lang="en-US" sz="2400" dirty="0" err="1">
                <a:latin typeface="Times New Roman" pitchFamily="18" charset="0"/>
                <a:cs typeface="Times New Roman" pitchFamily="18" charset="0"/>
              </a:rPr>
              <a:t>adrenoceptors</a:t>
            </a:r>
            <a:r>
              <a:rPr lang="en-US" sz="2400" dirty="0">
                <a:latin typeface="Times New Roman" pitchFamily="18" charset="0"/>
                <a:cs typeface="Times New Roman" pitchFamily="18" charset="0"/>
              </a:rPr>
              <a:t> in the heart, peripheral vasculature, bronchi, pancreas, and liver.</a:t>
            </a:r>
          </a:p>
          <a:p>
            <a:r>
              <a:rPr lang="en-US" sz="3200" b="1" dirty="0">
                <a:latin typeface="Times New Roman" pitchFamily="18" charset="0"/>
                <a:cs typeface="Times New Roman" pitchFamily="18" charset="0"/>
              </a:rPr>
              <a:t>Intrinsic sympathomimetic activity </a:t>
            </a:r>
            <a:r>
              <a:rPr lang="en-US" sz="2400" dirty="0">
                <a:latin typeface="Times New Roman" pitchFamily="18" charset="0"/>
                <a:cs typeface="Times New Roman" pitchFamily="18" charset="0"/>
              </a:rPr>
              <a:t>(ISA, partial agonist activity) represents the capacity of beta-blockers to stimulate as well as to block adrenergic </a:t>
            </a:r>
            <a:r>
              <a:rPr lang="en-US" sz="2400" dirty="0" err="1">
                <a:latin typeface="Times New Roman" pitchFamily="18" charset="0"/>
                <a:cs typeface="Times New Roman" pitchFamily="18" charset="0"/>
              </a:rPr>
              <a:t>receptors.they</a:t>
            </a:r>
            <a:r>
              <a:rPr lang="en-US" sz="2400" dirty="0">
                <a:latin typeface="Times New Roman" pitchFamily="18" charset="0"/>
                <a:cs typeface="Times New Roman" pitchFamily="18" charset="0"/>
              </a:rPr>
              <a:t> tend to cause less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than the other beta-blockers and may also cause less coldness of the extremities</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3200" dirty="0" err="1">
                <a:latin typeface="Times New Roman" pitchFamily="18" charset="0"/>
                <a:cs typeface="Times New Roman" pitchFamily="18" charset="0"/>
              </a:rPr>
              <a:t>Oxprenolol</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pindolol</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acebutolol</a:t>
            </a:r>
            <a:r>
              <a:rPr lang="en-US" sz="3200" dirty="0">
                <a:latin typeface="Times New Roman" pitchFamily="18" charset="0"/>
                <a:cs typeface="Times New Roman" pitchFamily="18" charset="0"/>
              </a:rPr>
              <a:t>, and </a:t>
            </a:r>
            <a:r>
              <a:rPr lang="en-US" sz="3200" dirty="0" err="1">
                <a:latin typeface="Times New Roman" pitchFamily="18" charset="0"/>
                <a:cs typeface="Times New Roman" pitchFamily="18" charset="0"/>
              </a:rPr>
              <a:t>celiprolol</a:t>
            </a:r>
            <a:r>
              <a:rPr lang="en-US" sz="3200" dirty="0">
                <a:latin typeface="Times New Roman" pitchFamily="18" charset="0"/>
                <a:cs typeface="Times New Roman" pitchFamily="18" charset="0"/>
              </a:rPr>
              <a:t> </a:t>
            </a: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4499429" y="4093934"/>
            <a:ext cx="4274319" cy="2569934"/>
          </a:xfrm>
          <a:prstGeom prst="rect">
            <a:avLst/>
          </a:prstGeom>
          <a:noFill/>
          <a:ln w="9525">
            <a:noFill/>
            <a:miter lim="800000"/>
            <a:headEnd/>
            <a:tailEnd/>
          </a:ln>
          <a:effectLst/>
        </p:spPr>
      </p:pic>
      <p:sp>
        <p:nvSpPr>
          <p:cNvPr id="4" name="Oval 3"/>
          <p:cNvSpPr/>
          <p:nvPr/>
        </p:nvSpPr>
        <p:spPr>
          <a:xfrm>
            <a:off x="609600" y="4419600"/>
            <a:ext cx="3581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i="1" u="sng" dirty="0" smtClean="0">
                <a:solidFill>
                  <a:schemeClr val="tx1"/>
                </a:solidFill>
              </a:rPr>
              <a:t>ISA</a:t>
            </a:r>
          </a:p>
          <a:p>
            <a:pPr algn="ctr"/>
            <a:r>
              <a:rPr lang="en-US" sz="3200" dirty="0" smtClean="0">
                <a:solidFill>
                  <a:schemeClr val="tx1"/>
                </a:solidFill>
              </a:rPr>
              <a:t>Partial agonist</a:t>
            </a:r>
          </a:p>
          <a:p>
            <a:pPr algn="ctr"/>
            <a:endParaRPr lang="ar-IQ" sz="4000" b="1" dirty="0">
              <a:solidFill>
                <a:schemeClr val="tx1"/>
              </a:solidFill>
            </a:endParaRPr>
          </a:p>
        </p:txBody>
      </p:sp>
    </p:spTree>
    <p:extLst>
      <p:ext uri="{BB962C8B-B14F-4D97-AF65-F5344CB8AC3E}">
        <p14:creationId xmlns:p14="http://schemas.microsoft.com/office/powerpoint/2010/main" val="201033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9144000" cy="39624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1000" b="1" dirty="0" smtClean="0">
                <a:solidFill>
                  <a:schemeClr val="tx1"/>
                </a:solidFill>
                <a:latin typeface="Andalus" pitchFamily="18" charset="-78"/>
                <a:cs typeface="Andalus" pitchFamily="18" charset="-78"/>
              </a:rPr>
              <a:t>Vasodilators </a:t>
            </a:r>
            <a:endParaRPr lang="ar-IQ" sz="11000" b="1" dirty="0">
              <a:solidFill>
                <a:schemeClr val="tx1"/>
              </a:solidFill>
              <a:latin typeface="Andalus" pitchFamily="18" charset="-78"/>
              <a:cs typeface="Andalus" pitchFamily="18" charset="-78"/>
            </a:endParaRPr>
          </a:p>
        </p:txBody>
      </p:sp>
      <p:pic>
        <p:nvPicPr>
          <p:cNvPr id="11266" name="Picture 2" descr="http://www.gpsupplies.com/media/catalog/product/cache/1/image/9df78eab33525d08d6e5fb8d27136e95/0/3/03_tablets_1_45_1_1_1.jpg"/>
          <p:cNvPicPr>
            <a:picLocks noChangeAspect="1" noChangeArrowheads="1"/>
          </p:cNvPicPr>
          <p:nvPr/>
        </p:nvPicPr>
        <p:blipFill>
          <a:blip r:embed="rId2" cstate="print"/>
          <a:srcRect/>
          <a:stretch>
            <a:fillRect/>
          </a:stretch>
        </p:blipFill>
        <p:spPr bwMode="auto">
          <a:xfrm>
            <a:off x="3048000" y="4000500"/>
            <a:ext cx="3276600" cy="2857500"/>
          </a:xfrm>
          <a:prstGeom prst="rect">
            <a:avLst/>
          </a:prstGeom>
          <a:noFill/>
        </p:spPr>
      </p:pic>
    </p:spTree>
    <p:extLst>
      <p:ext uri="{BB962C8B-B14F-4D97-AF65-F5344CB8AC3E}">
        <p14:creationId xmlns:p14="http://schemas.microsoft.com/office/powerpoint/2010/main" val="1250881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linidirect.co.uk/content/images/thumbs/0012830_apresoline_tablets_25mg_84_pack_155.jpeg"/>
          <p:cNvPicPr>
            <a:picLocks noChangeAspect="1" noChangeArrowheads="1"/>
          </p:cNvPicPr>
          <p:nvPr/>
        </p:nvPicPr>
        <p:blipFill>
          <a:blip r:embed="rId2" cstate="print"/>
          <a:srcRect/>
          <a:stretch>
            <a:fillRect/>
          </a:stretch>
        </p:blipFill>
        <p:spPr bwMode="auto">
          <a:xfrm>
            <a:off x="76200" y="32657"/>
            <a:ext cx="3886200" cy="5335291"/>
          </a:xfrm>
          <a:prstGeom prst="rect">
            <a:avLst/>
          </a:prstGeom>
          <a:noFill/>
        </p:spPr>
      </p:pic>
      <p:sp>
        <p:nvSpPr>
          <p:cNvPr id="3" name="Rectangle 2"/>
          <p:cNvSpPr/>
          <p:nvPr/>
        </p:nvSpPr>
        <p:spPr>
          <a:xfrm>
            <a:off x="3962400" y="32658"/>
            <a:ext cx="5029200" cy="7017306"/>
          </a:xfrm>
          <a:prstGeom prst="rect">
            <a:avLst/>
          </a:prstGeom>
        </p:spPr>
        <p:txBody>
          <a:bodyPr wrap="square">
            <a:spAutoFit/>
          </a:bodyPr>
          <a:lstStyle/>
          <a:p>
            <a:r>
              <a:rPr lang="en-US" sz="2400" b="1" i="1" u="sng" dirty="0">
                <a:latin typeface="Times New Roman" pitchFamily="18" charset="0"/>
                <a:cs typeface="Times New Roman" pitchFamily="18" charset="0"/>
              </a:rPr>
              <a:t>Mechanism of </a:t>
            </a:r>
            <a:r>
              <a:rPr lang="en-US" sz="2400" b="1" i="1" u="sng" dirty="0" smtClean="0">
                <a:latin typeface="Times New Roman" pitchFamily="18" charset="0"/>
                <a:cs typeface="Times New Roman" pitchFamily="18" charset="0"/>
              </a:rPr>
              <a:t>action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Direct relaxation to the vascular smooth </a:t>
            </a:r>
            <a:r>
              <a:rPr lang="en-US" sz="2400" dirty="0" err="1" smtClean="0">
                <a:latin typeface="Times New Roman" pitchFamily="18" charset="0"/>
                <a:cs typeface="Times New Roman" pitchFamily="18" charset="0"/>
              </a:rPr>
              <a:t>muscl</a:t>
            </a:r>
            <a:endParaRPr lang="en-US" sz="2400" dirty="0" smtClean="0">
              <a:latin typeface="Times New Roman" pitchFamily="18" charset="0"/>
              <a:cs typeface="Times New Roman" pitchFamily="18" charset="0"/>
            </a:endParaRPr>
          </a:p>
          <a:p>
            <a:r>
              <a:rPr lang="en-US" sz="2400" b="1" i="1" u="sng" dirty="0">
                <a:latin typeface="Times New Roman" pitchFamily="18" charset="0"/>
                <a:cs typeface="Times New Roman" pitchFamily="18" charset="0"/>
              </a:rPr>
              <a:t>Clinical uses:</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Vasodilators have a potent hypotensive effect, especially when used in combination with a beta-blocker and a thiazide.</a:t>
            </a:r>
          </a:p>
          <a:p>
            <a:pPr lvl="0"/>
            <a:r>
              <a:rPr lang="en-US" sz="2400" dirty="0" smtClean="0">
                <a:latin typeface="Times New Roman" pitchFamily="18" charset="0"/>
                <a:cs typeface="Times New Roman" pitchFamily="18" charset="0"/>
              </a:rPr>
              <a:t>Hydralazine </a:t>
            </a:r>
            <a:r>
              <a:rPr lang="en-US" sz="2400" dirty="0">
                <a:latin typeface="Times New Roman" pitchFamily="18" charset="0"/>
                <a:cs typeface="Times New Roman" pitchFamily="18" charset="0"/>
              </a:rPr>
              <a:t>is given by mouth as an adjunct to other </a:t>
            </a:r>
            <a:r>
              <a:rPr lang="en-US" sz="2400" dirty="0" err="1">
                <a:latin typeface="Times New Roman" pitchFamily="18" charset="0"/>
                <a:cs typeface="Times New Roman" pitchFamily="18" charset="0"/>
              </a:rPr>
              <a:t>antihypertensives</a:t>
            </a:r>
            <a:r>
              <a:rPr lang="en-US" sz="2400" dirty="0">
                <a:latin typeface="Times New Roman" pitchFamily="18" charset="0"/>
                <a:cs typeface="Times New Roman" pitchFamily="18" charset="0"/>
              </a:rPr>
              <a:t> for the treatment of resistant hypertension but is rarely used.</a:t>
            </a:r>
          </a:p>
          <a:p>
            <a:pPr lvl="0"/>
            <a:r>
              <a:rPr lang="en-US" sz="2400" dirty="0">
                <a:latin typeface="Times New Roman" pitchFamily="18" charset="0"/>
                <a:cs typeface="Times New Roman" pitchFamily="18" charset="0"/>
              </a:rPr>
              <a:t> Sodium </a:t>
            </a:r>
            <a:r>
              <a:rPr lang="en-US" sz="2400" dirty="0" err="1">
                <a:latin typeface="Times New Roman" pitchFamily="18" charset="0"/>
                <a:cs typeface="Times New Roman" pitchFamily="18" charset="0"/>
              </a:rPr>
              <a:t>nitroprusside</a:t>
            </a:r>
            <a:r>
              <a:rPr lang="en-US" sz="2400" dirty="0">
                <a:latin typeface="Times New Roman" pitchFamily="18" charset="0"/>
                <a:cs typeface="Times New Roman" pitchFamily="18" charset="0"/>
              </a:rPr>
              <a:t>  is given by intravenous infusion to control severe hypertensive crises on the rare occasions when parenteral treatment is necessary.</a:t>
            </a: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ar-IQ" dirty="0"/>
          </a:p>
        </p:txBody>
      </p:sp>
    </p:spTree>
    <p:extLst>
      <p:ext uri="{BB962C8B-B14F-4D97-AF65-F5344CB8AC3E}">
        <p14:creationId xmlns:p14="http://schemas.microsoft.com/office/powerpoint/2010/main" val="40417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unitedpharmacies.com/images/Apresoline-Injection-Hydralazine-Hydrochloride-1.jpg"/>
          <p:cNvPicPr>
            <a:picLocks noChangeAspect="1" noChangeArrowheads="1"/>
          </p:cNvPicPr>
          <p:nvPr/>
        </p:nvPicPr>
        <p:blipFill>
          <a:blip r:embed="rId2" cstate="print"/>
          <a:srcRect/>
          <a:stretch>
            <a:fillRect/>
          </a:stretch>
        </p:blipFill>
        <p:spPr bwMode="auto">
          <a:xfrm>
            <a:off x="3491552" y="609600"/>
            <a:ext cx="5652448" cy="5334000"/>
          </a:xfrm>
          <a:prstGeom prst="rect">
            <a:avLst/>
          </a:prstGeom>
          <a:noFill/>
        </p:spPr>
      </p:pic>
      <p:pic>
        <p:nvPicPr>
          <p:cNvPr id="48134" name="Picture 6" descr="http://f1.ehive.com/4493/1/1dttbsr_3q0j_l.jpg"/>
          <p:cNvPicPr>
            <a:picLocks noChangeAspect="1" noChangeArrowheads="1"/>
          </p:cNvPicPr>
          <p:nvPr/>
        </p:nvPicPr>
        <p:blipFill>
          <a:blip r:embed="rId3" cstate="print"/>
          <a:srcRect/>
          <a:stretch>
            <a:fillRect/>
          </a:stretch>
        </p:blipFill>
        <p:spPr bwMode="auto">
          <a:xfrm>
            <a:off x="-1" y="914400"/>
            <a:ext cx="3530463" cy="4923664"/>
          </a:xfrm>
          <a:prstGeom prst="rect">
            <a:avLst/>
          </a:prstGeom>
          <a:noFill/>
        </p:spPr>
      </p:pic>
    </p:spTree>
    <p:extLst>
      <p:ext uri="{BB962C8B-B14F-4D97-AF65-F5344CB8AC3E}">
        <p14:creationId xmlns:p14="http://schemas.microsoft.com/office/powerpoint/2010/main" val="2134670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data:image/jpeg;base64,/9j/4AAQSkZJRgABAQAAAQABAAD/2wCEAAkGBxQTEhUUEhQVFRUUFxgWGBcXFxkXFhcXGBgaHBoYHBgcHSggGBolGxUXIjEhJiksLi4uHB82ODMsNygtLisBCgoKDg0OGxAQGy0lICQsLCwsLCw0NCwsLCwsLCwsLCwsLCwtLCwsLCwsLCwsLCwsLCwsLCwsLCwsLCwsLCwsLP/AABEIAOUA3QMBIgACEQEDEQH/xAAcAAABBQEBAQAAAAAAAAAAAAAAAwQFBgcCAQj/xABSEAACAQIEAgYECQgHBQYHAAABAgMAEQQSITEFQQYTIlFhcRQygZEHQlKSobHB0dIjM1NiY6Lh8BUWcoKTssI0Q7PD8SSDhJSj0wgXJURFZHP/xAAaAQEBAQEBAQEAAAAAAAAAAAAAAQIDBAUG/8QALhEAAgIBAQcCBQQDAAAAAAAAAAECEQMSBBMUITFBUQVhMlJxobEVkdHwIkLx/9oADAMBAAIRAxEAPwDbJpcttL3rz0jwqn/CBxWaGSIRSFAysSLA3II11FVE9KcV+mPzU/DWlBs9ENmlNakzW2xXh9NeDEnuB9v8KyX+tOL/AEv7ifhoXpZiv0n7ifhq7uRvg5+Ua16V4D3/AMK89M8B7/4VkzdLcV+kHzE/DSZ6W4nm4+Yv3Xpu5BbFk9jXxi/D6a9GK8Kx7+tuJ+UPmr91eDpjiflj5q/dTdyLwOX2NjGJHcfo++g4kdx+j76x0dNMULdtdf1R91dDpvivlr81fupu5Dgcvsa96YPkt7h99Hpo7m91ZGOm2L+WPmJ91dDpri/0gH9xPw03cicDl9jV/wCko++uhj4/lVkEnSOYtnJQt8rqo81h45b0qOlWJG0lvJI/w03chwWT2NbOOT5QrvCYpZBdDexse8HuPjWRf1oxJ3l96p+Gpz4LuMdZiMXG7APdHC6DNuGYDvva9vlDvqOLRzybPKCtmj0UUVk4BRRRQBRRRQBRRRQBRRRQBRRRQFO6dcElxDxmIL2VIN2tuf4VVv6lYr9n8/8AhWoYrf2VX+kmKaMQWcxq86o5Fh2CrE6kabDWq8jij04c2S1CJTj0JxP7P5/8K8boRiv2Xzz+Grr0exDusmdi6CRhE5ABePSx0AzC5sGtrUrVWZtWbntOWEmnRm39SMT+z+efw1yeg+J/ZfPP4a0uirvWY4zIZg3QPFfsvnn8Nc/1CxX7L55/DWo0U3rLx2X2MuPQLFfsvnn8NejoFiv2R/vn8NahRTfMvHZfYy8dAsV+yH98/hrodBMV+y+efw1p1R+MdxPBZ7IxZSgA1Ijka5buGUWAtzvfS13rJxuX2KAOgeK0/NfPP4a6XoLif2Xzz+Gr1jOJskyw5QTJlMZudVBbrie7IoU+JdRUXhekLMsXq2cRK2pLB3wwl1Y2u3aGgDaG5I2DeyLxuX2K6nQnEg/7v55/DVSxWEnwXFIGN1IxEIzKdCrsoZb+KsQQe+ts4Y5aKJm1LRoSe8lRc1nPTnGBMW2ZSAChDEXUkKpt4HTmKmu+piW0TmqZsVFV3inTbBwEq0uZh8WNS/0gZR7TUNL8KOH+JDO3iQig/vE/RXWGyZ5q4wZ4p58cPiki90Vnv/zOB9XD++W3+g1yfhIflh0H/eE6/Mrt+m7T8v3X8nJ7Zh+b8miUVnJ+EeT9DH89vuoHwjSfoY/nN91X9M2n5fuv5HG4fP2Zo1FZ2PhHf9An+I34KWT4Rzpmww8bS/YUqP03aV/r91/I4zD835L9RVKT4RofjQzD+zkYf5gfoqSwHTfBym3W5CdLSAp+8ez9NcZ7JngrcGdI7RilyUkWOivAa9rznYbYrf2VF8QwPWmI5rdVKsu175QRbfT1t6lMXv7KhuOYhkjUI4jaSRIxIwDBMx3sdCbaC+lyKjVljJxdoZ8H4fLHMXcLkdWsuYkwdu4ReRDXubWAI7gKnKgZDirR4cyhJWMpMwjUkxRkWYR+qHPWRg8vW02psMVipTDGkyRSBMT1hMQdHfDyxxDslgVVsxbQ3sRUUaVGsk3N2yzV7VcPGpGVW0QlMPmUWYK7YkRSqCRqPWH01x0l4xNCZTGRaIYZ7FQey0k3WjbcpFYdxqnOizUVCniMn9ICAEdT6Mz7C5lEijfewRl+dU1QBRRRUAV4R9G3hXtFCHhXn3Vx6Ot75VvYC9hew2HkKUoqlPFFqx34V8U8eIJU6FlH7gv9lbHWUdOeDvjeILhkIUuxZSwOW6QF8pI2vltfW19jtXXBJRnbMyVrkUaGQ2p3ET3U0iw06TPA8axyRtkYMcxB0N7g2IsQfIirRguAM28lh3Ko+s3r9MvU8EV1PlS2TLJjHDUstWrAdFIzu8h+aPqWpiPorh+5z5sR9Vq5S9YweGTgMnsZ1I9q6iYmtCfozh/kH5x++nEHRvD/AKP6T99ZfrWGvhZP0/JfVGc12K0sdGMP8j6TScvROA7Aip+s4X2ZeAyeUZ2BUViK0Di/RkIpKMdO8CqLPhpDIsSIHd2yqAcpJPLtG3016MPqezy719Tlk2LKuiNw6HSFsDhSdSYI7nv7I1qYqO6OYNocLBE9s0cSI1tRcKAdeetSNfmMjTm2vLPuQ+FWNsXUJ0iliWA+kIrwsyrJm9VVZgM7abA2N+W9xapvF8qbEXrmylN4djIoOqlMv/ZVbEQRSuxZQj9U63kb4meGVFYm3qi+oruHisUUkE8ziNJlxrIWuLq88DR2Fr3ZAGtvrVuKC1rC3dbT3V7allKZIpWIuVYHqlxBSxzhfS2nIyjXMFJFu8Uu+IixMjyRsJImkwkOddVYq0jPY7MAJwLjnccqtZGtCrbQC3hQFM6JOzSxO987Jika/fAcJh29heB2/vVdKLV5SyHtFFFQBRRRVAUUUVAAqjxS347Gvd1hv/4e321eBVJwTg8cUfGUScuXVAb+6qioqnSUAcXxmnx4/pgiP21O8NFRXTZBDxTENL2RKY3QnQMoijQ277MpFKYXj0Kj1ifJWP2Wo5Gki44Q1IA1TI+l8I2WRvIKPralT04T4sLHzYD6ga5tkcS2tSkZqmN02PLD/vk/UlA6ZycoB7esP+kU1E0svqmuiaoy9NJBvHGvmWH0G16cL0ul1/JJpqdWWw7zmIqWNLJ3iwuprPVXLjcMf/2YfpkUfbVhm6T5hYxa2uQDqF2udNvG9RXDMHLi8QhhibLHIjs7aIuVg29tTpsNfrrpFkaZsNFFFaKNsXyqu9LI3aACJir9bFlI+UJFIB8CQAfA1YsXyqK4pEzKmUXImhY+CrIpY+wAmoQhhiRNIjAnJLLEQLkdh8HIbeG/vpjLwqGGLFteRQkgjJM0pyxHqGbdzbdjm38ae4DhkqSsCvYXFB0On5owyeOytJk9g86ez4NymJAU3edHXbVQsAJ96N7qFIbBJHKohhkd8LLicoPWO10TDl3RZCc2QyIAdebikuICCMLDiZSmHhxToGaZ47K2GEqKZAwYgGQgAn4oqXx+EkSR5Y4y+WdJgilQZAYDDIFuQMwWzWNr2HfRg8HIzpLJEVMk7ysjZSY19H6pA1iRmsiEgXsW8KoKpNiIiVzzSDFHD4c4QGWVZJGMk4jJQEBy1o82YHS96tGLc9S5BP8At0Y35emxC3lY2pTjOBdvSyqZi+HiEY07UsZmYAXOhDNHqbbim+IhnMzYfqW6p8THiBOGXqxGrpKyEXzdZ1kZUAC1mBvyoBlwzI085jkdcenpPWRSM15FLN1JVGOUxraIqyg2BsdSaQ4YcP1BfCSyazYFJonaQyJKMVHmZw5zK7BrNyOWpFlxMs6K0JjfDtOwxJ6sxujJIkSqAc2vWRswKgAxc9KSEM+IYyvhWgceiIwZoy0hjxSSOwKsbxoqtlJIJzNoKAOG4ERsmKR5Az4yaKUGR2SRHxMsSjq2YqpVjGQVA9UjnSnQZsKVvC5afIOuBklexJ17LEqvaB9X6q94bHiGdYXw7RxR4qadpmeMrIvXySRBFVi1yzRklgLBTzp70YxEuRYZcNLF1SAZ3aMo5Bt2QjlhprqBQE7RRRUIAqh8GYHjp7LAhZe0fVOijTXx7uVXwVQujrMeOSXZSAk9lC2IsyDU5td+4b1DcejL7x7gcGLi6rEIGXcHZkb5Stup+vY3GlfLXE8dJHiJYgdIpZIxYC5yOVBN+el6+t6+SOkoHp+LykFTiZyCDmBBlYgg896k6qywVuheLHSNqWa53tp/l2p9gwWGpN78yT9dQaPbnUhhcYBoffXhmpdj2JwJCeHQnPl2uc1ifbY15hI01Ga/tLH6bUg2KjO+oHhXiYqMbD6AK51Oi3Afqw2sDfvpW1wQQCLWsTf6xUemMTvOtdvigNrkn2Cppn5JceyIzG4rLMGdc2UrpexKgjs37iBbbnX070TKHBYYxkFGhjYEbWZQfPnXy7xPtNm7/wCfbW3/AAJ9JI5cGuEaQdfBmsh0LRZrqV+UFDZdNrC+4v78L5HlyKmaTRRRXc5DbF8vbTDGYtIkLyuqItrsxsBcgC58yBT/ABnL21A9JnKwXVS5E2HIUEAsfSIuyCSBc7amoyHcnH8MsSzGeIROSqvmGVmF7gHnaxv3WNKYzjGHiZVlmjRpACoZgMwJsCL7600wTGSdWkiMbLC1o3yEjPJZvVJXURrz2PnVdxU+SFkEJkT0QxFuzkiRJJkDPc5ioXXsgmymhS8SSAFQSAWOUX5mxNh42B91JwY2N1RldWWT1CDcNoTp36An2U14gtmwo3tOBfvtDLVb6InKmDiPxQsi665JsKzX/wAQTD2UBZ+IcXghUtNLHGqsFJdgoDMuYAk8yutJYjpBhY0jkfERKk35tiws47weY1Gu2oqG4vMyT5kiaZhi0tGpUFv+wyDQuQotqdTyp/hIxNPL1seW+FhUxtlJRZGnzqSpI1yqDY2OUd1AOJ+kmESXqXxMKy5gnVlwHzNay23ubjTxpXH8bw8KK800caMxVWZgAWF7geWU37rU2eFVxuHUDQYXEgX1OkmEA1OpPjTLo/EGm7QByRSBbi/53FTdYPb1Md6AsAxSZ8mZc+XPlvrkJtm8ri1689LTIr5lyPkytfRusICWP6xZQPMVS+Hr1c8EgPZiw8GHOp/NyTYmJf8A1Eg17r1Kf/jsH58O/wCPh6CicxfEooldpZFRYwC5Y2ChjZb+Z0HfTTEdJcIiRyPiYVjmv1bs4Cva17E91xfuphxWGQyyvCgleJsPKIywXrAolBUMdA3azAnS6io1+JASQPBg5pC8eOD4eyB0labDmTPncKFz3uQTfMCAQaoouynmO6qH0WjH9OSnn1WI/wCLGKuPBsKYoIYmN2jijRj3lUAJ94rG+knFWwmKxckbESTRzQIRcFOslTMwPIhI2se8rWW6LFEh8J/wmPK0mDwLFIlJSWYaNIRoyR/JS9wW3blYatl0MVhYClY47AAjQd3Klgw76805ts9UIKKEUw5/mxp5hMGGvcka7ZdCPOusNGD4WqSRlA3rNhjMYOwsG18vd8akxgvH6P40/LrXSTgEG16lpdjPUbJgl5knyAH3049Hvs1vAj7aWlnUm4BAPKvOuF6w5alzRtcmReO4ewHf4jWoqGZ4nV42ZHQ5lZTZlYcwatqT1F8ZwItmX2irjyaXTMzjfM2v4KunR4hG8c+UYiEAm2gkQ6ZwORB0IGmoOl7C/V8n9F+MNgsXFiASBG4z2v2oybOum91v7bd1fV0bhgCDcEAgjYg7GvdGVo8zVDfGMOyO+9qjeI4UyIFBtaSJ77/m5UkI9uS3tp7xNgMhJ2J5XJJBFgBz1qP4pjjFFnC3NwoDXGpOgPdVIlbpCXFcHMzJJh5ESRQyHrFLoyPY7BgcysoI9o50knBAEMea6nDDD3O5Pau5885NReB6VSyns4cWHrEMTlJuBfs8yLVxB0tmZOsGGugbKzBjZdVG+X9YVrSzq8EyxzYUt1NyLxOrnxsjKbd3rVDnowcuHAlKNDhnw7MlwTmiyK666FCWI/tGiXj8wl6v0fVlZkuxGbLflbQXG/iKQk6SYlbZ8GVBIFyzWF/HLTSybqX9YueDYoqH66H0jrxNm6tjCAIDDkCZw3qktfNuTyrrG8KxTZXjniSZ4upmbqmKEAsVeNc91dS72uSO1rtSc3HcWCbYJmUE2OY6jvsFpthelGIkuVwZYKxV8rG6kWvcFRrrt4U0sqwyavl+6LAMB+WikDaRQyRWNyTnaEg38OpPneo2bg+IQI2GmjSRRKrdYheNklkMgNgwOdDtrY3YHfRjN0pxCZC+DOWQgLZyWO2gGXeu8d0mxEILPhLIGADZzY3vv2Oyb2FjzppY3M34/dDsdHVMTxiQ5HwkeGDfHBTrSJb/ACryhvMUpLhEOGTCdciyokSK2mkseUxtkJ17cYOW+tiKbYLjOIMakYUlbAA5jcgc7ZaTxWNEpuUYaKwKtYqVDhTqujAyH2qKaWTdyFoeGTvG0onibEPIkyuqN6PlRcgjy5szIVL3Oa93JGwFOeGcIkR0llkV5As/WZVKqWmeFhlBJsqrCF1uToe+u8BjcqKqpZRoNeXK2m1SMM2blUaZhpitfOvwhq3pT3OmdyPIsa+hFnBIC66kE2NhYG+ttdRasK6bcMlmxDNGnqu4bMyqrHOcqrcgkkDv1vptWJJ1yNQKlGW8K8W+xX21J4Dg8kwvFGRYdsO6ZM19ArZr2ItodQdLmnScDkeMPGlnDhHTOpHaHZZSTcaixUkm9te7jupW+R6XzQzwkelKBPGpnBdHpwO1GvMWdwuvhZhc+FdScCJRXQgXJVlLXsdwQwGoIvpbS3Opu8j6JkUW+hXcY5VbimeHxzFwumptz++rFPwOQi2ZB5lvw17D0UmYBh1DC9+00isbWuFsoubX7/KrucveJvd8rYyKkV1GNDp5fz76m5uj5VVYP2WuLG5KsNxewuLHQ2H0UphejzWLaMN9iD45bMPtrPD5fBNL6kMhtSuIHYPs+upiTga5QyOcpJFityCORINj33tr4Wpw3R/Ot0DkAdq43Op0Aa+w2vc1OFyvsXS0ZzjIrMbbV9QdBHvw3Ak3ucLBe+5PVLrWJS9DzKbxxzaAEqwA110B3IOnjra53rauhsgjwOGQqUywoArXuLC1jfXS3OvTjxzhH/I8+aNOyTx63KeBJ+gj7agulaEwWG/WR/5hU5jIBmDa31tqbDyHKori3C+ujKZ2Un43rWHMAXG40vW+5yg6kmVrok/+0uNQMjjldRJI2/LQGn/EYoxg5XiPYldJbdxZ4wRp4qfpowXRRo1ZVxJyvuuQi999RIDr3bUonRlgpQTKENjk6o5bg3B0l1N++9abTZ6Jyi5Wn4HONQHGQDmI5PcRY/6fpqE4xxdUinRGldusbMXN1V72yp3KCCQPCu5uEOJxnxkwcKcshjIWxGqq3WaHw8K7PQ8yJrOwJZmJMd2YnZj29Dv76vJdWVbtVbJjEOPSIVzMHyMVXOVR7b5gAcxF7jy8Ka4OUsuL7LZg7BgnrE5Bop56EAE72ppJ0SlZlZsY5ZPVJQ3Xy/KaV7L0flS5ONkuxueybvZQMp7eui29tTl5MVCvi/PkaydauLhMUcxJz6YiQ5WBAJEZN8hAF7W0ttT3ii9bhpyrSxWBZg2sbbtYE3uD3qRralsV0fkkILTglb5Lxsct+4dba9rDbWk36NTMCsmLMin4rxkrptoJBS0a1RbTvp9R7gyT1askiHqxlkRrpawvfkD5g+dRM6FZPWJILAttc531sPI1J4fgsy//AHTW2y5SFA7h27rtyNdRcCt/vBa1rZNLXvza+53vS0YUoruIYa+5N9L+Hv51K8P2Ht+s0lHwsDn9f0drSnMeHAFrn2Eg++9Rs5uSZ1g/UX+yPqrJekOGRsREHBYdbK+9tQyAajkAxFa6igaDYC1Y5xfGluIImUBUEhFr3JLC5JJPyRWRFtdCwcN4NhhGQVXIHVtXawYZlvfN7KmYOCYcXURLZtxdtWBFtzvqdKZYaU8o+Ybs2ubHbVvEnlpUpBAxAUra+rMDpu1wLnQ+qdvqtWrfk05y8jg8KgY2KR2UqvauxzNay6t2SbrpzuPClBgMMGK9XFY5bLlBGa7jbvsD7q6iwRZT1g1dlLAHQ2IF/EhVHuFK4TDMCCwAbNc2J11kuRroDmBt4mpb8mNUvImMHhLXEUP+EpJ0JFhludFJ07qIo8OtyEj01UiMEWKhwFIXU2N7DzrpYimQixsE0z6nR1IUk7C62/vVz6ICGDMoYDNYOQASmW5G4G4B00pbGp+R5FJG17LfLYaoRYk2tYi4Ond3VzhpUAFgTckiyn1Sb5tvV7Q99cLhitwuXKSAbscw7eYcu0xzkan5O96byRAWBaNctyAJGGW18zrzXZuwNNDrvUIO1x6lrqGIAUCw9ZnykAXNr2I3tz7qMVIwuQWUltbZb2ERa2oI3ApOPB5lspQpuNLgsAFN/C4a/O58NVMRFkQW3BvpfcIwFrnbbS9CDNCSWOdzl6sHME1zAkeqo0swPI0vgnvDEc2bsettftHW1N8M1w55kxEnU3JVDuTrvUn0ehV4EY3N773Hxj8X4vlVKSGMG3t+yojjUmWF2LSIFsS0QUuBcXtmBFu/wvUvjOXtptUCdMqGFmlkkkVZ8UqrD1q9YsasTc8smqWt470jJiZ+piZZ5c8secF3gSMNcDL2lBPrDQGrNLwwGUyhiLxdUVAGXLckHa4IJqPxPBZViRIpriJSArxxsW7rEiysBcA+Nb1I9CyRfgh+MTyxekK2JkBj6kxg5AXzWJ2UE2sdu7WnWNnePECL0rEZQpaQiNWK6DJbLEbgk223qTx/R9JUCsz2VFRB2exa1z+sxtbXTuqQ9E7aPmOdRlYgWzr3EbetqO7XvNNSDyRoj+isjvAskkjOz33CgLlZhYWA7ud6liaa8JwHURiMMWCk2JAB1N7aeJNOqxJ8zjNpybQA13SYrsVEZPaKKKECiiigAViXEJB/Sa2+TJ78wrbRWDcRn/8AqQIGgST26g3+uqaiaFhVzADTcHUZhoe6nuEhuUKrbKQTdTfNmjz2PIm2p1v2vE1BYDiUgBPUHsgk9teVu/zqbh4q4Nuob1snrp62XN366VrSzTiyQZGViwViLoCAL6dc7BgPC9vJrnagxEl7Lq8b5bxMGuXmIHWGwj0YaHv8aZ4DpAS7qynRrAdns2JBuRo3n4c6nsPis3K1RprqSUZR6iDwq1ikdh2xqmU6pvYgEC+mw199NZ8MWUoUJJMpYkaMro4C35+si5f1O4CpqoReNsTYRA65b52GuR32MdzpEw0G9qJN9DKTfQexROFcEEkSoVNxd0UR6/2rKQb21B5WpOSBzewZc4e+qEdrrCtwbkOCw1Gmpve2jQcZfMDlWzIzBeszAhQxLLliubZbEa7ipPhmLaQMWUIVbLa5JvlVje6i3rCjTRXFpWO4o8otcnUm53JJuTppuaRx3q9/aXTzNvtpxSGNF1t3sg97qKhkhxGxcMwIN0vYEDRDrudOVTfRm/o63zXDP63reud/52tULZgEuGX1d9jaOTS1rA3Gvs2qY6LqBCQBa0j6Xzc76nv1qlH2M5e2m1OcZy9v1U2qMjOXOh8qrvCsfKII5ZOvdnSEASejLG0kxRQQYlzKLtz2B2J0qyEUg2FQoIyoyABQttAFtYDutYW7rUBHR8WdpRD1S5wzh/yhyqEELXU5LvdcQuhC6gjxpLiOPkSWWzfk4Y8PKy2GqNJOJje19EQMPFPE3lIcFGhBVQCM1jue2VLXJ1JJRbk9wpT0dczNlGZlCse9VzEA+Azt7zQo1wOIZzK1/wAmGyIBbXq9Ha9r6vmXusgPOmUnGzkV1iLF4YpcoJNhIba5VLELqSQp22qWw8KxoqIoVVACqBoAOVMRweAaCMC4Ubm4Cm6hTe6hTsBa3K1RsDBukmnZiMhCdY4Qs+md1yplQ5mvE+jZNgDY3AlMZjWWRIo0DyOruAzlFCxlA12Csb3lQAW79rVw3B4SADGLWII17QZizBtfygLEkhr3JJ505xWDSS2cXtexBKkX3GZSDY8xsaIOiJw3SPPkdYvyTNh1LF7ODiRHlsgUg2Mqg9od4vtRw/jhKRq63kkWErqAH6wtmI00yCN2I7gO+pVeHxAWCKBeNrAWGaLL1Ztyy5Ft5CkU4UoljkFrQxtHGoX1c5XMc17nRFAGltd76UnIf0UUUAVgXEnzcTQbDKw99vvrfa+fOJS34mnL1gPK1/rvVRqJesBwkHXrZb2K/wC7OhKkjVNb5R/JNTsHBbk/lpO0bt2IO0fH8lrsN96jeHYlQFuwGbbXQ2/61PYbFJ8tdN9Rp5924q2zTmxthuHwXLtJLmZt2yksWOmiLYXINhodDppUxhigbIM1721t+trccuwR7u+vYBGxFshI1G1wORHv38adLEL3sLi4vYX7VidfEqL+QqOTZlzb6jeTisQ3fkp2bUNa1tNfWHvpLEyw3uwuTk1Ckk3uFF7b2kPsY069Cj/Rp81furrqVvfKL2tewvYG4F+6+tQyNeHGE2CKLpcgkXIGZgDmOtjmex/tdxp/FEq+qoF7bADYADbwAHsryOIDUCxNh7Be3s1PvNKAUDZ7SOLPZH9pPodaWpHGeqfZ9BFAQbALlHcotpYn86Nrmw18eVTXRcWSUXT88/q+zf8AW76icRKM2xUWA2Gt2ZRsRYXbfapXow2kw00lbQC1rgb6m58foqlJDG8vP7Kb05xp28/sptUZGFeV7RUB5RRRQCOKQFGDEqpBuwYoQOZDCxXzrKYuIzNOyDE4nKGlCkO5Y5Xst1JvqOW9abxz8ye4tGD/AGTIob2WvesuwcPU4plmslhIQTsbsCjA87ke/wARXh2nK9e7Tp1Z9DYUqnfjl9ST6K9Kp+tVJnLhtO1qQdiL+BrTFrIOiuBeedWCm1yxNtBc3tfbStfUV22eTadl9QjBOOlU65ntFFFek+aFFFFAcvsfKvnfirn+k4jsMxA8sv319EPsfKvnfGQluJxA7ku9u4LGzfRlqo0i3dEUYYdSS3akduwM2XLZSraj4yNerVg4LZbtMw10yEE65dSDcd/gD3VC8F4cqxIg1ylje7KbsxJNwb7nvqw4XCsAVykiwIJkNyRqOWhzcx3+FWzbkO4ojZRml2ALCM59G2uPVuCvL4oNKBmIADzXGYnsPc5xop7QIsP5Fd4SF7BShs1s35Um1rajn36V3Dh3uMyNyBPXEjTW4B53qWZ1CDxuCbviNG0yoxFhfS5YixF9TrtzFOU4c2hMrH1flcjc7sd78/urx8M1vzZJAAv1pDEBibX3Op5715h8KdzHbRhrKXFtdLbWN9f4UsamLnh6m5LtYlyQW0ux+jKLgfwFKy4FX9Yk63Gi2BC5dLg6eFN1wrFSSkec2tq1tzcE3vezNY0uqygaCIb6doj+b1LJbHcUeVQovZQAO+w2pLGeo/gpPuFc9XJf1wB3BfAd/jevXhco6lgxYEA2sBdbWNvHX20IQ0raDW2trW0b8ta4a/619tr1KdF5LmcZr2k2t6txoPHamc2DYC7FE56s7C+bNc+pfWlOiGKjeTECOVJMpjzZCpyk59CV56czyqopO43l5/ZTanOM5e2m1RkCvK9ooDw0UGioBLEopRg9srDKb7EHS301RY8VFNI8EgBkikkVCwBzBGZcwuLZrDVbd/Laz9LFJwzZVzNniKi4F2EqFdSQBqBVCi4ZiS7YnqLoTJIw6yO4BYsR6wOZSPA3HfXyfUMSzSUejXR9/wDh7dljFqTk65cvqaBwbE3GUqFIuLAWGn2WsR4EVK1B9HkJ7Z+Mb/uhbjwOW/tqcrv6bKcsP+fZ0eXJVhRRRXvMBRRRQCc2zeVYDhkY8VTU5urnNxuD6NLb23rfcT6jeRrIOiGAD8WQX9ZZlJ8WhkFvYDVRUUbh/TXGIBae+mxSM/6b/TU5h/hKxY+PGfOMfZVd410XlwsjRS5Q0eh312sRpsRqPOosQnw9hBo1ZpSo03C/CXiyN4fmH8VOT8I+K5NB5GNvvrOMGDbw/n3V1LOBuR9P3VhwfkutfKjQG+EnGfKh9ifxqKk+FXH8nh/wh9pqpDGK3qm9t7Bjbl3d9RBK3vn5/JJrWl+Sal4NNw3wjY91BM6jfaKLv8VNdHp3jjviD82MfUtZ7hcairbN+6aeibUb8jqOR2qOL8jUvBcz0xxZ3xMnse31WpnjekEzKc08x23kf76hosKT4ef/AFrzGw5FFyDfxsaw8N92a3tdEMOJY7OTe7anVta1L/4fcVpjQTa3UG1u/rvurIZ1u2mtzsL7nl4m+lfQvwMdGXwmDZ5oykuIfMVYWYIosgI5HVjY69rUCtxgo9DEpuXUvGM5U2pzjOXn9lNq0zIV5XteVAFFM+LY8QR5yL9pV3ygFja7N8VRzNIScVKxZ3jIctkRAwbrDyKsN1Iub20ANRySNrFJq0PMbhFlTI4upKm1yNVYMNuV1GnOmMnR3Dk3ydxIDMEJG10BynburiXj6hMOwQn0jKQL+qGKi501sZFFdwccRmm0IjgAJkOzbjQeakeOnfWJQxyfM3usiV1/br8klFGFFgLV3UOvHfyJkMZVusEXVlgDnJAsTsN7nyNcSceIieTqiRG5RrOtieyBka3buWt5g1paYql0G4yPt3om6KjDxgLII5QsZ6syG7ggANlAvpcmxNh3U74diutiSTKVzqGAO4B2+ixrVoxLHKKtjiiiihgSxPqt5VnfwfwAcQXmQJSfMjX/ADVouJ9U+VUT4PYbY8+Ecje0sg+2tIpaOmvQmPH2bP1UqqVD5QwI5BluCQDe1iNzVDl+BCQ7Y5P/ACzD/nGtmooDF4/gTmX1cbFfvOHa/v62o/E/Abi2P+1wEcuw4+gXreKKA+fh8BeOU3TFYcHvvKv1LTd/gJ4hcnr8Gb97yj/lV9E0UB85n4CuI/pMJ/iS/wDs1IYD4C8WTebFwof1BJKfeclb5RQGVcO+BkIPymPmb/8AnHHGP3s9SuH+B/hwN5OvmPMvMwv/AIeWtAooCvcH6D4DDOskGFjV19Vzd3HK4ZySDVhoooBtjOXn9lNqc4xtBfvpk8oHMVGRileU2bFqPjD31z6avyh7xQBj8Kz5cshQre4sGVgRazKd/Co+Ho5GAoZ3YRqVQBimUsSXa6Eam9rbAACn/pg7x76PTB3isuCfU6RzTiqTI5+jYMYQyN2Y441YAAqEfOSPEkL5ZRSh6PIeyWPV585RbrfKqrGuYG9kCg+J1p6cX/NqPSv5sabtGt/k8jOLgCAi7F0ErzZGGa7MmUXLEk21NzvelI+DARxRZzlik6zb1rMzBd9ACR82nAxP82oGJ/mxooJdiPPN9WNsZwUSdeS3anCrfKCUVRay+d2N/HwqTjQAADQAAAeA2pr6V5+40ekHx9xqqNGXklJU2PK8vTM4rvrn00cyPfVowO8R6p8qr/we8I7T4tj6+aNAPkhu0T4llsPLxqWkxQKkDUkctTUjwDBGHDxxm11Gtu8kn7aqKSFFFFAFFFFAFFFFAFFFFAFFFFAFFFFAcSxK3rAHzF6TGDj+QnzR91FFAdiBfkr7hXeUd1FFAe0UUUAUUUUAUUUUAUUUUAUUUUAWooooAooooAooooAooooAooooAooooAooo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0180" name="AutoShape 4" descr="data:image/jpeg;base64,/9j/4AAQSkZJRgABAQAAAQABAAD/2wCEAAkGBxQTEhUUEhQVFRUUFxgWGBcXFxkXFhcXGBgaHBoYHBgcHSggGBolGxUXIjEhJiksLi4uHB82ODMsNygtLisBCgoKDg0OGxAQGy0lICQsLCwsLCw0NCwsLCwsLCwsLCwsLCwtLCwsLCwsLCwsLCwsLCwsLCwsLCwsLCwsLCwsLP/AABEIAOUA3QMBIgACEQEDEQH/xAAcAAABBQEBAQAAAAAAAAAAAAAAAwQFBgcCAQj/xABSEAACAQIEAgYECQgHBQYHAAABAgMAEQQSITEFQQYTIlFhcRQygZEHQlKSobHB0dIjM1NiY6Lh8BUWcoKTssI0Q7PD8SSDhJSj0wgXJURFZHP/xAAaAQEBAQEBAQEAAAAAAAAAAAAAAQIDBAUG/8QALhEAAgIBAQcCBQQDAAAAAAAAAAECEQMSBBMUITFBUQVhMlJxobEVkdHwIkLx/9oADAMBAAIRAxEAPwDbJpcttL3rz0jwqn/CBxWaGSIRSFAysSLA3II11FVE9KcV+mPzU/DWlBs9ENmlNakzW2xXh9NeDEnuB9v8KyX+tOL/AEv7ifhoXpZiv0n7ifhq7uRvg5+Ua16V4D3/AMK89M8B7/4VkzdLcV+kHzE/DSZ6W4nm4+Yv3Xpu5BbFk9jXxi/D6a9GK8Kx7+tuJ+UPmr91eDpjiflj5q/dTdyLwOX2NjGJHcfo++g4kdx+j76x0dNMULdtdf1R91dDpvivlr81fupu5Dgcvsa96YPkt7h99Hpo7m91ZGOm2L+WPmJ91dDpri/0gH9xPw03cicDl9jV/wCko++uhj4/lVkEnSOYtnJQt8rqo81h45b0qOlWJG0lvJI/w03chwWT2NbOOT5QrvCYpZBdDexse8HuPjWRf1oxJ3l96p+Gpz4LuMdZiMXG7APdHC6DNuGYDvva9vlDvqOLRzybPKCtmj0UUVk4BRRRQBRRRQBRRRQBRRRQBRRRQFO6dcElxDxmIL2VIN2tuf4VVv6lYr9n8/8AhWoYrf2VX+kmKaMQWcxq86o5Fh2CrE6kabDWq8jij04c2S1CJTj0JxP7P5/8K8boRiv2Xzz+Grr0exDusmdi6CRhE5ABePSx0AzC5sGtrUrVWZtWbntOWEmnRm39SMT+z+efw1yeg+J/ZfPP4a0uirvWY4zIZg3QPFfsvnn8Nc/1CxX7L55/DWo0U3rLx2X2MuPQLFfsvnn8NejoFiv2R/vn8NahRTfMvHZfYy8dAsV+yH98/hrodBMV+y+efw1p1R+MdxPBZ7IxZSgA1Ijka5buGUWAtzvfS13rJxuX2KAOgeK0/NfPP4a6XoLif2Xzz+Gr1jOJskyw5QTJlMZudVBbrie7IoU+JdRUXhekLMsXq2cRK2pLB3wwl1Y2u3aGgDaG5I2DeyLxuX2K6nQnEg/7v55/DVSxWEnwXFIGN1IxEIzKdCrsoZb+KsQQe+ts4Y5aKJm1LRoSe8lRc1nPTnGBMW2ZSAChDEXUkKpt4HTmKmu+piW0TmqZsVFV3inTbBwEq0uZh8WNS/0gZR7TUNL8KOH+JDO3iQig/vE/RXWGyZ5q4wZ4p58cPiki90Vnv/zOB9XD++W3+g1yfhIflh0H/eE6/Mrt+m7T8v3X8nJ7Zh+b8miUVnJ+EeT9DH89vuoHwjSfoY/nN91X9M2n5fuv5HG4fP2Zo1FZ2PhHf9An+I34KWT4Rzpmww8bS/YUqP03aV/r91/I4zD835L9RVKT4RofjQzD+zkYf5gfoqSwHTfBym3W5CdLSAp+8ez9NcZ7JngrcGdI7RilyUkWOivAa9rznYbYrf2VF8QwPWmI5rdVKsu175QRbfT1t6lMXv7KhuOYhkjUI4jaSRIxIwDBMx3sdCbaC+lyKjVljJxdoZ8H4fLHMXcLkdWsuYkwdu4ReRDXubWAI7gKnKgZDirR4cyhJWMpMwjUkxRkWYR+qHPWRg8vW02psMVipTDGkyRSBMT1hMQdHfDyxxDslgVVsxbQ3sRUUaVGsk3N2yzV7VcPGpGVW0QlMPmUWYK7YkRSqCRqPWH01x0l4xNCZTGRaIYZ7FQey0k3WjbcpFYdxqnOizUVCniMn9ICAEdT6Mz7C5lEijfewRl+dU1QBRRRUAV4R9G3hXtFCHhXn3Vx6Ot75VvYC9hew2HkKUoqlPFFqx34V8U8eIJU6FlH7gv9lbHWUdOeDvjeILhkIUuxZSwOW6QF8pI2vltfW19jtXXBJRnbMyVrkUaGQ2p3ET3U0iw06TPA8axyRtkYMcxB0N7g2IsQfIirRguAM28lh3Ko+s3r9MvU8EV1PlS2TLJjHDUstWrAdFIzu8h+aPqWpiPorh+5z5sR9Vq5S9YweGTgMnsZ1I9q6iYmtCfozh/kH5x++nEHRvD/AKP6T99ZfrWGvhZP0/JfVGc12K0sdGMP8j6TScvROA7Aip+s4X2ZeAyeUZ2BUViK0Di/RkIpKMdO8CqLPhpDIsSIHd2yqAcpJPLtG3016MPqezy719Tlk2LKuiNw6HSFsDhSdSYI7nv7I1qYqO6OYNocLBE9s0cSI1tRcKAdeetSNfmMjTm2vLPuQ+FWNsXUJ0iliWA+kIrwsyrJm9VVZgM7abA2N+W9xapvF8qbEXrmylN4djIoOqlMv/ZVbEQRSuxZQj9U63kb4meGVFYm3qi+oruHisUUkE8ziNJlxrIWuLq88DR2Fr3ZAGtvrVuKC1rC3dbT3V7allKZIpWIuVYHqlxBSxzhfS2nIyjXMFJFu8Uu+IixMjyRsJImkwkOddVYq0jPY7MAJwLjnccqtZGtCrbQC3hQFM6JOzSxO987Jika/fAcJh29heB2/vVdKLV5SyHtFFFQBRRRVAUUUVAAqjxS347Gvd1hv/4e321eBVJwTg8cUfGUScuXVAb+6qioqnSUAcXxmnx4/pgiP21O8NFRXTZBDxTENL2RKY3QnQMoijQ277MpFKYXj0Kj1ifJWP2Wo5Gki44Q1IA1TI+l8I2WRvIKPralT04T4sLHzYD6ga5tkcS2tSkZqmN02PLD/vk/UlA6ZycoB7esP+kU1E0svqmuiaoy9NJBvHGvmWH0G16cL0ul1/JJpqdWWw7zmIqWNLJ3iwuprPVXLjcMf/2YfpkUfbVhm6T5hYxa2uQDqF2udNvG9RXDMHLi8QhhibLHIjs7aIuVg29tTpsNfrrpFkaZsNFFFaKNsXyqu9LI3aACJir9bFlI+UJFIB8CQAfA1YsXyqK4pEzKmUXImhY+CrIpY+wAmoQhhiRNIjAnJLLEQLkdh8HIbeG/vpjLwqGGLFteRQkgjJM0pyxHqGbdzbdjm38ae4DhkqSsCvYXFB0On5owyeOytJk9g86ez4NymJAU3edHXbVQsAJ96N7qFIbBJHKohhkd8LLicoPWO10TDl3RZCc2QyIAdebikuICCMLDiZSmHhxToGaZ47K2GEqKZAwYgGQgAn4oqXx+EkSR5Y4y+WdJgilQZAYDDIFuQMwWzWNr2HfRg8HIzpLJEVMk7ysjZSY19H6pA1iRmsiEgXsW8KoKpNiIiVzzSDFHD4c4QGWVZJGMk4jJQEBy1o82YHS96tGLc9S5BP8At0Y35emxC3lY2pTjOBdvSyqZi+HiEY07UsZmYAXOhDNHqbbim+IhnMzYfqW6p8THiBOGXqxGrpKyEXzdZ1kZUAC1mBvyoBlwzI085jkdcenpPWRSM15FLN1JVGOUxraIqyg2BsdSaQ4YcP1BfCSyazYFJonaQyJKMVHmZw5zK7BrNyOWpFlxMs6K0JjfDtOwxJ6sxujJIkSqAc2vWRswKgAxc9KSEM+IYyvhWgceiIwZoy0hjxSSOwKsbxoqtlJIJzNoKAOG4ERsmKR5Az4yaKUGR2SRHxMsSjq2YqpVjGQVA9UjnSnQZsKVvC5afIOuBklexJ17LEqvaB9X6q94bHiGdYXw7RxR4qadpmeMrIvXySRBFVi1yzRklgLBTzp70YxEuRYZcNLF1SAZ3aMo5Bt2QjlhprqBQE7RRRUIAqh8GYHjp7LAhZe0fVOijTXx7uVXwVQujrMeOSXZSAk9lC2IsyDU5td+4b1DcejL7x7gcGLi6rEIGXcHZkb5Stup+vY3GlfLXE8dJHiJYgdIpZIxYC5yOVBN+el6+t6+SOkoHp+LykFTiZyCDmBBlYgg896k6qywVuheLHSNqWa53tp/l2p9gwWGpN78yT9dQaPbnUhhcYBoffXhmpdj2JwJCeHQnPl2uc1ifbY15hI01Ga/tLH6bUg2KjO+oHhXiYqMbD6AK51Oi3Afqw2sDfvpW1wQQCLWsTf6xUemMTvOtdvigNrkn2Cppn5JceyIzG4rLMGdc2UrpexKgjs37iBbbnX070TKHBYYxkFGhjYEbWZQfPnXy7xPtNm7/wCfbW3/AAJ9JI5cGuEaQdfBmsh0LRZrqV+UFDZdNrC+4v78L5HlyKmaTRRRXc5DbF8vbTDGYtIkLyuqItrsxsBcgC58yBT/ABnL21A9JnKwXVS5E2HIUEAsfSIuyCSBc7amoyHcnH8MsSzGeIROSqvmGVmF7gHnaxv3WNKYzjGHiZVlmjRpACoZgMwJsCL7600wTGSdWkiMbLC1o3yEjPJZvVJXURrz2PnVdxU+SFkEJkT0QxFuzkiRJJkDPc5ioXXsgmymhS8SSAFQSAWOUX5mxNh42B91JwY2N1RldWWT1CDcNoTp36An2U14gtmwo3tOBfvtDLVb6InKmDiPxQsi665JsKzX/wAQTD2UBZ+IcXghUtNLHGqsFJdgoDMuYAk8yutJYjpBhY0jkfERKk35tiws47weY1Gu2oqG4vMyT5kiaZhi0tGpUFv+wyDQuQotqdTyp/hIxNPL1seW+FhUxtlJRZGnzqSpI1yqDY2OUd1AOJ+kmESXqXxMKy5gnVlwHzNay23ubjTxpXH8bw8KK800caMxVWZgAWF7geWU37rU2eFVxuHUDQYXEgX1OkmEA1OpPjTLo/EGm7QByRSBbi/53FTdYPb1Md6AsAxSZ8mZc+XPlvrkJtm8ri1689LTIr5lyPkytfRusICWP6xZQPMVS+Hr1c8EgPZiw8GHOp/NyTYmJf8A1Eg17r1Kf/jsH58O/wCPh6CicxfEooldpZFRYwC5Y2ChjZb+Z0HfTTEdJcIiRyPiYVjmv1bs4Cva17E91xfuphxWGQyyvCgleJsPKIywXrAolBUMdA3azAnS6io1+JASQPBg5pC8eOD4eyB0labDmTPncKFz3uQTfMCAQaoouynmO6qH0WjH9OSnn1WI/wCLGKuPBsKYoIYmN2jijRj3lUAJ94rG+knFWwmKxckbESTRzQIRcFOslTMwPIhI2se8rWW6LFEh8J/wmPK0mDwLFIlJSWYaNIRoyR/JS9wW3blYatl0MVhYClY47AAjQd3Klgw76805ts9UIKKEUw5/mxp5hMGGvcka7ZdCPOusNGD4WqSRlA3rNhjMYOwsG18vd8akxgvH6P40/LrXSTgEG16lpdjPUbJgl5knyAH3049Hvs1vAj7aWlnUm4BAPKvOuF6w5alzRtcmReO4ewHf4jWoqGZ4nV42ZHQ5lZTZlYcwatqT1F8ZwItmX2irjyaXTMzjfM2v4KunR4hG8c+UYiEAm2gkQ6ZwORB0IGmoOl7C/V8n9F+MNgsXFiASBG4z2v2oybOum91v7bd1fV0bhgCDcEAgjYg7GvdGVo8zVDfGMOyO+9qjeI4UyIFBtaSJ77/m5UkI9uS3tp7xNgMhJ2J5XJJBFgBz1qP4pjjFFnC3NwoDXGpOgPdVIlbpCXFcHMzJJh5ESRQyHrFLoyPY7BgcysoI9o50knBAEMea6nDDD3O5Pau5885NReB6VSyns4cWHrEMTlJuBfs8yLVxB0tmZOsGGugbKzBjZdVG+X9YVrSzq8EyxzYUt1NyLxOrnxsjKbd3rVDnowcuHAlKNDhnw7MlwTmiyK666FCWI/tGiXj8wl6v0fVlZkuxGbLflbQXG/iKQk6SYlbZ8GVBIFyzWF/HLTSybqX9YueDYoqH66H0jrxNm6tjCAIDDkCZw3qktfNuTyrrG8KxTZXjniSZ4upmbqmKEAsVeNc91dS72uSO1rtSc3HcWCbYJmUE2OY6jvsFpthelGIkuVwZYKxV8rG6kWvcFRrrt4U0sqwyavl+6LAMB+WikDaRQyRWNyTnaEg38OpPneo2bg+IQI2GmjSRRKrdYheNklkMgNgwOdDtrY3YHfRjN0pxCZC+DOWQgLZyWO2gGXeu8d0mxEILPhLIGADZzY3vv2Oyb2FjzppY3M34/dDsdHVMTxiQ5HwkeGDfHBTrSJb/ACryhvMUpLhEOGTCdciyokSK2mkseUxtkJ17cYOW+tiKbYLjOIMakYUlbAA5jcgc7ZaTxWNEpuUYaKwKtYqVDhTqujAyH2qKaWTdyFoeGTvG0onibEPIkyuqN6PlRcgjy5szIVL3Oa93JGwFOeGcIkR0llkV5As/WZVKqWmeFhlBJsqrCF1uToe+u8BjcqKqpZRoNeXK2m1SMM2blUaZhpitfOvwhq3pT3OmdyPIsa+hFnBIC66kE2NhYG+ttdRasK6bcMlmxDNGnqu4bMyqrHOcqrcgkkDv1vptWJJ1yNQKlGW8K8W+xX21J4Dg8kwvFGRYdsO6ZM19ArZr2ItodQdLmnScDkeMPGlnDhHTOpHaHZZSTcaixUkm9te7jupW+R6XzQzwkelKBPGpnBdHpwO1GvMWdwuvhZhc+FdScCJRXQgXJVlLXsdwQwGoIvpbS3Opu8j6JkUW+hXcY5VbimeHxzFwumptz++rFPwOQi2ZB5lvw17D0UmYBh1DC9+00isbWuFsoubX7/KrucveJvd8rYyKkV1GNDp5fz76m5uj5VVYP2WuLG5KsNxewuLHQ2H0UphejzWLaMN9iD45bMPtrPD5fBNL6kMhtSuIHYPs+upiTga5QyOcpJFityCORINj33tr4Wpw3R/Ot0DkAdq43Op0Aa+w2vc1OFyvsXS0ZzjIrMbbV9QdBHvw3Ak3ucLBe+5PVLrWJS9DzKbxxzaAEqwA110B3IOnjra53rauhsgjwOGQqUywoArXuLC1jfXS3OvTjxzhH/I8+aNOyTx63KeBJ+gj7agulaEwWG/WR/5hU5jIBmDa31tqbDyHKori3C+ujKZ2Un43rWHMAXG40vW+5yg6kmVrok/+0uNQMjjldRJI2/LQGn/EYoxg5XiPYldJbdxZ4wRp4qfpowXRRo1ZVxJyvuuQi999RIDr3bUonRlgpQTKENjk6o5bg3B0l1N++9abTZ6Jyi5Wn4HONQHGQDmI5PcRY/6fpqE4xxdUinRGldusbMXN1V72yp3KCCQPCu5uEOJxnxkwcKcshjIWxGqq3WaHw8K7PQ8yJrOwJZmJMd2YnZj29Dv76vJdWVbtVbJjEOPSIVzMHyMVXOVR7b5gAcxF7jy8Ka4OUsuL7LZg7BgnrE5Bop56EAE72ppJ0SlZlZsY5ZPVJQ3Xy/KaV7L0flS5ONkuxueybvZQMp7eui29tTl5MVCvi/PkaydauLhMUcxJz6YiQ5WBAJEZN8hAF7W0ttT3ii9bhpyrSxWBZg2sbbtYE3uD3qRralsV0fkkILTglb5Lxsct+4dba9rDbWk36NTMCsmLMin4rxkrptoJBS0a1RbTvp9R7gyT1askiHqxlkRrpawvfkD5g+dRM6FZPWJILAttc531sPI1J4fgsy//AHTW2y5SFA7h27rtyNdRcCt/vBa1rZNLXvza+53vS0YUoruIYa+5N9L+Hv51K8P2Ht+s0lHwsDn9f0drSnMeHAFrn2Eg++9Rs5uSZ1g/UX+yPqrJekOGRsREHBYdbK+9tQyAajkAxFa6igaDYC1Y5xfGluIImUBUEhFr3JLC5JJPyRWRFtdCwcN4NhhGQVXIHVtXawYZlvfN7KmYOCYcXURLZtxdtWBFtzvqdKZYaU8o+Ybs2ubHbVvEnlpUpBAxAUra+rMDpu1wLnQ+qdvqtWrfk05y8jg8KgY2KR2UqvauxzNay6t2SbrpzuPClBgMMGK9XFY5bLlBGa7jbvsD7q6iwRZT1g1dlLAHQ2IF/EhVHuFK4TDMCCwAbNc2J11kuRroDmBt4mpb8mNUvImMHhLXEUP+EpJ0JFhludFJ07qIo8OtyEj01UiMEWKhwFIXU2N7DzrpYimQixsE0z6nR1IUk7C62/vVz6ICGDMoYDNYOQASmW5G4G4B00pbGp+R5FJG17LfLYaoRYk2tYi4Ond3VzhpUAFgTckiyn1Sb5tvV7Q99cLhitwuXKSAbscw7eYcu0xzkan5O96byRAWBaNctyAJGGW18zrzXZuwNNDrvUIO1x6lrqGIAUCw9ZnykAXNr2I3tz7qMVIwuQWUltbZb2ERa2oI3ApOPB5lspQpuNLgsAFN/C4a/O58NVMRFkQW3BvpfcIwFrnbbS9CDNCSWOdzl6sHME1zAkeqo0swPI0vgnvDEc2bsettftHW1N8M1w55kxEnU3JVDuTrvUn0ehV4EY3N773Hxj8X4vlVKSGMG3t+yojjUmWF2LSIFsS0QUuBcXtmBFu/wvUvjOXtptUCdMqGFmlkkkVZ8UqrD1q9YsasTc8smqWt470jJiZ+piZZ5c8secF3gSMNcDL2lBPrDQGrNLwwGUyhiLxdUVAGXLckHa4IJqPxPBZViRIpriJSArxxsW7rEiysBcA+Nb1I9CyRfgh+MTyxekK2JkBj6kxg5AXzWJ2UE2sdu7WnWNnePECL0rEZQpaQiNWK6DJbLEbgk223qTx/R9JUCsz2VFRB2exa1z+sxtbXTuqQ9E7aPmOdRlYgWzr3EbetqO7XvNNSDyRoj+isjvAskkjOz33CgLlZhYWA7ud6liaa8JwHURiMMWCk2JAB1N7aeJNOqxJ8zjNpybQA13SYrsVEZPaKKKECiiigAViXEJB/Sa2+TJ78wrbRWDcRn/8AqQIGgST26g3+uqaiaFhVzADTcHUZhoe6nuEhuUKrbKQTdTfNmjz2PIm2p1v2vE1BYDiUgBPUHsgk9teVu/zqbh4q4Nuob1snrp62XN366VrSzTiyQZGViwViLoCAL6dc7BgPC9vJrnagxEl7Lq8b5bxMGuXmIHWGwj0YaHv8aZ4DpAS7qynRrAdns2JBuRo3n4c6nsPis3K1RprqSUZR6iDwq1ikdh2xqmU6pvYgEC+mw199NZ8MWUoUJJMpYkaMro4C35+si5f1O4CpqoReNsTYRA65b52GuR32MdzpEw0G9qJN9DKTfQexROFcEEkSoVNxd0UR6/2rKQb21B5WpOSBzewZc4e+qEdrrCtwbkOCw1Gmpve2jQcZfMDlWzIzBeszAhQxLLliubZbEa7ipPhmLaQMWUIVbLa5JvlVje6i3rCjTRXFpWO4o8otcnUm53JJuTppuaRx3q9/aXTzNvtpxSGNF1t3sg97qKhkhxGxcMwIN0vYEDRDrudOVTfRm/o63zXDP63reud/52tULZgEuGX1d9jaOTS1rA3Gvs2qY6LqBCQBa0j6Xzc76nv1qlH2M5e2m1OcZy9v1U2qMjOXOh8qrvCsfKII5ZOvdnSEASejLG0kxRQQYlzKLtz2B2J0qyEUg2FQoIyoyABQttAFtYDutYW7rUBHR8WdpRD1S5wzh/yhyqEELXU5LvdcQuhC6gjxpLiOPkSWWzfk4Y8PKy2GqNJOJje19EQMPFPE3lIcFGhBVQCM1jue2VLXJ1JJRbk9wpT0dczNlGZlCse9VzEA+Azt7zQo1wOIZzK1/wAmGyIBbXq9Ha9r6vmXusgPOmUnGzkV1iLF4YpcoJNhIba5VLELqSQp22qWw8KxoqIoVVACqBoAOVMRweAaCMC4Ubm4Cm6hTe6hTsBa3K1RsDBukmnZiMhCdY4Qs+md1yplQ5mvE+jZNgDY3AlMZjWWRIo0DyOruAzlFCxlA12Csb3lQAW79rVw3B4SADGLWII17QZizBtfygLEkhr3JJ505xWDSS2cXtexBKkX3GZSDY8xsaIOiJw3SPPkdYvyTNh1LF7ODiRHlsgUg2Mqg9od4vtRw/jhKRq63kkWErqAH6wtmI00yCN2I7gO+pVeHxAWCKBeNrAWGaLL1Ztyy5Ft5CkU4UoljkFrQxtHGoX1c5XMc17nRFAGltd76UnIf0UUUAVgXEnzcTQbDKw99vvrfa+fOJS34mnL1gPK1/rvVRqJesBwkHXrZb2K/wC7OhKkjVNb5R/JNTsHBbk/lpO0bt2IO0fH8lrsN96jeHYlQFuwGbbXQ2/61PYbFJ8tdN9Rp5924q2zTmxthuHwXLtJLmZt2yksWOmiLYXINhodDppUxhigbIM1721t+trccuwR7u+vYBGxFshI1G1wORHv38adLEL3sLi4vYX7VidfEqL+QqOTZlzb6jeTisQ3fkp2bUNa1tNfWHvpLEyw3uwuTk1Ckk3uFF7b2kPsY069Cj/Rp81furrqVvfKL2tewvYG4F+6+tQyNeHGE2CKLpcgkXIGZgDmOtjmex/tdxp/FEq+qoF7bADYADbwAHsryOIDUCxNh7Be3s1PvNKAUDZ7SOLPZH9pPodaWpHGeqfZ9BFAQbALlHcotpYn86Nrmw18eVTXRcWSUXT88/q+zf8AW76icRKM2xUWA2Gt2ZRsRYXbfapXow2kw00lbQC1rgb6m58foqlJDG8vP7Kb05xp28/sptUZGFeV7RUB5RRRQCOKQFGDEqpBuwYoQOZDCxXzrKYuIzNOyDE4nKGlCkO5Y5Xst1JvqOW9abxz8ye4tGD/AGTIob2WvesuwcPU4plmslhIQTsbsCjA87ke/wARXh2nK9e7Tp1Z9DYUqnfjl9ST6K9Kp+tVJnLhtO1qQdiL+BrTFrIOiuBeedWCm1yxNtBc3tfbStfUV22eTadl9QjBOOlU65ntFFFek+aFFFFAcvsfKvnfirn+k4jsMxA8sv319EPsfKvnfGQluJxA7ku9u4LGzfRlqo0i3dEUYYdSS3akduwM2XLZSraj4yNerVg4LZbtMw10yEE65dSDcd/gD3VC8F4cqxIg1ylje7KbsxJNwb7nvqw4XCsAVykiwIJkNyRqOWhzcx3+FWzbkO4ojZRml2ALCM59G2uPVuCvL4oNKBmIADzXGYnsPc5xop7QIsP5Fd4SF7BShs1s35Um1rajn36V3Dh3uMyNyBPXEjTW4B53qWZ1CDxuCbviNG0yoxFhfS5YixF9TrtzFOU4c2hMrH1flcjc7sd78/urx8M1vzZJAAv1pDEBibX3Op5715h8KdzHbRhrKXFtdLbWN9f4UsamLnh6m5LtYlyQW0ux+jKLgfwFKy4FX9Yk63Gi2BC5dLg6eFN1wrFSSkec2tq1tzcE3vezNY0uqygaCIb6doj+b1LJbHcUeVQovZQAO+w2pLGeo/gpPuFc9XJf1wB3BfAd/jevXhco6lgxYEA2sBdbWNvHX20IQ0raDW2trW0b8ta4a/619tr1KdF5LmcZr2k2t6txoPHamc2DYC7FE56s7C+bNc+pfWlOiGKjeTECOVJMpjzZCpyk59CV56czyqopO43l5/ZTanOM5e2m1RkCvK9ooDw0UGioBLEopRg9srDKb7EHS301RY8VFNI8EgBkikkVCwBzBGZcwuLZrDVbd/Laz9LFJwzZVzNniKi4F2EqFdSQBqBVCi4ZiS7YnqLoTJIw6yO4BYsR6wOZSPA3HfXyfUMSzSUejXR9/wDh7dljFqTk65cvqaBwbE3GUqFIuLAWGn2WsR4EVK1B9HkJ7Z+Mb/uhbjwOW/tqcrv6bKcsP+fZ0eXJVhRRRXvMBRRRQCc2zeVYDhkY8VTU5urnNxuD6NLb23rfcT6jeRrIOiGAD8WQX9ZZlJ8WhkFvYDVRUUbh/TXGIBae+mxSM/6b/TU5h/hKxY+PGfOMfZVd410XlwsjRS5Q0eh312sRpsRqPOosQnw9hBo1ZpSo03C/CXiyN4fmH8VOT8I+K5NB5GNvvrOMGDbw/n3V1LOBuR9P3VhwfkutfKjQG+EnGfKh9ifxqKk+FXH8nh/wh9pqpDGK3qm9t7Bjbl3d9RBK3vn5/JJrWl+Sal4NNw3wjY91BM6jfaKLv8VNdHp3jjviD82MfUtZ7hcairbN+6aeibUb8jqOR2qOL8jUvBcz0xxZ3xMnse31WpnjekEzKc08x23kf76hosKT4ef/AFrzGw5FFyDfxsaw8N92a3tdEMOJY7OTe7anVta1L/4fcVpjQTa3UG1u/rvurIZ1u2mtzsL7nl4m+lfQvwMdGXwmDZ5oykuIfMVYWYIosgI5HVjY69rUCtxgo9DEpuXUvGM5U2pzjOXn9lNq0zIV5XteVAFFM+LY8QR5yL9pV3ygFja7N8VRzNIScVKxZ3jIctkRAwbrDyKsN1Iub20ANRySNrFJq0PMbhFlTI4upKm1yNVYMNuV1GnOmMnR3Dk3ydxIDMEJG10BynburiXj6hMOwQn0jKQL+qGKi501sZFFdwccRmm0IjgAJkOzbjQeakeOnfWJQxyfM3usiV1/br8klFGFFgLV3UOvHfyJkMZVusEXVlgDnJAsTsN7nyNcSceIieTqiRG5RrOtieyBka3buWt5g1paYql0G4yPt3om6KjDxgLII5QsZ6syG7ggANlAvpcmxNh3U74diutiSTKVzqGAO4B2+ixrVoxLHKKtjiiiihgSxPqt5VnfwfwAcQXmQJSfMjX/ADVouJ9U+VUT4PYbY8+Ecje0sg+2tIpaOmvQmPH2bP1UqqVD5QwI5BluCQDe1iNzVDl+BCQ7Y5P/ACzD/nGtmooDF4/gTmX1cbFfvOHa/v62o/E/Abi2P+1wEcuw4+gXreKKA+fh8BeOU3TFYcHvvKv1LTd/gJ4hcnr8Gb97yj/lV9E0UB85n4CuI/pMJ/iS/wDs1IYD4C8WTebFwof1BJKfeclb5RQGVcO+BkIPymPmb/8AnHHGP3s9SuH+B/hwN5OvmPMvMwv/AIeWtAooCvcH6D4DDOskGFjV19Vzd3HK4ZySDVhoooBtjOXn9lNqc4xtBfvpk8oHMVGRileU2bFqPjD31z6avyh7xQBj8Kz5cshQre4sGVgRazKd/Co+Ho5GAoZ3YRqVQBimUsSXa6Eam9rbAACn/pg7x76PTB3isuCfU6RzTiqTI5+jYMYQyN2Y441YAAqEfOSPEkL5ZRSh6PIeyWPV585RbrfKqrGuYG9kCg+J1p6cX/NqPSv5sabtGt/k8jOLgCAi7F0ErzZGGa7MmUXLEk21NzvelI+DARxRZzlik6zb1rMzBd9ACR82nAxP82oGJ/mxooJdiPPN9WNsZwUSdeS3anCrfKCUVRay+d2N/HwqTjQAADQAAAeA2pr6V5+40ekHx9xqqNGXklJU2PK8vTM4rvrn00cyPfVowO8R6p8qr/we8I7T4tj6+aNAPkhu0T4llsPLxqWkxQKkDUkctTUjwDBGHDxxm11Gtu8kn7aqKSFFFFAFFFFAFFFFAFFFFAFFFFAFFFFAcSxK3rAHzF6TGDj+QnzR91FFAdiBfkr7hXeUd1FFAe0UUUAUUUUAUUUUAUUUUAUUUUAWooooAooooAooooAooooAooooAooooAooo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50182" name="Picture 6" descr="http://www.buy-pharma.com/img/uploads/3672-nipress-sodium-nitroprusside-injection.jpg"/>
          <p:cNvPicPr>
            <a:picLocks noChangeAspect="1" noChangeArrowheads="1"/>
          </p:cNvPicPr>
          <p:nvPr/>
        </p:nvPicPr>
        <p:blipFill>
          <a:blip r:embed="rId2" cstate="print"/>
          <a:srcRect/>
          <a:stretch>
            <a:fillRect/>
          </a:stretch>
        </p:blipFill>
        <p:spPr bwMode="auto">
          <a:xfrm>
            <a:off x="1143000" y="0"/>
            <a:ext cx="6858000" cy="6744752"/>
          </a:xfrm>
          <a:prstGeom prst="rect">
            <a:avLst/>
          </a:prstGeom>
          <a:noFill/>
        </p:spPr>
      </p:pic>
    </p:spTree>
    <p:extLst>
      <p:ext uri="{BB962C8B-B14F-4D97-AF65-F5344CB8AC3E}">
        <p14:creationId xmlns:p14="http://schemas.microsoft.com/office/powerpoint/2010/main" val="374508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internationaldrugmart.com/images/header/alpha-blocker.jpg"/>
          <p:cNvPicPr>
            <a:picLocks noChangeAspect="1" noChangeArrowheads="1"/>
          </p:cNvPicPr>
          <p:nvPr/>
        </p:nvPicPr>
        <p:blipFill>
          <a:blip r:embed="rId2" cstate="print"/>
          <a:srcRect/>
          <a:stretch>
            <a:fillRect/>
          </a:stretch>
        </p:blipFill>
        <p:spPr bwMode="auto">
          <a:xfrm>
            <a:off x="7014" y="1143000"/>
            <a:ext cx="9136986" cy="4419600"/>
          </a:xfrm>
          <a:prstGeom prst="rect">
            <a:avLst/>
          </a:prstGeom>
          <a:noFill/>
        </p:spPr>
      </p:pic>
    </p:spTree>
    <p:extLst>
      <p:ext uri="{BB962C8B-B14F-4D97-AF65-F5344CB8AC3E}">
        <p14:creationId xmlns:p14="http://schemas.microsoft.com/office/powerpoint/2010/main" val="861607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unitedpharmacies.com/images/Minipress-XL-Prazosin-2.5mg-15-Tablets-1.jpg"/>
          <p:cNvPicPr>
            <a:picLocks noChangeAspect="1" noChangeArrowheads="1"/>
          </p:cNvPicPr>
          <p:nvPr/>
        </p:nvPicPr>
        <p:blipFill>
          <a:blip r:embed="rId2" cstate="print"/>
          <a:srcRect/>
          <a:stretch>
            <a:fillRect/>
          </a:stretch>
        </p:blipFill>
        <p:spPr bwMode="auto">
          <a:xfrm>
            <a:off x="4495800" y="990600"/>
            <a:ext cx="4648200" cy="4724400"/>
          </a:xfrm>
          <a:prstGeom prst="rect">
            <a:avLst/>
          </a:prstGeom>
          <a:noFill/>
        </p:spPr>
      </p:pic>
      <p:pic>
        <p:nvPicPr>
          <p:cNvPr id="5" name="Picture 4" descr="http://cheapmed.info/image.php?aHR0cDovL3BoYXJtLmtrdS5hYy50aC90aGFpdi9kZXBhcnQvY2xpbmljL0Rpc3BlbnNpbmdQaGFybWFjeS9jdnMvaW1hZ2VzL2N2cy9NaW5pcHJlc3MuSlBH"/>
          <p:cNvPicPr>
            <a:picLocks noChangeAspect="1" noChangeArrowheads="1"/>
          </p:cNvPicPr>
          <p:nvPr/>
        </p:nvPicPr>
        <p:blipFill>
          <a:blip r:embed="rId3" cstate="print"/>
          <a:srcRect/>
          <a:stretch>
            <a:fillRect/>
          </a:stretch>
        </p:blipFill>
        <p:spPr bwMode="auto">
          <a:xfrm>
            <a:off x="0" y="838200"/>
            <a:ext cx="4724400" cy="4953000"/>
          </a:xfrm>
          <a:prstGeom prst="rect">
            <a:avLst/>
          </a:prstGeom>
          <a:noFill/>
        </p:spPr>
      </p:pic>
    </p:spTree>
    <p:extLst>
      <p:ext uri="{BB962C8B-B14F-4D97-AF65-F5344CB8AC3E}">
        <p14:creationId xmlns:p14="http://schemas.microsoft.com/office/powerpoint/2010/main" val="3228859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qualitygenerics.com/images/prescriptions/hytrin.jpg"/>
          <p:cNvPicPr>
            <a:picLocks noChangeAspect="1" noChangeArrowheads="1"/>
          </p:cNvPicPr>
          <p:nvPr/>
        </p:nvPicPr>
        <p:blipFill>
          <a:blip r:embed="rId2" cstate="print"/>
          <a:srcRect/>
          <a:stretch>
            <a:fillRect/>
          </a:stretch>
        </p:blipFill>
        <p:spPr bwMode="auto">
          <a:xfrm>
            <a:off x="1143000" y="0"/>
            <a:ext cx="6629400" cy="4323521"/>
          </a:xfrm>
          <a:prstGeom prst="rect">
            <a:avLst/>
          </a:prstGeom>
          <a:noFill/>
        </p:spPr>
      </p:pic>
      <p:pic>
        <p:nvPicPr>
          <p:cNvPr id="41988" name="Picture 4" descr="http://www.procanadadrugs.com/media/catalog/product/cache/1/image/9df78eab33525d08d6e5fb8d27136e95/w/d/wds_hytrin5mg50tab.jpg"/>
          <p:cNvPicPr>
            <a:picLocks noChangeAspect="1" noChangeArrowheads="1"/>
          </p:cNvPicPr>
          <p:nvPr/>
        </p:nvPicPr>
        <p:blipFill>
          <a:blip r:embed="rId3" cstate="print"/>
          <a:srcRect/>
          <a:stretch>
            <a:fillRect/>
          </a:stretch>
        </p:blipFill>
        <p:spPr bwMode="auto">
          <a:xfrm>
            <a:off x="4511295" y="3810000"/>
            <a:ext cx="4632704" cy="3048000"/>
          </a:xfrm>
          <a:prstGeom prst="rect">
            <a:avLst/>
          </a:prstGeom>
          <a:noFill/>
        </p:spPr>
      </p:pic>
      <p:pic>
        <p:nvPicPr>
          <p:cNvPr id="5" name="Picture 2" descr="http://pharmacybestbuys.com/cache/Generic_hytrin.png"/>
          <p:cNvPicPr>
            <a:picLocks noChangeAspect="1" noChangeArrowheads="1"/>
          </p:cNvPicPr>
          <p:nvPr/>
        </p:nvPicPr>
        <p:blipFill>
          <a:blip r:embed="rId4" cstate="print"/>
          <a:srcRect/>
          <a:stretch>
            <a:fillRect/>
          </a:stretch>
        </p:blipFill>
        <p:spPr bwMode="auto">
          <a:xfrm>
            <a:off x="0" y="3810000"/>
            <a:ext cx="4676775" cy="3048000"/>
          </a:xfrm>
          <a:prstGeom prst="rect">
            <a:avLst/>
          </a:prstGeom>
          <a:noFill/>
        </p:spPr>
      </p:pic>
    </p:spTree>
    <p:extLst>
      <p:ext uri="{BB962C8B-B14F-4D97-AF65-F5344CB8AC3E}">
        <p14:creationId xmlns:p14="http://schemas.microsoft.com/office/powerpoint/2010/main" val="288857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Oval 2"/>
          <p:cNvSpPr/>
          <p:nvPr/>
        </p:nvSpPr>
        <p:spPr>
          <a:xfrm>
            <a:off x="0" y="228600"/>
            <a:ext cx="3581400" cy="2057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i="1" u="sng" dirty="0" smtClean="0">
                <a:solidFill>
                  <a:schemeClr val="bg1"/>
                </a:solidFill>
              </a:rPr>
              <a:t>ISA</a:t>
            </a:r>
          </a:p>
          <a:p>
            <a:pPr algn="ctr"/>
            <a:r>
              <a:rPr lang="en-US" sz="3200" dirty="0" smtClean="0">
                <a:solidFill>
                  <a:schemeClr val="bg1"/>
                </a:solidFill>
              </a:rPr>
              <a:t>Partial agonist</a:t>
            </a:r>
          </a:p>
          <a:p>
            <a:pPr algn="ctr"/>
            <a:endParaRPr lang="ar-IQ" sz="4000" b="1" dirty="0">
              <a:solidFill>
                <a:schemeClr val="tx1"/>
              </a:solidFill>
            </a:endParaRPr>
          </a:p>
        </p:txBody>
      </p:sp>
    </p:spTree>
    <p:extLst>
      <p:ext uri="{BB962C8B-B14F-4D97-AF65-F5344CB8AC3E}">
        <p14:creationId xmlns:p14="http://schemas.microsoft.com/office/powerpoint/2010/main" val="22350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6555641"/>
          </a:xfrm>
          <a:prstGeom prst="rect">
            <a:avLst/>
          </a:prstGeom>
        </p:spPr>
        <p:txBody>
          <a:bodyPr wrap="square">
            <a:spAutoFit/>
          </a:bodyPr>
          <a:lstStyle/>
          <a:p>
            <a:r>
              <a:rPr lang="en-US" sz="2800" dirty="0">
                <a:latin typeface="Times New Roman" pitchFamily="18" charset="0"/>
                <a:cs typeface="Times New Roman" pitchFamily="18" charset="0"/>
              </a:rPr>
              <a:t>Some beta-blockers are lipid soluble and some are water soluble. </a:t>
            </a:r>
          </a:p>
          <a:p>
            <a:r>
              <a:rPr lang="en-US" sz="2800" b="1" dirty="0">
                <a:latin typeface="Times New Roman" pitchFamily="18" charset="0"/>
                <a:cs typeface="Times New Roman" pitchFamily="18" charset="0"/>
              </a:rPr>
              <a:t>Atenolol, </a:t>
            </a:r>
            <a:r>
              <a:rPr lang="en-US" sz="2800" b="1" dirty="0" err="1">
                <a:latin typeface="Times New Roman" pitchFamily="18" charset="0"/>
                <a:cs typeface="Times New Roman" pitchFamily="18" charset="0"/>
              </a:rPr>
              <a:t>celiprolol</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nadolol</a:t>
            </a:r>
            <a:r>
              <a:rPr lang="en-US" sz="2800" b="1" dirty="0">
                <a:latin typeface="Times New Roman" pitchFamily="18" charset="0"/>
                <a:cs typeface="Times New Roman" pitchFamily="18" charset="0"/>
              </a:rPr>
              <a:t>, and </a:t>
            </a:r>
            <a:r>
              <a:rPr lang="en-US" sz="2800" b="1" dirty="0" err="1">
                <a:latin typeface="Times New Roman" pitchFamily="18" charset="0"/>
                <a:cs typeface="Times New Roman" pitchFamily="18" charset="0"/>
              </a:rPr>
              <a:t>sotalol</a:t>
            </a:r>
            <a:r>
              <a:rPr lang="en-US" sz="2800" b="1" dirty="0">
                <a:latin typeface="Times New Roman" pitchFamily="18" charset="0"/>
                <a:cs typeface="Times New Roman" pitchFamily="18" charset="0"/>
              </a:rPr>
              <a:t> hydrochloride are the most </a:t>
            </a:r>
            <a:r>
              <a:rPr lang="en-US" sz="2800" b="1" u="sng" dirty="0">
                <a:latin typeface="Times New Roman" pitchFamily="18" charset="0"/>
                <a:cs typeface="Times New Roman" pitchFamily="18" charset="0"/>
              </a:rPr>
              <a:t>water soluble</a:t>
            </a:r>
            <a:r>
              <a:rPr lang="en-US" sz="2800" u="sng" dirty="0">
                <a:latin typeface="Times New Roman" pitchFamily="18" charset="0"/>
                <a:cs typeface="Times New Roman" pitchFamily="18" charset="0"/>
              </a:rPr>
              <a:t>;</a:t>
            </a:r>
            <a:r>
              <a:rPr lang="en-US" sz="2800" dirty="0">
                <a:latin typeface="Times New Roman" pitchFamily="18" charset="0"/>
                <a:cs typeface="Times New Roman" pitchFamily="18" charset="0"/>
              </a:rPr>
              <a:t> they are less likely to enter the brain, and may therefore cause less sleep disturbance and nightmares.</a:t>
            </a:r>
          </a:p>
          <a:p>
            <a:r>
              <a:rPr lang="en-US" sz="2800" dirty="0">
                <a:latin typeface="Times New Roman" pitchFamily="18" charset="0"/>
                <a:cs typeface="Times New Roman" pitchFamily="18" charset="0"/>
              </a:rPr>
              <a:t>Water-soluble beta-blockers are excreted by the kidneys and dosage reduction is often necessary in renal impairment.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Beta-blockers </a:t>
            </a:r>
            <a:r>
              <a:rPr lang="en-US" sz="2800" dirty="0">
                <a:latin typeface="Times New Roman" pitchFamily="18" charset="0"/>
                <a:cs typeface="Times New Roman" pitchFamily="18" charset="0"/>
              </a:rPr>
              <a:t>with a relatively short duration of action have to be given two or three times daily. Many of these are, however, available in </a:t>
            </a:r>
            <a:r>
              <a:rPr lang="en-US" sz="2800" b="1" dirty="0">
                <a:latin typeface="Times New Roman" pitchFamily="18" charset="0"/>
                <a:cs typeface="Times New Roman" pitchFamily="18" charset="0"/>
              </a:rPr>
              <a:t>modified-release formulations </a:t>
            </a:r>
            <a:r>
              <a:rPr lang="en-US" sz="2800" dirty="0">
                <a:latin typeface="Times New Roman" pitchFamily="18" charset="0"/>
                <a:cs typeface="Times New Roman" pitchFamily="18" charset="0"/>
              </a:rPr>
              <a:t>so that administration once daily is adequate for hypertension.</a:t>
            </a:r>
          </a:p>
          <a:p>
            <a:r>
              <a:rPr lang="en-US" sz="2800" dirty="0">
                <a:latin typeface="Times New Roman" pitchFamily="18" charset="0"/>
                <a:cs typeface="Times New Roman" pitchFamily="18" charset="0"/>
              </a:rPr>
              <a:t> For angina twice-daily treatment may sometimes be needed even with a modified-release formulation</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00636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Ra'y\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srcRect/>
          <a:stretch>
            <a:fillRect/>
          </a:stretch>
        </p:blipFill>
        <p:spPr bwMode="auto">
          <a:xfrm>
            <a:off x="304800" y="1371600"/>
            <a:ext cx="4953000" cy="4953000"/>
          </a:xfrm>
          <a:prstGeom prst="rect">
            <a:avLst/>
          </a:prstGeom>
          <a:noFill/>
          <a:ln w="9525">
            <a:noFill/>
            <a:miter lim="800000"/>
            <a:headEnd/>
            <a:tailEnd/>
          </a:ln>
          <a:effectLst/>
        </p:spPr>
      </p:pic>
      <p:sp>
        <p:nvSpPr>
          <p:cNvPr id="2" name="Rectangle 1"/>
          <p:cNvSpPr/>
          <p:nvPr/>
        </p:nvSpPr>
        <p:spPr>
          <a:xfrm>
            <a:off x="1676401" y="838200"/>
            <a:ext cx="3643080" cy="769441"/>
          </a:xfrm>
          <a:prstGeom prst="rect">
            <a:avLst/>
          </a:prstGeom>
        </p:spPr>
        <p:txBody>
          <a:bodyPr wrap="square">
            <a:spAutoFit/>
          </a:bodyPr>
          <a:lstStyle/>
          <a:p>
            <a:r>
              <a:rPr lang="en-US" sz="4400" b="1" u="sng" dirty="0">
                <a:latin typeface="Times New Roman" pitchFamily="18" charset="0"/>
                <a:cs typeface="Times New Roman" pitchFamily="18" charset="0"/>
              </a:rPr>
              <a:t>water soluble</a:t>
            </a:r>
            <a:endParaRPr lang="ar-IQ" sz="4400" dirty="0"/>
          </a:p>
        </p:txBody>
      </p:sp>
    </p:spTree>
    <p:extLst>
      <p:ext uri="{BB962C8B-B14F-4D97-AF65-F5344CB8AC3E}">
        <p14:creationId xmlns:p14="http://schemas.microsoft.com/office/powerpoint/2010/main" val="227385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398"/>
            <a:ext cx="9144000" cy="7109639"/>
          </a:xfrm>
          <a:prstGeom prst="rect">
            <a:avLst/>
          </a:prstGeom>
        </p:spPr>
        <p:txBody>
          <a:bodyPr wrap="square">
            <a:spAutoFit/>
          </a:bodyPr>
          <a:lstStyle/>
          <a:p>
            <a:pPr marL="342900" indent="-342900">
              <a:buFont typeface="Wingdings" pitchFamily="2" charset="2"/>
              <a:buChar char="v"/>
            </a:pPr>
            <a:r>
              <a:rPr lang="en-US" sz="2400" dirty="0">
                <a:latin typeface="Times New Roman" pitchFamily="18" charset="0"/>
                <a:cs typeface="Times New Roman" pitchFamily="18" charset="0"/>
              </a:rPr>
              <a:t>Beta-blockers slow the heart and can depress the myocardium; they are contra-indicated in patients with second- or third-degree heart block. </a:t>
            </a:r>
          </a:p>
          <a:p>
            <a:pPr marL="342900" indent="-342900">
              <a:buFont typeface="Wingdings" pitchFamily="2" charset="2"/>
              <a:buChar char="v"/>
            </a:pPr>
            <a:r>
              <a:rPr lang="en-US" sz="2400" dirty="0">
                <a:latin typeface="Times New Roman" pitchFamily="18" charset="0"/>
                <a:cs typeface="Times New Roman" pitchFamily="18" charset="0"/>
              </a:rPr>
              <a:t>Beta-blockers should also be </a:t>
            </a:r>
            <a:r>
              <a:rPr lang="en-US" sz="2400" b="1" u="sng" dirty="0">
                <a:latin typeface="Times New Roman" pitchFamily="18" charset="0"/>
                <a:cs typeface="Times New Roman" pitchFamily="18" charset="0"/>
              </a:rPr>
              <a:t>avoided</a:t>
            </a:r>
            <a:r>
              <a:rPr lang="en-US" sz="2400" dirty="0">
                <a:latin typeface="Times New Roman" pitchFamily="18" charset="0"/>
                <a:cs typeface="Times New Roman" pitchFamily="18" charset="0"/>
              </a:rPr>
              <a:t> in patients with worsening </a:t>
            </a:r>
            <a:r>
              <a:rPr lang="en-US" sz="2400" b="1" u="sng" dirty="0">
                <a:latin typeface="Times New Roman" pitchFamily="18" charset="0"/>
                <a:cs typeface="Times New Roman" pitchFamily="18" charset="0"/>
              </a:rPr>
              <a:t>unstable</a:t>
            </a:r>
            <a:r>
              <a:rPr lang="en-US" sz="2400" dirty="0">
                <a:latin typeface="Times New Roman" pitchFamily="18" charset="0"/>
                <a:cs typeface="Times New Roman" pitchFamily="18" charset="0"/>
              </a:rPr>
              <a:t> heart failure;</a:t>
            </a:r>
            <a:r>
              <a:rPr lang="en-US" sz="2400" b="1" u="sng" dirty="0">
                <a:latin typeface="Times New Roman" pitchFamily="18" charset="0"/>
                <a:cs typeface="Times New Roman" pitchFamily="18" charset="0"/>
              </a:rPr>
              <a:t> care </a:t>
            </a:r>
            <a:r>
              <a:rPr lang="en-US" sz="2400" dirty="0">
                <a:latin typeface="Times New Roman" pitchFamily="18" charset="0"/>
                <a:cs typeface="Times New Roman" pitchFamily="18" charset="0"/>
              </a:rPr>
              <a:t>is required when initiating a beta-blocker in those with </a:t>
            </a:r>
            <a:r>
              <a:rPr lang="en-US" sz="2400" b="1" u="sng" dirty="0">
                <a:latin typeface="Times New Roman" pitchFamily="18" charset="0"/>
                <a:cs typeface="Times New Roman" pitchFamily="18" charset="0"/>
              </a:rPr>
              <a:t>stable</a:t>
            </a:r>
            <a:r>
              <a:rPr lang="en-US" sz="2400" dirty="0">
                <a:latin typeface="Times New Roman" pitchFamily="18" charset="0"/>
                <a:cs typeface="Times New Roman" pitchFamily="18" charset="0"/>
              </a:rPr>
              <a:t> heart failure.</a:t>
            </a:r>
          </a:p>
          <a:p>
            <a:pPr marL="342900" indent="-342900">
              <a:buFont typeface="Wingdings" pitchFamily="2" charset="2"/>
              <a:buChar char="v"/>
            </a:pPr>
            <a:r>
              <a:rPr lang="en-US" sz="2400" dirty="0">
                <a:latin typeface="Times New Roman" pitchFamily="18" charset="0"/>
                <a:cs typeface="Times New Roman" pitchFamily="18" charset="0"/>
              </a:rPr>
              <a:t>Beta-blockers can precipitate bronchospasm and should therefore usually be </a:t>
            </a:r>
            <a:r>
              <a:rPr lang="en-US" sz="2400" b="1" dirty="0">
                <a:latin typeface="Times New Roman" pitchFamily="18" charset="0"/>
                <a:cs typeface="Times New Roman" pitchFamily="18" charset="0"/>
              </a:rPr>
              <a:t>avoided </a:t>
            </a:r>
            <a:r>
              <a:rPr lang="en-US" sz="2400" dirty="0">
                <a:latin typeface="Times New Roman" pitchFamily="18" charset="0"/>
                <a:cs typeface="Times New Roman" pitchFamily="18" charset="0"/>
              </a:rPr>
              <a:t>in patients with a history of asthma. When there is no suitable alternative, it may be necessary for a patient with well-controlled asthma, or chronic obstructive pulmonary disease (without </a:t>
            </a:r>
            <a:r>
              <a:rPr lang="en-US" sz="2400" dirty="0" smtClean="0">
                <a:latin typeface="Times New Roman" pitchFamily="18" charset="0"/>
                <a:cs typeface="Times New Roman" pitchFamily="18" charset="0"/>
              </a:rPr>
              <a:t>significant reversible </a:t>
            </a:r>
            <a:r>
              <a:rPr lang="en-US" sz="2400" dirty="0">
                <a:latin typeface="Times New Roman" pitchFamily="18" charset="0"/>
                <a:cs typeface="Times New Roman" pitchFamily="18" charset="0"/>
              </a:rPr>
              <a:t>airways obstruction), to receive treatment with a beta-blocker for a co-existing condition (e.g. heart failure or following myocardial infarction). In this situation, </a:t>
            </a: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cardioselective</a:t>
            </a:r>
            <a:r>
              <a:rPr lang="en-US" sz="2400" b="1" dirty="0">
                <a:latin typeface="Times New Roman" pitchFamily="18" charset="0"/>
                <a:cs typeface="Times New Roman" pitchFamily="18" charset="0"/>
              </a:rPr>
              <a:t> beta-blocker </a:t>
            </a:r>
            <a:r>
              <a:rPr lang="en-US" sz="2400" dirty="0">
                <a:latin typeface="Times New Roman" pitchFamily="18" charset="0"/>
                <a:cs typeface="Times New Roman" pitchFamily="18" charset="0"/>
              </a:rPr>
              <a:t>should be selected and initiated at a low dose by a specialist</a:t>
            </a:r>
            <a:r>
              <a:rPr lang="en-US" sz="2400" dirty="0" smtClean="0">
                <a:latin typeface="Times New Roman" pitchFamily="18" charset="0"/>
                <a:cs typeface="Times New Roman" pitchFamily="18" charset="0"/>
              </a:rPr>
              <a:t>.</a:t>
            </a:r>
          </a:p>
          <a:p>
            <a:pPr marL="342900" indent="-342900">
              <a:buFont typeface="Wingdings" pitchFamily="2" charset="2"/>
              <a:buChar char="v"/>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cardioselective</a:t>
            </a:r>
            <a:r>
              <a:rPr lang="en-US" sz="2400" b="1" dirty="0">
                <a:latin typeface="Times New Roman" pitchFamily="18" charset="0"/>
                <a:cs typeface="Times New Roman" pitchFamily="18" charset="0"/>
              </a:rPr>
              <a:t> beta-blocker</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Atenolol, </a:t>
            </a:r>
            <a:r>
              <a:rPr lang="en-US" sz="2400" dirty="0" err="1">
                <a:latin typeface="Times New Roman" pitchFamily="18" charset="0"/>
                <a:cs typeface="Times New Roman" pitchFamily="18" charset="0"/>
              </a:rPr>
              <a:t>bisoprolol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metoprolol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nebivolol</a:t>
            </a:r>
            <a:r>
              <a:rPr lang="en-US" sz="2400" dirty="0">
                <a:latin typeface="Times New Roman" pitchFamily="18" charset="0"/>
                <a:cs typeface="Times New Roman" pitchFamily="18" charset="0"/>
              </a:rPr>
              <a:t>, and (to a lesser extent) </a:t>
            </a:r>
            <a:r>
              <a:rPr lang="en-US" sz="2400" dirty="0" err="1">
                <a:latin typeface="Times New Roman" pitchFamily="18" charset="0"/>
                <a:cs typeface="Times New Roman" pitchFamily="18" charset="0"/>
              </a:rPr>
              <a:t>acebutolol</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499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81000" y="838200"/>
            <a:ext cx="3505200" cy="2906751"/>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3886200" y="2"/>
            <a:ext cx="5257800" cy="428413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0" y="4114801"/>
            <a:ext cx="4648200" cy="2743200"/>
          </a:xfrm>
          <a:prstGeom prst="rect">
            <a:avLst/>
          </a:prstGeom>
          <a:noFill/>
          <a:ln w="9525">
            <a:noFill/>
            <a:miter lim="800000"/>
            <a:headEnd/>
            <a:tailEnd/>
          </a:ln>
          <a:effectLst/>
        </p:spPr>
      </p:pic>
      <p:sp>
        <p:nvSpPr>
          <p:cNvPr id="5" name="Oval 4"/>
          <p:cNvSpPr/>
          <p:nvPr/>
        </p:nvSpPr>
        <p:spPr>
          <a:xfrm>
            <a:off x="4572000" y="4419600"/>
            <a:ext cx="43434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ectangle 5"/>
          <p:cNvSpPr/>
          <p:nvPr/>
        </p:nvSpPr>
        <p:spPr>
          <a:xfrm>
            <a:off x="4343400" y="4800600"/>
            <a:ext cx="4572000" cy="1323439"/>
          </a:xfrm>
          <a:prstGeom prst="rect">
            <a:avLst/>
          </a:prstGeom>
        </p:spPr>
        <p:txBody>
          <a:bodyPr>
            <a:spAutoFit/>
          </a:bodyPr>
          <a:lstStyle/>
          <a:p>
            <a:pPr algn="ctr"/>
            <a:r>
              <a:rPr lang="en-US" sz="4000" b="1" dirty="0" smtClean="0"/>
              <a:t>Water Soluble</a:t>
            </a:r>
          </a:p>
          <a:p>
            <a:pPr algn="ctr"/>
            <a:r>
              <a:rPr lang="en-US" sz="4000" b="1" dirty="0" smtClean="0"/>
              <a:t>Selective</a:t>
            </a:r>
            <a:endParaRPr lang="ar-IQ" sz="4000" dirty="0"/>
          </a:p>
        </p:txBody>
      </p:sp>
    </p:spTree>
    <p:extLst>
      <p:ext uri="{BB962C8B-B14F-4D97-AF65-F5344CB8AC3E}">
        <p14:creationId xmlns:p14="http://schemas.microsoft.com/office/powerpoint/2010/main" val="147049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9314" y="-1"/>
            <a:ext cx="4086997" cy="4800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4876800" y="0"/>
            <a:ext cx="3814174" cy="4800599"/>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533400" y="4572000"/>
            <a:ext cx="3872911" cy="2286000"/>
          </a:xfrm>
          <a:prstGeom prst="rect">
            <a:avLst/>
          </a:prstGeom>
          <a:noFill/>
          <a:ln w="9525">
            <a:noFill/>
            <a:miter lim="800000"/>
            <a:headEnd/>
            <a:tailEnd/>
          </a:ln>
          <a:effectLst/>
        </p:spPr>
      </p:pic>
    </p:spTree>
    <p:extLst>
      <p:ext uri="{BB962C8B-B14F-4D97-AF65-F5344CB8AC3E}">
        <p14:creationId xmlns:p14="http://schemas.microsoft.com/office/powerpoint/2010/main" val="3803515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1043</Words>
  <Application>Microsoft Office PowerPoint</Application>
  <PresentationFormat>On-screen Show (4:3)</PresentationFormat>
  <Paragraphs>98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ANTI HYPERTENSIVE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HYPERTENSIVE DRUGS</dc:title>
  <dc:creator>Al-Ra'y</dc:creator>
  <cp:lastModifiedBy>za</cp:lastModifiedBy>
  <cp:revision>16</cp:revision>
  <dcterms:created xsi:type="dcterms:W3CDTF">2006-08-16T00:00:00Z</dcterms:created>
  <dcterms:modified xsi:type="dcterms:W3CDTF">2018-02-16T23:30:02Z</dcterms:modified>
</cp:coreProperties>
</file>