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78" r:id="rId5"/>
    <p:sldId id="259" r:id="rId6"/>
    <p:sldId id="260" r:id="rId7"/>
    <p:sldId id="261" r:id="rId8"/>
    <p:sldId id="262" r:id="rId9"/>
    <p:sldId id="263" r:id="rId10"/>
    <p:sldId id="264" r:id="rId11"/>
    <p:sldId id="265" r:id="rId12"/>
    <p:sldId id="271" r:id="rId13"/>
    <p:sldId id="283" r:id="rId14"/>
    <p:sldId id="284" r:id="rId15"/>
    <p:sldId id="266" r:id="rId16"/>
    <p:sldId id="267" r:id="rId17"/>
    <p:sldId id="268" r:id="rId18"/>
    <p:sldId id="269" r:id="rId19"/>
    <p:sldId id="270" r:id="rId20"/>
    <p:sldId id="272" r:id="rId21"/>
    <p:sldId id="282" r:id="rId22"/>
    <p:sldId id="273" r:id="rId23"/>
    <p:sldId id="274" r:id="rId24"/>
    <p:sldId id="275" r:id="rId25"/>
    <p:sldId id="276" r:id="rId26"/>
    <p:sldId id="280" r:id="rId27"/>
    <p:sldId id="281" r:id="rId28"/>
    <p:sldId id="277" r:id="rId29"/>
    <p:sldId id="279" r:id="rId30"/>
    <p:sldId id="285" r:id="rId31"/>
    <p:sldId id="295" r:id="rId32"/>
    <p:sldId id="286" r:id="rId33"/>
    <p:sldId id="287" r:id="rId34"/>
    <p:sldId id="288" r:id="rId35"/>
    <p:sldId id="289" r:id="rId36"/>
    <p:sldId id="290" r:id="rId37"/>
    <p:sldId id="291" r:id="rId38"/>
    <p:sldId id="292" r:id="rId39"/>
    <p:sldId id="293" r:id="rId40"/>
    <p:sldId id="294"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1D8BD707-D9CF-40AE-B4C6-C98DA3205C09}" type="datetimeFigureOut">
              <a:rPr lang="en-US" smtClean="0"/>
              <a:pPr/>
              <a:t>12/24/2017</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12256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431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819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561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D8BD707-D9CF-40AE-B4C6-C98DA3205C09}" type="datetimeFigureOut">
              <a:rPr lang="en-US" smtClean="0"/>
              <a:pPr/>
              <a:t>12/24/2017</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52151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94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196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8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849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12/24/2017</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435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D8BD707-D9CF-40AE-B4C6-C98DA3205C09}" type="datetimeFigureOut">
              <a:rPr lang="en-US" smtClean="0"/>
              <a:pPr/>
              <a:t>12/24/2017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B6F15528-21DE-4FAA-801E-634DDDAF4B2B}"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491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1D8BD707-D9CF-40AE-B4C6-C98DA3205C09}" type="datetimeFigureOut">
              <a:rPr lang="en-US" smtClean="0"/>
              <a:pPr/>
              <a:t>12/24/2017</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029673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1"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20E5-3BAF-4807-87CB-B49DFA6008E6}"/>
              </a:ext>
            </a:extLst>
          </p:cNvPr>
          <p:cNvSpPr>
            <a:spLocks noGrp="1"/>
          </p:cNvSpPr>
          <p:nvPr>
            <p:ph type="ctrTitle"/>
          </p:nvPr>
        </p:nvSpPr>
        <p:spPr/>
        <p:txBody>
          <a:bodyPr/>
          <a:lstStyle/>
          <a:p>
            <a:r>
              <a:rPr lang="en-US" sz="5400" dirty="0"/>
              <a:t>Non-Steroidal Anti-Inflammatory Drugs</a:t>
            </a:r>
            <a:endParaRPr lang="ar-SA" sz="5400" dirty="0"/>
          </a:p>
        </p:txBody>
      </p:sp>
      <p:sp>
        <p:nvSpPr>
          <p:cNvPr id="3" name="Subtitle 2">
            <a:extLst>
              <a:ext uri="{FF2B5EF4-FFF2-40B4-BE49-F238E27FC236}">
                <a16:creationId xmlns:a16="http://schemas.microsoft.com/office/drawing/2014/main" id="{407CBE18-A201-488B-B0EB-6EB04210D145}"/>
              </a:ext>
            </a:extLst>
          </p:cNvPr>
          <p:cNvSpPr>
            <a:spLocks noGrp="1"/>
          </p:cNvSpPr>
          <p:nvPr>
            <p:ph type="subTitle" idx="1"/>
          </p:nvPr>
        </p:nvSpPr>
        <p:spPr>
          <a:xfrm>
            <a:off x="990600" y="4648200"/>
            <a:ext cx="7162800" cy="863527"/>
          </a:xfrm>
        </p:spPr>
        <p:txBody>
          <a:bodyPr>
            <a:normAutofit lnSpcReduction="10000"/>
          </a:bodyPr>
          <a:lstStyle/>
          <a:p>
            <a:r>
              <a:rPr lang="en-US" sz="2800" dirty="0"/>
              <a:t>Assist. Lect. Haider Raheem Mohammad</a:t>
            </a:r>
            <a:endParaRPr lang="ar-SA" sz="2800" dirty="0"/>
          </a:p>
        </p:txBody>
      </p:sp>
    </p:spTree>
    <p:extLst>
      <p:ext uri="{BB962C8B-B14F-4D97-AF65-F5344CB8AC3E}">
        <p14:creationId xmlns:p14="http://schemas.microsoft.com/office/powerpoint/2010/main" val="224851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5E95-D7F4-4593-9C83-4CBE18D6EE8B}"/>
              </a:ext>
            </a:extLst>
          </p:cNvPr>
          <p:cNvSpPr>
            <a:spLocks noGrp="1"/>
          </p:cNvSpPr>
          <p:nvPr>
            <p:ph type="title"/>
          </p:nvPr>
        </p:nvSpPr>
        <p:spPr/>
        <p:txBody>
          <a:bodyPr/>
          <a:lstStyle/>
          <a:p>
            <a:r>
              <a:rPr lang="en-US" dirty="0">
                <a:latin typeface="AdvTT0feaae4e"/>
              </a:rPr>
              <a:t>Dental and orofacial pain</a:t>
            </a:r>
            <a:endParaRPr lang="ar-SA" dirty="0">
              <a:latin typeface="AdvTT0feaae4e"/>
            </a:endParaRPr>
          </a:p>
        </p:txBody>
      </p:sp>
      <p:sp>
        <p:nvSpPr>
          <p:cNvPr id="3" name="Content Placeholder 2">
            <a:extLst>
              <a:ext uri="{FF2B5EF4-FFF2-40B4-BE49-F238E27FC236}">
                <a16:creationId xmlns:a16="http://schemas.microsoft.com/office/drawing/2014/main" id="{2DEE1158-764F-48C4-ABD4-C534281C3374}"/>
              </a:ext>
            </a:extLst>
          </p:cNvPr>
          <p:cNvSpPr>
            <a:spLocks noGrp="1"/>
          </p:cNvSpPr>
          <p:nvPr>
            <p:ph idx="1"/>
          </p:nvPr>
        </p:nvSpPr>
        <p:spPr>
          <a:xfrm>
            <a:off x="731520" y="2103120"/>
            <a:ext cx="7680960" cy="4450080"/>
          </a:xfrm>
        </p:spPr>
        <p:txBody>
          <a:bodyPr>
            <a:normAutofit lnSpcReduction="10000"/>
          </a:bodyPr>
          <a:lstStyle/>
          <a:p>
            <a:pPr algn="just" rtl="0"/>
            <a:r>
              <a:rPr lang="en-US" sz="2400" dirty="0">
                <a:latin typeface="Times New Roman" panose="02020603050405020304" pitchFamily="18" charset="0"/>
                <a:cs typeface="Times New Roman" panose="02020603050405020304" pitchFamily="18" charset="0"/>
              </a:rPr>
              <a:t>Most mild to moderate dental pain and inflammation is effectively relieved by NSAIDs. Those used for dental pain include </a:t>
            </a:r>
            <a:r>
              <a:rPr lang="en-US" sz="2400" dirty="0">
                <a:solidFill>
                  <a:srgbClr val="FF0000"/>
                </a:solidFill>
                <a:latin typeface="Times New Roman" panose="02020603050405020304" pitchFamily="18" charset="0"/>
                <a:cs typeface="Times New Roman" panose="02020603050405020304" pitchFamily="18" charset="0"/>
              </a:rPr>
              <a:t>ibuprofen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diclofenac sodium</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diclofenac potassium</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Aspirin alters hemostasis most significantly and should be </a:t>
            </a:r>
            <a:r>
              <a:rPr lang="en-US" sz="2400" dirty="0">
                <a:solidFill>
                  <a:srgbClr val="FF0000"/>
                </a:solidFill>
                <a:latin typeface="Times New Roman" panose="02020603050405020304" pitchFamily="18" charset="0"/>
                <a:cs typeface="Times New Roman" panose="02020603050405020304" pitchFamily="18" charset="0"/>
              </a:rPr>
              <a:t>discontinued before surgery</a:t>
            </a:r>
            <a:r>
              <a:rPr lang="en-US" sz="2400" dirty="0">
                <a:latin typeface="Times New Roman" panose="02020603050405020304" pitchFamily="18" charset="0"/>
                <a:cs typeface="Times New Roman" panose="02020603050405020304" pitchFamily="18" charset="0"/>
              </a:rPr>
              <a:t>, even for minor procedures like </a:t>
            </a:r>
            <a:r>
              <a:rPr lang="en-US" sz="2400" dirty="0">
                <a:solidFill>
                  <a:srgbClr val="FF0000"/>
                </a:solidFill>
                <a:latin typeface="Times New Roman" panose="02020603050405020304" pitchFamily="18" charset="0"/>
                <a:cs typeface="Times New Roman" panose="02020603050405020304" pitchFamily="18" charset="0"/>
              </a:rPr>
              <a:t>tooth extraction</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COX-2 inhibitors </a:t>
            </a:r>
            <a:r>
              <a:rPr lang="en-US" sz="2400" dirty="0">
                <a:latin typeface="Times New Roman" panose="02020603050405020304" pitchFamily="18" charset="0"/>
                <a:cs typeface="Times New Roman" panose="02020603050405020304" pitchFamily="18" charset="0"/>
              </a:rPr>
              <a:t>are not expected to alter platelet function because COX-2 is not found in platelets.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1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5806-8109-45A4-9611-071F0D932A4D}"/>
              </a:ext>
            </a:extLst>
          </p:cNvPr>
          <p:cNvSpPr>
            <a:spLocks noGrp="1"/>
          </p:cNvSpPr>
          <p:nvPr>
            <p:ph type="title"/>
          </p:nvPr>
        </p:nvSpPr>
        <p:spPr/>
        <p:txBody>
          <a:bodyPr/>
          <a:lstStyle/>
          <a:p>
            <a:r>
              <a:rPr lang="en-US" dirty="0">
                <a:latin typeface="AdvTT0feaae4e"/>
              </a:rPr>
              <a:t>Asthma</a:t>
            </a:r>
            <a:endParaRPr lang="ar-SA" dirty="0">
              <a:latin typeface="AdvTT0feaae4e"/>
            </a:endParaRPr>
          </a:p>
        </p:txBody>
      </p:sp>
      <p:sp>
        <p:nvSpPr>
          <p:cNvPr id="3" name="Content Placeholder 2">
            <a:extLst>
              <a:ext uri="{FF2B5EF4-FFF2-40B4-BE49-F238E27FC236}">
                <a16:creationId xmlns:a16="http://schemas.microsoft.com/office/drawing/2014/main" id="{8915AA38-1BC5-4EB2-AE07-F348DCE60B31}"/>
              </a:ext>
            </a:extLst>
          </p:cNvPr>
          <p:cNvSpPr>
            <a:spLocks noGrp="1"/>
          </p:cNvSpPr>
          <p:nvPr>
            <p:ph idx="1"/>
          </p:nvPr>
        </p:nvSpPr>
        <p:spPr>
          <a:xfrm>
            <a:off x="731520" y="2103120"/>
            <a:ext cx="7680960" cy="4526280"/>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Any degree of worsening of asthma may be related to the ingestion of NSAIDs, either prescribed or (in the case of ibuprofen and others) purchased over the counter.</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Aspirin hypersensitivity, especially in association with asthma, is cause for serious concern; challenge with aspirin in these patients can precipitate an </a:t>
            </a:r>
            <a:r>
              <a:rPr lang="en-US" sz="2400" b="1" dirty="0">
                <a:solidFill>
                  <a:srgbClr val="FF0000"/>
                </a:solidFill>
                <a:latin typeface="Times New Roman" panose="02020603050405020304" pitchFamily="18" charset="0"/>
                <a:cs typeface="Times New Roman" panose="02020603050405020304" pitchFamily="18" charset="0"/>
              </a:rPr>
              <a:t>acute, life-threatening, bronchospastic reaction</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Between 6% and 15% of </a:t>
            </a:r>
            <a:r>
              <a:rPr lang="en-US" sz="2400" b="1" dirty="0">
                <a:solidFill>
                  <a:srgbClr val="FF0000"/>
                </a:solidFill>
                <a:latin typeface="Times New Roman" panose="02020603050405020304" pitchFamily="18" charset="0"/>
                <a:cs typeface="Times New Roman" panose="02020603050405020304" pitchFamily="18" charset="0"/>
              </a:rPr>
              <a:t>asthmatics </a:t>
            </a:r>
            <a:r>
              <a:rPr lang="en-US" sz="2400" dirty="0">
                <a:latin typeface="Times New Roman" panose="02020603050405020304" pitchFamily="18" charset="0"/>
                <a:cs typeface="Times New Roman" panose="02020603050405020304" pitchFamily="18" charset="0"/>
              </a:rPr>
              <a:t>have a history of aspirin-induced bronchospasm; it occurs more often among </a:t>
            </a:r>
            <a:r>
              <a:rPr lang="en-US" sz="2400" dirty="0">
                <a:solidFill>
                  <a:srgbClr val="FF0000"/>
                </a:solidFill>
                <a:latin typeface="Times New Roman"/>
                <a:ea typeface="Calibri"/>
                <a:cs typeface="Arial"/>
              </a:rPr>
              <a:t>middle-age </a:t>
            </a:r>
            <a:r>
              <a:rPr lang="en-US" sz="2400" dirty="0">
                <a:solidFill>
                  <a:srgbClr val="FF0000"/>
                </a:solidFill>
                <a:latin typeface="Times New Roman" panose="02020603050405020304" pitchFamily="18" charset="0"/>
                <a:cs typeface="Times New Roman" panose="02020603050405020304" pitchFamily="18" charset="0"/>
              </a:rPr>
              <a:t>women </a:t>
            </a:r>
            <a:r>
              <a:rPr lang="en-US" sz="2400" dirty="0">
                <a:latin typeface="Times New Roman" panose="02020603050405020304" pitchFamily="18" charset="0"/>
                <a:cs typeface="Times New Roman" panose="02020603050405020304" pitchFamily="18" charset="0"/>
              </a:rPr>
              <a:t>than men and rarely in children. The prevalence of aspirin-induced asthma increases with the presence of </a:t>
            </a:r>
            <a:r>
              <a:rPr lang="en-US" sz="2400" b="1" dirty="0">
                <a:solidFill>
                  <a:srgbClr val="FF0000"/>
                </a:solidFill>
                <a:latin typeface="Times New Roman" panose="02020603050405020304" pitchFamily="18" charset="0"/>
                <a:cs typeface="Times New Roman" panose="02020603050405020304" pitchFamily="18" charset="0"/>
              </a:rPr>
              <a:t>nasal polyps</a:t>
            </a:r>
            <a:r>
              <a:rPr lang="en-US" sz="2400" dirty="0">
                <a:solidFill>
                  <a:srgbClr val="000302"/>
                </a:solidFill>
                <a:latin typeface="Times New Roman"/>
                <a:ea typeface="Calibri"/>
                <a:cs typeface="Arial"/>
              </a:rPr>
              <a:t>, </a:t>
            </a:r>
            <a:r>
              <a:rPr lang="en-US" sz="2400" b="1" dirty="0">
                <a:solidFill>
                  <a:srgbClr val="FF0000"/>
                </a:solidFill>
                <a:latin typeface="Times New Roman"/>
                <a:ea typeface="Calibri"/>
                <a:cs typeface="Arial"/>
              </a:rPr>
              <a:t>rhinitis</a:t>
            </a:r>
            <a:r>
              <a:rPr lang="en-US" sz="2400" dirty="0">
                <a:solidFill>
                  <a:srgbClr val="000302"/>
                </a:solidFill>
                <a:latin typeface="Times New Roman"/>
                <a:ea typeface="Calibri"/>
                <a:cs typeface="Arial"/>
              </a:rPr>
              <a:t>,  and a personal or family history of </a:t>
            </a:r>
            <a:r>
              <a:rPr lang="en-US" sz="2400" b="1" dirty="0">
                <a:solidFill>
                  <a:srgbClr val="FF0000"/>
                </a:solidFill>
                <a:latin typeface="Times New Roman"/>
                <a:ea typeface="Calibri"/>
                <a:cs typeface="Arial"/>
              </a:rPr>
              <a:t>atopy</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267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8A3B-F0F6-415F-B06E-13141C7DFEB8}"/>
              </a:ext>
            </a:extLst>
          </p:cNvPr>
          <p:cNvSpPr>
            <a:spLocks noGrp="1"/>
          </p:cNvSpPr>
          <p:nvPr>
            <p:ph type="title"/>
          </p:nvPr>
        </p:nvSpPr>
        <p:spPr/>
        <p:txBody>
          <a:bodyPr/>
          <a:lstStyle/>
          <a:p>
            <a:r>
              <a:rPr lang="en-US" dirty="0">
                <a:latin typeface="AdvTT0feaae4e"/>
              </a:rPr>
              <a:t>Asthma</a:t>
            </a:r>
            <a:endParaRPr lang="ar-SA" dirty="0">
              <a:latin typeface="AdvTT0feaae4e"/>
            </a:endParaRPr>
          </a:p>
        </p:txBody>
      </p:sp>
      <p:sp>
        <p:nvSpPr>
          <p:cNvPr id="3" name="Content Placeholder 2">
            <a:extLst>
              <a:ext uri="{FF2B5EF4-FFF2-40B4-BE49-F238E27FC236}">
                <a16:creationId xmlns:a16="http://schemas.microsoft.com/office/drawing/2014/main" id="{23B7038C-557D-47FD-BCE9-D63AD372294F}"/>
              </a:ext>
            </a:extLst>
          </p:cNvPr>
          <p:cNvSpPr>
            <a:spLocks noGrp="1"/>
          </p:cNvSpPr>
          <p:nvPr>
            <p:ph idx="1"/>
          </p:nvPr>
        </p:nvSpPr>
        <p:spPr>
          <a:xfrm>
            <a:off x="731520" y="2014194"/>
            <a:ext cx="7680960" cy="4615206"/>
          </a:xfrm>
        </p:spPr>
        <p:txBody>
          <a:bodyPr>
            <a:normAutofit/>
          </a:bodyPr>
          <a:lstStyle/>
          <a:p>
            <a:pPr algn="just" rtl="0"/>
            <a:r>
              <a:rPr lang="en-US" sz="2400" dirty="0">
                <a:latin typeface="Times New Roman" panose="02020603050405020304" pitchFamily="18" charset="0"/>
                <a:cs typeface="Times New Roman" panose="02020603050405020304" pitchFamily="18" charset="0"/>
              </a:rPr>
              <a:t>Aspirin-sensitive patients can experience a high degree of </a:t>
            </a:r>
            <a:r>
              <a:rPr lang="en-US" sz="2400" b="1" dirty="0">
                <a:solidFill>
                  <a:srgbClr val="FF0000"/>
                </a:solidFill>
                <a:latin typeface="Times New Roman" panose="02020603050405020304" pitchFamily="18" charset="0"/>
                <a:cs typeface="Times New Roman" panose="02020603050405020304" pitchFamily="18" charset="0"/>
              </a:rPr>
              <a:t>cross-reactivity</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over 90%</a:t>
            </a:r>
            <a:r>
              <a:rPr lang="en-US" sz="2400" dirty="0">
                <a:latin typeface="Times New Roman" panose="02020603050405020304" pitchFamily="18" charset="0"/>
                <a:cs typeface="Times New Roman" panose="02020603050405020304" pitchFamily="18" charset="0"/>
              </a:rPr>
              <a:t>) to all nonselective NSAIDs; therefore, </a:t>
            </a:r>
            <a:r>
              <a:rPr lang="en-US" sz="2400" dirty="0">
                <a:solidFill>
                  <a:srgbClr val="FF0000"/>
                </a:solidFill>
                <a:latin typeface="Times New Roman" panose="02020603050405020304" pitchFamily="18" charset="0"/>
                <a:cs typeface="Times New Roman" panose="02020603050405020304" pitchFamily="18" charset="0"/>
              </a:rPr>
              <a:t>nonselective NSAIDs should be avoided </a:t>
            </a:r>
            <a:r>
              <a:rPr lang="en-US" sz="2400" dirty="0">
                <a:latin typeface="Times New Roman" panose="02020603050405020304" pitchFamily="18" charset="0"/>
                <a:cs typeface="Times New Roman" panose="02020603050405020304" pitchFamily="18" charset="0"/>
              </a:rPr>
              <a:t>in patients who have experienced aspirin-induced asthma.</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On the other hand, </a:t>
            </a:r>
            <a:r>
              <a:rPr lang="en-US" sz="2400" dirty="0">
                <a:solidFill>
                  <a:srgbClr val="FF0000"/>
                </a:solidFill>
                <a:latin typeface="Times New Roman" panose="02020603050405020304" pitchFamily="18" charset="0"/>
                <a:cs typeface="Times New Roman" panose="02020603050405020304" pitchFamily="18" charset="0"/>
              </a:rPr>
              <a:t>COX-2 inhibitors have been used safely </a:t>
            </a:r>
            <a:r>
              <a:rPr lang="en-US" sz="2400" dirty="0">
                <a:latin typeface="Times New Roman" panose="02020603050405020304" pitchFamily="18" charset="0"/>
                <a:cs typeface="Times New Roman" panose="02020603050405020304" pitchFamily="18" charset="0"/>
              </a:rPr>
              <a:t>in aspirin-sensitive asthmatics.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Paracetamol</a:t>
            </a:r>
            <a:r>
              <a:rPr lang="en-US" sz="2400" dirty="0">
                <a:latin typeface="Times New Roman" panose="02020603050405020304" pitchFamily="18" charset="0"/>
                <a:cs typeface="Times New Roman" panose="02020603050405020304" pitchFamily="18" charset="0"/>
              </a:rPr>
              <a:t> is usually </a:t>
            </a:r>
            <a:r>
              <a:rPr lang="en-US" sz="2400" b="1" dirty="0">
                <a:solidFill>
                  <a:srgbClr val="FF0000"/>
                </a:solidFill>
                <a:latin typeface="Times New Roman" panose="02020603050405020304" pitchFamily="18" charset="0"/>
                <a:cs typeface="Times New Roman" panose="02020603050405020304" pitchFamily="18" charset="0"/>
              </a:rPr>
              <a:t>safe</a:t>
            </a:r>
            <a:r>
              <a:rPr lang="en-US" sz="2400" dirty="0">
                <a:latin typeface="Times New Roman" panose="02020603050405020304" pitchFamily="18" charset="0"/>
                <a:cs typeface="Times New Roman" panose="02020603050405020304" pitchFamily="18" charset="0"/>
              </a:rPr>
              <a:t> in patients sensitive to aspirin and cross-sensitivity to paracetamol has been calculated as about </a:t>
            </a:r>
            <a:r>
              <a:rPr lang="en-US" sz="2400" b="1" dirty="0">
                <a:solidFill>
                  <a:srgbClr val="0070C0"/>
                </a:solidFill>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66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7207-314A-4247-B2B9-F8DC52391EFE}"/>
              </a:ext>
            </a:extLst>
          </p:cNvPr>
          <p:cNvSpPr>
            <a:spLocks noGrp="1"/>
          </p:cNvSpPr>
          <p:nvPr>
            <p:ph type="title"/>
          </p:nvPr>
        </p:nvSpPr>
        <p:spPr/>
        <p:txBody>
          <a:bodyPr>
            <a:normAutofit/>
          </a:bodyPr>
          <a:lstStyle/>
          <a:p>
            <a:r>
              <a:rPr lang="en-US" dirty="0">
                <a:solidFill>
                  <a:srgbClr val="000302"/>
                </a:solidFill>
                <a:latin typeface="AdvTT0feaae4e"/>
                <a:ea typeface="Calibri"/>
                <a:cs typeface="+mj-cs"/>
              </a:rPr>
              <a:t>Hypersensitivity</a:t>
            </a:r>
            <a:endParaRPr lang="ar-SA" dirty="0">
              <a:latin typeface="AdvTT0feaae4e"/>
            </a:endParaRPr>
          </a:p>
        </p:txBody>
      </p:sp>
      <p:sp>
        <p:nvSpPr>
          <p:cNvPr id="3" name="Content Placeholder 2">
            <a:extLst>
              <a:ext uri="{FF2B5EF4-FFF2-40B4-BE49-F238E27FC236}">
                <a16:creationId xmlns:a16="http://schemas.microsoft.com/office/drawing/2014/main" id="{605ED20C-A9F7-451E-B5C3-16E822CF9A03}"/>
              </a:ext>
            </a:extLst>
          </p:cNvPr>
          <p:cNvSpPr>
            <a:spLocks noGrp="1"/>
          </p:cNvSpPr>
          <p:nvPr>
            <p:ph idx="1"/>
          </p:nvPr>
        </p:nvSpPr>
        <p:spPr>
          <a:xfrm>
            <a:off x="731520" y="2103120"/>
            <a:ext cx="7680960" cy="4297680"/>
          </a:xfrm>
        </p:spPr>
        <p:txBody>
          <a:bodyPr>
            <a:normAutofit lnSpcReduction="10000"/>
          </a:bodyPr>
          <a:lstStyle/>
          <a:p>
            <a:pPr lvl="0" algn="just" rtl="0">
              <a:buClr>
                <a:prstClr val="black">
                  <a:lumMod val="85000"/>
                  <a:lumOff val="15000"/>
                </a:prstClr>
              </a:buClr>
            </a:pPr>
            <a:r>
              <a:rPr lang="en-US" sz="2400" b="1" dirty="0">
                <a:solidFill>
                  <a:srgbClr val="FF0000"/>
                </a:solidFill>
                <a:latin typeface="Times New Roman" panose="02020603050405020304" pitchFamily="18" charset="0"/>
                <a:cs typeface="Times New Roman" panose="02020603050405020304" pitchFamily="18" charset="0"/>
              </a:rPr>
              <a:t>Contra-indicated</a:t>
            </a:r>
            <a:r>
              <a:rPr lang="en-US" sz="2400" dirty="0">
                <a:solidFill>
                  <a:prstClr val="black"/>
                </a:solidFill>
                <a:latin typeface="Times New Roman" panose="02020603050405020304" pitchFamily="18" charset="0"/>
                <a:cs typeface="Times New Roman" panose="02020603050405020304" pitchFamily="18" charset="0"/>
              </a:rPr>
              <a:t> in patients with a history of hypersensitivity to aspirin or any other NSAID—which includes those in whom </a:t>
            </a:r>
            <a:r>
              <a:rPr lang="en-US" sz="2400" b="1" dirty="0">
                <a:solidFill>
                  <a:srgbClr val="FF0000"/>
                </a:solidFill>
                <a:latin typeface="Times New Roman" panose="02020603050405020304" pitchFamily="18" charset="0"/>
                <a:cs typeface="Times New Roman" panose="02020603050405020304" pitchFamily="18" charset="0"/>
              </a:rPr>
              <a:t>attacks of asthma</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angioedema</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urticaria </a:t>
            </a:r>
            <a:r>
              <a:rPr lang="en-US" sz="2400" dirty="0">
                <a:solidFill>
                  <a:prstClr val="black"/>
                </a:solidFill>
                <a:latin typeface="Times New Roman" panose="02020603050405020304" pitchFamily="18" charset="0"/>
                <a:cs typeface="Times New Roman" panose="02020603050405020304" pitchFamily="18" charset="0"/>
              </a:rPr>
              <a:t>or </a:t>
            </a:r>
            <a:r>
              <a:rPr lang="en-US" sz="2400" b="1" dirty="0">
                <a:solidFill>
                  <a:srgbClr val="FF0000"/>
                </a:solidFill>
                <a:latin typeface="Times New Roman" panose="02020603050405020304" pitchFamily="18" charset="0"/>
                <a:cs typeface="Times New Roman" panose="02020603050405020304" pitchFamily="18" charset="0"/>
              </a:rPr>
              <a:t>rhinitis</a:t>
            </a:r>
            <a:r>
              <a:rPr lang="en-US" sz="2400" dirty="0">
                <a:solidFill>
                  <a:prstClr val="black"/>
                </a:solidFill>
                <a:latin typeface="Times New Roman" panose="02020603050405020304" pitchFamily="18" charset="0"/>
                <a:cs typeface="Times New Roman" panose="02020603050405020304" pitchFamily="18" charset="0"/>
              </a:rPr>
              <a:t> have been precipitated by aspirin or any other NSAID.</a:t>
            </a:r>
          </a:p>
          <a:p>
            <a:pPr marL="0" lvl="0" indent="0" algn="just" rtl="0">
              <a:buClr>
                <a:prstClr val="black">
                  <a:lumMod val="85000"/>
                  <a:lumOff val="15000"/>
                </a:prstClr>
              </a:buClr>
              <a:buNone/>
            </a:pPr>
            <a:endParaRPr lang="en-US" sz="2400" dirty="0">
              <a:solidFill>
                <a:prstClr val="black"/>
              </a:solidFill>
              <a:latin typeface="Times New Roman" panose="02020603050405020304" pitchFamily="18" charset="0"/>
              <a:cs typeface="Times New Roman" panose="02020603050405020304" pitchFamily="18" charset="0"/>
            </a:endParaRPr>
          </a:p>
          <a:p>
            <a:pPr lvl="0" algn="just" rtl="0">
              <a:buClr>
                <a:prstClr val="black">
                  <a:lumMod val="85000"/>
                  <a:lumOff val="15000"/>
                </a:prstClr>
              </a:buClr>
            </a:pPr>
            <a:r>
              <a:rPr lang="en-US" sz="2400" dirty="0">
                <a:solidFill>
                  <a:prstClr val="black"/>
                </a:solidFill>
                <a:latin typeface="Times New Roman" panose="02020603050405020304" pitchFamily="18" charset="0"/>
                <a:cs typeface="Times New Roman" panose="02020603050405020304" pitchFamily="18" charset="0"/>
              </a:rPr>
              <a:t>Some use a formal challenge with a </a:t>
            </a:r>
            <a:r>
              <a:rPr lang="en-US" sz="2400" dirty="0">
                <a:solidFill>
                  <a:srgbClr val="FF0000"/>
                </a:solidFill>
                <a:latin typeface="Times New Roman" panose="02020603050405020304" pitchFamily="18" charset="0"/>
                <a:cs typeface="Times New Roman" panose="02020603050405020304" pitchFamily="18" charset="0"/>
              </a:rPr>
              <a:t>300-mg</a:t>
            </a:r>
            <a:r>
              <a:rPr lang="en-US" sz="2400" dirty="0">
                <a:solidFill>
                  <a:prstClr val="black"/>
                </a:solidFill>
                <a:latin typeface="Times New Roman" panose="02020603050405020304" pitchFamily="18" charset="0"/>
                <a:cs typeface="Times New Roman" panose="02020603050405020304" pitchFamily="18" charset="0"/>
              </a:rPr>
              <a:t> oral dose of aspirin to confirm a diagnosis of NSAID sensitivity but others consider this to be a dangerous technique and use </a:t>
            </a:r>
            <a:r>
              <a:rPr lang="en-US" sz="2400" b="1" dirty="0">
                <a:solidFill>
                  <a:srgbClr val="FF0000"/>
                </a:solidFill>
                <a:latin typeface="Times New Roman" panose="02020603050405020304" pitchFamily="18" charset="0"/>
                <a:cs typeface="Times New Roman" panose="02020603050405020304" pitchFamily="18" charset="0"/>
              </a:rPr>
              <a:t>inhalation of lysine aspirin </a:t>
            </a:r>
            <a:r>
              <a:rPr lang="en-US" sz="2400" dirty="0">
                <a:solidFill>
                  <a:prstClr val="black"/>
                </a:solidFill>
                <a:latin typeface="Times New Roman" panose="02020603050405020304" pitchFamily="18" charset="0"/>
                <a:cs typeface="Times New Roman" panose="02020603050405020304" pitchFamily="18" charset="0"/>
              </a:rPr>
              <a:t>which they consider to be a safer and more predictable alternative. Intranasal challenge with lysine aspirin has also been used.</a:t>
            </a:r>
          </a:p>
          <a:p>
            <a:pPr marL="0" lvl="0" indent="0" algn="just" rtl="0">
              <a:buClr>
                <a:prstClr val="black">
                  <a:lumMod val="85000"/>
                  <a:lumOff val="15000"/>
                </a:prstClr>
              </a:buClr>
              <a:buNone/>
            </a:pPr>
            <a:endParaRPr lang="en-US" sz="2400" dirty="0">
              <a:solidFill>
                <a:prstClr val="black"/>
              </a:solidFill>
              <a:latin typeface="Times New Roman" panose="02020603050405020304" pitchFamily="18" charset="0"/>
              <a:cs typeface="Times New Roman" panose="02020603050405020304" pitchFamily="18" charset="0"/>
            </a:endParaRPr>
          </a:p>
          <a:p>
            <a:pPr lvl="0" algn="just" rtl="0">
              <a:buClr>
                <a:prstClr val="black">
                  <a:lumMod val="85000"/>
                  <a:lumOff val="15000"/>
                </a:prstClr>
              </a:buClr>
            </a:pPr>
            <a:endParaRPr lang="en-US" sz="2400" dirty="0">
              <a:solidFill>
                <a:prstClr val="black"/>
              </a:solidFill>
              <a:latin typeface="Times New Roman" panose="02020603050405020304" pitchFamily="18" charset="0"/>
              <a:cs typeface="Times New Roman" panose="02020603050405020304" pitchFamily="18" charset="0"/>
            </a:endParaRPr>
          </a:p>
          <a:p>
            <a:pPr lvl="0" algn="just" rtl="0">
              <a:buClr>
                <a:prstClr val="black">
                  <a:lumMod val="85000"/>
                  <a:lumOff val="15000"/>
                </a:prstClr>
              </a:buClr>
            </a:pPr>
            <a:endParaRPr lang="ar-SA" sz="2400" dirty="0">
              <a:solidFill>
                <a:prstClr val="black"/>
              </a:solidFill>
              <a:latin typeface="Times New Roman" panose="02020603050405020304" pitchFamily="18" charset="0"/>
              <a:cs typeface="Times New Roman" panose="02020603050405020304" pitchFamily="18" charset="0"/>
            </a:endParaRPr>
          </a:p>
          <a:p>
            <a:pPr algn="l" rtl="0"/>
            <a:endParaRPr lang="ar-SA" dirty="0"/>
          </a:p>
        </p:txBody>
      </p:sp>
    </p:spTree>
    <p:extLst>
      <p:ext uri="{BB962C8B-B14F-4D97-AF65-F5344CB8AC3E}">
        <p14:creationId xmlns:p14="http://schemas.microsoft.com/office/powerpoint/2010/main" val="111586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D0FC-D55E-4160-82FB-4C19EAFC2A68}"/>
              </a:ext>
            </a:extLst>
          </p:cNvPr>
          <p:cNvSpPr>
            <a:spLocks noGrp="1"/>
          </p:cNvSpPr>
          <p:nvPr>
            <p:ph type="title"/>
          </p:nvPr>
        </p:nvSpPr>
        <p:spPr/>
        <p:txBody>
          <a:bodyPr/>
          <a:lstStyle/>
          <a:p>
            <a:r>
              <a:rPr lang="en-US" dirty="0">
                <a:latin typeface="AdvTT0feaae4e"/>
              </a:rPr>
              <a:t>Desensitisation</a:t>
            </a:r>
            <a:endParaRPr lang="ar-SA" dirty="0">
              <a:latin typeface="AdvTT0feaae4e"/>
            </a:endParaRPr>
          </a:p>
        </p:txBody>
      </p:sp>
      <p:sp>
        <p:nvSpPr>
          <p:cNvPr id="3" name="Content Placeholder 2">
            <a:extLst>
              <a:ext uri="{FF2B5EF4-FFF2-40B4-BE49-F238E27FC236}">
                <a16:creationId xmlns:a16="http://schemas.microsoft.com/office/drawing/2014/main" id="{E28E26F0-2192-461F-9752-870E14222CD3}"/>
              </a:ext>
            </a:extLst>
          </p:cNvPr>
          <p:cNvSpPr>
            <a:spLocks noGrp="1"/>
          </p:cNvSpPr>
          <p:nvPr>
            <p:ph idx="1"/>
          </p:nvPr>
        </p:nvSpPr>
        <p:spPr>
          <a:xfrm>
            <a:off x="731520" y="1905000"/>
            <a:ext cx="7680960" cy="4724400"/>
          </a:xfrm>
        </p:spPr>
        <p:txBody>
          <a:bodyPr>
            <a:normAutofit lnSpcReduction="10000"/>
          </a:bodyPr>
          <a:lstStyle/>
          <a:p>
            <a:pPr lvl="0" algn="just" rtl="0">
              <a:buClr>
                <a:prstClr val="black">
                  <a:lumMod val="85000"/>
                  <a:lumOff val="15000"/>
                </a:prstClr>
              </a:buClr>
            </a:pPr>
            <a:r>
              <a:rPr lang="en-US" sz="2400" b="1" dirty="0">
                <a:solidFill>
                  <a:srgbClr val="FF0000"/>
                </a:solidFill>
                <a:latin typeface="Times New Roman" panose="02020603050405020304" pitchFamily="18" charset="0"/>
                <a:cs typeface="Times New Roman" panose="02020603050405020304" pitchFamily="18" charset="0"/>
              </a:rPr>
              <a:t>Aspirin desensitization</a:t>
            </a:r>
            <a:r>
              <a:rPr lang="en-US" sz="2400" dirty="0">
                <a:solidFill>
                  <a:prstClr val="black"/>
                </a:solidFill>
                <a:latin typeface="Times New Roman" panose="02020603050405020304" pitchFamily="18" charset="0"/>
                <a:cs typeface="Times New Roman" panose="02020603050405020304" pitchFamily="18" charset="0"/>
              </a:rPr>
              <a:t>, which is followed by daily aspirin therapy, is an effective treatment option for most patients with aspirin-induced asthma.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using oral aspirin challenge protocols. 1-5 Incremental doses of aspirin (traditionally </a:t>
            </a:r>
            <a:r>
              <a:rPr lang="en-US" sz="2400" b="1" dirty="0">
                <a:solidFill>
                  <a:srgbClr val="FF0000"/>
                </a:solidFill>
                <a:latin typeface="Times New Roman" panose="02020603050405020304" pitchFamily="18" charset="0"/>
                <a:cs typeface="Times New Roman" panose="02020603050405020304" pitchFamily="18" charset="0"/>
              </a:rPr>
              <a:t>starting at 30 mg</a:t>
            </a:r>
            <a:r>
              <a:rPr lang="en-US" sz="2400" dirty="0">
                <a:latin typeface="Times New Roman" panose="02020603050405020304" pitchFamily="18" charset="0"/>
                <a:cs typeface="Times New Roman" panose="02020603050405020304" pitchFamily="18" charset="0"/>
              </a:rPr>
              <a:t>) are given until an allergic response occurs; aspirin is readministered at the dose that caused the response and again incremental doses are given until </a:t>
            </a:r>
            <a:r>
              <a:rPr lang="en-US" sz="2400" b="1" dirty="0">
                <a:solidFill>
                  <a:srgbClr val="FF0000"/>
                </a:solidFill>
                <a:latin typeface="Times New Roman" panose="02020603050405020304" pitchFamily="18" charset="0"/>
                <a:cs typeface="Times New Roman" panose="02020603050405020304" pitchFamily="18" charset="0"/>
              </a:rPr>
              <a:t>finally a 650-mg</a:t>
            </a:r>
            <a:r>
              <a:rPr lang="en-US" sz="2400" dirty="0">
                <a:latin typeface="Times New Roman" panose="02020603050405020304" pitchFamily="18" charset="0"/>
                <a:cs typeface="Times New Roman" panose="02020603050405020304" pitchFamily="18" charset="0"/>
              </a:rPr>
              <a:t> dose is tolerated.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After desensitisation, an interruption of continuous aspirin dosage results in the </a:t>
            </a:r>
            <a:r>
              <a:rPr lang="en-US" sz="2400" b="1" dirty="0">
                <a:solidFill>
                  <a:srgbClr val="FF0000"/>
                </a:solidFill>
                <a:latin typeface="Times New Roman" panose="02020603050405020304" pitchFamily="18" charset="0"/>
                <a:cs typeface="Times New Roman" panose="02020603050405020304" pitchFamily="18" charset="0"/>
              </a:rPr>
              <a:t>reappearance of sensitivity.</a:t>
            </a:r>
          </a:p>
          <a:p>
            <a:pPr algn="l" rtl="0"/>
            <a:endParaRPr lang="ar-SA" dirty="0"/>
          </a:p>
        </p:txBody>
      </p:sp>
    </p:spTree>
    <p:extLst>
      <p:ext uri="{BB962C8B-B14F-4D97-AF65-F5344CB8AC3E}">
        <p14:creationId xmlns:p14="http://schemas.microsoft.com/office/powerpoint/2010/main" val="400870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8AE5B-17AE-4BD2-B049-7BF005FED9A4}"/>
              </a:ext>
            </a:extLst>
          </p:cNvPr>
          <p:cNvSpPr>
            <a:spLocks noGrp="1"/>
          </p:cNvSpPr>
          <p:nvPr>
            <p:ph type="title"/>
          </p:nvPr>
        </p:nvSpPr>
        <p:spPr/>
        <p:txBody>
          <a:bodyPr/>
          <a:lstStyle/>
          <a:p>
            <a:r>
              <a:rPr lang="en-US" dirty="0">
                <a:latin typeface="AdvTT0feaae4e"/>
              </a:rPr>
              <a:t>NSAIDs and cardiovascular events</a:t>
            </a:r>
            <a:endParaRPr lang="ar-SA" dirty="0">
              <a:latin typeface="AdvTT0feaae4e"/>
            </a:endParaRPr>
          </a:p>
        </p:txBody>
      </p:sp>
      <p:sp>
        <p:nvSpPr>
          <p:cNvPr id="3" name="Content Placeholder 2">
            <a:extLst>
              <a:ext uri="{FF2B5EF4-FFF2-40B4-BE49-F238E27FC236}">
                <a16:creationId xmlns:a16="http://schemas.microsoft.com/office/drawing/2014/main" id="{5A4203F9-34ED-499F-9712-95FFD796A1B9}"/>
              </a:ext>
            </a:extLst>
          </p:cNvPr>
          <p:cNvSpPr>
            <a:spLocks noGrp="1"/>
          </p:cNvSpPr>
          <p:nvPr>
            <p:ph idx="1"/>
          </p:nvPr>
        </p:nvSpPr>
        <p:spPr>
          <a:xfrm>
            <a:off x="731520" y="1905000"/>
            <a:ext cx="7680960" cy="472440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All NSAID use can, to varying degrees, be associated with a </a:t>
            </a:r>
            <a:r>
              <a:rPr lang="en-US" sz="2400" dirty="0">
                <a:solidFill>
                  <a:srgbClr val="FF0000"/>
                </a:solidFill>
                <a:latin typeface="Times New Roman" panose="02020603050405020304" pitchFamily="18" charset="0"/>
                <a:cs typeface="Times New Roman" panose="02020603050405020304" pitchFamily="18" charset="0"/>
              </a:rPr>
              <a:t>small increased risk of thrombotic events </a:t>
            </a:r>
            <a:r>
              <a:rPr lang="en-US" sz="2400" dirty="0">
                <a:latin typeface="Times New Roman" panose="02020603050405020304" pitchFamily="18" charset="0"/>
                <a:cs typeface="Times New Roman" panose="02020603050405020304" pitchFamily="18" charset="0"/>
              </a:rPr>
              <a:t>(e.g. myocardial infarction and stroke) independent of baseline cardiovascular risk factors or duration of NSAID use; however, the greatest risk may be in those receiving </a:t>
            </a:r>
            <a:r>
              <a:rPr lang="en-US" sz="2400" dirty="0">
                <a:solidFill>
                  <a:srgbClr val="FF0000"/>
                </a:solidFill>
                <a:latin typeface="Times New Roman" panose="02020603050405020304" pitchFamily="18" charset="0"/>
                <a:cs typeface="Times New Roman" panose="02020603050405020304" pitchFamily="18" charset="0"/>
              </a:rPr>
              <a:t>high doses long term</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Cyclo-oxygenase-2 selective inhibitors, diclofenac (</a:t>
            </a:r>
            <a:r>
              <a:rPr lang="en-US" sz="2400" dirty="0">
                <a:solidFill>
                  <a:srgbClr val="FF0000"/>
                </a:solidFill>
                <a:latin typeface="Times New Roman" panose="02020603050405020304" pitchFamily="18" charset="0"/>
                <a:cs typeface="Times New Roman" panose="02020603050405020304" pitchFamily="18" charset="0"/>
              </a:rPr>
              <a:t>150mg daily</a:t>
            </a:r>
            <a:r>
              <a:rPr lang="en-US" sz="2400" dirty="0">
                <a:latin typeface="Times New Roman" panose="02020603050405020304" pitchFamily="18" charset="0"/>
                <a:cs typeface="Times New Roman" panose="02020603050405020304" pitchFamily="18" charset="0"/>
              </a:rPr>
              <a:t>) and ibuprofen (</a:t>
            </a:r>
            <a:r>
              <a:rPr lang="en-US" sz="2400" dirty="0">
                <a:solidFill>
                  <a:srgbClr val="FF0000"/>
                </a:solidFill>
                <a:latin typeface="Times New Roman" panose="02020603050405020304" pitchFamily="18" charset="0"/>
                <a:cs typeface="Times New Roman" panose="02020603050405020304" pitchFamily="18" charset="0"/>
              </a:rPr>
              <a:t>2.4 g daily</a:t>
            </a:r>
            <a:r>
              <a:rPr lang="en-US" sz="2400" dirty="0">
                <a:latin typeface="Times New Roman" panose="02020603050405020304" pitchFamily="18" charset="0"/>
                <a:cs typeface="Times New Roman" panose="02020603050405020304" pitchFamily="18" charset="0"/>
              </a:rPr>
              <a:t>) are associated with an increased risk of thrombotic events.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Naproxen (</a:t>
            </a:r>
            <a:r>
              <a:rPr lang="en-US" sz="2400" dirty="0">
                <a:solidFill>
                  <a:srgbClr val="FF0000"/>
                </a:solidFill>
                <a:latin typeface="Times New Roman" panose="02020603050405020304" pitchFamily="18" charset="0"/>
                <a:cs typeface="Times New Roman" panose="02020603050405020304" pitchFamily="18" charset="0"/>
              </a:rPr>
              <a:t>1 g daily</a:t>
            </a:r>
            <a:r>
              <a:rPr lang="en-US" sz="2400" dirty="0">
                <a:latin typeface="Times New Roman" panose="02020603050405020304" pitchFamily="18" charset="0"/>
                <a:cs typeface="Times New Roman" panose="02020603050405020304" pitchFamily="18" charset="0"/>
              </a:rPr>
              <a:t>) is associated with a lower thrombotic risk, and low doses of ibuprofen (</a:t>
            </a:r>
            <a:r>
              <a:rPr lang="en-US" sz="2400" dirty="0">
                <a:solidFill>
                  <a:srgbClr val="FF0000"/>
                </a:solidFill>
                <a:latin typeface="Times New Roman" panose="02020603050405020304" pitchFamily="18" charset="0"/>
                <a:cs typeface="Times New Roman" panose="02020603050405020304" pitchFamily="18" charset="0"/>
              </a:rPr>
              <a:t>1.2 g daily or less</a:t>
            </a:r>
            <a:r>
              <a:rPr lang="en-US" sz="2400" dirty="0">
                <a:latin typeface="Times New Roman" panose="02020603050405020304" pitchFamily="18" charset="0"/>
                <a:cs typeface="Times New Roman" panose="02020603050405020304" pitchFamily="18" charset="0"/>
              </a:rPr>
              <a:t>) have not been associated with an increased risk of myocardial infarction.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3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4BAD-54D0-44BA-B135-D4E53BB4BB69}"/>
              </a:ext>
            </a:extLst>
          </p:cNvPr>
          <p:cNvSpPr>
            <a:spLocks noGrp="1"/>
          </p:cNvSpPr>
          <p:nvPr>
            <p:ph type="title"/>
          </p:nvPr>
        </p:nvSpPr>
        <p:spPr/>
        <p:txBody>
          <a:bodyPr/>
          <a:lstStyle/>
          <a:p>
            <a:r>
              <a:rPr lang="en-US" dirty="0">
                <a:latin typeface="AdvTT0feaae4e"/>
              </a:rPr>
              <a:t>NSAIDs and gastro-intestinal events</a:t>
            </a:r>
            <a:endParaRPr lang="ar-SA" dirty="0">
              <a:latin typeface="AdvTT0feaae4e"/>
            </a:endParaRPr>
          </a:p>
        </p:txBody>
      </p:sp>
      <p:sp>
        <p:nvSpPr>
          <p:cNvPr id="3" name="Content Placeholder 2">
            <a:extLst>
              <a:ext uri="{FF2B5EF4-FFF2-40B4-BE49-F238E27FC236}">
                <a16:creationId xmlns:a16="http://schemas.microsoft.com/office/drawing/2014/main" id="{A105E9AD-D124-4D8A-AE88-4CA2E9DD8481}"/>
              </a:ext>
            </a:extLst>
          </p:cNvPr>
          <p:cNvSpPr>
            <a:spLocks noGrp="1"/>
          </p:cNvSpPr>
          <p:nvPr>
            <p:ph idx="1"/>
          </p:nvPr>
        </p:nvSpPr>
        <p:spPr>
          <a:xfrm>
            <a:off x="731520" y="2103120"/>
            <a:ext cx="7680960" cy="4526280"/>
          </a:xfrm>
        </p:spPr>
        <p:txBody>
          <a:bodyPr>
            <a:normAutofit lnSpcReduction="10000"/>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All NSAIDs </a:t>
            </a:r>
            <a:r>
              <a:rPr lang="en-US" sz="2400" dirty="0">
                <a:latin typeface="Times New Roman" panose="02020603050405020304" pitchFamily="18" charset="0"/>
                <a:cs typeface="Times New Roman" panose="02020603050405020304" pitchFamily="18" charset="0"/>
              </a:rPr>
              <a:t>are associated with serious gastro-intestinal toxicity; the risk is </a:t>
            </a:r>
            <a:r>
              <a:rPr lang="en-US" sz="2400" b="1" dirty="0">
                <a:solidFill>
                  <a:srgbClr val="FF0000"/>
                </a:solidFill>
                <a:latin typeface="Times New Roman" panose="02020603050405020304" pitchFamily="18" charset="0"/>
                <a:cs typeface="Times New Roman" panose="02020603050405020304" pitchFamily="18" charset="0"/>
              </a:rPr>
              <a:t>higher</a:t>
            </a:r>
            <a:r>
              <a:rPr lang="en-US" sz="2400" dirty="0">
                <a:solidFill>
                  <a:srgbClr val="FF0000"/>
                </a:solidFill>
                <a:latin typeface="Times New Roman" panose="02020603050405020304" pitchFamily="18" charset="0"/>
                <a:cs typeface="Times New Roman" panose="02020603050405020304" pitchFamily="18" charset="0"/>
              </a:rPr>
              <a:t> in the elderly</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piroxicam, ketoprofen, and ketorolac trometamol are associated with the </a:t>
            </a:r>
            <a:r>
              <a:rPr lang="en-US" sz="2400" dirty="0">
                <a:solidFill>
                  <a:srgbClr val="FF0000"/>
                </a:solidFill>
                <a:latin typeface="Times New Roman" panose="02020603050405020304" pitchFamily="18" charset="0"/>
                <a:cs typeface="Times New Roman" panose="02020603050405020304" pitchFamily="18" charset="0"/>
              </a:rPr>
              <a:t>highest</a:t>
            </a:r>
            <a:r>
              <a:rPr lang="en-US" sz="2400" dirty="0">
                <a:latin typeface="Times New Roman" panose="02020603050405020304" pitchFamily="18" charset="0"/>
                <a:cs typeface="Times New Roman" panose="02020603050405020304" pitchFamily="18" charset="0"/>
              </a:rPr>
              <a:t> risk; indometacin, diclofenac, and naproxen are associated with </a:t>
            </a:r>
            <a:r>
              <a:rPr lang="en-US" sz="2400" dirty="0">
                <a:solidFill>
                  <a:srgbClr val="FF0000"/>
                </a:solidFill>
                <a:latin typeface="Times New Roman" panose="02020603050405020304" pitchFamily="18" charset="0"/>
                <a:cs typeface="Times New Roman" panose="02020603050405020304" pitchFamily="18" charset="0"/>
              </a:rPr>
              <a:t>intermediate</a:t>
            </a:r>
            <a:r>
              <a:rPr lang="en-US" sz="2400" dirty="0">
                <a:latin typeface="Times New Roman" panose="02020603050405020304" pitchFamily="18" charset="0"/>
                <a:cs typeface="Times New Roman" panose="02020603050405020304" pitchFamily="18" charset="0"/>
              </a:rPr>
              <a:t> risk, and ibuprofen with the </a:t>
            </a:r>
            <a:r>
              <a:rPr lang="en-US" sz="2400" dirty="0">
                <a:solidFill>
                  <a:srgbClr val="FF0000"/>
                </a:solidFill>
                <a:latin typeface="Times New Roman" panose="02020603050405020304" pitchFamily="18" charset="0"/>
                <a:cs typeface="Times New Roman" panose="02020603050405020304" pitchFamily="18" charset="0"/>
              </a:rPr>
              <a:t>lowest</a:t>
            </a:r>
            <a:r>
              <a:rPr lang="en-US" sz="2400" dirty="0">
                <a:latin typeface="Times New Roman" panose="02020603050405020304" pitchFamily="18" charset="0"/>
                <a:cs typeface="Times New Roman" panose="02020603050405020304" pitchFamily="18" charset="0"/>
              </a:rPr>
              <a:t> risk (although high doses of ibuprofen have been associated with intermediate risk).</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Selective inhibitors </a:t>
            </a:r>
            <a:r>
              <a:rPr lang="en-US" sz="2400" dirty="0">
                <a:latin typeface="Times New Roman" panose="02020603050405020304" pitchFamily="18" charset="0"/>
                <a:cs typeface="Times New Roman" panose="02020603050405020304" pitchFamily="18" charset="0"/>
              </a:rPr>
              <a:t>of cyclo-oxygenase-2 are associated with a </a:t>
            </a:r>
            <a:r>
              <a:rPr lang="en-US" sz="2400" dirty="0">
                <a:solidFill>
                  <a:srgbClr val="FF0000"/>
                </a:solidFill>
                <a:latin typeface="Times New Roman" panose="02020603050405020304" pitchFamily="18" charset="0"/>
                <a:cs typeface="Times New Roman" panose="02020603050405020304" pitchFamily="18" charset="0"/>
              </a:rPr>
              <a:t>lower risk </a:t>
            </a:r>
            <a:r>
              <a:rPr lang="en-US" sz="2400" dirty="0">
                <a:latin typeface="Times New Roman" panose="02020603050405020304" pitchFamily="18" charset="0"/>
                <a:cs typeface="Times New Roman" panose="02020603050405020304" pitchFamily="18" charset="0"/>
              </a:rPr>
              <a:t>of serious upper gastro-intestinal side-effects than non-selective NSAIDs.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88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F805-BFCE-4A99-A32E-667886A6CDB1}"/>
              </a:ext>
            </a:extLst>
          </p:cNvPr>
          <p:cNvSpPr>
            <a:spLocks noGrp="1"/>
          </p:cNvSpPr>
          <p:nvPr>
            <p:ph type="title"/>
          </p:nvPr>
        </p:nvSpPr>
        <p:spPr/>
        <p:txBody>
          <a:bodyPr/>
          <a:lstStyle/>
          <a:p>
            <a:r>
              <a:rPr lang="en-US" dirty="0">
                <a:latin typeface="AdvTT0feaae4e"/>
              </a:rPr>
              <a:t>NSAIDs and gastro-intestinal events</a:t>
            </a:r>
            <a:endParaRPr lang="ar-SA" dirty="0">
              <a:latin typeface="AdvTT0feaae4e"/>
            </a:endParaRPr>
          </a:p>
        </p:txBody>
      </p:sp>
      <p:sp>
        <p:nvSpPr>
          <p:cNvPr id="3" name="Content Placeholder 2">
            <a:extLst>
              <a:ext uri="{FF2B5EF4-FFF2-40B4-BE49-F238E27FC236}">
                <a16:creationId xmlns:a16="http://schemas.microsoft.com/office/drawing/2014/main" id="{0989324E-8BCF-4C36-8236-1B37916CB0A7}"/>
              </a:ext>
            </a:extLst>
          </p:cNvPr>
          <p:cNvSpPr>
            <a:spLocks noGrp="1"/>
          </p:cNvSpPr>
          <p:nvPr>
            <p:ph idx="1"/>
          </p:nvPr>
        </p:nvSpPr>
        <p:spPr>
          <a:xfrm>
            <a:off x="731520" y="1828800"/>
            <a:ext cx="7680960" cy="4876800"/>
          </a:xfrm>
        </p:spPr>
        <p:txBody>
          <a:bodyPr>
            <a:normAutofit fontScale="92500" lnSpcReduction="20000"/>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Not to use </a:t>
            </a:r>
            <a:r>
              <a:rPr lang="en-US" sz="2400" dirty="0">
                <a:latin typeface="Times New Roman" panose="02020603050405020304" pitchFamily="18" charset="0"/>
                <a:cs typeface="Times New Roman" panose="02020603050405020304" pitchFamily="18" charset="0"/>
              </a:rPr>
              <a:t>more than one oral NSAID at a time.</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combination of a NSAID and low-dose aspirin can </a:t>
            </a:r>
            <a:r>
              <a:rPr lang="en-US" sz="2400" dirty="0">
                <a:solidFill>
                  <a:srgbClr val="FF0000"/>
                </a:solidFill>
                <a:latin typeface="Times New Roman" panose="02020603050405020304" pitchFamily="18" charset="0"/>
                <a:cs typeface="Times New Roman" panose="02020603050405020304" pitchFamily="18" charset="0"/>
              </a:rPr>
              <a:t>increase the risk </a:t>
            </a:r>
            <a:r>
              <a:rPr lang="en-US" sz="2400" dirty="0">
                <a:latin typeface="Times New Roman" panose="02020603050405020304" pitchFamily="18" charset="0"/>
                <a:cs typeface="Times New Roman" panose="02020603050405020304" pitchFamily="18" charset="0"/>
              </a:rPr>
              <a:t>of gastro-intestinal side-effects; the patient should be </a:t>
            </a:r>
            <a:r>
              <a:rPr lang="en-US" sz="2400" dirty="0">
                <a:solidFill>
                  <a:srgbClr val="FF0000"/>
                </a:solidFill>
                <a:latin typeface="Times New Roman" panose="02020603050405020304" pitchFamily="18" charset="0"/>
                <a:cs typeface="Times New Roman" panose="02020603050405020304" pitchFamily="18" charset="0"/>
              </a:rPr>
              <a:t>monitored </a:t>
            </a:r>
            <a:r>
              <a:rPr lang="en-US" sz="2400" dirty="0">
                <a:latin typeface="Times New Roman" panose="02020603050405020304" pitchFamily="18" charset="0"/>
                <a:cs typeface="Times New Roman" panose="02020603050405020304" pitchFamily="18" charset="0"/>
              </a:rPr>
              <a:t>closely.</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Patients at risk of gastro-intestinal ulceration (including the elderly), who need NSAID treatment should receive </a:t>
            </a:r>
            <a:r>
              <a:rPr lang="en-US" sz="2400" b="1" dirty="0">
                <a:solidFill>
                  <a:srgbClr val="FF0000"/>
                </a:solidFill>
                <a:latin typeface="Times New Roman" panose="02020603050405020304" pitchFamily="18" charset="0"/>
                <a:cs typeface="Times New Roman" panose="02020603050405020304" pitchFamily="18" charset="0"/>
              </a:rPr>
              <a:t>gastroprotective treatment</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Systemic</a:t>
            </a:r>
            <a:r>
              <a:rPr lang="en-US" sz="2400" dirty="0">
                <a:latin typeface="Times New Roman" panose="02020603050405020304" pitchFamily="18" charset="0"/>
                <a:cs typeface="Times New Roman" panose="02020603050405020304" pitchFamily="18" charset="0"/>
              </a:rPr>
              <a:t> as well as </a:t>
            </a:r>
            <a:r>
              <a:rPr lang="en-US" sz="2400" b="1" dirty="0">
                <a:solidFill>
                  <a:srgbClr val="FF0000"/>
                </a:solidFill>
                <a:latin typeface="Times New Roman" panose="02020603050405020304" pitchFamily="18" charset="0"/>
                <a:cs typeface="Times New Roman" panose="02020603050405020304" pitchFamily="18" charset="0"/>
              </a:rPr>
              <a:t>local</a:t>
            </a:r>
            <a:r>
              <a:rPr lang="en-US" sz="2400" dirty="0">
                <a:latin typeface="Times New Roman" panose="02020603050405020304" pitchFamily="18" charset="0"/>
                <a:cs typeface="Times New Roman" panose="02020603050405020304" pitchFamily="18" charset="0"/>
              </a:rPr>
              <a:t> effects of NSAIDs contribute to gastro–intestinal damage; taking oral formulations </a:t>
            </a:r>
            <a:r>
              <a:rPr lang="en-US" sz="2400" dirty="0">
                <a:solidFill>
                  <a:srgbClr val="002060"/>
                </a:solidFill>
                <a:latin typeface="Times New Roman" panose="02020603050405020304" pitchFamily="18" charset="0"/>
                <a:cs typeface="Times New Roman" panose="02020603050405020304" pitchFamily="18" charset="0"/>
              </a:rPr>
              <a:t>with milk or food</a:t>
            </a:r>
            <a:r>
              <a:rPr lang="en-US" sz="2400" dirty="0">
                <a:latin typeface="Times New Roman" panose="02020603050405020304" pitchFamily="18" charset="0"/>
                <a:cs typeface="Times New Roman" panose="02020603050405020304" pitchFamily="18" charset="0"/>
              </a:rPr>
              <a:t>, or using </a:t>
            </a:r>
            <a:r>
              <a:rPr lang="en-US" sz="2400" dirty="0">
                <a:solidFill>
                  <a:srgbClr val="002060"/>
                </a:solidFill>
                <a:latin typeface="Times New Roman" panose="02020603050405020304" pitchFamily="18" charset="0"/>
                <a:cs typeface="Times New Roman" panose="02020603050405020304" pitchFamily="18" charset="0"/>
              </a:rPr>
              <a:t>enteric-coated</a:t>
            </a:r>
            <a:r>
              <a:rPr lang="en-US" sz="2400" dirty="0">
                <a:latin typeface="Times New Roman" panose="02020603050405020304" pitchFamily="18" charset="0"/>
                <a:cs typeface="Times New Roman" panose="02020603050405020304" pitchFamily="18" charset="0"/>
              </a:rPr>
              <a:t> formulations, or </a:t>
            </a:r>
            <a:r>
              <a:rPr lang="en-US" sz="2400" dirty="0">
                <a:solidFill>
                  <a:srgbClr val="002060"/>
                </a:solidFill>
                <a:latin typeface="Times New Roman" panose="02020603050405020304" pitchFamily="18" charset="0"/>
                <a:cs typeface="Times New Roman" panose="02020603050405020304" pitchFamily="18" charset="0"/>
              </a:rPr>
              <a:t>changing the route of administration </a:t>
            </a:r>
            <a:r>
              <a:rPr lang="en-US" sz="2400" dirty="0">
                <a:latin typeface="Times New Roman" panose="02020603050405020304" pitchFamily="18" charset="0"/>
                <a:cs typeface="Times New Roman" panose="02020603050405020304" pitchFamily="18" charset="0"/>
              </a:rPr>
              <a:t>may only partially reduce symptoms such as </a:t>
            </a:r>
            <a:r>
              <a:rPr lang="en-US" sz="2400" b="1" dirty="0">
                <a:solidFill>
                  <a:srgbClr val="0070C0"/>
                </a:solidFill>
                <a:latin typeface="Times New Roman" panose="02020603050405020304" pitchFamily="18" charset="0"/>
                <a:cs typeface="Times New Roman" panose="02020603050405020304" pitchFamily="18" charset="0"/>
              </a:rPr>
              <a:t>dyspepsia</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37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EC50-DB56-437E-90A1-589696E58457}"/>
              </a:ext>
            </a:extLst>
          </p:cNvPr>
          <p:cNvSpPr>
            <a:spLocks noGrp="1"/>
          </p:cNvSpPr>
          <p:nvPr>
            <p:ph type="title"/>
          </p:nvPr>
        </p:nvSpPr>
        <p:spPr/>
        <p:txBody>
          <a:bodyPr/>
          <a:lstStyle/>
          <a:p>
            <a:r>
              <a:rPr lang="en-US" dirty="0">
                <a:latin typeface="AdvTT0feaae4e"/>
              </a:rPr>
              <a:t>NSAIDs and gastro-intestinal events</a:t>
            </a:r>
            <a:endParaRPr lang="ar-SA" dirty="0">
              <a:latin typeface="AdvTT0feaae4e"/>
            </a:endParaRPr>
          </a:p>
        </p:txBody>
      </p:sp>
      <p:sp>
        <p:nvSpPr>
          <p:cNvPr id="3" name="Content Placeholder 2">
            <a:extLst>
              <a:ext uri="{FF2B5EF4-FFF2-40B4-BE49-F238E27FC236}">
                <a16:creationId xmlns:a16="http://schemas.microsoft.com/office/drawing/2014/main" id="{D14672F5-68E2-4129-87C5-728C7813E3D0}"/>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Serious NSAID-induced GI complications account for about 103,000 hospitalizations annually in the United States and for approximately </a:t>
            </a:r>
            <a:r>
              <a:rPr lang="en-US" sz="2400" b="1" dirty="0">
                <a:solidFill>
                  <a:srgbClr val="FF0000"/>
                </a:solidFill>
                <a:latin typeface="Times New Roman" panose="02020603050405020304" pitchFamily="18" charset="0"/>
                <a:cs typeface="Times New Roman" panose="02020603050405020304" pitchFamily="18" charset="0"/>
              </a:rPr>
              <a:t>16,500 NSAID related deaths each year</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Patients should be taught to recognize the signs and symptoms of GI bleeding (e.g., nausea, vomiting, anorexia, gastric pain), manifested by </a:t>
            </a:r>
            <a:r>
              <a:rPr lang="en-US" sz="2400" b="1" dirty="0">
                <a:solidFill>
                  <a:srgbClr val="FF0000"/>
                </a:solidFill>
                <a:latin typeface="Times New Roman" panose="02020603050405020304" pitchFamily="18" charset="0"/>
                <a:cs typeface="Times New Roman" panose="02020603050405020304" pitchFamily="18" charset="0"/>
              </a:rPr>
              <a:t>melena</a:t>
            </a:r>
            <a:r>
              <a:rPr lang="en-US" sz="2400" dirty="0">
                <a:latin typeface="Times New Roman" panose="02020603050405020304" pitchFamily="18" charset="0"/>
                <a:cs typeface="Times New Roman" panose="02020603050405020304" pitchFamily="18" charset="0"/>
              </a:rPr>
              <a:t> (described to the patient as “dark, tarry stool”), or </a:t>
            </a:r>
            <a:r>
              <a:rPr lang="en-US" sz="2400" b="1" dirty="0">
                <a:solidFill>
                  <a:srgbClr val="FF0000"/>
                </a:solidFill>
                <a:latin typeface="Times New Roman" panose="02020603050405020304" pitchFamily="18" charset="0"/>
                <a:cs typeface="Times New Roman" panose="02020603050405020304" pitchFamily="18" charset="0"/>
              </a:rPr>
              <a:t>emesis of coagulated blood </a:t>
            </a:r>
            <a:r>
              <a:rPr lang="en-US" sz="2400" dirty="0">
                <a:latin typeface="Times New Roman" panose="02020603050405020304" pitchFamily="18" charset="0"/>
                <a:cs typeface="Times New Roman" panose="02020603050405020304" pitchFamily="18" charset="0"/>
              </a:rPr>
              <a:t>(described to the patient as “coughing or vomiting up what seems to be coffee grounds”).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It should be emphasized that GI bleeding can occur </a:t>
            </a:r>
            <a:r>
              <a:rPr lang="en-US" sz="2400" b="1" dirty="0">
                <a:solidFill>
                  <a:srgbClr val="FF0000"/>
                </a:solidFill>
                <a:latin typeface="Times New Roman" panose="02020603050405020304" pitchFamily="18" charset="0"/>
                <a:cs typeface="Times New Roman" panose="02020603050405020304" pitchFamily="18" charset="0"/>
              </a:rPr>
              <a:t>without gastric pain</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960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09AD-A31A-44CA-8327-AF4729173599}"/>
              </a:ext>
            </a:extLst>
          </p:cNvPr>
          <p:cNvSpPr>
            <a:spLocks noGrp="1"/>
          </p:cNvSpPr>
          <p:nvPr>
            <p:ph type="title"/>
          </p:nvPr>
        </p:nvSpPr>
        <p:spPr/>
        <p:txBody>
          <a:bodyPr/>
          <a:lstStyle/>
          <a:p>
            <a:r>
              <a:rPr lang="en-US" dirty="0">
                <a:latin typeface="AdvTT0feaae4e"/>
              </a:rPr>
              <a:t>NSAIDs and gastro-intestinal events</a:t>
            </a:r>
            <a:endParaRPr lang="ar-SA" dirty="0">
              <a:latin typeface="AdvTT0feaae4e"/>
            </a:endParaRPr>
          </a:p>
        </p:txBody>
      </p:sp>
      <p:sp>
        <p:nvSpPr>
          <p:cNvPr id="3" name="Content Placeholder 2">
            <a:extLst>
              <a:ext uri="{FF2B5EF4-FFF2-40B4-BE49-F238E27FC236}">
                <a16:creationId xmlns:a16="http://schemas.microsoft.com/office/drawing/2014/main" id="{96433691-7AE5-49C3-B7FD-AC3D06FD972C}"/>
              </a:ext>
            </a:extLst>
          </p:cNvPr>
          <p:cNvSpPr>
            <a:spLocks noGrp="1"/>
          </p:cNvSpPr>
          <p:nvPr>
            <p:ph idx="1"/>
          </p:nvPr>
        </p:nvSpPr>
        <p:spPr>
          <a:xfrm>
            <a:off x="731520" y="2103120"/>
            <a:ext cx="7680960" cy="4526280"/>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Dyspepsia can be managed by ingesting the NSAID with meals or a large glass of water; however, these measures usually are </a:t>
            </a:r>
            <a:r>
              <a:rPr lang="en-US" sz="2400" b="1" dirty="0">
                <a:solidFill>
                  <a:srgbClr val="FF0000"/>
                </a:solidFill>
                <a:latin typeface="Times New Roman" panose="02020603050405020304" pitchFamily="18" charset="0"/>
                <a:cs typeface="Times New Roman" panose="02020603050405020304" pitchFamily="18" charset="0"/>
              </a:rPr>
              <a:t>ineffective</a:t>
            </a:r>
            <a:r>
              <a:rPr lang="en-US" sz="2400" dirty="0">
                <a:latin typeface="Times New Roman" panose="02020603050405020304" pitchFamily="18" charset="0"/>
                <a:cs typeface="Times New Roman" panose="02020603050405020304" pitchFamily="18" charset="0"/>
              </a:rPr>
              <a:t> in preventing GI ulcers.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Effective treatment options for reducing the risk of NSAID induced GI bleeding include a </a:t>
            </a:r>
            <a:r>
              <a:rPr lang="en-US" sz="2400" dirty="0">
                <a:solidFill>
                  <a:srgbClr val="FF0000"/>
                </a:solidFill>
                <a:latin typeface="Times New Roman" panose="02020603050405020304" pitchFamily="18" charset="0"/>
                <a:cs typeface="Times New Roman" panose="02020603050405020304" pitchFamily="18" charset="0"/>
              </a:rPr>
              <a:t>PPI</a:t>
            </a:r>
            <a:r>
              <a:rPr lang="en-US" sz="2400" dirty="0">
                <a:latin typeface="Times New Roman" panose="02020603050405020304" pitchFamily="18" charset="0"/>
                <a:cs typeface="Times New Roman" panose="02020603050405020304" pitchFamily="18" charset="0"/>
              </a:rPr>
              <a:t>, double the maximal dose of </a:t>
            </a:r>
            <a:r>
              <a:rPr lang="en-US" sz="2400" dirty="0">
                <a:solidFill>
                  <a:srgbClr val="FF0000"/>
                </a:solidFill>
                <a:latin typeface="Times New Roman" panose="02020603050405020304" pitchFamily="18" charset="0"/>
                <a:cs typeface="Times New Roman" panose="02020603050405020304" pitchFamily="18" charset="0"/>
              </a:rPr>
              <a:t>H2-receptor antagonists</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misoprostol</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Established risk factors for NSAID-induced GI bleeding include </a:t>
            </a:r>
            <a:r>
              <a:rPr lang="en-US" sz="2400" dirty="0">
                <a:solidFill>
                  <a:srgbClr val="FF0000"/>
                </a:solidFill>
                <a:latin typeface="Times New Roman" panose="02020603050405020304" pitchFamily="18" charset="0"/>
                <a:cs typeface="Times New Roman" panose="02020603050405020304" pitchFamily="18" charset="0"/>
              </a:rPr>
              <a:t>advanced age </a:t>
            </a:r>
            <a:r>
              <a:rPr lang="en-US" sz="2400" dirty="0">
                <a:latin typeface="Times New Roman" panose="02020603050405020304" pitchFamily="18" charset="0"/>
                <a:cs typeface="Times New Roman" panose="02020603050405020304" pitchFamily="18" charset="0"/>
              </a:rPr>
              <a:t>(&gt;65 years), </a:t>
            </a:r>
            <a:r>
              <a:rPr lang="en-US" sz="2400" dirty="0">
                <a:solidFill>
                  <a:srgbClr val="FF0000"/>
                </a:solidFill>
                <a:latin typeface="Times New Roman" panose="02020603050405020304" pitchFamily="18" charset="0"/>
                <a:cs typeface="Times New Roman" panose="02020603050405020304" pitchFamily="18" charset="0"/>
              </a:rPr>
              <a:t>history</a:t>
            </a:r>
            <a:r>
              <a:rPr lang="en-US" sz="2400" dirty="0">
                <a:latin typeface="Times New Roman" panose="02020603050405020304" pitchFamily="18" charset="0"/>
                <a:cs typeface="Times New Roman" panose="02020603050405020304" pitchFamily="18" charset="0"/>
              </a:rPr>
              <a:t> of uncomplicated ulcers (a history of complicated ulcers, particularly recent, increases patient risk), concurrent use of other ulcer-promoting medications (</a:t>
            </a:r>
            <a:r>
              <a:rPr lang="en-US" sz="2400" dirty="0">
                <a:solidFill>
                  <a:srgbClr val="FF0000"/>
                </a:solidFill>
                <a:latin typeface="Times New Roman" panose="02020603050405020304" pitchFamily="18" charset="0"/>
                <a:cs typeface="Times New Roman" panose="02020603050405020304" pitchFamily="18" charset="0"/>
              </a:rPr>
              <a:t>corticosteroids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aspirin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anticoagulants</a:t>
            </a:r>
            <a:r>
              <a:rPr lang="en-US" sz="2400" dirty="0">
                <a:latin typeface="Times New Roman" panose="02020603050405020304" pitchFamily="18" charset="0"/>
                <a:cs typeface="Times New Roman" panose="02020603050405020304" pitchFamily="18" charset="0"/>
              </a:rPr>
              <a:t>), and high dose NSAID therapy.</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12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E5C3-A241-400C-A894-18DD6CB16C83}"/>
              </a:ext>
            </a:extLst>
          </p:cNvPr>
          <p:cNvSpPr>
            <a:spLocks noGrp="1"/>
          </p:cNvSpPr>
          <p:nvPr>
            <p:ph type="title"/>
          </p:nvPr>
        </p:nvSpPr>
        <p:spPr/>
        <p:txBody>
          <a:bodyPr/>
          <a:lstStyle/>
          <a:p>
            <a:r>
              <a:rPr lang="en-US" dirty="0">
                <a:solidFill>
                  <a:srgbClr val="231F20"/>
                </a:solidFill>
                <a:latin typeface="AdvTT0feaae4e"/>
              </a:rPr>
              <a:t>Non-steroidal anti-inflammatory</a:t>
            </a:r>
            <a:br>
              <a:rPr lang="en-US" dirty="0">
                <a:solidFill>
                  <a:srgbClr val="231F20"/>
                </a:solidFill>
                <a:latin typeface="AdvTT0feaae4e"/>
              </a:rPr>
            </a:br>
            <a:r>
              <a:rPr lang="en-US" dirty="0">
                <a:solidFill>
                  <a:srgbClr val="231F20"/>
                </a:solidFill>
                <a:latin typeface="AdvTT0feaae4e"/>
              </a:rPr>
              <a:t>drugs</a:t>
            </a:r>
            <a:endParaRPr lang="ar-SA" dirty="0"/>
          </a:p>
        </p:txBody>
      </p:sp>
      <p:sp>
        <p:nvSpPr>
          <p:cNvPr id="3" name="Content Placeholder 2">
            <a:extLst>
              <a:ext uri="{FF2B5EF4-FFF2-40B4-BE49-F238E27FC236}">
                <a16:creationId xmlns:a16="http://schemas.microsoft.com/office/drawing/2014/main" id="{203760D3-C4E7-4ABE-9936-CD13FE3A907B}"/>
              </a:ext>
            </a:extLst>
          </p:cNvPr>
          <p:cNvSpPr>
            <a:spLocks noGrp="1"/>
          </p:cNvSpPr>
          <p:nvPr>
            <p:ph idx="1"/>
          </p:nvPr>
        </p:nvSpPr>
        <p:spPr>
          <a:xfrm>
            <a:off x="731520" y="2103120"/>
            <a:ext cx="7680960" cy="4526280"/>
          </a:xfrm>
        </p:spPr>
        <p:txBody>
          <a:bodyPr>
            <a:normAutofit fontScale="92500"/>
          </a:bodyPr>
          <a:lstStyle/>
          <a:p>
            <a:pPr algn="just" rtl="0"/>
            <a:r>
              <a:rPr lang="en-US" sz="2400" dirty="0">
                <a:latin typeface="Times New Roman" panose="02020603050405020304" pitchFamily="18" charset="0"/>
                <a:cs typeface="Times New Roman" panose="02020603050405020304" pitchFamily="18" charset="0"/>
              </a:rPr>
              <a:t>Although paracetamol often gives adequate pain control in osteoarthritis, NSAIDs are more appropriate than paracetamol or the opioid analgesics in the </a:t>
            </a:r>
            <a:r>
              <a:rPr lang="en-US" sz="2400" dirty="0">
                <a:solidFill>
                  <a:srgbClr val="FF0000"/>
                </a:solidFill>
                <a:latin typeface="Times New Roman" panose="02020603050405020304" pitchFamily="18" charset="0"/>
                <a:cs typeface="Times New Roman" panose="02020603050405020304" pitchFamily="18" charset="0"/>
              </a:rPr>
              <a:t>inflammatory arthritides </a:t>
            </a:r>
            <a:r>
              <a:rPr lang="en-US" sz="2400" dirty="0">
                <a:latin typeface="Times New Roman" panose="02020603050405020304" pitchFamily="18" charset="0"/>
                <a:cs typeface="Times New Roman" panose="02020603050405020304" pitchFamily="18" charset="0"/>
              </a:rPr>
              <a:t>(e.g. rheumatoid arthritis) and in some cases of advanced osteoarthritis. NSAIDs can also be of benefit in the less well defined conditions of back pain and soft-tissue disorders.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NSAIDs are used to treat </a:t>
            </a:r>
            <a:r>
              <a:rPr lang="en-US" sz="2400" dirty="0">
                <a:solidFill>
                  <a:srgbClr val="FF0000"/>
                </a:solidFill>
                <a:latin typeface="Times New Roman" panose="02020603050405020304" pitchFamily="18" charset="0"/>
                <a:cs typeface="Times New Roman" panose="02020603050405020304" pitchFamily="18" charset="0"/>
              </a:rPr>
              <a:t>a wide variety of aches and pains</a:t>
            </a:r>
            <a:r>
              <a:rPr lang="en-US" sz="2400" dirty="0">
                <a:latin typeface="Times New Roman" panose="02020603050405020304" pitchFamily="18" charset="0"/>
                <a:cs typeface="Times New Roman" panose="02020603050405020304" pitchFamily="18" charset="0"/>
              </a:rPr>
              <a:t>, including headache, migraine, toothache, dysmenorrhoea and muscular and rheumatic pain. Aspirin and ibuprofen also have antipyretic activity and can be used to alleviate cold and influenza symptoms.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70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24A3-E215-4D99-BF4C-11F9B01FE324}"/>
              </a:ext>
            </a:extLst>
          </p:cNvPr>
          <p:cNvSpPr>
            <a:spLocks noGrp="1"/>
          </p:cNvSpPr>
          <p:nvPr>
            <p:ph type="title"/>
          </p:nvPr>
        </p:nvSpPr>
        <p:spPr/>
        <p:txBody>
          <a:bodyPr/>
          <a:lstStyle/>
          <a:p>
            <a:pPr rtl="0"/>
            <a:r>
              <a:rPr lang="en-US" dirty="0">
                <a:latin typeface="AdvTT0feaae4e"/>
              </a:rPr>
              <a:t>Pregnancy</a:t>
            </a:r>
            <a:endParaRPr lang="ar-SA" dirty="0">
              <a:latin typeface="AdvTT0feaae4e"/>
            </a:endParaRPr>
          </a:p>
        </p:txBody>
      </p:sp>
      <p:sp>
        <p:nvSpPr>
          <p:cNvPr id="3" name="Content Placeholder 2">
            <a:extLst>
              <a:ext uri="{FF2B5EF4-FFF2-40B4-BE49-F238E27FC236}">
                <a16:creationId xmlns:a16="http://schemas.microsoft.com/office/drawing/2014/main" id="{34FDDB06-9210-4858-9638-8A36A508B143}"/>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Although NSAIDs, including aspirin, are </a:t>
            </a:r>
            <a:r>
              <a:rPr lang="en-US" sz="2400" b="1" dirty="0">
                <a:solidFill>
                  <a:srgbClr val="FF0000"/>
                </a:solidFill>
                <a:latin typeface="Times New Roman" panose="02020603050405020304" pitchFamily="18" charset="0"/>
                <a:cs typeface="Times New Roman" panose="02020603050405020304" pitchFamily="18" charset="0"/>
              </a:rPr>
              <a:t>not teratogenic</a:t>
            </a:r>
            <a:r>
              <a:rPr lang="en-US" sz="2400" dirty="0">
                <a:latin typeface="Times New Roman" panose="02020603050405020304" pitchFamily="18" charset="0"/>
                <a:cs typeface="Times New Roman" panose="02020603050405020304" pitchFamily="18" charset="0"/>
              </a:rPr>
              <a:t>, they must be used cautiously in women who are pregnant and who plan to breast-feed infants.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NSAIDs should be avoided during the </a:t>
            </a:r>
            <a:r>
              <a:rPr lang="en-US" sz="2400" b="1" dirty="0">
                <a:solidFill>
                  <a:srgbClr val="FF0000"/>
                </a:solidFill>
                <a:latin typeface="Times New Roman" panose="02020603050405020304" pitchFamily="18" charset="0"/>
                <a:cs typeface="Times New Roman" panose="02020603050405020304" pitchFamily="18" charset="0"/>
              </a:rPr>
              <a:t>third trimester </a:t>
            </a:r>
            <a:r>
              <a:rPr lang="en-US" sz="2400" dirty="0">
                <a:latin typeface="Times New Roman" panose="02020603050405020304" pitchFamily="18" charset="0"/>
                <a:cs typeface="Times New Roman" panose="02020603050405020304" pitchFamily="18" charset="0"/>
              </a:rPr>
              <a:t>because use is associated with a risk of </a:t>
            </a:r>
            <a:r>
              <a:rPr lang="en-US" sz="2400" b="1" dirty="0">
                <a:solidFill>
                  <a:srgbClr val="0070C0"/>
                </a:solidFill>
                <a:latin typeface="Times New Roman" panose="02020603050405020304" pitchFamily="18" charset="0"/>
                <a:cs typeface="Times New Roman" panose="02020603050405020304" pitchFamily="18" charset="0"/>
              </a:rPr>
              <a:t>closure of fetal ductus arteriosus </a:t>
            </a:r>
            <a:r>
              <a:rPr lang="en-US" sz="2400" dirty="0">
                <a:latin typeface="Times New Roman" panose="02020603050405020304" pitchFamily="18" charset="0"/>
                <a:cs typeface="Times New Roman" panose="02020603050405020304" pitchFamily="18" charset="0"/>
              </a:rPr>
              <a:t>in utero and possibly persistent </a:t>
            </a:r>
            <a:r>
              <a:rPr lang="en-US" sz="2400" b="1" dirty="0">
                <a:solidFill>
                  <a:srgbClr val="0070C0"/>
                </a:solidFill>
                <a:latin typeface="Times New Roman" panose="02020603050405020304" pitchFamily="18" charset="0"/>
                <a:cs typeface="Times New Roman" panose="02020603050405020304" pitchFamily="18" charset="0"/>
              </a:rPr>
              <a:t>pulmonary hypertension</a:t>
            </a:r>
            <a:r>
              <a:rPr lang="en-US" sz="2400" dirty="0">
                <a:latin typeface="Times New Roman" panose="02020603050405020304" pitchFamily="18" charset="0"/>
                <a:cs typeface="Times New Roman" panose="02020603050405020304" pitchFamily="18" charset="0"/>
              </a:rPr>
              <a:t> of the newborn. In addition, </a:t>
            </a:r>
            <a:r>
              <a:rPr lang="en-US" sz="2400" dirty="0">
                <a:solidFill>
                  <a:srgbClr val="0070C0"/>
                </a:solidFill>
                <a:latin typeface="Times New Roman" panose="02020603050405020304" pitchFamily="18" charset="0"/>
                <a:cs typeface="Times New Roman" panose="02020603050405020304" pitchFamily="18" charset="0"/>
              </a:rPr>
              <a:t>the onset of labour may be delayed</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its duration may be increased</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Fetal effects of NSAIDs also include possible increased </a:t>
            </a:r>
            <a:r>
              <a:rPr lang="en-US" sz="2400" dirty="0">
                <a:solidFill>
                  <a:srgbClr val="0070C0"/>
                </a:solidFill>
                <a:latin typeface="Times New Roman" panose="02020603050405020304" pitchFamily="18" charset="0"/>
                <a:cs typeface="Times New Roman" panose="02020603050405020304" pitchFamily="18" charset="0"/>
              </a:rPr>
              <a:t>cutaneous and intracranial bleeding</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transient renal impairment</a:t>
            </a:r>
            <a:r>
              <a:rPr lang="en-US" sz="2400" dirty="0">
                <a:latin typeface="Times New Roman" panose="02020603050405020304" pitchFamily="18" charset="0"/>
                <a:cs typeface="Times New Roman" panose="02020603050405020304" pitchFamily="18" charset="0"/>
              </a:rPr>
              <a:t>, and a </a:t>
            </a:r>
            <a:r>
              <a:rPr lang="en-US" sz="2400" dirty="0">
                <a:solidFill>
                  <a:srgbClr val="0070C0"/>
                </a:solidFill>
                <a:latin typeface="Times New Roman" panose="02020603050405020304" pitchFamily="18" charset="0"/>
                <a:cs typeface="Times New Roman" panose="02020603050405020304" pitchFamily="18" charset="0"/>
              </a:rPr>
              <a:t>reduction in urine output</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74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249F-05B8-46F2-B085-C81C2EC5A3DE}"/>
              </a:ext>
            </a:extLst>
          </p:cNvPr>
          <p:cNvSpPr>
            <a:spLocks noGrp="1"/>
          </p:cNvSpPr>
          <p:nvPr>
            <p:ph type="title"/>
          </p:nvPr>
        </p:nvSpPr>
        <p:spPr>
          <a:xfrm>
            <a:off x="6972300" y="152400"/>
            <a:ext cx="1823085" cy="1143000"/>
          </a:xfrm>
        </p:spPr>
        <p:txBody>
          <a:bodyPr>
            <a:normAutofit/>
          </a:bodyPr>
          <a:lstStyle/>
          <a:p>
            <a:r>
              <a:rPr lang="en-US" b="1" dirty="0">
                <a:solidFill>
                  <a:srgbClr val="FF0000"/>
                </a:solidFill>
                <a:latin typeface="GillHandbookBoldCondensed"/>
              </a:rPr>
              <a:t>Patent ductus arteriosus</a:t>
            </a:r>
            <a:endParaRPr lang="ar-SA" dirty="0">
              <a:solidFill>
                <a:srgbClr val="FF0000"/>
              </a:solidFill>
            </a:endParaRPr>
          </a:p>
        </p:txBody>
      </p:sp>
      <p:pic>
        <p:nvPicPr>
          <p:cNvPr id="6" name="Content Placeholder 5">
            <a:extLst>
              <a:ext uri="{FF2B5EF4-FFF2-40B4-BE49-F238E27FC236}">
                <a16:creationId xmlns:a16="http://schemas.microsoft.com/office/drawing/2014/main" id="{6629DFEA-A877-43F6-8A19-CD2CED6D96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615" y="762000"/>
            <a:ext cx="5975985" cy="5486400"/>
          </a:xfrm>
        </p:spPr>
      </p:pic>
      <p:sp>
        <p:nvSpPr>
          <p:cNvPr id="4" name="Text Placeholder 3">
            <a:extLst>
              <a:ext uri="{FF2B5EF4-FFF2-40B4-BE49-F238E27FC236}">
                <a16:creationId xmlns:a16="http://schemas.microsoft.com/office/drawing/2014/main" id="{417C8135-7C43-4ADC-8C1C-6E386D647849}"/>
              </a:ext>
            </a:extLst>
          </p:cNvPr>
          <p:cNvSpPr>
            <a:spLocks noGrp="1"/>
          </p:cNvSpPr>
          <p:nvPr>
            <p:ph type="body" sz="half" idx="2"/>
          </p:nvPr>
        </p:nvSpPr>
        <p:spPr>
          <a:xfrm>
            <a:off x="6972300" y="1219200"/>
            <a:ext cx="1823085" cy="5334000"/>
          </a:xfrm>
        </p:spPr>
        <p:txBody>
          <a:bodyPr>
            <a:normAutofit fontScale="92500"/>
          </a:bodyPr>
          <a:lstStyle/>
          <a:p>
            <a:pPr algn="just" rtl="0"/>
            <a:r>
              <a:rPr lang="en-US" sz="1400" b="1" dirty="0"/>
              <a:t>failure of ductus arteriosus to close normally after birth. The ductus is normally functionally closed within 1–3 days of birth in term infants. Common in preterms (&gt;50% if VLBW).</a:t>
            </a:r>
          </a:p>
          <a:p>
            <a:pPr algn="just" rtl="0"/>
            <a:r>
              <a:rPr lang="en-US" sz="1400" b="1" dirty="0"/>
              <a:t>Complications Poor growth, heart failure, pulmonary haemorrhage, increase risk of BPD.</a:t>
            </a:r>
          </a:p>
          <a:p>
            <a:pPr algn="just" rtl="0"/>
            <a:r>
              <a:rPr lang="en-US" sz="1400" b="1" dirty="0"/>
              <a:t>Prognosis Generally good.</a:t>
            </a:r>
          </a:p>
          <a:p>
            <a:pPr algn="just" rtl="0"/>
            <a:r>
              <a:rPr lang="en-US" sz="1400" b="1" dirty="0">
                <a:solidFill>
                  <a:srgbClr val="FF0000"/>
                </a:solidFill>
              </a:rPr>
              <a:t>pharmacological closure by NSAIDs (e.g. indomethacin or ibuprofen).</a:t>
            </a:r>
            <a:endParaRPr lang="ar-SA" sz="1400" b="1" dirty="0">
              <a:solidFill>
                <a:srgbClr val="FF0000"/>
              </a:solidFill>
            </a:endParaRPr>
          </a:p>
        </p:txBody>
      </p:sp>
    </p:spTree>
    <p:extLst>
      <p:ext uri="{BB962C8B-B14F-4D97-AF65-F5344CB8AC3E}">
        <p14:creationId xmlns:p14="http://schemas.microsoft.com/office/powerpoint/2010/main" val="750433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C584-2DE6-43C0-9095-8936B9DE230A}"/>
              </a:ext>
            </a:extLst>
          </p:cNvPr>
          <p:cNvSpPr>
            <a:spLocks noGrp="1"/>
          </p:cNvSpPr>
          <p:nvPr>
            <p:ph type="title"/>
          </p:nvPr>
        </p:nvSpPr>
        <p:spPr>
          <a:xfrm>
            <a:off x="731520" y="228600"/>
            <a:ext cx="7680960" cy="1371600"/>
          </a:xfrm>
        </p:spPr>
        <p:txBody>
          <a:bodyPr/>
          <a:lstStyle/>
          <a:p>
            <a:r>
              <a:rPr lang="en-US" dirty="0">
                <a:latin typeface="AdvTT0feaae4e"/>
              </a:rPr>
              <a:t>Pregnancy</a:t>
            </a:r>
            <a:endParaRPr lang="ar-SA" dirty="0">
              <a:latin typeface="AdvTT0feaae4e"/>
            </a:endParaRPr>
          </a:p>
        </p:txBody>
      </p:sp>
      <p:sp>
        <p:nvSpPr>
          <p:cNvPr id="3" name="Content Placeholder 2">
            <a:extLst>
              <a:ext uri="{FF2B5EF4-FFF2-40B4-BE49-F238E27FC236}">
                <a16:creationId xmlns:a16="http://schemas.microsoft.com/office/drawing/2014/main" id="{294DE437-E295-47C6-B6A1-7B0F456A4368}"/>
              </a:ext>
            </a:extLst>
          </p:cNvPr>
          <p:cNvSpPr>
            <a:spLocks noGrp="1"/>
          </p:cNvSpPr>
          <p:nvPr>
            <p:ph idx="1"/>
          </p:nvPr>
        </p:nvSpPr>
        <p:spPr>
          <a:xfrm>
            <a:off x="731520" y="1600200"/>
            <a:ext cx="7680960" cy="502920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High doses of aspirin (</a:t>
            </a:r>
            <a:r>
              <a:rPr lang="en-US" sz="2400" dirty="0">
                <a:solidFill>
                  <a:srgbClr val="FF0000"/>
                </a:solidFill>
                <a:latin typeface="Times New Roman" panose="02020603050405020304" pitchFamily="18" charset="0"/>
                <a:cs typeface="Times New Roman" panose="02020603050405020304" pitchFamily="18" charset="0"/>
              </a:rPr>
              <a:t>greater than 3 g/day</a:t>
            </a:r>
            <a:r>
              <a:rPr lang="en-US" sz="2400" dirty="0">
                <a:latin typeface="Times New Roman" panose="02020603050405020304" pitchFamily="18" charset="0"/>
                <a:cs typeface="Times New Roman" panose="02020603050405020304" pitchFamily="18" charset="0"/>
              </a:rPr>
              <a:t>) and NSAIDs can inhibit uterine contractions, resulting in prolonged labor.</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use of NSAIDs can also increase </a:t>
            </a:r>
            <a:r>
              <a:rPr lang="en-US" sz="2400" dirty="0">
                <a:solidFill>
                  <a:srgbClr val="FF0000"/>
                </a:solidFill>
                <a:latin typeface="Times New Roman" panose="02020603050405020304" pitchFamily="18" charset="0"/>
                <a:cs typeface="Times New Roman" panose="02020603050405020304" pitchFamily="18" charset="0"/>
              </a:rPr>
              <a:t>peripartum blood loss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anemia</a:t>
            </a:r>
            <a:r>
              <a:rPr lang="en-US" sz="2400" dirty="0">
                <a:latin typeface="Times New Roman" panose="02020603050405020304" pitchFamily="18" charset="0"/>
                <a:cs typeface="Times New Roman" panose="02020603050405020304" pitchFamily="18" charset="0"/>
              </a:rPr>
              <a:t>.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Aspirin and nonaspirin NSAIDs should be used sparingly and at the lowest effective doses during pregnancy and </a:t>
            </a:r>
            <a:r>
              <a:rPr lang="en-US" sz="2400" b="1" dirty="0">
                <a:solidFill>
                  <a:srgbClr val="FF0000"/>
                </a:solidFill>
                <a:latin typeface="Times New Roman" panose="02020603050405020304" pitchFamily="18" charset="0"/>
                <a:cs typeface="Times New Roman" panose="02020603050405020304" pitchFamily="18" charset="0"/>
              </a:rPr>
              <a:t>discontinued at least 6 to 8 weeks before delivery </a:t>
            </a:r>
            <a:r>
              <a:rPr lang="en-US" sz="2400" dirty="0">
                <a:latin typeface="Times New Roman" panose="02020603050405020304" pitchFamily="18" charset="0"/>
                <a:cs typeface="Times New Roman" panose="02020603050405020304" pitchFamily="18" charset="0"/>
              </a:rPr>
              <a:t>to minimize adverse fetal and maternal effects.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Pregnancy risk category of </a:t>
            </a:r>
            <a:r>
              <a:rPr lang="en-US" sz="2400" b="1" dirty="0">
                <a:solidFill>
                  <a:srgbClr val="FF0000"/>
                </a:solidFill>
                <a:latin typeface="Times New Roman" panose="02020603050405020304" pitchFamily="18" charset="0"/>
                <a:cs typeface="Times New Roman" panose="02020603050405020304" pitchFamily="18" charset="0"/>
              </a:rPr>
              <a:t>diclofenac</a:t>
            </a:r>
            <a:r>
              <a:rPr lang="en-US" sz="2400"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(topical), </a:t>
            </a:r>
            <a:r>
              <a:rPr lang="en-US" sz="2400" b="1" dirty="0">
                <a:solidFill>
                  <a:srgbClr val="0070C0"/>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(oral, transdermal; </a:t>
            </a:r>
            <a:r>
              <a:rPr lang="en-US" sz="2400" b="1" dirty="0">
                <a:solidFill>
                  <a:srgbClr val="0070C0"/>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if used in third trimester or near delivery), </a:t>
            </a:r>
            <a:r>
              <a:rPr lang="en-US" sz="2400" b="1" dirty="0">
                <a:solidFill>
                  <a:srgbClr val="0070C0"/>
                </a:solidFill>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(ophthalmic solution).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467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66C5-2FA5-4C44-B7C6-D17D5B188F71}"/>
              </a:ext>
            </a:extLst>
          </p:cNvPr>
          <p:cNvSpPr>
            <a:spLocks noGrp="1"/>
          </p:cNvSpPr>
          <p:nvPr>
            <p:ph type="title"/>
          </p:nvPr>
        </p:nvSpPr>
        <p:spPr/>
        <p:txBody>
          <a:bodyPr/>
          <a:lstStyle/>
          <a:p>
            <a:r>
              <a:rPr lang="en-US" dirty="0">
                <a:latin typeface="AdvTT0feaae4e"/>
              </a:rPr>
              <a:t>Breast Feeding</a:t>
            </a:r>
            <a:endParaRPr lang="ar-SA" dirty="0">
              <a:latin typeface="AdvTT0feaae4e"/>
            </a:endParaRPr>
          </a:p>
        </p:txBody>
      </p:sp>
      <p:sp>
        <p:nvSpPr>
          <p:cNvPr id="3" name="Content Placeholder 2">
            <a:extLst>
              <a:ext uri="{FF2B5EF4-FFF2-40B4-BE49-F238E27FC236}">
                <a16:creationId xmlns:a16="http://schemas.microsoft.com/office/drawing/2014/main" id="{F13F9F3A-A6E9-4A69-BBB8-CB278E3E06A5}"/>
              </a:ext>
            </a:extLst>
          </p:cNvPr>
          <p:cNvSpPr>
            <a:spLocks noGrp="1"/>
          </p:cNvSpPr>
          <p:nvPr>
            <p:ph idx="1"/>
          </p:nvPr>
        </p:nvSpPr>
        <p:spPr>
          <a:xfrm>
            <a:off x="731520" y="2362200"/>
            <a:ext cx="7680960" cy="3672840"/>
          </a:xfrm>
        </p:spPr>
        <p:txBody>
          <a:bodyPr>
            <a:noAutofit/>
          </a:bodyPr>
          <a:lstStyle/>
          <a:p>
            <a:pPr algn="just" rtl="0"/>
            <a:r>
              <a:rPr lang="en-US" sz="2400" dirty="0">
                <a:solidFill>
                  <a:srgbClr val="FF0000"/>
                </a:solidFill>
                <a:latin typeface="Times New Roman" panose="02020603050405020304" pitchFamily="18" charset="0"/>
                <a:cs typeface="Times New Roman" panose="02020603050405020304" pitchFamily="18" charset="0"/>
              </a:rPr>
              <a:t>Aspirin</a:t>
            </a:r>
            <a:r>
              <a:rPr lang="en-US" sz="2400" dirty="0">
                <a:latin typeface="Times New Roman" panose="02020603050405020304" pitchFamily="18" charset="0"/>
                <a:cs typeface="Times New Roman" panose="02020603050405020304" pitchFamily="18" charset="0"/>
              </a:rPr>
              <a:t> generally should be </a:t>
            </a:r>
            <a:r>
              <a:rPr lang="en-US" sz="2400" dirty="0">
                <a:solidFill>
                  <a:srgbClr val="FF0000"/>
                </a:solidFill>
                <a:latin typeface="Times New Roman" panose="02020603050405020304" pitchFamily="18" charset="0"/>
                <a:cs typeface="Times New Roman" panose="02020603050405020304" pitchFamily="18" charset="0"/>
              </a:rPr>
              <a:t>avoided</a:t>
            </a:r>
            <a:r>
              <a:rPr lang="en-US" sz="2400" dirty="0">
                <a:latin typeface="Times New Roman" panose="02020603050405020304" pitchFamily="18" charset="0"/>
                <a:cs typeface="Times New Roman" panose="02020603050405020304" pitchFamily="18" charset="0"/>
              </a:rPr>
              <a:t> for women who plan to nurse their baby because salicylate serum concentrations in breast-fed neonates raise concerns about the potential for </a:t>
            </a:r>
            <a:r>
              <a:rPr lang="en-US" sz="2400" dirty="0">
                <a:solidFill>
                  <a:srgbClr val="0070C0"/>
                </a:solidFill>
                <a:latin typeface="Times New Roman" panose="02020603050405020304" pitchFamily="18" charset="0"/>
                <a:cs typeface="Times New Roman" panose="02020603050405020304" pitchFamily="18" charset="0"/>
              </a:rPr>
              <a:t>metabolic acidosis</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bleeding</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Reye syndrome</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 Nonaspirin </a:t>
            </a:r>
            <a:r>
              <a:rPr lang="en-US" sz="2400" dirty="0">
                <a:solidFill>
                  <a:srgbClr val="FF0000"/>
                </a:solidFill>
                <a:latin typeface="Times New Roman" panose="02020603050405020304" pitchFamily="18" charset="0"/>
                <a:cs typeface="Times New Roman" panose="02020603050405020304" pitchFamily="18" charset="0"/>
              </a:rPr>
              <a:t>NSAIDs</a:t>
            </a:r>
            <a:r>
              <a:rPr lang="en-US" sz="2400" dirty="0">
                <a:latin typeface="Times New Roman" panose="02020603050405020304" pitchFamily="18" charset="0"/>
                <a:cs typeface="Times New Roman" panose="02020603050405020304" pitchFamily="18" charset="0"/>
              </a:rPr>
              <a:t> are generally </a:t>
            </a:r>
            <a:r>
              <a:rPr lang="en-US" sz="2400" dirty="0">
                <a:solidFill>
                  <a:srgbClr val="FF0000"/>
                </a:solidFill>
                <a:latin typeface="Times New Roman" panose="02020603050405020304" pitchFamily="18" charset="0"/>
                <a:cs typeface="Times New Roman" panose="02020603050405020304" pitchFamily="18" charset="0"/>
              </a:rPr>
              <a:t>compatible</a:t>
            </a:r>
            <a:r>
              <a:rPr lang="en-US" sz="2400" dirty="0">
                <a:latin typeface="Times New Roman" panose="02020603050405020304" pitchFamily="18" charset="0"/>
                <a:cs typeface="Times New Roman" panose="02020603050405020304" pitchFamily="18" charset="0"/>
              </a:rPr>
              <a:t> with breast-feeding, with the best evidence supporting the use of </a:t>
            </a:r>
            <a:r>
              <a:rPr lang="en-US" sz="2400" dirty="0">
                <a:solidFill>
                  <a:srgbClr val="0070C0"/>
                </a:solidFill>
                <a:latin typeface="Times New Roman" panose="02020603050405020304" pitchFamily="18" charset="0"/>
                <a:cs typeface="Times New Roman" panose="02020603050405020304" pitchFamily="18" charset="0"/>
              </a:rPr>
              <a:t>ibuprofen</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indomethacin</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naproxen</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277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6D97-FA9D-4927-B502-F295D9C5E639}"/>
              </a:ext>
            </a:extLst>
          </p:cNvPr>
          <p:cNvSpPr>
            <a:spLocks noGrp="1"/>
          </p:cNvSpPr>
          <p:nvPr>
            <p:ph type="title"/>
          </p:nvPr>
        </p:nvSpPr>
        <p:spPr/>
        <p:txBody>
          <a:bodyPr/>
          <a:lstStyle/>
          <a:p>
            <a:r>
              <a:rPr lang="en-US" dirty="0">
                <a:latin typeface="AdvTT0feaae4e"/>
              </a:rPr>
              <a:t>Fluid retention and Renal failure</a:t>
            </a:r>
            <a:endParaRPr lang="ar-SA" dirty="0">
              <a:latin typeface="AdvTT0feaae4e"/>
            </a:endParaRPr>
          </a:p>
        </p:txBody>
      </p:sp>
      <p:sp>
        <p:nvSpPr>
          <p:cNvPr id="3" name="Content Placeholder 2">
            <a:extLst>
              <a:ext uri="{FF2B5EF4-FFF2-40B4-BE49-F238E27FC236}">
                <a16:creationId xmlns:a16="http://schemas.microsoft.com/office/drawing/2014/main" id="{9B8BD4F7-643B-4861-8E69-548C05BF049E}"/>
              </a:ext>
            </a:extLst>
          </p:cNvPr>
          <p:cNvSpPr>
            <a:spLocks noGrp="1"/>
          </p:cNvSpPr>
          <p:nvPr>
            <p:ph idx="1"/>
          </p:nvPr>
        </p:nvSpPr>
        <p:spPr>
          <a:xfrm>
            <a:off x="731520" y="2103120"/>
            <a:ext cx="7680960" cy="4297680"/>
          </a:xfrm>
        </p:spPr>
        <p:txBody>
          <a:bodyPr>
            <a:normAutofit lnSpcReduction="10000"/>
          </a:bodyPr>
          <a:lstStyle/>
          <a:p>
            <a:pPr algn="just" rtl="0"/>
            <a:r>
              <a:rPr lang="en-US" sz="2400" dirty="0">
                <a:solidFill>
                  <a:srgbClr val="0070C0"/>
                </a:solidFill>
                <a:latin typeface="Times New Roman" panose="02020603050405020304" pitchFamily="18" charset="0"/>
                <a:cs typeface="Times New Roman" panose="02020603050405020304" pitchFamily="18" charset="0"/>
              </a:rPr>
              <a:t>Mild fluid retention </a:t>
            </a:r>
            <a:r>
              <a:rPr lang="en-US" sz="2400" dirty="0">
                <a:latin typeface="Times New Roman" panose="02020603050405020304" pitchFamily="18" charset="0"/>
                <a:cs typeface="Times New Roman" panose="02020603050405020304" pitchFamily="18" charset="0"/>
              </a:rPr>
              <a:t>occurs in approximately </a:t>
            </a:r>
            <a:r>
              <a:rPr lang="en-US" sz="2400" b="1" dirty="0">
                <a:solidFill>
                  <a:srgbClr val="FF0000"/>
                </a:solidFill>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of NSAID users, and NSAID-induced </a:t>
            </a:r>
            <a:r>
              <a:rPr lang="en-US" sz="2400" dirty="0">
                <a:solidFill>
                  <a:srgbClr val="0070C0"/>
                </a:solidFill>
                <a:latin typeface="Times New Roman" panose="02020603050405020304" pitchFamily="18" charset="0"/>
                <a:cs typeface="Times New Roman" panose="02020603050405020304" pitchFamily="18" charset="0"/>
              </a:rPr>
              <a:t>kidney disease </a:t>
            </a:r>
            <a:r>
              <a:rPr lang="en-US" sz="2400" dirty="0">
                <a:latin typeface="Times New Roman" panose="02020603050405020304" pitchFamily="18" charset="0"/>
                <a:cs typeface="Times New Roman" panose="02020603050405020304" pitchFamily="18" charset="0"/>
              </a:rPr>
              <a:t>occurs in </a:t>
            </a:r>
            <a:r>
              <a:rPr lang="en-US" sz="2400" b="1" dirty="0">
                <a:solidFill>
                  <a:srgbClr val="FF0000"/>
                </a:solidFill>
                <a:latin typeface="Times New Roman" panose="02020603050405020304" pitchFamily="18" charset="0"/>
                <a:cs typeface="Times New Roman" panose="02020603050405020304" pitchFamily="18" charset="0"/>
              </a:rPr>
              <a:t>less than 1%</a:t>
            </a:r>
            <a:r>
              <a:rPr lang="en-US" sz="2400" dirty="0">
                <a:latin typeface="Times New Roman" panose="02020603050405020304" pitchFamily="18" charset="0"/>
                <a:cs typeface="Times New Roman" panose="02020603050405020304" pitchFamily="18" charset="0"/>
              </a:rPr>
              <a:t> of patients.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NSAID therapy should be </a:t>
            </a:r>
            <a:r>
              <a:rPr lang="en-US" sz="2400" dirty="0">
                <a:solidFill>
                  <a:srgbClr val="FF0000"/>
                </a:solidFill>
                <a:latin typeface="Times New Roman" panose="02020603050405020304" pitchFamily="18" charset="0"/>
                <a:cs typeface="Times New Roman" panose="02020603050405020304" pitchFamily="18" charset="0"/>
              </a:rPr>
              <a:t>avoided, if possible</a:t>
            </a:r>
            <a:r>
              <a:rPr lang="en-US" sz="2400" dirty="0">
                <a:latin typeface="Times New Roman" panose="02020603050405020304" pitchFamily="18" charset="0"/>
                <a:cs typeface="Times New Roman" panose="02020603050405020304" pitchFamily="18" charset="0"/>
              </a:rPr>
              <a:t>, in patients with pre-existing </a:t>
            </a:r>
            <a:r>
              <a:rPr lang="en-US" sz="2400" dirty="0">
                <a:solidFill>
                  <a:srgbClr val="0070C0"/>
                </a:solidFill>
                <a:latin typeface="Times New Roman" panose="02020603050405020304" pitchFamily="18" charset="0"/>
                <a:cs typeface="Times New Roman" panose="02020603050405020304" pitchFamily="18" charset="0"/>
              </a:rPr>
              <a:t>heart failure</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kidney disease</a:t>
            </a:r>
            <a:r>
              <a:rPr lang="en-US" sz="2400" dirty="0">
                <a:latin typeface="Times New Roman" panose="02020603050405020304" pitchFamily="18" charset="0"/>
                <a:cs typeface="Times New Roman" panose="02020603050405020304" pitchFamily="18" charset="0"/>
              </a:rPr>
              <a:t>, or </a:t>
            </a:r>
            <a:r>
              <a:rPr lang="en-US" sz="2400" dirty="0">
                <a:solidFill>
                  <a:srgbClr val="0070C0"/>
                </a:solidFill>
                <a:latin typeface="Times New Roman" panose="02020603050405020304" pitchFamily="18" charset="0"/>
                <a:cs typeface="Times New Roman" panose="02020603050405020304" pitchFamily="18" charset="0"/>
              </a:rPr>
              <a:t>cirrhosis</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If a patient with these conditions requires NSAID therapy, or patients are taking ACE inhibitors and ARBs, </a:t>
            </a:r>
            <a:r>
              <a:rPr lang="en-US" sz="2400" b="1" dirty="0">
                <a:solidFill>
                  <a:srgbClr val="FF0000"/>
                </a:solidFill>
                <a:latin typeface="Times New Roman" panose="02020603050405020304" pitchFamily="18" charset="0"/>
                <a:cs typeface="Times New Roman" panose="02020603050405020304" pitchFamily="18" charset="0"/>
              </a:rPr>
              <a:t>serum creatinine</a:t>
            </a:r>
            <a:r>
              <a:rPr lang="en-US" sz="2400" dirty="0">
                <a:latin typeface="Times New Roman" panose="02020603050405020304" pitchFamily="18" charset="0"/>
                <a:cs typeface="Times New Roman" panose="02020603050405020304" pitchFamily="18" charset="0"/>
              </a:rPr>
              <a:t> should be checked regularly (</a:t>
            </a:r>
            <a:r>
              <a:rPr lang="en-US" sz="2400" b="1" dirty="0">
                <a:solidFill>
                  <a:srgbClr val="0070C0"/>
                </a:solidFill>
                <a:latin typeface="Times New Roman" panose="02020603050405020304" pitchFamily="18" charset="0"/>
                <a:cs typeface="Times New Roman" panose="02020603050405020304" pitchFamily="18" charset="0"/>
              </a:rPr>
              <a:t>e.g., weekly</a:t>
            </a:r>
            <a:r>
              <a:rPr lang="en-US" sz="2400" dirty="0">
                <a:latin typeface="Times New Roman" panose="02020603050405020304" pitchFamily="18" charset="0"/>
                <a:cs typeface="Times New Roman" panose="02020603050405020304" pitchFamily="18" charset="0"/>
              </a:rPr>
              <a:t>) for several weeks soon after NSAID initiation.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437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FAA1-9EEC-4197-84E6-6E828A5E0C71}"/>
              </a:ext>
            </a:extLst>
          </p:cNvPr>
          <p:cNvSpPr>
            <a:spLocks noGrp="1"/>
          </p:cNvSpPr>
          <p:nvPr>
            <p:ph type="title"/>
          </p:nvPr>
        </p:nvSpPr>
        <p:spPr/>
        <p:txBody>
          <a:bodyPr/>
          <a:lstStyle/>
          <a:p>
            <a:r>
              <a:rPr lang="en-US" dirty="0">
                <a:latin typeface="AdvTT0feaae4e"/>
              </a:rPr>
              <a:t>Renal failure</a:t>
            </a:r>
            <a:endParaRPr lang="ar-SA" dirty="0">
              <a:latin typeface="AdvTT0feaae4e"/>
            </a:endParaRPr>
          </a:p>
        </p:txBody>
      </p:sp>
      <p:sp>
        <p:nvSpPr>
          <p:cNvPr id="3" name="Content Placeholder 2">
            <a:extLst>
              <a:ext uri="{FF2B5EF4-FFF2-40B4-BE49-F238E27FC236}">
                <a16:creationId xmlns:a16="http://schemas.microsoft.com/office/drawing/2014/main" id="{008544D8-2139-4B1C-9DE5-4EB066D07643}"/>
              </a:ext>
            </a:extLst>
          </p:cNvPr>
          <p:cNvSpPr>
            <a:spLocks noGrp="1"/>
          </p:cNvSpPr>
          <p:nvPr>
            <p:ph idx="1"/>
          </p:nvPr>
        </p:nvSpPr>
        <p:spPr>
          <a:xfrm>
            <a:off x="731520" y="2014194"/>
            <a:ext cx="7680960" cy="4615206"/>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Inhibition of COX by NSAIDs within the kidney </a:t>
            </a:r>
            <a:r>
              <a:rPr lang="en-US" sz="2400" b="1" dirty="0">
                <a:solidFill>
                  <a:srgbClr val="FF0000"/>
                </a:solidFill>
                <a:latin typeface="Times New Roman" panose="02020603050405020304" pitchFamily="18" charset="0"/>
                <a:cs typeface="Times New Roman" panose="02020603050405020304" pitchFamily="18" charset="0"/>
              </a:rPr>
              <a:t>reduces prostaglandin concentrations </a:t>
            </a:r>
            <a:r>
              <a:rPr lang="en-US" sz="2400" dirty="0">
                <a:latin typeface="Times New Roman" panose="02020603050405020304" pitchFamily="18" charset="0"/>
                <a:cs typeface="Times New Roman" panose="02020603050405020304" pitchFamily="18" charset="0"/>
              </a:rPr>
              <a:t>and unopposed vasoconstriction. Consequently, urine output declines, serum blood urea nitrogen and serum creatinine levels rise, and fluid is retained. This potential complication is associated </a:t>
            </a:r>
            <a:r>
              <a:rPr lang="en-US" sz="2400" b="1" dirty="0">
                <a:solidFill>
                  <a:srgbClr val="FF0000"/>
                </a:solidFill>
                <a:latin typeface="Times New Roman" panose="02020603050405020304" pitchFamily="18" charset="0"/>
                <a:cs typeface="Times New Roman" panose="02020603050405020304" pitchFamily="18" charset="0"/>
              </a:rPr>
              <a:t>with all </a:t>
            </a:r>
            <a:r>
              <a:rPr lang="en-US" sz="2400" dirty="0">
                <a:latin typeface="Times New Roman" panose="02020603050405020304" pitchFamily="18" charset="0"/>
                <a:cs typeface="Times New Roman" panose="02020603050405020304" pitchFamily="18" charset="0"/>
              </a:rPr>
              <a:t>of the currently marketed NSAIDs.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 several studies, </a:t>
            </a:r>
            <a:r>
              <a:rPr lang="en-US" sz="2400" b="1" dirty="0">
                <a:solidFill>
                  <a:srgbClr val="FF0000"/>
                </a:solidFill>
                <a:latin typeface="Times New Roman" panose="02020603050405020304" pitchFamily="18" charset="0"/>
                <a:cs typeface="Times New Roman" panose="02020603050405020304" pitchFamily="18" charset="0"/>
              </a:rPr>
              <a:t>sulindac</a:t>
            </a:r>
            <a:r>
              <a:rPr lang="en-US" sz="2400" dirty="0">
                <a:latin typeface="Times New Roman" panose="02020603050405020304" pitchFamily="18" charset="0"/>
                <a:cs typeface="Times New Roman" panose="02020603050405020304" pitchFamily="18" charset="0"/>
              </a:rPr>
              <a:t> has been associated with </a:t>
            </a:r>
            <a:r>
              <a:rPr lang="en-US" sz="2400" dirty="0">
                <a:solidFill>
                  <a:srgbClr val="0070C0"/>
                </a:solidFill>
                <a:latin typeface="Times New Roman" panose="02020603050405020304" pitchFamily="18" charset="0"/>
                <a:cs typeface="Times New Roman" panose="02020603050405020304" pitchFamily="18" charset="0"/>
              </a:rPr>
              <a:t>fewer adverse effects</a:t>
            </a:r>
            <a:r>
              <a:rPr lang="en-US" sz="2400" dirty="0">
                <a:latin typeface="Times New Roman" panose="02020603050405020304" pitchFamily="18" charset="0"/>
                <a:cs typeface="Times New Roman" panose="02020603050405020304" pitchFamily="18" charset="0"/>
              </a:rPr>
              <a:t> on the kidney than other NSAIDs.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 addition to acute renal failure, NSAIDs can induce </a:t>
            </a:r>
            <a:r>
              <a:rPr lang="en-US" sz="2400" dirty="0">
                <a:solidFill>
                  <a:srgbClr val="FF0000"/>
                </a:solidFill>
                <a:latin typeface="Times New Roman" panose="02020603050405020304" pitchFamily="18" charset="0"/>
                <a:cs typeface="Times New Roman" panose="02020603050405020304" pitchFamily="18" charset="0"/>
              </a:rPr>
              <a:t>various adverse renal effects </a:t>
            </a:r>
            <a:r>
              <a:rPr lang="en-US" sz="2400" dirty="0">
                <a:latin typeface="Times New Roman" panose="02020603050405020304" pitchFamily="18" charset="0"/>
                <a:cs typeface="Times New Roman" panose="02020603050405020304" pitchFamily="18" charset="0"/>
              </a:rPr>
              <a:t>(e.g., nephrotic syndrome, interstitial nephritis, hyponatremia, abnormalities of water metabolism, hyperkalemia).</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87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8B88-2592-41A1-BAA2-B4A3308F053A}"/>
              </a:ext>
            </a:extLst>
          </p:cNvPr>
          <p:cNvSpPr>
            <a:spLocks noGrp="1"/>
          </p:cNvSpPr>
          <p:nvPr>
            <p:ph type="title"/>
          </p:nvPr>
        </p:nvSpPr>
        <p:spPr/>
        <p:txBody>
          <a:bodyPr/>
          <a:lstStyle/>
          <a:p>
            <a:pPr rtl="0"/>
            <a:r>
              <a:rPr lang="en-US" dirty="0">
                <a:latin typeface="AdvTT0feaae4e"/>
              </a:rPr>
              <a:t>Analgesic nephropathy</a:t>
            </a:r>
            <a:endParaRPr lang="ar-SA" dirty="0">
              <a:latin typeface="AdvTT0feaae4e"/>
            </a:endParaRPr>
          </a:p>
        </p:txBody>
      </p:sp>
      <p:sp>
        <p:nvSpPr>
          <p:cNvPr id="3" name="Content Placeholder 2">
            <a:extLst>
              <a:ext uri="{FF2B5EF4-FFF2-40B4-BE49-F238E27FC236}">
                <a16:creationId xmlns:a16="http://schemas.microsoft.com/office/drawing/2014/main" id="{1761DC30-3EF4-4BA3-A38E-928C3A5B006B}"/>
              </a:ext>
            </a:extLst>
          </p:cNvPr>
          <p:cNvSpPr>
            <a:spLocks noGrp="1"/>
          </p:cNvSpPr>
          <p:nvPr>
            <p:ph idx="1"/>
          </p:nvPr>
        </p:nvSpPr>
        <p:spPr>
          <a:xfrm>
            <a:off x="731520" y="2103120"/>
            <a:ext cx="7680960" cy="4602480"/>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Analgesic nephropathy results from habitual ingestion of analgesics </a:t>
            </a:r>
            <a:r>
              <a:rPr lang="en-US" sz="2400" b="1" dirty="0">
                <a:solidFill>
                  <a:srgbClr val="FF0000"/>
                </a:solidFill>
                <a:latin typeface="Times New Roman" panose="02020603050405020304" pitchFamily="18" charset="0"/>
                <a:cs typeface="Times New Roman" panose="02020603050405020304" pitchFamily="18" charset="0"/>
              </a:rPr>
              <a:t>for many years</a:t>
            </a:r>
            <a:r>
              <a:rPr lang="en-US" sz="2400" dirty="0">
                <a:latin typeface="Times New Roman" panose="02020603050405020304" pitchFamily="18" charset="0"/>
                <a:cs typeface="Times New Roman" panose="02020603050405020304" pitchFamily="18" charset="0"/>
              </a:rPr>
              <a:t>. Particularly, agents containing at least two antipyretic analgesics and usually </a:t>
            </a:r>
            <a:r>
              <a:rPr lang="en-US" sz="2400" b="1" dirty="0">
                <a:solidFill>
                  <a:srgbClr val="FF0000"/>
                </a:solidFill>
                <a:latin typeface="Times New Roman" panose="02020603050405020304" pitchFamily="18" charset="0"/>
                <a:cs typeface="Times New Roman" panose="02020603050405020304" pitchFamily="18" charset="0"/>
              </a:rPr>
              <a:t>caffeine</a:t>
            </a:r>
            <a:r>
              <a:rPr lang="en-US" sz="2400" dirty="0">
                <a:latin typeface="Times New Roman" panose="02020603050405020304" pitchFamily="18" charset="0"/>
                <a:cs typeface="Times New Roman" panose="02020603050405020304" pitchFamily="18" charset="0"/>
              </a:rPr>
              <a:t> or </a:t>
            </a:r>
            <a:r>
              <a:rPr lang="en-US" sz="2400" b="1" dirty="0">
                <a:solidFill>
                  <a:srgbClr val="FF0000"/>
                </a:solidFill>
                <a:latin typeface="Times New Roman" panose="02020603050405020304" pitchFamily="18" charset="0"/>
                <a:cs typeface="Times New Roman" panose="02020603050405020304" pitchFamily="18" charset="0"/>
              </a:rPr>
              <a:t>codeine</a:t>
            </a:r>
            <a:r>
              <a:rPr lang="en-US" sz="2400" dirty="0">
                <a:latin typeface="Times New Roman" panose="02020603050405020304" pitchFamily="18" charset="0"/>
                <a:cs typeface="Times New Roman" panose="02020603050405020304" pitchFamily="18" charset="0"/>
              </a:rPr>
              <a:t> are commonly associated with the development of this disease.</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Analgesic nephropathy is a slowly progressive disease, and the clinical signs and symptoms are </a:t>
            </a:r>
            <a:r>
              <a:rPr lang="en-US" sz="2400" b="1" dirty="0">
                <a:solidFill>
                  <a:srgbClr val="FF0000"/>
                </a:solidFill>
                <a:latin typeface="Times New Roman" panose="02020603050405020304" pitchFamily="18" charset="0"/>
                <a:cs typeface="Times New Roman" panose="02020603050405020304" pitchFamily="18" charset="0"/>
              </a:rPr>
              <a:t>similar</a:t>
            </a:r>
            <a:r>
              <a:rPr lang="en-US" sz="2400" dirty="0">
                <a:latin typeface="Times New Roman" panose="02020603050405020304" pitchFamily="18" charset="0"/>
                <a:cs typeface="Times New Roman" panose="02020603050405020304" pitchFamily="18" charset="0"/>
              </a:rPr>
              <a:t> to the nonspecific presentation of </a:t>
            </a:r>
            <a:r>
              <a:rPr lang="en-US" sz="2400" b="1" dirty="0">
                <a:solidFill>
                  <a:srgbClr val="FF0000"/>
                </a:solidFill>
                <a:latin typeface="Times New Roman" panose="02020603050405020304" pitchFamily="18" charset="0"/>
                <a:cs typeface="Times New Roman" panose="02020603050405020304" pitchFamily="18" charset="0"/>
              </a:rPr>
              <a:t>CKD</a:t>
            </a:r>
            <a:r>
              <a:rPr lang="en-US" sz="2400" dirty="0">
                <a:latin typeface="Times New Roman" panose="02020603050405020304" pitchFamily="18" charset="0"/>
                <a:cs typeface="Times New Roman" panose="02020603050405020304" pitchFamily="18" charset="0"/>
              </a:rPr>
              <a:t> attributable to any other etiology. </a:t>
            </a:r>
            <a:r>
              <a:rPr lang="en-US" sz="2400" dirty="0">
                <a:solidFill>
                  <a:srgbClr val="FF0000"/>
                </a:solidFill>
                <a:latin typeface="Times New Roman" panose="02020603050405020304" pitchFamily="18" charset="0"/>
                <a:cs typeface="Times New Roman" panose="02020603050405020304" pitchFamily="18" charset="0"/>
              </a:rPr>
              <a:t>Phenacetin</a:t>
            </a:r>
            <a:r>
              <a:rPr lang="en-US" sz="2400" dirty="0">
                <a:latin typeface="Times New Roman" panose="02020603050405020304" pitchFamily="18" charset="0"/>
                <a:cs typeface="Times New Roman" panose="02020603050405020304" pitchFamily="18" charset="0"/>
              </a:rPr>
              <a:t>, an acetaminophen prodrug, was the first agent to be identified as causing this syndrome.</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Currently in the United States, most cases are caused by long-term use or misuse of compound analgesics containing </a:t>
            </a:r>
            <a:r>
              <a:rPr lang="en-US" sz="2400" b="1" dirty="0">
                <a:solidFill>
                  <a:srgbClr val="FF0000"/>
                </a:solidFill>
                <a:latin typeface="Times New Roman" panose="02020603050405020304" pitchFamily="18" charset="0"/>
                <a:cs typeface="Times New Roman" panose="02020603050405020304" pitchFamily="18" charset="0"/>
              </a:rPr>
              <a:t>acetaminophen</a:t>
            </a:r>
            <a:r>
              <a:rPr lang="en-US" sz="2400" dirty="0">
                <a:latin typeface="Times New Roman" panose="02020603050405020304" pitchFamily="18" charset="0"/>
                <a:cs typeface="Times New Roman" panose="02020603050405020304" pitchFamily="18" charset="0"/>
              </a:rPr>
              <a:t> and </a:t>
            </a:r>
            <a:r>
              <a:rPr lang="en-US" sz="2400" b="1" dirty="0">
                <a:solidFill>
                  <a:srgbClr val="FF0000"/>
                </a:solidFill>
                <a:latin typeface="Times New Roman" panose="02020603050405020304" pitchFamily="18" charset="0"/>
                <a:cs typeface="Times New Roman" panose="02020603050405020304" pitchFamily="18" charset="0"/>
              </a:rPr>
              <a:t>aspirin</a:t>
            </a:r>
            <a:r>
              <a:rPr lang="en-US" sz="2400" dirty="0">
                <a:latin typeface="Times New Roman" panose="02020603050405020304" pitchFamily="18" charset="0"/>
                <a:cs typeface="Times New Roman" panose="02020603050405020304" pitchFamily="18" charset="0"/>
              </a:rPr>
              <a:t> along with caffeine or codeine.</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53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3B1E-6BC9-458C-9C54-334F7B3F31A1}"/>
              </a:ext>
            </a:extLst>
          </p:cNvPr>
          <p:cNvSpPr>
            <a:spLocks noGrp="1"/>
          </p:cNvSpPr>
          <p:nvPr>
            <p:ph type="title"/>
          </p:nvPr>
        </p:nvSpPr>
        <p:spPr/>
        <p:txBody>
          <a:bodyPr/>
          <a:lstStyle/>
          <a:p>
            <a:r>
              <a:rPr lang="en-US" dirty="0">
                <a:solidFill>
                  <a:prstClr val="black">
                    <a:lumMod val="85000"/>
                    <a:lumOff val="15000"/>
                  </a:prstClr>
                </a:solidFill>
                <a:latin typeface="AdvTT0feaae4e"/>
              </a:rPr>
              <a:t>Analgesic nephropathy</a:t>
            </a:r>
            <a:endParaRPr lang="ar-SA" dirty="0"/>
          </a:p>
        </p:txBody>
      </p:sp>
      <p:sp>
        <p:nvSpPr>
          <p:cNvPr id="3" name="Content Placeholder 2">
            <a:extLst>
              <a:ext uri="{FF2B5EF4-FFF2-40B4-BE49-F238E27FC236}">
                <a16:creationId xmlns:a16="http://schemas.microsoft.com/office/drawing/2014/main" id="{68600E39-B92B-4C93-AB55-7C8FC2C97044}"/>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Analgesic nephropathy is more prevalent in female patients, with a female to male ratio of 5:1 to 7:1. The peak incidence occurs between the fourth and fifth decades of life. Patients usually have a history or complaint of chronic pain syndromes.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long-term management of analgesic nephropathy is generally </a:t>
            </a:r>
            <a:r>
              <a:rPr lang="en-US" sz="2400" dirty="0">
                <a:solidFill>
                  <a:srgbClr val="FF0000"/>
                </a:solidFill>
                <a:latin typeface="Times New Roman" panose="02020603050405020304" pitchFamily="18" charset="0"/>
                <a:cs typeface="Times New Roman" panose="02020603050405020304" pitchFamily="18" charset="0"/>
              </a:rPr>
              <a:t>supportive</a:t>
            </a:r>
            <a:r>
              <a:rPr lang="en-US" sz="2400" dirty="0">
                <a:latin typeface="Times New Roman" panose="02020603050405020304" pitchFamily="18" charset="0"/>
                <a:cs typeface="Times New Roman" panose="02020603050405020304" pitchFamily="18" charset="0"/>
              </a:rPr>
              <a:t> and primarily involves </a:t>
            </a:r>
            <a:r>
              <a:rPr lang="en-US" sz="2400" dirty="0">
                <a:solidFill>
                  <a:srgbClr val="FF0000"/>
                </a:solidFill>
                <a:latin typeface="Times New Roman" panose="02020603050405020304" pitchFamily="18" charset="0"/>
                <a:cs typeface="Times New Roman" panose="02020603050405020304" pitchFamily="18" charset="0"/>
              </a:rPr>
              <a:t>discontinuation</a:t>
            </a:r>
            <a:r>
              <a:rPr lang="en-US" sz="2400" dirty="0">
                <a:latin typeface="Times New Roman" panose="02020603050405020304" pitchFamily="18" charset="0"/>
                <a:cs typeface="Times New Roman" panose="02020603050405020304" pitchFamily="18" charset="0"/>
              </a:rPr>
              <a:t> of the offending agent and subsequent </a:t>
            </a:r>
            <a:r>
              <a:rPr lang="en-US" sz="2400" dirty="0">
                <a:solidFill>
                  <a:srgbClr val="FF0000"/>
                </a:solidFill>
                <a:latin typeface="Times New Roman" panose="02020603050405020304" pitchFamily="18" charset="0"/>
                <a:cs typeface="Times New Roman" panose="02020603050405020304" pitchFamily="18" charset="0"/>
              </a:rPr>
              <a:t>abstinence</a:t>
            </a:r>
            <a:r>
              <a:rPr lang="en-US" sz="2400" dirty="0">
                <a:latin typeface="Times New Roman" panose="02020603050405020304" pitchFamily="18" charset="0"/>
                <a:cs typeface="Times New Roman" panose="02020603050405020304" pitchFamily="18" charset="0"/>
              </a:rPr>
              <a:t> from the use of NSAIDs and combination analgesics.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Patients requiring </a:t>
            </a:r>
            <a:r>
              <a:rPr lang="en-US" sz="2400" b="1" dirty="0">
                <a:solidFill>
                  <a:srgbClr val="0070C0"/>
                </a:solidFill>
                <a:latin typeface="Times New Roman" panose="02020603050405020304" pitchFamily="18" charset="0"/>
                <a:cs typeface="Times New Roman" panose="02020603050405020304" pitchFamily="18" charset="0"/>
              </a:rPr>
              <a:t>chronic analgesic therapy </a:t>
            </a:r>
            <a:r>
              <a:rPr lang="en-US" sz="2400" dirty="0">
                <a:latin typeface="Times New Roman" panose="02020603050405020304" pitchFamily="18" charset="0"/>
                <a:cs typeface="Times New Roman" panose="02020603050405020304" pitchFamily="18" charset="0"/>
              </a:rPr>
              <a:t>should use the </a:t>
            </a:r>
            <a:r>
              <a:rPr lang="en-US" sz="2400" b="1" dirty="0">
                <a:solidFill>
                  <a:srgbClr val="FF0000"/>
                </a:solidFill>
                <a:latin typeface="Times New Roman" panose="02020603050405020304" pitchFamily="18" charset="0"/>
                <a:cs typeface="Times New Roman" panose="02020603050405020304" pitchFamily="18" charset="0"/>
              </a:rPr>
              <a:t>lowest dose </a:t>
            </a:r>
            <a:r>
              <a:rPr lang="en-US" sz="2400" dirty="0">
                <a:latin typeface="Times New Roman" panose="02020603050405020304" pitchFamily="18" charset="0"/>
                <a:cs typeface="Times New Roman" panose="02020603050405020304" pitchFamily="18" charset="0"/>
              </a:rPr>
              <a:t>to control pain, </a:t>
            </a:r>
            <a:r>
              <a:rPr lang="en-US" sz="2400" b="1" dirty="0">
                <a:solidFill>
                  <a:srgbClr val="FF0000"/>
                </a:solidFill>
                <a:latin typeface="Times New Roman" panose="02020603050405020304" pitchFamily="18" charset="0"/>
                <a:cs typeface="Times New Roman" panose="02020603050405020304" pitchFamily="18" charset="0"/>
              </a:rPr>
              <a:t>avoid combination products </a:t>
            </a:r>
            <a:r>
              <a:rPr lang="en-US" sz="2400" dirty="0">
                <a:latin typeface="Times New Roman" panose="02020603050405020304" pitchFamily="18" charset="0"/>
                <a:cs typeface="Times New Roman" panose="02020603050405020304" pitchFamily="18" charset="0"/>
              </a:rPr>
              <a:t>when possible, and </a:t>
            </a:r>
            <a:r>
              <a:rPr lang="en-US" sz="2400" b="1" dirty="0">
                <a:solidFill>
                  <a:srgbClr val="FF0000"/>
                </a:solidFill>
                <a:latin typeface="Times New Roman" panose="02020603050405020304" pitchFamily="18" charset="0"/>
                <a:cs typeface="Times New Roman" panose="02020603050405020304" pitchFamily="18" charset="0"/>
              </a:rPr>
              <a:t>maintain adequate hydration</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41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8ACB-772E-412D-B48C-A53DEC0840CE}"/>
              </a:ext>
            </a:extLst>
          </p:cNvPr>
          <p:cNvSpPr>
            <a:spLocks noGrp="1"/>
          </p:cNvSpPr>
          <p:nvPr>
            <p:ph type="title"/>
          </p:nvPr>
        </p:nvSpPr>
        <p:spPr/>
        <p:txBody>
          <a:bodyPr/>
          <a:lstStyle/>
          <a:p>
            <a:r>
              <a:rPr lang="en-US" dirty="0">
                <a:latin typeface="AdvTT0feaae4e"/>
              </a:rPr>
              <a:t>Hypertension and Hepatic impairment</a:t>
            </a:r>
            <a:endParaRPr lang="ar-SA" dirty="0">
              <a:latin typeface="AdvTT0feaae4e"/>
            </a:endParaRPr>
          </a:p>
        </p:txBody>
      </p:sp>
      <p:sp>
        <p:nvSpPr>
          <p:cNvPr id="3" name="Content Placeholder 2">
            <a:extLst>
              <a:ext uri="{FF2B5EF4-FFF2-40B4-BE49-F238E27FC236}">
                <a16:creationId xmlns:a16="http://schemas.microsoft.com/office/drawing/2014/main" id="{FF3185F7-0342-4532-925B-558A46363567}"/>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Although the mechanism is poorly understood, some NSAIDs have been associated with sustained mean arterial pressure </a:t>
            </a:r>
            <a:r>
              <a:rPr lang="en-US" sz="2400" b="1" dirty="0">
                <a:solidFill>
                  <a:srgbClr val="FF0000"/>
                </a:solidFill>
                <a:latin typeface="Times New Roman" panose="02020603050405020304" pitchFamily="18" charset="0"/>
                <a:cs typeface="Times New Roman" panose="02020603050405020304" pitchFamily="18" charset="0"/>
              </a:rPr>
              <a:t>increases of 5 to 6 mm Hg</a:t>
            </a:r>
            <a:r>
              <a:rPr lang="en-US" sz="2400" dirty="0">
                <a:latin typeface="Times New Roman" panose="02020603050405020304" pitchFamily="18" charset="0"/>
                <a:cs typeface="Times New Roman" panose="02020603050405020304" pitchFamily="18" charset="0"/>
              </a:rPr>
              <a:t>, presumably the result of </a:t>
            </a:r>
            <a:r>
              <a:rPr lang="en-US" sz="2400" dirty="0">
                <a:solidFill>
                  <a:srgbClr val="0070C0"/>
                </a:solidFill>
                <a:latin typeface="Times New Roman" panose="02020603050405020304" pitchFamily="18" charset="0"/>
                <a:cs typeface="Times New Roman" panose="02020603050405020304" pitchFamily="18" charset="0"/>
              </a:rPr>
              <a:t>COX-2 inhibition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sodium and water retention</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Several studies suggest that </a:t>
            </a:r>
            <a:r>
              <a:rPr lang="en-US" sz="2400" b="1" dirty="0">
                <a:solidFill>
                  <a:srgbClr val="FF0000"/>
                </a:solidFill>
                <a:latin typeface="Times New Roman" panose="02020603050405020304" pitchFamily="18" charset="0"/>
                <a:cs typeface="Times New Roman" panose="02020603050405020304" pitchFamily="18" charset="0"/>
              </a:rPr>
              <a:t>only</a:t>
            </a:r>
            <a:r>
              <a:rPr lang="en-US" sz="2400" dirty="0">
                <a:latin typeface="Times New Roman" panose="02020603050405020304" pitchFamily="18" charset="0"/>
                <a:cs typeface="Times New Roman" panose="02020603050405020304" pitchFamily="18" charset="0"/>
              </a:rPr>
              <a:t> patients taking antihypertensive medications experienced NSAID-induced mean arterial pressure elevations, whereas those who controlled their hypertension without medications were unaffected by NSAID therapy.</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 most cases, liver function testing </a:t>
            </a:r>
            <a:r>
              <a:rPr lang="en-US" sz="2400" dirty="0">
                <a:solidFill>
                  <a:srgbClr val="FF0000"/>
                </a:solidFill>
                <a:latin typeface="Times New Roman" panose="02020603050405020304" pitchFamily="18" charset="0"/>
                <a:cs typeface="Times New Roman" panose="02020603050405020304" pitchFamily="18" charset="0"/>
              </a:rPr>
              <a:t>(LFT) is unnecessary</a:t>
            </a:r>
            <a:r>
              <a:rPr lang="en-US" sz="2400" dirty="0">
                <a:latin typeface="Times New Roman" panose="02020603050405020304" pitchFamily="18" charset="0"/>
                <a:cs typeface="Times New Roman" panose="02020603050405020304" pitchFamily="18" charset="0"/>
              </a:rPr>
              <a:t>. Although NSAIDs can elevate liver enzymes, </a:t>
            </a:r>
            <a:r>
              <a:rPr lang="en-US" sz="2400" dirty="0">
                <a:solidFill>
                  <a:srgbClr val="FF0000"/>
                </a:solidFill>
                <a:latin typeface="Times New Roman" panose="02020603050405020304" pitchFamily="18" charset="0"/>
                <a:cs typeface="Times New Roman" panose="02020603050405020304" pitchFamily="18" charset="0"/>
              </a:rPr>
              <a:t>severe hepatotoxicity is rare</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580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6EC1-C890-400F-B5F9-F9DAD5B568C5}"/>
              </a:ext>
            </a:extLst>
          </p:cNvPr>
          <p:cNvSpPr>
            <a:spLocks noGrp="1"/>
          </p:cNvSpPr>
          <p:nvPr>
            <p:ph type="title"/>
          </p:nvPr>
        </p:nvSpPr>
        <p:spPr/>
        <p:txBody>
          <a:bodyPr/>
          <a:lstStyle/>
          <a:p>
            <a:r>
              <a:rPr lang="en-US" dirty="0">
                <a:latin typeface="AdvTT0feaae4e"/>
              </a:rPr>
              <a:t>Tinnitus</a:t>
            </a:r>
            <a:endParaRPr lang="ar-SA" dirty="0">
              <a:latin typeface="AdvTT0feaae4e"/>
            </a:endParaRPr>
          </a:p>
        </p:txBody>
      </p:sp>
      <p:sp>
        <p:nvSpPr>
          <p:cNvPr id="3" name="Content Placeholder 2">
            <a:extLst>
              <a:ext uri="{FF2B5EF4-FFF2-40B4-BE49-F238E27FC236}">
                <a16:creationId xmlns:a16="http://schemas.microsoft.com/office/drawing/2014/main" id="{7230C4A7-8D80-4B2D-A634-E0C19698B28C}"/>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Aspirin-induced </a:t>
            </a:r>
            <a:r>
              <a:rPr lang="en-US" sz="2400" b="1" dirty="0">
                <a:solidFill>
                  <a:srgbClr val="FF0000"/>
                </a:solidFill>
                <a:latin typeface="Times New Roman" panose="02020603050405020304" pitchFamily="18" charset="0"/>
                <a:cs typeface="Times New Roman" panose="02020603050405020304" pitchFamily="18" charset="0"/>
              </a:rPr>
              <a:t>tinnitus</a:t>
            </a:r>
            <a:r>
              <a:rPr lang="en-US" sz="2400" dirty="0">
                <a:latin typeface="Times New Roman" panose="02020603050405020304" pitchFamily="18" charset="0"/>
                <a:cs typeface="Times New Roman" panose="02020603050405020304" pitchFamily="18" charset="0"/>
              </a:rPr>
              <a:t> (i.e., a ringing or high-pitched buzzing sensation in the head) is noticeable to most patients with normal hearing when aspirin serum levels reach </a:t>
            </a:r>
            <a:r>
              <a:rPr lang="en-US" sz="2400" b="1" dirty="0">
                <a:solidFill>
                  <a:srgbClr val="FF0000"/>
                </a:solidFill>
                <a:latin typeface="Times New Roman" panose="02020603050405020304" pitchFamily="18" charset="0"/>
                <a:cs typeface="Times New Roman" panose="02020603050405020304" pitchFamily="18" charset="0"/>
              </a:rPr>
              <a:t>10 to 30 mg/dL</a:t>
            </a:r>
            <a:r>
              <a:rPr lang="en-US" sz="2400" dirty="0">
                <a:latin typeface="Times New Roman" panose="02020603050405020304" pitchFamily="18" charset="0"/>
                <a:cs typeface="Times New Roman" panose="02020603050405020304" pitchFamily="18" charset="0"/>
              </a:rPr>
              <a:t>; however, in some patients tinnitus might not be encountered until serum levels exceed </a:t>
            </a:r>
            <a:r>
              <a:rPr lang="en-US" sz="2400" b="1" dirty="0">
                <a:solidFill>
                  <a:srgbClr val="FF0000"/>
                </a:solidFill>
                <a:latin typeface="Times New Roman" panose="02020603050405020304" pitchFamily="18" charset="0"/>
                <a:cs typeface="Times New Roman" panose="02020603050405020304" pitchFamily="18" charset="0"/>
              </a:rPr>
              <a:t>25 mg/dL</a:t>
            </a:r>
            <a:r>
              <a:rPr lang="en-US" sz="2400" dirty="0">
                <a:latin typeface="Times New Roman" panose="02020603050405020304" pitchFamily="18" charset="0"/>
                <a:cs typeface="Times New Roman" panose="02020603050405020304" pitchFamily="18" charset="0"/>
              </a:rPr>
              <a:t>.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Serum salicylate concentrations are usually </a:t>
            </a:r>
            <a:r>
              <a:rPr lang="en-US" sz="2400" b="1" dirty="0">
                <a:solidFill>
                  <a:srgbClr val="FF0000"/>
                </a:solidFill>
                <a:latin typeface="Times New Roman" panose="02020603050405020304" pitchFamily="18" charset="0"/>
                <a:cs typeface="Times New Roman" panose="02020603050405020304" pitchFamily="18" charset="0"/>
              </a:rPr>
              <a:t>within therapeutic range </a:t>
            </a:r>
            <a:r>
              <a:rPr lang="en-US" sz="2400" dirty="0">
                <a:latin typeface="Times New Roman" panose="02020603050405020304" pitchFamily="18" charset="0"/>
                <a:cs typeface="Times New Roman" panose="02020603050405020304" pitchFamily="18" charset="0"/>
              </a:rPr>
              <a:t>when tinnitus is apparent. As a result, tinnitus has been used to titrate patients on aspirin to therapeutic doses.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It is important to note that patients with pre-existing hearing loss might not experience tinnitus despite potentially toxic concentrations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57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57B-206A-4B22-8BE7-A2CB7580304C}"/>
              </a:ext>
            </a:extLst>
          </p:cNvPr>
          <p:cNvSpPr>
            <a:spLocks noGrp="1"/>
          </p:cNvSpPr>
          <p:nvPr>
            <p:ph type="title"/>
          </p:nvPr>
        </p:nvSpPr>
        <p:spPr>
          <a:xfrm>
            <a:off x="731520" y="152400"/>
            <a:ext cx="7680960" cy="1066800"/>
          </a:xfrm>
        </p:spPr>
        <p:txBody>
          <a:bodyPr/>
          <a:lstStyle/>
          <a:p>
            <a:r>
              <a:rPr lang="en-US" dirty="0">
                <a:latin typeface="AdvTT0feaae4e"/>
              </a:rPr>
              <a:t>Choice</a:t>
            </a:r>
            <a:endParaRPr lang="ar-SA" dirty="0">
              <a:latin typeface="AdvTT0feaae4e"/>
            </a:endParaRPr>
          </a:p>
        </p:txBody>
      </p:sp>
      <p:sp>
        <p:nvSpPr>
          <p:cNvPr id="3" name="Content Placeholder 2">
            <a:extLst>
              <a:ext uri="{FF2B5EF4-FFF2-40B4-BE49-F238E27FC236}">
                <a16:creationId xmlns:a16="http://schemas.microsoft.com/office/drawing/2014/main" id="{80108170-F9CC-42B2-9167-F064AB9A143A}"/>
              </a:ext>
            </a:extLst>
          </p:cNvPr>
          <p:cNvSpPr>
            <a:spLocks noGrp="1"/>
          </p:cNvSpPr>
          <p:nvPr>
            <p:ph idx="1"/>
          </p:nvPr>
        </p:nvSpPr>
        <p:spPr>
          <a:xfrm>
            <a:off x="731520" y="1219200"/>
            <a:ext cx="7680960" cy="548640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Differences in anti-inflammatory activity between NSAIDs are </a:t>
            </a:r>
            <a:r>
              <a:rPr lang="en-US" sz="2400" dirty="0">
                <a:solidFill>
                  <a:srgbClr val="FF0000"/>
                </a:solidFill>
                <a:latin typeface="Times New Roman" panose="02020603050405020304" pitchFamily="18" charset="0"/>
                <a:cs typeface="Times New Roman" panose="02020603050405020304" pitchFamily="18" charset="0"/>
              </a:rPr>
              <a:t>small</a:t>
            </a:r>
            <a:r>
              <a:rPr lang="en-US" sz="2400" dirty="0">
                <a:latin typeface="Times New Roman" panose="02020603050405020304" pitchFamily="18" charset="0"/>
                <a:cs typeface="Times New Roman" panose="02020603050405020304" pitchFamily="18" charset="0"/>
              </a:rPr>
              <a:t>, but there is considerable variation in individual response and tolerance to these drugs. About 60%of patients will respond to any NSAID; of the others, </a:t>
            </a:r>
            <a:r>
              <a:rPr lang="en-US" sz="2400" dirty="0">
                <a:solidFill>
                  <a:srgbClr val="FF0000"/>
                </a:solidFill>
                <a:latin typeface="Times New Roman" panose="02020603050405020304" pitchFamily="18" charset="0"/>
                <a:cs typeface="Times New Roman" panose="02020603050405020304" pitchFamily="18" charset="0"/>
              </a:rPr>
              <a:t>those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who do not respond to one may well respond to another.</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Full </a:t>
            </a:r>
            <a:r>
              <a:rPr lang="en-US" sz="2400" dirty="0">
                <a:solidFill>
                  <a:srgbClr val="0070C0"/>
                </a:solidFill>
                <a:latin typeface="Times New Roman" panose="02020603050405020304" pitchFamily="18" charset="0"/>
                <a:cs typeface="Times New Roman" panose="02020603050405020304" pitchFamily="18" charset="0"/>
              </a:rPr>
              <a:t>analgesic effect </a:t>
            </a:r>
            <a:r>
              <a:rPr lang="en-US" sz="2400" dirty="0">
                <a:latin typeface="Times New Roman" panose="02020603050405020304" pitchFamily="18" charset="0"/>
                <a:cs typeface="Times New Roman" panose="02020603050405020304" pitchFamily="18" charset="0"/>
              </a:rPr>
              <a:t>should normally be obtained within a </a:t>
            </a:r>
            <a:r>
              <a:rPr lang="en-US" sz="2400" dirty="0">
                <a:solidFill>
                  <a:srgbClr val="FF0000"/>
                </a:solidFill>
                <a:latin typeface="Times New Roman" panose="02020603050405020304" pitchFamily="18" charset="0"/>
                <a:cs typeface="Times New Roman" panose="02020603050405020304" pitchFamily="18" charset="0"/>
              </a:rPr>
              <a:t>week</a:t>
            </a:r>
            <a:r>
              <a:rPr lang="en-US" sz="2400" dirty="0">
                <a:latin typeface="Times New Roman" panose="02020603050405020304" pitchFamily="18" charset="0"/>
                <a:cs typeface="Times New Roman" panose="02020603050405020304" pitchFamily="18" charset="0"/>
              </a:rPr>
              <a:t>, whereas an </a:t>
            </a:r>
            <a:r>
              <a:rPr lang="en-US" sz="2400" dirty="0">
                <a:solidFill>
                  <a:srgbClr val="0070C0"/>
                </a:solidFill>
                <a:latin typeface="Times New Roman" panose="02020603050405020304" pitchFamily="18" charset="0"/>
                <a:cs typeface="Times New Roman" panose="02020603050405020304" pitchFamily="18" charset="0"/>
              </a:rPr>
              <a:t>anti-inflammatory effect </a:t>
            </a:r>
            <a:r>
              <a:rPr lang="en-US" sz="2400" dirty="0">
                <a:latin typeface="Times New Roman" panose="02020603050405020304" pitchFamily="18" charset="0"/>
                <a:cs typeface="Times New Roman" panose="02020603050405020304" pitchFamily="18" charset="0"/>
              </a:rPr>
              <a:t>may not be achieved for up to </a:t>
            </a:r>
            <a:r>
              <a:rPr lang="en-US" sz="2400" dirty="0">
                <a:solidFill>
                  <a:srgbClr val="FF0000"/>
                </a:solidFill>
                <a:latin typeface="Times New Roman" panose="02020603050405020304" pitchFamily="18" charset="0"/>
                <a:cs typeface="Times New Roman" panose="02020603050405020304" pitchFamily="18" charset="0"/>
              </a:rPr>
              <a:t>3 weeks</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u="sng" dirty="0">
                <a:solidFill>
                  <a:srgbClr val="FF0000"/>
                </a:solidFill>
                <a:latin typeface="Times New Roman" panose="02020603050405020304" pitchFamily="18" charset="0"/>
                <a:cs typeface="Times New Roman" panose="02020603050405020304" pitchFamily="18" charset="0"/>
              </a:rPr>
              <a:t>Non-prescription</a:t>
            </a:r>
            <a:r>
              <a:rPr lang="en-US" sz="2400" dirty="0">
                <a:latin typeface="Times New Roman" panose="02020603050405020304" pitchFamily="18" charset="0"/>
                <a:cs typeface="Times New Roman" panose="02020603050405020304" pitchFamily="18" charset="0"/>
              </a:rPr>
              <a:t> oral analgesics are </a:t>
            </a:r>
            <a:r>
              <a:rPr lang="en-US" sz="2400" dirty="0">
                <a:solidFill>
                  <a:srgbClr val="FF0000"/>
                </a:solidFill>
                <a:latin typeface="Times New Roman" panose="02020603050405020304" pitchFamily="18" charset="0"/>
                <a:cs typeface="Times New Roman" panose="02020603050405020304" pitchFamily="18" charset="0"/>
              </a:rPr>
              <a:t>aspirin </a:t>
            </a:r>
            <a:r>
              <a:rPr lang="en-US" sz="2400" dirty="0">
                <a:latin typeface="Times New Roman" panose="02020603050405020304" pitchFamily="18" charset="0"/>
                <a:cs typeface="Times New Roman" panose="02020603050405020304" pitchFamily="18" charset="0"/>
              </a:rPr>
              <a:t>(ordinary tablet max. 3600mg), </a:t>
            </a:r>
            <a:r>
              <a:rPr lang="en-US" sz="2400" dirty="0">
                <a:solidFill>
                  <a:srgbClr val="FF0000"/>
                </a:solidFill>
                <a:latin typeface="Times New Roman" panose="02020603050405020304" pitchFamily="18" charset="0"/>
                <a:cs typeface="Times New Roman" panose="02020603050405020304" pitchFamily="18" charset="0"/>
              </a:rPr>
              <a:t>diclofenac sodium </a:t>
            </a:r>
            <a:r>
              <a:rPr lang="en-US" sz="2400" dirty="0">
                <a:latin typeface="Times New Roman" panose="02020603050405020304" pitchFamily="18" charset="0"/>
                <a:cs typeface="Times New Roman" panose="02020603050405020304" pitchFamily="18" charset="0"/>
              </a:rPr>
              <a:t>(tab. 12.5mg, max. 75mg</a:t>
            </a:r>
            <a:r>
              <a:rPr lang="en-US" sz="2400" dirty="0">
                <a:solidFill>
                  <a:prstClr val="black"/>
                </a:solidFill>
                <a:latin typeface="Times New Roman" panose="02020603050405020304" pitchFamily="18" charset="0"/>
                <a:cs typeface="Times New Roman" panose="02020603050405020304" pitchFamily="18" charset="0"/>
              </a:rPr>
              <a:t> for max. 3 days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ibuprofen </a:t>
            </a:r>
            <a:r>
              <a:rPr lang="en-US" sz="2400" dirty="0">
                <a:latin typeface="Times New Roman" panose="02020603050405020304" pitchFamily="18" charset="0"/>
                <a:cs typeface="Times New Roman" panose="02020603050405020304" pitchFamily="18" charset="0"/>
              </a:rPr>
              <a:t>(max. 1200mg), </a:t>
            </a:r>
            <a:r>
              <a:rPr lang="en-US" sz="2400" dirty="0">
                <a:solidFill>
                  <a:srgbClr val="FF0000"/>
                </a:solidFill>
                <a:latin typeface="Times New Roman" panose="02020603050405020304" pitchFamily="18" charset="0"/>
                <a:cs typeface="Times New Roman" panose="02020603050405020304" pitchFamily="18" charset="0"/>
              </a:rPr>
              <a:t>naproxen</a:t>
            </a:r>
            <a:r>
              <a:rPr lang="en-US" sz="2400" dirty="0">
                <a:latin typeface="Times New Roman" panose="02020603050405020304" pitchFamily="18" charset="0"/>
                <a:cs typeface="Times New Roman" panose="02020603050405020304" pitchFamily="18" charset="0"/>
              </a:rPr>
              <a:t> (max. 750mg for dysmenorrhoea for max. 3 days) and </a:t>
            </a:r>
            <a:r>
              <a:rPr lang="en-US" sz="2400" dirty="0">
                <a:solidFill>
                  <a:srgbClr val="FF0000"/>
                </a:solidFill>
                <a:latin typeface="Times New Roman" panose="02020603050405020304" pitchFamily="18" charset="0"/>
                <a:cs typeface="Times New Roman" panose="02020603050405020304" pitchFamily="18" charset="0"/>
              </a:rPr>
              <a:t>paracetamol</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Codeine</a:t>
            </a:r>
            <a:r>
              <a:rPr lang="en-US" sz="2400" dirty="0">
                <a:latin typeface="Times New Roman" panose="02020603050405020304" pitchFamily="18" charset="0"/>
                <a:cs typeface="Times New Roman" panose="02020603050405020304" pitchFamily="18" charset="0"/>
              </a:rPr>
              <a:t> is co-formulated with paracetamol or ibuprofen in some preparations. </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39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2D42-92D4-4212-8FFF-D35D1F02C63E}"/>
              </a:ext>
            </a:extLst>
          </p:cNvPr>
          <p:cNvSpPr>
            <a:spLocks noGrp="1"/>
          </p:cNvSpPr>
          <p:nvPr>
            <p:ph type="title"/>
          </p:nvPr>
        </p:nvSpPr>
        <p:spPr>
          <a:xfrm>
            <a:off x="731520" y="0"/>
            <a:ext cx="7680960" cy="914400"/>
          </a:xfrm>
        </p:spPr>
        <p:txBody>
          <a:bodyPr/>
          <a:lstStyle/>
          <a:p>
            <a:r>
              <a:rPr lang="en-US" dirty="0">
                <a:latin typeface="AdvTT0feaae4e"/>
              </a:rPr>
              <a:t>Reye’s syndrome</a:t>
            </a:r>
            <a:endParaRPr lang="ar-SA" dirty="0">
              <a:latin typeface="AdvTT0feaae4e"/>
            </a:endParaRPr>
          </a:p>
        </p:txBody>
      </p:sp>
      <p:sp>
        <p:nvSpPr>
          <p:cNvPr id="3" name="Content Placeholder 2">
            <a:extLst>
              <a:ext uri="{FF2B5EF4-FFF2-40B4-BE49-F238E27FC236}">
                <a16:creationId xmlns:a16="http://schemas.microsoft.com/office/drawing/2014/main" id="{5D7DAA95-1EE8-47AE-8B85-331C235CDE5A}"/>
              </a:ext>
            </a:extLst>
          </p:cNvPr>
          <p:cNvSpPr>
            <a:spLocks noGrp="1"/>
          </p:cNvSpPr>
          <p:nvPr>
            <p:ph idx="1"/>
          </p:nvPr>
        </p:nvSpPr>
        <p:spPr>
          <a:xfrm>
            <a:off x="731520" y="914400"/>
            <a:ext cx="7680960" cy="5715000"/>
          </a:xfrm>
        </p:spPr>
        <p:txBody>
          <a:bodyPr>
            <a:normAutofit lnSpcReduction="10000"/>
          </a:bodyPr>
          <a:lstStyle/>
          <a:p>
            <a:pPr marL="365760" lvl="0" indent="-283464" algn="just" rtl="0">
              <a:lnSpc>
                <a:spcPct val="115000"/>
              </a:lnSpc>
              <a:spcBef>
                <a:spcPts val="600"/>
              </a:spcBef>
              <a:buClr>
                <a:srgbClr val="3891A7"/>
              </a:buClr>
              <a:buSzPct val="80000"/>
              <a:buFont typeface="Wingdings 2"/>
              <a:buChar char=""/>
            </a:pPr>
            <a:r>
              <a:rPr lang="en-US" sz="2200" dirty="0">
                <a:solidFill>
                  <a:srgbClr val="000302"/>
                </a:solidFill>
                <a:latin typeface="Times New Roman"/>
                <a:ea typeface="Calibri"/>
              </a:rPr>
              <a:t>Reye’s syndrome is a rare but potentially fatal disorder characterized by </a:t>
            </a:r>
            <a:r>
              <a:rPr lang="en-US" sz="2200" dirty="0">
                <a:solidFill>
                  <a:srgbClr val="FF0000"/>
                </a:solidFill>
                <a:latin typeface="Times New Roman"/>
                <a:ea typeface="Calibri"/>
              </a:rPr>
              <a:t>acute encephalopathy</a:t>
            </a:r>
            <a:r>
              <a:rPr lang="en-US" sz="2200" dirty="0">
                <a:solidFill>
                  <a:srgbClr val="000302"/>
                </a:solidFill>
                <a:latin typeface="Times New Roman"/>
                <a:ea typeface="Calibri"/>
              </a:rPr>
              <a:t> and </a:t>
            </a:r>
            <a:r>
              <a:rPr lang="en-US" sz="2200" dirty="0">
                <a:solidFill>
                  <a:srgbClr val="FF0000"/>
                </a:solidFill>
                <a:latin typeface="Times New Roman"/>
                <a:ea typeface="Calibri"/>
              </a:rPr>
              <a:t>fatty degeneration of the liver</a:t>
            </a:r>
            <a:r>
              <a:rPr lang="en-US" sz="2200" dirty="0">
                <a:solidFill>
                  <a:srgbClr val="000302"/>
                </a:solidFill>
                <a:latin typeface="Times New Roman"/>
                <a:ea typeface="Calibri"/>
              </a:rPr>
              <a:t>. It occurs almost exclusively in </a:t>
            </a:r>
            <a:r>
              <a:rPr lang="en-US" sz="2200" b="1" dirty="0">
                <a:solidFill>
                  <a:srgbClr val="FF0000"/>
                </a:solidFill>
                <a:latin typeface="Times New Roman"/>
                <a:ea typeface="Calibri"/>
              </a:rPr>
              <a:t>young children</a:t>
            </a:r>
            <a:r>
              <a:rPr lang="en-US" sz="2200" dirty="0">
                <a:solidFill>
                  <a:srgbClr val="000302"/>
                </a:solidFill>
                <a:latin typeface="Times New Roman"/>
                <a:ea typeface="Calibri"/>
              </a:rPr>
              <a:t>. </a:t>
            </a:r>
          </a:p>
          <a:p>
            <a:pPr marL="82296" lvl="0" indent="0" algn="just" rtl="0">
              <a:lnSpc>
                <a:spcPct val="115000"/>
              </a:lnSpc>
              <a:spcBef>
                <a:spcPts val="600"/>
              </a:spcBef>
              <a:buClr>
                <a:srgbClr val="3891A7"/>
              </a:buClr>
              <a:buSzPct val="80000"/>
              <a:buNone/>
            </a:pPr>
            <a:endParaRPr lang="en-US" sz="2200" dirty="0">
              <a:solidFill>
                <a:srgbClr val="000302"/>
              </a:solidFill>
              <a:latin typeface="Times New Roman"/>
              <a:ea typeface="Calibri"/>
            </a:endParaRPr>
          </a:p>
          <a:p>
            <a:pPr marL="365760" lvl="0" indent="-283464" algn="just" rtl="0">
              <a:lnSpc>
                <a:spcPct val="115000"/>
              </a:lnSpc>
              <a:spcBef>
                <a:spcPts val="600"/>
              </a:spcBef>
              <a:buClr>
                <a:srgbClr val="3891A7"/>
              </a:buClr>
              <a:buSzPct val="80000"/>
              <a:buFont typeface="Wingdings 2"/>
              <a:buChar char=""/>
            </a:pPr>
            <a:r>
              <a:rPr lang="en-US" sz="2200" dirty="0">
                <a:solidFill>
                  <a:srgbClr val="000302"/>
                </a:solidFill>
                <a:latin typeface="Times New Roman"/>
                <a:ea typeface="Calibri"/>
              </a:rPr>
              <a:t>Many factors may be involved in its aetiology but it typically occurs after a viral infection such as </a:t>
            </a:r>
            <a:r>
              <a:rPr lang="en-US" sz="2200" dirty="0">
                <a:solidFill>
                  <a:srgbClr val="FF0000"/>
                </a:solidFill>
                <a:latin typeface="Times New Roman"/>
                <a:ea typeface="Calibri"/>
              </a:rPr>
              <a:t>chickenpox</a:t>
            </a:r>
            <a:r>
              <a:rPr lang="en-US" sz="2200" dirty="0">
                <a:solidFill>
                  <a:srgbClr val="000302"/>
                </a:solidFill>
                <a:latin typeface="Times New Roman"/>
                <a:ea typeface="Calibri"/>
              </a:rPr>
              <a:t> or </a:t>
            </a:r>
            <a:r>
              <a:rPr lang="en-US" sz="2200" dirty="0">
                <a:solidFill>
                  <a:srgbClr val="FF0000"/>
                </a:solidFill>
                <a:latin typeface="Times New Roman"/>
                <a:ea typeface="Calibri"/>
              </a:rPr>
              <a:t>influenza</a:t>
            </a:r>
            <a:r>
              <a:rPr lang="en-US" sz="2200" dirty="0">
                <a:solidFill>
                  <a:srgbClr val="000302"/>
                </a:solidFill>
                <a:latin typeface="Times New Roman"/>
                <a:ea typeface="Calibri"/>
              </a:rPr>
              <a:t> and may be precipitated by a chemical trigger. Several large studies, have found a link between Reye’s syndrome and the prior ingestion of aspirin.</a:t>
            </a:r>
          </a:p>
          <a:p>
            <a:pPr marL="82296" lvl="0" indent="0" algn="just" rtl="0">
              <a:lnSpc>
                <a:spcPct val="115000"/>
              </a:lnSpc>
              <a:spcBef>
                <a:spcPts val="600"/>
              </a:spcBef>
              <a:buClr>
                <a:srgbClr val="3891A7"/>
              </a:buClr>
              <a:buSzPct val="80000"/>
              <a:buNone/>
            </a:pPr>
            <a:r>
              <a:rPr lang="en-US" sz="2200" dirty="0">
                <a:solidFill>
                  <a:srgbClr val="000302"/>
                </a:solidFill>
                <a:latin typeface="Times New Roman"/>
                <a:ea typeface="Calibri"/>
              </a:rPr>
              <a:t> </a:t>
            </a:r>
          </a:p>
          <a:p>
            <a:pPr marL="365760" lvl="0" indent="-283464" algn="just" rtl="0">
              <a:lnSpc>
                <a:spcPct val="115000"/>
              </a:lnSpc>
              <a:spcBef>
                <a:spcPts val="600"/>
              </a:spcBef>
              <a:buClr>
                <a:srgbClr val="3891A7"/>
              </a:buClr>
              <a:buSzPct val="80000"/>
              <a:buFont typeface="Wingdings 2"/>
              <a:buChar char=""/>
            </a:pPr>
            <a:r>
              <a:rPr lang="en-US" sz="2200" dirty="0">
                <a:solidFill>
                  <a:srgbClr val="000302"/>
                </a:solidFill>
                <a:latin typeface="Times New Roman"/>
                <a:ea typeface="Calibri"/>
              </a:rPr>
              <a:t>The use of aspirin as analgesics or antipyretics is generally considered </a:t>
            </a:r>
            <a:r>
              <a:rPr lang="en-US" sz="2200" dirty="0">
                <a:solidFill>
                  <a:srgbClr val="FF0000"/>
                </a:solidFill>
                <a:latin typeface="Times New Roman"/>
                <a:ea typeface="Calibri"/>
              </a:rPr>
              <a:t>contra-indicated in children under the age of 12 </a:t>
            </a:r>
            <a:r>
              <a:rPr lang="en-US" sz="2200" dirty="0">
                <a:solidFill>
                  <a:srgbClr val="000302"/>
                </a:solidFill>
                <a:latin typeface="Times New Roman"/>
                <a:ea typeface="Calibri"/>
              </a:rPr>
              <a:t>years and, in some countries, in teenagers. For example, the UK CSM has recommended that </a:t>
            </a:r>
            <a:r>
              <a:rPr lang="en-US" sz="2200" b="1" dirty="0">
                <a:solidFill>
                  <a:srgbClr val="FF0000"/>
                </a:solidFill>
                <a:latin typeface="Times New Roman"/>
                <a:ea typeface="Calibri"/>
              </a:rPr>
              <a:t>all children under 16 should not take aspirin</a:t>
            </a:r>
            <a:r>
              <a:rPr lang="en-US" sz="2200" dirty="0">
                <a:solidFill>
                  <a:srgbClr val="000302"/>
                </a:solidFill>
                <a:latin typeface="Times New Roman"/>
                <a:ea typeface="Calibri"/>
              </a:rPr>
              <a:t>.</a:t>
            </a:r>
          </a:p>
          <a:p>
            <a:pPr algn="l" rtl="0"/>
            <a:endParaRPr lang="ar-SA" dirty="0"/>
          </a:p>
        </p:txBody>
      </p:sp>
    </p:spTree>
    <p:extLst>
      <p:ext uri="{BB962C8B-B14F-4D97-AF65-F5344CB8AC3E}">
        <p14:creationId xmlns:p14="http://schemas.microsoft.com/office/powerpoint/2010/main" val="387767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C421-0DC4-4BE1-9A81-33BB785B979B}"/>
              </a:ext>
            </a:extLst>
          </p:cNvPr>
          <p:cNvSpPr>
            <a:spLocks noGrp="1"/>
          </p:cNvSpPr>
          <p:nvPr>
            <p:ph type="title"/>
          </p:nvPr>
        </p:nvSpPr>
        <p:spPr>
          <a:xfrm>
            <a:off x="731520" y="381000"/>
            <a:ext cx="7680960" cy="1143000"/>
          </a:xfrm>
        </p:spPr>
        <p:txBody>
          <a:bodyPr/>
          <a:lstStyle/>
          <a:p>
            <a:r>
              <a:rPr lang="en-US" dirty="0">
                <a:latin typeface="AdvOT65f8a23b.I"/>
              </a:rPr>
              <a:t>Drug Interactions</a:t>
            </a:r>
            <a:endParaRPr lang="ar-SA" dirty="0"/>
          </a:p>
        </p:txBody>
      </p:sp>
      <p:sp>
        <p:nvSpPr>
          <p:cNvPr id="3" name="Content Placeholder 2">
            <a:extLst>
              <a:ext uri="{FF2B5EF4-FFF2-40B4-BE49-F238E27FC236}">
                <a16:creationId xmlns:a16="http://schemas.microsoft.com/office/drawing/2014/main" id="{FE1167DE-FA2F-45C5-B65E-38098FFF3BC1}"/>
              </a:ext>
            </a:extLst>
          </p:cNvPr>
          <p:cNvSpPr>
            <a:spLocks noGrp="1"/>
          </p:cNvSpPr>
          <p:nvPr>
            <p:ph idx="1"/>
          </p:nvPr>
        </p:nvSpPr>
        <p:spPr>
          <a:xfrm>
            <a:off x="731520" y="1524000"/>
            <a:ext cx="7680960" cy="5105400"/>
          </a:xfrm>
        </p:spPr>
        <p:txBody>
          <a:bodyPr>
            <a:normAutofit fontScale="92500" lnSpcReduction="1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Aspirin </a:t>
            </a:r>
            <a:r>
              <a:rPr lang="en-US" sz="2400" dirty="0">
                <a:latin typeface="Times New Roman" panose="02020603050405020304" pitchFamily="18" charset="0"/>
                <a:cs typeface="Times New Roman" panose="02020603050405020304" pitchFamily="18" charset="0"/>
              </a:rPr>
              <a:t>potentiates the anticoagulant effect of </a:t>
            </a:r>
            <a:r>
              <a:rPr lang="en-US" sz="2400" dirty="0">
                <a:solidFill>
                  <a:srgbClr val="FF0000"/>
                </a:solidFill>
                <a:latin typeface="Times New Roman" panose="02020603050405020304" pitchFamily="18" charset="0"/>
                <a:cs typeface="Times New Roman" panose="02020603050405020304" pitchFamily="18" charset="0"/>
              </a:rPr>
              <a:t>warfarin </a:t>
            </a:r>
            <a:r>
              <a:rPr lang="en-US" sz="2400" dirty="0">
                <a:latin typeface="Times New Roman" panose="02020603050405020304" pitchFamily="18" charset="0"/>
                <a:cs typeface="Times New Roman" panose="02020603050405020304" pitchFamily="18" charset="0"/>
              </a:rPr>
              <a:t>because of its inhibitory effect on platelet aggregation and inhibition of vitamin K synthesis. A daily dose of only </a:t>
            </a:r>
            <a:r>
              <a:rPr lang="en-US" sz="2400" dirty="0">
                <a:solidFill>
                  <a:srgbClr val="FF0000"/>
                </a:solidFill>
                <a:latin typeface="Times New Roman" panose="02020603050405020304" pitchFamily="18" charset="0"/>
                <a:cs typeface="Times New Roman" panose="02020603050405020304" pitchFamily="18" charset="0"/>
              </a:rPr>
              <a:t>600 mg </a:t>
            </a:r>
            <a:r>
              <a:rPr lang="en-US" sz="2400" dirty="0">
                <a:latin typeface="Times New Roman" panose="02020603050405020304" pitchFamily="18" charset="0"/>
                <a:cs typeface="Times New Roman" panose="02020603050405020304" pitchFamily="18" charset="0"/>
              </a:rPr>
              <a:t>can significantly increase blood clotting time, so patients on anticoagulant therapy must avoid over-the-counter (OTC) aspirin products.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Low doses of aspirin </a:t>
            </a:r>
            <a:r>
              <a:rPr lang="en-US" sz="2400" dirty="0">
                <a:latin typeface="Times New Roman" panose="02020603050405020304" pitchFamily="18" charset="0"/>
                <a:cs typeface="Times New Roman" panose="02020603050405020304" pitchFamily="18" charset="0"/>
              </a:rPr>
              <a:t>are sometimes prescribed in conjunction </a:t>
            </a:r>
            <a:r>
              <a:rPr lang="en-US" sz="2400" dirty="0">
                <a:solidFill>
                  <a:srgbClr val="FF0000"/>
                </a:solidFill>
                <a:latin typeface="Times New Roman" panose="02020603050405020304" pitchFamily="18" charset="0"/>
                <a:cs typeface="Times New Roman" panose="02020603050405020304" pitchFamily="18" charset="0"/>
              </a:rPr>
              <a:t>with warfarin </a:t>
            </a:r>
            <a:r>
              <a:rPr lang="en-US" sz="2400" dirty="0">
                <a:latin typeface="Times New Roman" panose="02020603050405020304" pitchFamily="18" charset="0"/>
                <a:cs typeface="Times New Roman" panose="02020603050405020304" pitchFamily="18" charset="0"/>
              </a:rPr>
              <a:t>intentionally, particularly to prevent thrombus formation on prosthetic heart valves; this is safe.</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All NSAIDs interfere with renal prostaglandin production, inhibiting perfusion and clearance of </a:t>
            </a:r>
            <a:r>
              <a:rPr lang="en-US" sz="2400" dirty="0">
                <a:solidFill>
                  <a:srgbClr val="FF0000"/>
                </a:solidFill>
                <a:latin typeface="Times New Roman" panose="02020603050405020304" pitchFamily="18" charset="0"/>
                <a:cs typeface="Times New Roman" panose="02020603050405020304" pitchFamily="18" charset="0"/>
              </a:rPr>
              <a:t>methotrexate</a:t>
            </a:r>
            <a:r>
              <a:rPr lang="en-US" sz="2400" dirty="0">
                <a:latin typeface="Times New Roman" panose="02020603050405020304" pitchFamily="18" charset="0"/>
                <a:cs typeface="Times New Roman" panose="02020603050405020304" pitchFamily="18" charset="0"/>
              </a:rPr>
              <a:t> by the kidney. NSAIDs reduces the excretion of </a:t>
            </a:r>
            <a:r>
              <a:rPr lang="en-US" sz="2400" dirty="0">
                <a:solidFill>
                  <a:srgbClr val="FF0000"/>
                </a:solidFill>
                <a:latin typeface="Times New Roman" panose="02020603050405020304" pitchFamily="18" charset="0"/>
                <a:cs typeface="Times New Roman" panose="02020603050405020304" pitchFamily="18" charset="0"/>
              </a:rPr>
              <a:t>lithium</a:t>
            </a:r>
            <a:r>
              <a:rPr lang="en-US" sz="2400" dirty="0">
                <a:latin typeface="Times New Roman" panose="02020603050405020304" pitchFamily="18" charset="0"/>
                <a:cs typeface="Times New Roman" panose="02020603050405020304" pitchFamily="18" charset="0"/>
              </a:rPr>
              <a:t> and can raise plasma concentrations to toxic levels.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6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54B5-A9C3-4AA3-9AA9-F767FFA775E6}"/>
              </a:ext>
            </a:extLst>
          </p:cNvPr>
          <p:cNvSpPr>
            <a:spLocks noGrp="1"/>
          </p:cNvSpPr>
          <p:nvPr>
            <p:ph type="title"/>
          </p:nvPr>
        </p:nvSpPr>
        <p:spPr/>
        <p:txBody>
          <a:bodyPr/>
          <a:lstStyle/>
          <a:p>
            <a:r>
              <a:rPr lang="en-US" dirty="0">
                <a:latin typeface="AdvTT0feaae4e"/>
              </a:rPr>
              <a:t>Formulation factors</a:t>
            </a:r>
            <a:endParaRPr lang="ar-SA" dirty="0">
              <a:latin typeface="AdvTT0feaae4e"/>
            </a:endParaRPr>
          </a:p>
        </p:txBody>
      </p:sp>
      <p:sp>
        <p:nvSpPr>
          <p:cNvPr id="3" name="Content Placeholder 2">
            <a:extLst>
              <a:ext uri="{FF2B5EF4-FFF2-40B4-BE49-F238E27FC236}">
                <a16:creationId xmlns:a16="http://schemas.microsoft.com/office/drawing/2014/main" id="{50BE9E56-2C98-4A7A-A938-9EF926691193}"/>
              </a:ext>
            </a:extLst>
          </p:cNvPr>
          <p:cNvSpPr>
            <a:spLocks noGrp="1"/>
          </p:cNvSpPr>
          <p:nvPr>
            <p:ph idx="1"/>
          </p:nvPr>
        </p:nvSpPr>
        <p:spPr>
          <a:xfrm>
            <a:off x="731520" y="2103120"/>
            <a:ext cx="7680960" cy="4526280"/>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Some </a:t>
            </a:r>
            <a:r>
              <a:rPr lang="en-US" sz="2400" dirty="0">
                <a:solidFill>
                  <a:srgbClr val="FF0000"/>
                </a:solidFill>
                <a:latin typeface="Times New Roman" panose="02020603050405020304" pitchFamily="18" charset="0"/>
                <a:cs typeface="Times New Roman" panose="02020603050405020304" pitchFamily="18" charset="0"/>
              </a:rPr>
              <a:t>effervescent</a:t>
            </a:r>
            <a:r>
              <a:rPr lang="en-US" sz="2400" dirty="0">
                <a:latin typeface="Times New Roman" panose="02020603050405020304" pitchFamily="18" charset="0"/>
                <a:cs typeface="Times New Roman" panose="02020603050405020304" pitchFamily="18" charset="0"/>
              </a:rPr>
              <a:t> preparations use </a:t>
            </a:r>
            <a:r>
              <a:rPr lang="en-US" sz="2400" b="1" dirty="0">
                <a:solidFill>
                  <a:srgbClr val="0070C0"/>
                </a:solidFill>
                <a:latin typeface="Times New Roman" panose="02020603050405020304" pitchFamily="18" charset="0"/>
                <a:cs typeface="Times New Roman" panose="02020603050405020304" pitchFamily="18" charset="0"/>
              </a:rPr>
              <a:t>sodium bicarbonate </a:t>
            </a:r>
            <a:r>
              <a:rPr lang="en-US" sz="2400" dirty="0">
                <a:latin typeface="Times New Roman" panose="02020603050405020304" pitchFamily="18" charset="0"/>
                <a:cs typeface="Times New Roman" panose="02020603050405020304" pitchFamily="18" charset="0"/>
              </a:rPr>
              <a:t>as a buffer, but </a:t>
            </a:r>
            <a:r>
              <a:rPr lang="en-US" sz="2400" b="1" dirty="0">
                <a:solidFill>
                  <a:srgbClr val="0070C0"/>
                </a:solidFill>
                <a:latin typeface="Times New Roman" panose="02020603050405020304" pitchFamily="18" charset="0"/>
                <a:cs typeface="Times New Roman" panose="02020603050405020304" pitchFamily="18" charset="0"/>
              </a:rPr>
              <a:t>calcium carbonate </a:t>
            </a:r>
            <a:r>
              <a:rPr lang="en-US" sz="2400" dirty="0">
                <a:latin typeface="Times New Roman" panose="02020603050405020304" pitchFamily="18" charset="0"/>
                <a:cs typeface="Times New Roman" panose="02020603050405020304" pitchFamily="18" charset="0"/>
              </a:rPr>
              <a:t>is better.</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Soluble preparations </a:t>
            </a:r>
            <a:r>
              <a:rPr lang="en-US" sz="2400" dirty="0">
                <a:latin typeface="Times New Roman" panose="02020603050405020304" pitchFamily="18" charset="0"/>
                <a:cs typeface="Times New Roman" panose="02020603050405020304" pitchFamily="18" charset="0"/>
              </a:rPr>
              <a:t>are useful in the treatment of </a:t>
            </a:r>
            <a:r>
              <a:rPr lang="en-US" sz="2400" b="1" dirty="0">
                <a:solidFill>
                  <a:srgbClr val="FF0000"/>
                </a:solidFill>
                <a:latin typeface="Times New Roman" panose="02020603050405020304" pitchFamily="18" charset="0"/>
                <a:cs typeface="Times New Roman" panose="02020603050405020304" pitchFamily="18" charset="0"/>
              </a:rPr>
              <a:t>migraine</a:t>
            </a:r>
            <a:r>
              <a:rPr lang="en-US" sz="2400" dirty="0">
                <a:latin typeface="Times New Roman" panose="02020603050405020304" pitchFamily="18" charset="0"/>
                <a:cs typeface="Times New Roman" panose="02020603050405020304" pitchFamily="18" charset="0"/>
              </a:rPr>
              <a:t>, as the rate of </a:t>
            </a:r>
            <a:r>
              <a:rPr lang="en-US" sz="2400" dirty="0">
                <a:solidFill>
                  <a:srgbClr val="0070C0"/>
                </a:solidFill>
                <a:latin typeface="Times New Roman" panose="02020603050405020304" pitchFamily="18" charset="0"/>
                <a:cs typeface="Times New Roman" panose="02020603050405020304" pitchFamily="18" charset="0"/>
              </a:rPr>
              <a:t>gastric emptying slows </a:t>
            </a:r>
            <a:r>
              <a:rPr lang="en-US" sz="2400" dirty="0">
                <a:latin typeface="Times New Roman" panose="02020603050405020304" pitchFamily="18" charset="0"/>
                <a:cs typeface="Times New Roman" panose="02020603050405020304" pitchFamily="18" charset="0"/>
              </a:rPr>
              <a:t>in this condition, delaying absorption and increasing the possibility of gastrointestinal side-effects.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Another method of increasing absorption is to render the drug dispersible by </a:t>
            </a:r>
            <a:r>
              <a:rPr lang="en-US" sz="2400" b="1" dirty="0">
                <a:solidFill>
                  <a:srgbClr val="FF0000"/>
                </a:solidFill>
                <a:latin typeface="Times New Roman" panose="02020603050405020304" pitchFamily="18" charset="0"/>
                <a:cs typeface="Times New Roman" panose="02020603050405020304" pitchFamily="18" charset="0"/>
              </a:rPr>
              <a:t>formulating with an amino acid</a:t>
            </a:r>
            <a:r>
              <a:rPr lang="en-US" sz="2400" dirty="0">
                <a:latin typeface="Times New Roman" panose="02020603050405020304" pitchFamily="18" charset="0"/>
                <a:cs typeface="Times New Roman" panose="02020603050405020304" pitchFamily="18" charset="0"/>
              </a:rPr>
              <a:t>. Nurofen Advance (Crookes) contains </a:t>
            </a:r>
            <a:r>
              <a:rPr lang="en-US" sz="2400" dirty="0">
                <a:solidFill>
                  <a:srgbClr val="0070C0"/>
                </a:solidFill>
                <a:latin typeface="Times New Roman" panose="02020603050405020304" pitchFamily="18" charset="0"/>
                <a:cs typeface="Times New Roman" panose="02020603050405020304" pitchFamily="18" charset="0"/>
              </a:rPr>
              <a:t>ibuprofen lysine</a:t>
            </a:r>
            <a:r>
              <a:rPr lang="en-US" sz="2400" dirty="0">
                <a:latin typeface="Times New Roman" panose="02020603050405020304" pitchFamily="18" charset="0"/>
                <a:cs typeface="Times New Roman" panose="02020603050405020304" pitchFamily="18" charset="0"/>
              </a:rPr>
              <a:t>, which the manufacturer claims reaches peak plasma levels nearly three times faster than ibuprofen. Disprin Direct (Reckitt Benckiser) contains </a:t>
            </a:r>
            <a:r>
              <a:rPr lang="en-US" sz="2400" dirty="0">
                <a:solidFill>
                  <a:srgbClr val="0070C0"/>
                </a:solidFill>
                <a:latin typeface="Times New Roman" panose="02020603050405020304" pitchFamily="18" charset="0"/>
                <a:cs typeface="Times New Roman" panose="02020603050405020304" pitchFamily="18" charset="0"/>
              </a:rPr>
              <a:t>aspirin with glycine</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37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F64C-634D-4E4F-AAE3-02E3B7B17F4F}"/>
              </a:ext>
            </a:extLst>
          </p:cNvPr>
          <p:cNvSpPr>
            <a:spLocks noGrp="1"/>
          </p:cNvSpPr>
          <p:nvPr>
            <p:ph type="title"/>
          </p:nvPr>
        </p:nvSpPr>
        <p:spPr/>
        <p:txBody>
          <a:bodyPr/>
          <a:lstStyle/>
          <a:p>
            <a:r>
              <a:rPr lang="en-US" dirty="0">
                <a:solidFill>
                  <a:prstClr val="black">
                    <a:lumMod val="85000"/>
                    <a:lumOff val="15000"/>
                  </a:prstClr>
                </a:solidFill>
                <a:latin typeface="AdvTT0feaae4e"/>
              </a:rPr>
              <a:t>Formulation factors</a:t>
            </a:r>
            <a:endParaRPr lang="ar-SA" dirty="0"/>
          </a:p>
        </p:txBody>
      </p:sp>
      <p:sp>
        <p:nvSpPr>
          <p:cNvPr id="3" name="Content Placeholder 2">
            <a:extLst>
              <a:ext uri="{FF2B5EF4-FFF2-40B4-BE49-F238E27FC236}">
                <a16:creationId xmlns:a16="http://schemas.microsoft.com/office/drawing/2014/main" id="{8FF0D986-AA75-455A-8CF6-E498395A055D}"/>
              </a:ext>
            </a:extLst>
          </p:cNvPr>
          <p:cNvSpPr>
            <a:spLocks noGrp="1"/>
          </p:cNvSpPr>
          <p:nvPr>
            <p:ph idx="1"/>
          </p:nvPr>
        </p:nvSpPr>
        <p:spPr>
          <a:xfrm>
            <a:off x="731520" y="2133600"/>
            <a:ext cx="7680960" cy="4267200"/>
          </a:xfrm>
        </p:spPr>
        <p:txBody>
          <a:bodyPr>
            <a:normAutofit/>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Enteric coating </a:t>
            </a:r>
            <a:r>
              <a:rPr lang="en-US" sz="2400" dirty="0">
                <a:latin typeface="Times New Roman" panose="02020603050405020304" pitchFamily="18" charset="0"/>
                <a:cs typeface="Times New Roman" panose="02020603050405020304" pitchFamily="18" charset="0"/>
              </a:rPr>
              <a:t>has been suggested as a solution to the </a:t>
            </a:r>
            <a:r>
              <a:rPr lang="en-US" sz="2400" b="1" dirty="0">
                <a:solidFill>
                  <a:srgbClr val="0070C0"/>
                </a:solidFill>
                <a:latin typeface="Times New Roman" panose="02020603050405020304" pitchFamily="18" charset="0"/>
                <a:cs typeface="Times New Roman" panose="02020603050405020304" pitchFamily="18" charset="0"/>
              </a:rPr>
              <a:t>problem of gastric irritation</a:t>
            </a:r>
            <a:r>
              <a:rPr lang="en-US" sz="2400" dirty="0">
                <a:latin typeface="Times New Roman" panose="02020603050405020304" pitchFamily="18" charset="0"/>
                <a:cs typeface="Times New Roman" panose="02020603050405020304" pitchFamily="18" charset="0"/>
              </a:rPr>
              <a:t>. However, there is a delay in absorption while the tablet passes through the stomach, and gastric irritation has been shown to be the result of both </a:t>
            </a:r>
            <a:r>
              <a:rPr lang="en-US" sz="2400" b="1" dirty="0">
                <a:solidFill>
                  <a:srgbClr val="FF0000"/>
                </a:solidFill>
                <a:latin typeface="Times New Roman" panose="02020603050405020304" pitchFamily="18" charset="0"/>
                <a:cs typeface="Times New Roman" panose="02020603050405020304" pitchFamily="18" charset="0"/>
              </a:rPr>
              <a:t>systemic and local effects</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Enteric coating formulation may be useful for patients taking NSAID regularly as an anti-inflammatory, but its </a:t>
            </a:r>
            <a:r>
              <a:rPr lang="en-US" sz="2400" b="1" dirty="0">
                <a:solidFill>
                  <a:srgbClr val="FF0000"/>
                </a:solidFill>
                <a:latin typeface="Times New Roman" panose="02020603050405020304" pitchFamily="18" charset="0"/>
                <a:cs typeface="Times New Roman" panose="02020603050405020304" pitchFamily="18" charset="0"/>
              </a:rPr>
              <a:t>slow onset </a:t>
            </a:r>
            <a:r>
              <a:rPr lang="en-US" sz="2400" dirty="0">
                <a:latin typeface="Times New Roman" panose="02020603050405020304" pitchFamily="18" charset="0"/>
                <a:cs typeface="Times New Roman" panose="02020603050405020304" pitchFamily="18" charset="0"/>
              </a:rPr>
              <a:t>of action makes it unsuitable for general analgesic OTC indications.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107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350E-D0A5-46BE-8A1D-FC798F214214}"/>
              </a:ext>
            </a:extLst>
          </p:cNvPr>
          <p:cNvSpPr>
            <a:spLocks noGrp="1"/>
          </p:cNvSpPr>
          <p:nvPr>
            <p:ph type="title"/>
          </p:nvPr>
        </p:nvSpPr>
        <p:spPr>
          <a:xfrm>
            <a:off x="731520" y="152400"/>
            <a:ext cx="7680960" cy="1295400"/>
          </a:xfrm>
        </p:spPr>
        <p:txBody>
          <a:bodyPr/>
          <a:lstStyle/>
          <a:p>
            <a:r>
              <a:rPr lang="en-US" dirty="0">
                <a:latin typeface="AdvTT0feaae4e"/>
              </a:rPr>
              <a:t>Paracetamol</a:t>
            </a:r>
            <a:endParaRPr lang="ar-SA" dirty="0">
              <a:latin typeface="AdvTT0feaae4e"/>
            </a:endParaRPr>
          </a:p>
        </p:txBody>
      </p:sp>
      <p:sp>
        <p:nvSpPr>
          <p:cNvPr id="3" name="Content Placeholder 2">
            <a:extLst>
              <a:ext uri="{FF2B5EF4-FFF2-40B4-BE49-F238E27FC236}">
                <a16:creationId xmlns:a16="http://schemas.microsoft.com/office/drawing/2014/main" id="{92B89CB7-62BE-4B48-BE37-6B498B7D9442}"/>
              </a:ext>
            </a:extLst>
          </p:cNvPr>
          <p:cNvSpPr>
            <a:spLocks noGrp="1"/>
          </p:cNvSpPr>
          <p:nvPr>
            <p:ph idx="1"/>
          </p:nvPr>
        </p:nvSpPr>
        <p:spPr>
          <a:xfrm>
            <a:off x="731520" y="1447800"/>
            <a:ext cx="7680960" cy="5257800"/>
          </a:xfrm>
        </p:spPr>
        <p:txBody>
          <a:bodyPr>
            <a:normAutofit fontScale="92500" lnSpcReduction="20000"/>
          </a:bodyPr>
          <a:lstStyle/>
          <a:p>
            <a:pPr algn="just" rtl="0"/>
            <a:r>
              <a:rPr lang="en-US" sz="2400" dirty="0">
                <a:latin typeface="Times New Roman" panose="02020603050405020304" pitchFamily="18" charset="0"/>
                <a:cs typeface="Times New Roman" panose="02020603050405020304" pitchFamily="18" charset="0"/>
              </a:rPr>
              <a:t>Paracetamol is not an NSAID. It has little anti-inflammatory activity, but it is an </a:t>
            </a:r>
            <a:r>
              <a:rPr lang="en-US" sz="2400" dirty="0">
                <a:solidFill>
                  <a:srgbClr val="FF0000"/>
                </a:solidFill>
                <a:latin typeface="Times New Roman" panose="02020603050405020304" pitchFamily="18" charset="0"/>
                <a:cs typeface="Times New Roman" panose="02020603050405020304" pitchFamily="18" charset="0"/>
              </a:rPr>
              <a:t>effective analgesic and antipyretic</a:t>
            </a:r>
            <a:r>
              <a:rPr lang="en-US" sz="2400" dirty="0">
                <a:latin typeface="Times New Roman" panose="02020603050405020304" pitchFamily="18" charset="0"/>
                <a:cs typeface="Times New Roman" panose="02020603050405020304" pitchFamily="18" charset="0"/>
              </a:rPr>
              <a:t>. It is postulated that paracetamol may selectively inhibit cyclooxygenase in the central nervous system rather than in peripheral tissues. However, there is evidence that paracetamol also acts peripherally at pain chemoreceptors.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Paracetamol is a </a:t>
            </a:r>
            <a:r>
              <a:rPr lang="en-US" sz="2400" b="1" dirty="0">
                <a:solidFill>
                  <a:srgbClr val="FF0000"/>
                </a:solidFill>
                <a:latin typeface="Times New Roman" panose="02020603050405020304" pitchFamily="18" charset="0"/>
                <a:cs typeface="Times New Roman" panose="02020603050405020304" pitchFamily="18" charset="0"/>
              </a:rPr>
              <a:t>very safe </a:t>
            </a:r>
            <a:r>
              <a:rPr lang="en-US" sz="2400" dirty="0">
                <a:latin typeface="Times New Roman" panose="02020603050405020304" pitchFamily="18" charset="0"/>
                <a:cs typeface="Times New Roman" panose="02020603050405020304" pitchFamily="18" charset="0"/>
              </a:rPr>
              <a:t>drug at normal therapeutic dosages, and its only major drawback is </a:t>
            </a:r>
            <a:r>
              <a:rPr lang="en-US" sz="2400" b="1" dirty="0">
                <a:solidFill>
                  <a:srgbClr val="FF0000"/>
                </a:solidFill>
                <a:latin typeface="Times New Roman" panose="02020603050405020304" pitchFamily="18" charset="0"/>
                <a:cs typeface="Times New Roman" panose="02020603050405020304" pitchFamily="18" charset="0"/>
              </a:rPr>
              <a:t>hepatotoxicity in overdose</a:t>
            </a:r>
            <a:r>
              <a:rPr lang="en-US" sz="2400" dirty="0">
                <a:latin typeface="Times New Roman" panose="02020603050405020304" pitchFamily="18" charset="0"/>
                <a:cs typeface="Times New Roman" panose="02020603050405020304" pitchFamily="18" charset="0"/>
              </a:rPr>
              <a:t>. Paracetamol is metabolised in the liver, where it is converted to a highly reactive toxic intermediate, which is normally detoxified by conjugation with glutathione.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 overdose, this detoxification mechanism is overwhelmed. The free toxic metabolite then combines with hepatic macromolecules, causing </a:t>
            </a:r>
            <a:r>
              <a:rPr lang="en-US" sz="2400" b="1" dirty="0">
                <a:solidFill>
                  <a:srgbClr val="FF0000"/>
                </a:solidFill>
                <a:latin typeface="Times New Roman" panose="02020603050405020304" pitchFamily="18" charset="0"/>
                <a:cs typeface="Times New Roman" panose="02020603050405020304" pitchFamily="18" charset="0"/>
              </a:rPr>
              <a:t>hepatitis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necrosis</a:t>
            </a:r>
            <a:r>
              <a:rPr lang="en-US" sz="2400" dirty="0">
                <a:latin typeface="Times New Roman" panose="02020603050405020304" pitchFamily="18" charset="0"/>
                <a:cs typeface="Times New Roman" panose="02020603050405020304" pitchFamily="18" charset="0"/>
              </a:rPr>
              <a:t>, which often prove </a:t>
            </a:r>
            <a:r>
              <a:rPr lang="en-US" sz="2400" b="1" dirty="0">
                <a:solidFill>
                  <a:srgbClr val="FF0000"/>
                </a:solidFill>
                <a:latin typeface="Times New Roman" panose="02020603050405020304" pitchFamily="18" charset="0"/>
                <a:cs typeface="Times New Roman" panose="02020603050405020304" pitchFamily="18" charset="0"/>
              </a:rPr>
              <a:t>fatal</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320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27B0-5949-4373-949C-156043497860}"/>
              </a:ext>
            </a:extLst>
          </p:cNvPr>
          <p:cNvSpPr>
            <a:spLocks noGrp="1"/>
          </p:cNvSpPr>
          <p:nvPr>
            <p:ph type="title"/>
          </p:nvPr>
        </p:nvSpPr>
        <p:spPr/>
        <p:txBody>
          <a:bodyPr/>
          <a:lstStyle/>
          <a:p>
            <a:r>
              <a:rPr lang="en-US" dirty="0">
                <a:solidFill>
                  <a:prstClr val="black">
                    <a:lumMod val="85000"/>
                    <a:lumOff val="15000"/>
                  </a:prstClr>
                </a:solidFill>
                <a:latin typeface="AdvTT0feaae4e"/>
              </a:rPr>
              <a:t>Paracetamol</a:t>
            </a:r>
            <a:endParaRPr lang="ar-SA" dirty="0"/>
          </a:p>
        </p:txBody>
      </p:sp>
      <p:sp>
        <p:nvSpPr>
          <p:cNvPr id="3" name="Content Placeholder 2">
            <a:extLst>
              <a:ext uri="{FF2B5EF4-FFF2-40B4-BE49-F238E27FC236}">
                <a16:creationId xmlns:a16="http://schemas.microsoft.com/office/drawing/2014/main" id="{24EBBA1B-82A8-4FA9-BE50-BBAE71461600}"/>
              </a:ext>
            </a:extLst>
          </p:cNvPr>
          <p:cNvSpPr>
            <a:spLocks noGrp="1"/>
          </p:cNvSpPr>
          <p:nvPr>
            <p:ph idx="1"/>
          </p:nvPr>
        </p:nvSpPr>
        <p:spPr>
          <a:xfrm>
            <a:off x="731520" y="2103120"/>
            <a:ext cx="7680960" cy="43738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Paracetamol poisoning is particularly dangerous, as the toxic level may not be greatly above the therapeutic level, and symptoms of overdose may </a:t>
            </a:r>
            <a:r>
              <a:rPr lang="en-US" sz="2400" dirty="0">
                <a:solidFill>
                  <a:srgbClr val="FF0000"/>
                </a:solidFill>
                <a:latin typeface="Times New Roman" panose="02020603050405020304" pitchFamily="18" charset="0"/>
                <a:cs typeface="Times New Roman" panose="02020603050405020304" pitchFamily="18" charset="0"/>
              </a:rPr>
              <a:t>not appear for 2 days or more</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Due to concerns about increasing rates of acetaminophen toxicity, the FDA advised that:-</a:t>
            </a:r>
          </a:p>
          <a:p>
            <a:pPr algn="just"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 reduction of the maximum daily dose from 4 g to possibly </a:t>
            </a:r>
            <a:r>
              <a:rPr lang="en-US" sz="2400" b="1" dirty="0">
                <a:solidFill>
                  <a:srgbClr val="FF0000"/>
                </a:solidFill>
                <a:latin typeface="Times New Roman" panose="02020603050405020304" pitchFamily="18" charset="0"/>
                <a:cs typeface="Times New Roman" panose="02020603050405020304" pitchFamily="18" charset="0"/>
              </a:rPr>
              <a:t>3,250 mg </a:t>
            </a:r>
            <a:r>
              <a:rPr lang="en-US" sz="2400" dirty="0">
                <a:latin typeface="Times New Roman" panose="02020603050405020304" pitchFamily="18" charset="0"/>
                <a:cs typeface="Times New Roman" panose="02020603050405020304" pitchFamily="18" charset="0"/>
              </a:rPr>
              <a:t>daily, </a:t>
            </a:r>
          </a:p>
          <a:p>
            <a:pPr algn="just"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 reduction in acetaminophen dose to </a:t>
            </a:r>
            <a:r>
              <a:rPr lang="en-US" sz="2400" b="1" dirty="0">
                <a:solidFill>
                  <a:srgbClr val="FF0000"/>
                </a:solidFill>
                <a:latin typeface="Times New Roman" panose="02020603050405020304" pitchFamily="18" charset="0"/>
                <a:cs typeface="Times New Roman" panose="02020603050405020304" pitchFamily="18" charset="0"/>
              </a:rPr>
              <a:t>325 mg </a:t>
            </a:r>
            <a:r>
              <a:rPr lang="en-US" sz="2400" dirty="0">
                <a:latin typeface="Times New Roman" panose="02020603050405020304" pitchFamily="18" charset="0"/>
                <a:cs typeface="Times New Roman" panose="02020603050405020304" pitchFamily="18" charset="0"/>
              </a:rPr>
              <a:t>in prescription narcotic-acetaminophen combinations, </a:t>
            </a:r>
          </a:p>
          <a:p>
            <a:pPr algn="just"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and a reduction of the maximum single nonprescription dose from </a:t>
            </a:r>
            <a:r>
              <a:rPr lang="en-US" sz="2400" b="1" dirty="0">
                <a:solidFill>
                  <a:srgbClr val="FF0000"/>
                </a:solidFill>
                <a:latin typeface="Times New Roman" panose="02020603050405020304" pitchFamily="18" charset="0"/>
                <a:cs typeface="Times New Roman" panose="02020603050405020304" pitchFamily="18" charset="0"/>
              </a:rPr>
              <a:t>1 g to 650 mg</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975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12C5-A43E-4B4B-9C2B-A3A2B24905C5}"/>
              </a:ext>
            </a:extLst>
          </p:cNvPr>
          <p:cNvSpPr>
            <a:spLocks noGrp="1"/>
          </p:cNvSpPr>
          <p:nvPr>
            <p:ph type="title"/>
          </p:nvPr>
        </p:nvSpPr>
        <p:spPr/>
        <p:txBody>
          <a:bodyPr/>
          <a:lstStyle/>
          <a:p>
            <a:r>
              <a:rPr lang="en-US" dirty="0">
                <a:latin typeface="AdvOTce3d9a73"/>
              </a:rPr>
              <a:t>Restriction of pack sizes</a:t>
            </a:r>
            <a:endParaRPr lang="ar-SA" dirty="0"/>
          </a:p>
        </p:txBody>
      </p:sp>
      <p:sp>
        <p:nvSpPr>
          <p:cNvPr id="3" name="Content Placeholder 2">
            <a:extLst>
              <a:ext uri="{FF2B5EF4-FFF2-40B4-BE49-F238E27FC236}">
                <a16:creationId xmlns:a16="http://schemas.microsoft.com/office/drawing/2014/main" id="{CA6BC3F8-E4EF-4EFB-823E-2A3EF80D9362}"/>
              </a:ext>
            </a:extLst>
          </p:cNvPr>
          <p:cNvSpPr>
            <a:spLocks noGrp="1"/>
          </p:cNvSpPr>
          <p:nvPr>
            <p:ph idx="1"/>
          </p:nvPr>
        </p:nvSpPr>
        <p:spPr>
          <a:xfrm>
            <a:off x="731520" y="2133600"/>
            <a:ext cx="7680960" cy="4081806"/>
          </a:xfrm>
        </p:spPr>
        <p:txBody>
          <a:bodyPr>
            <a:normAutofit/>
          </a:bodyPr>
          <a:lstStyle/>
          <a:p>
            <a:pPr algn="just" rtl="0"/>
            <a:r>
              <a:rPr lang="en-US" sz="2400" dirty="0">
                <a:latin typeface="Times New Roman" panose="02020603050405020304" pitchFamily="18" charset="0"/>
                <a:cs typeface="Times New Roman" panose="02020603050405020304" pitchFamily="18" charset="0"/>
              </a:rPr>
              <a:t>In order to </a:t>
            </a:r>
            <a:r>
              <a:rPr lang="en-US" sz="2400" dirty="0">
                <a:solidFill>
                  <a:srgbClr val="FF0000"/>
                </a:solidFill>
                <a:latin typeface="Times New Roman" panose="02020603050405020304" pitchFamily="18" charset="0"/>
                <a:cs typeface="Times New Roman" panose="02020603050405020304" pitchFamily="18" charset="0"/>
              </a:rPr>
              <a:t>reduce the incidence of poisoning </a:t>
            </a:r>
            <a:r>
              <a:rPr lang="en-US" sz="2400" dirty="0">
                <a:latin typeface="Times New Roman" panose="02020603050405020304" pitchFamily="18" charset="0"/>
                <a:cs typeface="Times New Roman" panose="02020603050405020304" pitchFamily="18" charset="0"/>
              </a:rPr>
              <a:t>incidents with aspirin and paracetamol, in 1998 the UK government introduced legislation to reduce pack sizes and the total quantity of these drugs that could be supplied.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maximum pack size of non-effervescent aspirin or paracetamol tablets or capsules available from pharmacies is now </a:t>
            </a:r>
            <a:r>
              <a:rPr lang="en-US" sz="2400" b="1" dirty="0">
                <a:solidFill>
                  <a:srgbClr val="FF0000"/>
                </a:solidFill>
                <a:latin typeface="Times New Roman" panose="02020603050405020304" pitchFamily="18" charset="0"/>
                <a:cs typeface="Times New Roman" panose="02020603050405020304" pitchFamily="18" charset="0"/>
              </a:rPr>
              <a:t>32</a:t>
            </a:r>
            <a:r>
              <a:rPr lang="en-US" sz="2400" dirty="0">
                <a:latin typeface="Times New Roman" panose="02020603050405020304" pitchFamily="18" charset="0"/>
                <a:cs typeface="Times New Roman" panose="02020603050405020304" pitchFamily="18" charset="0"/>
              </a:rPr>
              <a:t>; a total of </a:t>
            </a:r>
            <a:r>
              <a:rPr lang="en-US" sz="2400" b="1" dirty="0">
                <a:solidFill>
                  <a:srgbClr val="FF0000"/>
                </a:solidFill>
                <a:latin typeface="Times New Roman" panose="02020603050405020304" pitchFamily="18" charset="0"/>
                <a:cs typeface="Times New Roman" panose="02020603050405020304" pitchFamily="18" charset="0"/>
              </a:rPr>
              <a:t>three packs </a:t>
            </a:r>
            <a:r>
              <a:rPr lang="en-US" sz="2400" dirty="0">
                <a:latin typeface="Times New Roman" panose="02020603050405020304" pitchFamily="18" charset="0"/>
                <a:cs typeface="Times New Roman" panose="02020603050405020304" pitchFamily="18" charset="0"/>
              </a:rPr>
              <a:t>can be sold at the discretion of the pharmacist.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773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C2AB-0F29-4CFB-AE60-4C2A8A1743F9}"/>
              </a:ext>
            </a:extLst>
          </p:cNvPr>
          <p:cNvSpPr>
            <a:spLocks noGrp="1"/>
          </p:cNvSpPr>
          <p:nvPr>
            <p:ph type="title"/>
          </p:nvPr>
        </p:nvSpPr>
        <p:spPr/>
        <p:txBody>
          <a:bodyPr/>
          <a:lstStyle/>
          <a:p>
            <a:r>
              <a:rPr lang="en-US" dirty="0">
                <a:latin typeface="AdvOTce3d9a73"/>
              </a:rPr>
              <a:t>Treatment with combination products</a:t>
            </a:r>
            <a:endParaRPr lang="ar-SA" dirty="0"/>
          </a:p>
        </p:txBody>
      </p:sp>
      <p:sp>
        <p:nvSpPr>
          <p:cNvPr id="3" name="Content Placeholder 2">
            <a:extLst>
              <a:ext uri="{FF2B5EF4-FFF2-40B4-BE49-F238E27FC236}">
                <a16:creationId xmlns:a16="http://schemas.microsoft.com/office/drawing/2014/main" id="{2B4B7058-6879-440F-8084-1F5C7D8C3BB0}"/>
              </a:ext>
            </a:extLst>
          </p:cNvPr>
          <p:cNvSpPr>
            <a:spLocks noGrp="1"/>
          </p:cNvSpPr>
          <p:nvPr>
            <p:ph idx="1"/>
          </p:nvPr>
        </p:nvSpPr>
        <p:spPr>
          <a:xfrm>
            <a:off x="731520" y="2209800"/>
            <a:ext cx="7680960" cy="4191000"/>
          </a:xfrm>
        </p:spPr>
        <p:txBody>
          <a:bodyPr>
            <a:normAutofit/>
          </a:bodyPr>
          <a:lstStyle/>
          <a:p>
            <a:pPr algn="just" rtl="0"/>
            <a:r>
              <a:rPr lang="en-US" sz="2400" dirty="0">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theory </a:t>
            </a:r>
            <a:r>
              <a:rPr lang="en-US" sz="2400" dirty="0">
                <a:latin typeface="Times New Roman" panose="02020603050405020304" pitchFamily="18" charset="0"/>
                <a:cs typeface="Times New Roman" panose="02020603050405020304" pitchFamily="18" charset="0"/>
              </a:rPr>
              <a:t>behind combination products is that they will be more effective than one drug used alone, and that the dose of each drug can be reduced, thus reducing the possibility of adverse effects.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Leading medical opinion does not generally favour combined analgesics, claiming that low doses of additional ingredients may reduce the severity but </a:t>
            </a:r>
            <a:r>
              <a:rPr lang="en-US" sz="2400" b="1" dirty="0">
                <a:solidFill>
                  <a:srgbClr val="FF0000"/>
                </a:solidFill>
                <a:latin typeface="Times New Roman" panose="02020603050405020304" pitchFamily="18" charset="0"/>
                <a:cs typeface="Times New Roman" panose="02020603050405020304" pitchFamily="18" charset="0"/>
              </a:rPr>
              <a:t>increase the range of side-effects </a:t>
            </a:r>
            <a:r>
              <a:rPr lang="en-US" sz="2400" dirty="0">
                <a:latin typeface="Times New Roman" panose="02020603050405020304" pitchFamily="18" charset="0"/>
                <a:cs typeface="Times New Roman" panose="02020603050405020304" pitchFamily="18" charset="0"/>
              </a:rPr>
              <a:t>without producing significant extra pain relief.</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109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C1A5E-B3A9-476E-AD33-4BABABFA2FA5}"/>
              </a:ext>
            </a:extLst>
          </p:cNvPr>
          <p:cNvSpPr>
            <a:spLocks noGrp="1"/>
          </p:cNvSpPr>
          <p:nvPr>
            <p:ph type="title"/>
          </p:nvPr>
        </p:nvSpPr>
        <p:spPr>
          <a:xfrm>
            <a:off x="731520" y="642594"/>
            <a:ext cx="7680960" cy="957606"/>
          </a:xfrm>
        </p:spPr>
        <p:txBody>
          <a:bodyPr/>
          <a:lstStyle/>
          <a:p>
            <a:r>
              <a:rPr lang="en-US" dirty="0">
                <a:latin typeface="AdvOTce3d9a73"/>
              </a:rPr>
              <a:t>Codeine as additional ingredient</a:t>
            </a:r>
            <a:endParaRPr lang="ar-SA" dirty="0"/>
          </a:p>
        </p:txBody>
      </p:sp>
      <p:sp>
        <p:nvSpPr>
          <p:cNvPr id="3" name="Content Placeholder 2">
            <a:extLst>
              <a:ext uri="{FF2B5EF4-FFF2-40B4-BE49-F238E27FC236}">
                <a16:creationId xmlns:a16="http://schemas.microsoft.com/office/drawing/2014/main" id="{C851CB78-B8AC-434C-A31D-EBC1F7B4A19B}"/>
              </a:ext>
            </a:extLst>
          </p:cNvPr>
          <p:cNvSpPr>
            <a:spLocks noGrp="1"/>
          </p:cNvSpPr>
          <p:nvPr>
            <p:ph idx="1"/>
          </p:nvPr>
        </p:nvSpPr>
        <p:spPr>
          <a:xfrm>
            <a:off x="731520" y="1600200"/>
            <a:ext cx="7680960" cy="5029200"/>
          </a:xfrm>
        </p:spPr>
        <p:txBody>
          <a:bodyPr>
            <a:normAutofit lnSpcReduction="10000"/>
          </a:bodyPr>
          <a:lstStyle/>
          <a:p>
            <a:pPr algn="just" rtl="0"/>
            <a:r>
              <a:rPr lang="en-US" sz="2400" dirty="0">
                <a:latin typeface="Times New Roman" panose="02020603050405020304" pitchFamily="18" charset="0"/>
                <a:cs typeface="Times New Roman" panose="02020603050405020304" pitchFamily="18" charset="0"/>
              </a:rPr>
              <a:t>Codeine may be combined with aspirin, paracetamol, aspirin and paracetamol, or ibuprofen. Codeine is a member of the opioid group of analgesics, which act directly on opiate receptors in the brain, producing analgesia. Its major side effect at non-prescription dosages is </a:t>
            </a:r>
            <a:r>
              <a:rPr lang="en-US" sz="2400" dirty="0">
                <a:solidFill>
                  <a:srgbClr val="FF0000"/>
                </a:solidFill>
                <a:latin typeface="Times New Roman" panose="02020603050405020304" pitchFamily="18" charset="0"/>
                <a:cs typeface="Times New Roman" panose="02020603050405020304" pitchFamily="18" charset="0"/>
              </a:rPr>
              <a:t>constipation</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It is argued that, at the </a:t>
            </a:r>
            <a:r>
              <a:rPr lang="en-US" sz="2400" b="1" dirty="0">
                <a:solidFill>
                  <a:srgbClr val="FF0000"/>
                </a:solidFill>
                <a:latin typeface="Times New Roman" panose="02020603050405020304" pitchFamily="18" charset="0"/>
                <a:cs typeface="Times New Roman" panose="02020603050405020304" pitchFamily="18" charset="0"/>
              </a:rPr>
              <a:t>OTC</a:t>
            </a:r>
            <a:r>
              <a:rPr lang="en-US" sz="2400" dirty="0">
                <a:latin typeface="Times New Roman" panose="02020603050405020304" pitchFamily="18" charset="0"/>
                <a:cs typeface="Times New Roman" panose="02020603050405020304" pitchFamily="18" charset="0"/>
              </a:rPr>
              <a:t> dosages at which codeine is normally included (between </a:t>
            </a:r>
            <a:r>
              <a:rPr lang="en-US" sz="2400" b="1" dirty="0">
                <a:solidFill>
                  <a:srgbClr val="FF0000"/>
                </a:solidFill>
                <a:latin typeface="Times New Roman" panose="02020603050405020304" pitchFamily="18" charset="0"/>
                <a:cs typeface="Times New Roman" panose="02020603050405020304" pitchFamily="18" charset="0"/>
              </a:rPr>
              <a:t>8 mg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12.8 mg </a:t>
            </a:r>
            <a:r>
              <a:rPr lang="en-US" sz="2400" dirty="0">
                <a:latin typeface="Times New Roman" panose="02020603050405020304" pitchFamily="18" charset="0"/>
                <a:cs typeface="Times New Roman" panose="02020603050405020304" pitchFamily="18" charset="0"/>
              </a:rPr>
              <a:t>per tablet, with a maximum dose of two tablets), there is </a:t>
            </a:r>
            <a:r>
              <a:rPr lang="en-US" sz="2400" dirty="0">
                <a:solidFill>
                  <a:srgbClr val="FF0000"/>
                </a:solidFill>
                <a:latin typeface="Times New Roman" panose="02020603050405020304" pitchFamily="18" charset="0"/>
                <a:cs typeface="Times New Roman" panose="02020603050405020304" pitchFamily="18" charset="0"/>
              </a:rPr>
              <a:t>no significant added analgesic efficacy</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Dihydrocodeine</a:t>
            </a:r>
            <a:r>
              <a:rPr lang="en-US" sz="2400" dirty="0">
                <a:latin typeface="Times New Roman" panose="02020603050405020304" pitchFamily="18" charset="0"/>
                <a:cs typeface="Times New Roman" panose="02020603050405020304" pitchFamily="18" charset="0"/>
              </a:rPr>
              <a:t>, which is about as effective as codeine, is combined with paracetamol.</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566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B2F7-1571-4B8B-9977-3AFB34CBF1C1}"/>
              </a:ext>
            </a:extLst>
          </p:cNvPr>
          <p:cNvSpPr>
            <a:spLocks noGrp="1"/>
          </p:cNvSpPr>
          <p:nvPr>
            <p:ph type="title"/>
          </p:nvPr>
        </p:nvSpPr>
        <p:spPr/>
        <p:txBody>
          <a:bodyPr/>
          <a:lstStyle/>
          <a:p>
            <a:r>
              <a:rPr lang="en-US" dirty="0">
                <a:latin typeface="AdvOTce3d9a73"/>
              </a:rPr>
              <a:t>Caffeine as additional ingredient</a:t>
            </a:r>
            <a:endParaRPr lang="ar-SA" dirty="0"/>
          </a:p>
        </p:txBody>
      </p:sp>
      <p:sp>
        <p:nvSpPr>
          <p:cNvPr id="3" name="Content Placeholder 2">
            <a:extLst>
              <a:ext uri="{FF2B5EF4-FFF2-40B4-BE49-F238E27FC236}">
                <a16:creationId xmlns:a16="http://schemas.microsoft.com/office/drawing/2014/main" id="{BA7F638D-C06A-4C61-94FF-14FD8BD35056}"/>
              </a:ext>
            </a:extLst>
          </p:cNvPr>
          <p:cNvSpPr>
            <a:spLocks noGrp="1"/>
          </p:cNvSpPr>
          <p:nvPr>
            <p:ph idx="1"/>
          </p:nvPr>
        </p:nvSpPr>
        <p:spPr>
          <a:xfrm>
            <a:off x="731520" y="2103120"/>
            <a:ext cx="7680960" cy="4602480"/>
          </a:xfrm>
        </p:spPr>
        <p:txBody>
          <a:bodyPr>
            <a:normAutofit lnSpcReduction="10000"/>
          </a:bodyPr>
          <a:lstStyle/>
          <a:p>
            <a:pPr algn="just" rtl="0"/>
            <a:r>
              <a:rPr lang="en-US" sz="2400" dirty="0">
                <a:latin typeface="Times New Roman" panose="02020603050405020304" pitchFamily="18" charset="0"/>
                <a:cs typeface="Times New Roman" panose="02020603050405020304" pitchFamily="18" charset="0"/>
              </a:rPr>
              <a:t>A large number of OTC analgesics contain caffeine, the rationale being that, as a central nervous system </a:t>
            </a:r>
            <a:r>
              <a:rPr lang="en-US" sz="2400" dirty="0">
                <a:solidFill>
                  <a:srgbClr val="0070C0"/>
                </a:solidFill>
                <a:latin typeface="Times New Roman" panose="02020603050405020304" pitchFamily="18" charset="0"/>
                <a:cs typeface="Times New Roman" panose="02020603050405020304" pitchFamily="18" charset="0"/>
              </a:rPr>
              <a:t>stimulant</a:t>
            </a:r>
            <a:r>
              <a:rPr lang="en-US" sz="2400" dirty="0">
                <a:latin typeface="Times New Roman" panose="02020603050405020304" pitchFamily="18" charset="0"/>
                <a:cs typeface="Times New Roman" panose="02020603050405020304" pitchFamily="18" charset="0"/>
              </a:rPr>
              <a:t>, caffeine will </a:t>
            </a:r>
            <a:r>
              <a:rPr lang="en-US" sz="2400" dirty="0">
                <a:solidFill>
                  <a:srgbClr val="FF0000"/>
                </a:solidFill>
                <a:latin typeface="Times New Roman" panose="02020603050405020304" pitchFamily="18" charset="0"/>
                <a:cs typeface="Times New Roman" panose="02020603050405020304" pitchFamily="18" charset="0"/>
              </a:rPr>
              <a:t>alleviate the depression </a:t>
            </a:r>
            <a:r>
              <a:rPr lang="en-US" sz="2400" dirty="0">
                <a:latin typeface="Times New Roman" panose="02020603050405020304" pitchFamily="18" charset="0"/>
                <a:cs typeface="Times New Roman" panose="02020603050405020304" pitchFamily="18" charset="0"/>
              </a:rPr>
              <a:t>often associated with pain.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However, most preparations contain </a:t>
            </a:r>
            <a:r>
              <a:rPr lang="en-US" sz="2400" dirty="0">
                <a:solidFill>
                  <a:srgbClr val="FF0000"/>
                </a:solidFill>
                <a:latin typeface="Times New Roman" panose="02020603050405020304" pitchFamily="18" charset="0"/>
                <a:cs typeface="Times New Roman" panose="02020603050405020304" pitchFamily="18" charset="0"/>
              </a:rPr>
              <a:t>less caffeine than </a:t>
            </a:r>
            <a:r>
              <a:rPr lang="en-US" sz="2400" dirty="0">
                <a:latin typeface="Times New Roman" panose="02020603050405020304" pitchFamily="18" charset="0"/>
                <a:cs typeface="Times New Roman" panose="02020603050405020304" pitchFamily="18" charset="0"/>
              </a:rPr>
              <a:t>would be obtained from </a:t>
            </a:r>
            <a:r>
              <a:rPr lang="en-US" sz="2400" dirty="0">
                <a:solidFill>
                  <a:srgbClr val="0070C0"/>
                </a:solidFill>
                <a:latin typeface="Times New Roman" panose="02020603050405020304" pitchFamily="18" charset="0"/>
                <a:cs typeface="Times New Roman" panose="02020603050405020304" pitchFamily="18" charset="0"/>
              </a:rPr>
              <a:t>a cup of tea </a:t>
            </a:r>
            <a:r>
              <a:rPr lang="en-US" sz="2400" dirty="0">
                <a:latin typeface="Times New Roman" panose="02020603050405020304" pitchFamily="18" charset="0"/>
                <a:cs typeface="Times New Roman" panose="02020603050405020304" pitchFamily="18" charset="0"/>
              </a:rPr>
              <a:t>and only </a:t>
            </a:r>
            <a:r>
              <a:rPr lang="en-US" sz="2400" dirty="0">
                <a:solidFill>
                  <a:srgbClr val="FF0000"/>
                </a:solidFill>
                <a:latin typeface="Times New Roman" panose="02020603050405020304" pitchFamily="18" charset="0"/>
                <a:cs typeface="Times New Roman" panose="02020603050405020304" pitchFamily="18" charset="0"/>
              </a:rPr>
              <a:t>half </a:t>
            </a:r>
            <a:r>
              <a:rPr lang="en-US" sz="2400" dirty="0">
                <a:latin typeface="Times New Roman" panose="02020603050405020304" pitchFamily="18" charset="0"/>
                <a:cs typeface="Times New Roman" panose="02020603050405020304" pitchFamily="18" charset="0"/>
              </a:rPr>
              <a:t>of the caffeine that would be obtained from </a:t>
            </a:r>
            <a:r>
              <a:rPr lang="en-US" sz="2400" dirty="0">
                <a:solidFill>
                  <a:srgbClr val="0070C0"/>
                </a:solidFill>
                <a:latin typeface="Times New Roman" panose="02020603050405020304" pitchFamily="18" charset="0"/>
                <a:cs typeface="Times New Roman" panose="02020603050405020304" pitchFamily="18" charset="0"/>
              </a:rPr>
              <a:t>a cup of coffee</a:t>
            </a:r>
            <a:r>
              <a:rPr lang="en-US" sz="2400" dirty="0">
                <a:latin typeface="Times New Roman" panose="02020603050405020304" pitchFamily="18" charset="0"/>
                <a:cs typeface="Times New Roman" panose="02020603050405020304" pitchFamily="18" charset="0"/>
              </a:rPr>
              <a:t>. </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In addition, caffeine can add to </a:t>
            </a:r>
            <a:r>
              <a:rPr lang="en-US" sz="2400" b="1" dirty="0">
                <a:solidFill>
                  <a:srgbClr val="FF0000"/>
                </a:solidFill>
                <a:latin typeface="Times New Roman" panose="02020603050405020304" pitchFamily="18" charset="0"/>
                <a:cs typeface="Times New Roman" panose="02020603050405020304" pitchFamily="18" charset="0"/>
              </a:rPr>
              <a:t>gastrointestinal adverse effects</a:t>
            </a:r>
            <a:r>
              <a:rPr lang="en-US" sz="2400" dirty="0">
                <a:latin typeface="Times New Roman" panose="02020603050405020304" pitchFamily="18" charset="0"/>
                <a:cs typeface="Times New Roman" panose="02020603050405020304" pitchFamily="18" charset="0"/>
              </a:rPr>
              <a:t>, is habit-forming and may itself </a:t>
            </a:r>
            <a:r>
              <a:rPr lang="en-US" sz="2400" b="1" dirty="0">
                <a:solidFill>
                  <a:srgbClr val="FF0000"/>
                </a:solidFill>
                <a:latin typeface="Times New Roman" panose="02020603050405020304" pitchFamily="18" charset="0"/>
                <a:cs typeface="Times New Roman" panose="02020603050405020304" pitchFamily="18" charset="0"/>
              </a:rPr>
              <a:t>induce headache </a:t>
            </a:r>
            <a:r>
              <a:rPr lang="en-US" sz="2400" dirty="0">
                <a:latin typeface="Times New Roman" panose="02020603050405020304" pitchFamily="18" charset="0"/>
                <a:cs typeface="Times New Roman" panose="02020603050405020304" pitchFamily="18" charset="0"/>
              </a:rPr>
              <a:t>in large doses or on withdrawal.</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87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6045-E238-442E-B8E4-4EE6ECA6977C}"/>
              </a:ext>
            </a:extLst>
          </p:cNvPr>
          <p:cNvSpPr>
            <a:spLocks noGrp="1"/>
          </p:cNvSpPr>
          <p:nvPr>
            <p:ph type="title"/>
          </p:nvPr>
        </p:nvSpPr>
        <p:spPr/>
        <p:txBody>
          <a:bodyPr/>
          <a:lstStyle/>
          <a:p>
            <a:r>
              <a:rPr lang="en-US" dirty="0">
                <a:latin typeface="AdvTT0feaae4e"/>
              </a:rPr>
              <a:t>Choice</a:t>
            </a:r>
            <a:endParaRPr lang="ar-SA" dirty="0">
              <a:latin typeface="AdvTT0feaae4e"/>
            </a:endParaRPr>
          </a:p>
        </p:txBody>
      </p:sp>
      <p:sp>
        <p:nvSpPr>
          <p:cNvPr id="3" name="Content Placeholder 2">
            <a:extLst>
              <a:ext uri="{FF2B5EF4-FFF2-40B4-BE49-F238E27FC236}">
                <a16:creationId xmlns:a16="http://schemas.microsoft.com/office/drawing/2014/main" id="{FCDB4237-0FAE-4C35-8D10-7B0391B12DF9}"/>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The selection of an NSAID is based primarily on </a:t>
            </a:r>
            <a:r>
              <a:rPr lang="en-US" sz="2400" dirty="0">
                <a:solidFill>
                  <a:srgbClr val="FF0000"/>
                </a:solidFill>
                <a:latin typeface="Times New Roman" panose="02020603050405020304" pitchFamily="18" charset="0"/>
                <a:cs typeface="Times New Roman" panose="02020603050405020304" pitchFamily="18" charset="0"/>
              </a:rPr>
              <a:t>patient preference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convenience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cost</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safety</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0070C0"/>
                </a:solidFill>
                <a:latin typeface="Times New Roman" panose="02020603050405020304" pitchFamily="18" charset="0"/>
                <a:cs typeface="Times New Roman" panose="02020603050405020304" pitchFamily="18" charset="0"/>
              </a:rPr>
              <a:t>Indomethacin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penetrates the blood–brain barrier </a:t>
            </a:r>
            <a:r>
              <a:rPr lang="en-US" sz="2400" dirty="0">
                <a:latin typeface="Times New Roman" panose="02020603050405020304" pitchFamily="18" charset="0"/>
                <a:cs typeface="Times New Roman" panose="02020603050405020304" pitchFamily="18" charset="0"/>
              </a:rPr>
              <a:t>better than any other NSAID, achieving levels in the cerebrospinal fluid of up to 50% of serum levels. As a result, the incidence of central nervous system side effects of indomethacin such as </a:t>
            </a:r>
            <a:r>
              <a:rPr lang="en-US" sz="2400" dirty="0">
                <a:solidFill>
                  <a:srgbClr val="FF0000"/>
                </a:solidFill>
                <a:latin typeface="Times New Roman" panose="02020603050405020304" pitchFamily="18" charset="0"/>
                <a:cs typeface="Times New Roman" panose="02020603050405020304" pitchFamily="18" charset="0"/>
              </a:rPr>
              <a:t>dizziness</a:t>
            </a:r>
            <a:r>
              <a:rPr lang="en-US" sz="2400" dirty="0">
                <a:latin typeface="Times New Roman" panose="02020603050405020304" pitchFamily="18" charset="0"/>
                <a:cs typeface="Times New Roman" panose="02020603050405020304" pitchFamily="18" charset="0"/>
              </a:rPr>
              <a:t> often precludes the use of optimal anti-inflammatory doses, particularly in the </a:t>
            </a:r>
            <a:r>
              <a:rPr lang="en-US" sz="2400" b="1" dirty="0">
                <a:solidFill>
                  <a:srgbClr val="FF0000"/>
                </a:solidFill>
                <a:latin typeface="Times New Roman" panose="02020603050405020304" pitchFamily="18" charset="0"/>
                <a:cs typeface="Times New Roman" panose="02020603050405020304" pitchFamily="18" charset="0"/>
              </a:rPr>
              <a:t>elderly</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0070C0"/>
                </a:solidFill>
                <a:latin typeface="Times New Roman" panose="02020603050405020304" pitchFamily="18" charset="0"/>
                <a:cs typeface="Times New Roman" panose="02020603050405020304" pitchFamily="18" charset="0"/>
              </a:rPr>
              <a:t>Piroxicam</a:t>
            </a:r>
            <a:r>
              <a:rPr lang="en-US" sz="2400" dirty="0">
                <a:latin typeface="Times New Roman" panose="02020603050405020304" pitchFamily="18" charset="0"/>
                <a:cs typeface="Times New Roman" panose="02020603050405020304" pitchFamily="18" charset="0"/>
              </a:rPr>
              <a:t>, a longer acting NSAID, has been associated with a </a:t>
            </a:r>
            <a:r>
              <a:rPr lang="en-US" sz="2400" dirty="0">
                <a:solidFill>
                  <a:srgbClr val="FF0000"/>
                </a:solidFill>
                <a:latin typeface="Times New Roman" panose="02020603050405020304" pitchFamily="18" charset="0"/>
                <a:cs typeface="Times New Roman" panose="02020603050405020304" pitchFamily="18" charset="0"/>
              </a:rPr>
              <a:t>higher frequency of peptic ulcer </a:t>
            </a:r>
            <a:r>
              <a:rPr lang="en-US" sz="2400" dirty="0">
                <a:latin typeface="Times New Roman" panose="02020603050405020304" pitchFamily="18" charset="0"/>
                <a:cs typeface="Times New Roman" panose="02020603050405020304" pitchFamily="18" charset="0"/>
              </a:rPr>
              <a:t>disease and </a:t>
            </a:r>
            <a:r>
              <a:rPr lang="en-US" sz="2400" dirty="0">
                <a:solidFill>
                  <a:srgbClr val="FF0000"/>
                </a:solidFill>
                <a:latin typeface="Times New Roman" panose="02020603050405020304" pitchFamily="18" charset="0"/>
                <a:cs typeface="Times New Roman" panose="02020603050405020304" pitchFamily="18" charset="0"/>
              </a:rPr>
              <a:t>GI bleeding </a:t>
            </a:r>
            <a:r>
              <a:rPr lang="en-US" sz="2400" dirty="0">
                <a:latin typeface="Times New Roman" panose="02020603050405020304" pitchFamily="18" charset="0"/>
                <a:cs typeface="Times New Roman" panose="02020603050405020304" pitchFamily="18" charset="0"/>
              </a:rPr>
              <a:t>and, therefore, should be avoided.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993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92AA-B1CB-4013-B297-DFAA423255A6}"/>
              </a:ext>
            </a:extLst>
          </p:cNvPr>
          <p:cNvSpPr>
            <a:spLocks noGrp="1"/>
          </p:cNvSpPr>
          <p:nvPr>
            <p:ph type="title"/>
          </p:nvPr>
        </p:nvSpPr>
        <p:spPr/>
        <p:txBody>
          <a:bodyPr/>
          <a:lstStyle/>
          <a:p>
            <a:r>
              <a:rPr lang="en-US" dirty="0">
                <a:latin typeface="AdvOTce3d9a73"/>
              </a:rPr>
              <a:t>Aloxiprin and antihistamines as additional ingredients</a:t>
            </a:r>
            <a:endParaRPr lang="ar-SA" dirty="0"/>
          </a:p>
        </p:txBody>
      </p:sp>
      <p:sp>
        <p:nvSpPr>
          <p:cNvPr id="3" name="Content Placeholder 2">
            <a:extLst>
              <a:ext uri="{FF2B5EF4-FFF2-40B4-BE49-F238E27FC236}">
                <a16:creationId xmlns:a16="http://schemas.microsoft.com/office/drawing/2014/main" id="{49D8E8F0-DF73-444A-97CF-EC60B26EF706}"/>
              </a:ext>
            </a:extLst>
          </p:cNvPr>
          <p:cNvSpPr>
            <a:spLocks noGrp="1"/>
          </p:cNvSpPr>
          <p:nvPr>
            <p:ph idx="1"/>
          </p:nvPr>
        </p:nvSpPr>
        <p:spPr>
          <a:xfrm>
            <a:off x="731520" y="2209800"/>
            <a:ext cx="7680960" cy="4343400"/>
          </a:xfrm>
        </p:spPr>
        <p:txBody>
          <a:bodyPr>
            <a:normAutofit lnSpcReduction="10000"/>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Aloxiprin</a:t>
            </a:r>
            <a:r>
              <a:rPr lang="en-US" sz="2400" dirty="0">
                <a:latin typeface="Times New Roman" panose="02020603050405020304" pitchFamily="18" charset="0"/>
                <a:cs typeface="Times New Roman" panose="02020603050405020304" pitchFamily="18" charset="0"/>
              </a:rPr>
              <a:t>, a polymeric condensation product of aspirin and aluminium oxide, is co-formulated with aspirin. It is </a:t>
            </a:r>
            <a:r>
              <a:rPr lang="en-US" sz="2400" dirty="0">
                <a:solidFill>
                  <a:srgbClr val="0070C0"/>
                </a:solidFill>
                <a:latin typeface="Times New Roman" panose="02020603050405020304" pitchFamily="18" charset="0"/>
                <a:cs typeface="Times New Roman" panose="02020603050405020304" pitchFamily="18" charset="0"/>
              </a:rPr>
              <a:t>less liable to cause gastric irritation than aspirin</a:t>
            </a:r>
            <a:r>
              <a:rPr lang="en-US" sz="2400" dirty="0">
                <a:latin typeface="Times New Roman" panose="02020603050405020304" pitchFamily="18" charset="0"/>
                <a:cs typeface="Times New Roman" panose="02020603050405020304" pitchFamily="18" charset="0"/>
              </a:rPr>
              <a:t>, as it is mainly hydrolysed and absorbed in the duodenum, but it is absorbed more slowly and included at such a low dose as to make its contribution </a:t>
            </a:r>
            <a:r>
              <a:rPr lang="en-US" sz="2400" b="1" u="sng" dirty="0">
                <a:solidFill>
                  <a:srgbClr val="FF0000"/>
                </a:solidFill>
                <a:latin typeface="Times New Roman" panose="02020603050405020304" pitchFamily="18" charset="0"/>
                <a:cs typeface="Times New Roman" panose="02020603050405020304" pitchFamily="18" charset="0"/>
              </a:rPr>
              <a:t>doubtful</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Doxylamine</a:t>
            </a:r>
            <a:r>
              <a:rPr lang="en-US" sz="2400" dirty="0">
                <a:latin typeface="Times New Roman" panose="02020603050405020304" pitchFamily="18" charset="0"/>
                <a:cs typeface="Times New Roman" panose="02020603050405020304" pitchFamily="18" charset="0"/>
              </a:rPr>
              <a:t> is included at a very low dose with paracetamol, codeine and caffeine, promoted </a:t>
            </a:r>
            <a:r>
              <a:rPr lang="en-US" sz="2400" dirty="0">
                <a:solidFill>
                  <a:srgbClr val="0070C0"/>
                </a:solidFill>
                <a:latin typeface="Times New Roman" panose="02020603050405020304" pitchFamily="18" charset="0"/>
                <a:cs typeface="Times New Roman" panose="02020603050405020304" pitchFamily="18" charset="0"/>
              </a:rPr>
              <a:t>for tension headache</a:t>
            </a:r>
            <a:r>
              <a:rPr lang="en-US" sz="2400" dirty="0">
                <a:latin typeface="Times New Roman" panose="02020603050405020304" pitchFamily="18" charset="0"/>
                <a:cs typeface="Times New Roman" panose="02020603050405020304" pitchFamily="18" charset="0"/>
              </a:rPr>
              <a:t>. It is claimed to have muscle-relaxant and sedative effects. </a:t>
            </a:r>
            <a:r>
              <a:rPr lang="en-US" sz="2400" b="1" dirty="0">
                <a:solidFill>
                  <a:srgbClr val="FF0000"/>
                </a:solidFill>
                <a:latin typeface="Times New Roman" panose="02020603050405020304" pitchFamily="18" charset="0"/>
                <a:cs typeface="Times New Roman" panose="02020603050405020304" pitchFamily="18" charset="0"/>
              </a:rPr>
              <a:t>Diphenhydramine</a:t>
            </a:r>
            <a:r>
              <a:rPr lang="en-US" sz="2400" dirty="0">
                <a:latin typeface="Times New Roman" panose="02020603050405020304" pitchFamily="18" charset="0"/>
                <a:cs typeface="Times New Roman" panose="02020603050405020304" pitchFamily="18" charset="0"/>
              </a:rPr>
              <a:t> is included at a low dose.</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50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F7D3-A816-4EF6-A983-5CCDE6EAA74C}"/>
              </a:ext>
            </a:extLst>
          </p:cNvPr>
          <p:cNvSpPr>
            <a:spLocks noGrp="1"/>
          </p:cNvSpPr>
          <p:nvPr>
            <p:ph type="title"/>
          </p:nvPr>
        </p:nvSpPr>
        <p:spPr/>
        <p:txBody>
          <a:bodyPr/>
          <a:lstStyle/>
          <a:p>
            <a:r>
              <a:rPr lang="en-US" dirty="0">
                <a:latin typeface="AdvOT3b30f6db.B"/>
              </a:rPr>
              <a:t>Treatment with topical analgesics</a:t>
            </a:r>
            <a:endParaRPr lang="ar-SA" dirty="0"/>
          </a:p>
        </p:txBody>
      </p:sp>
      <p:sp>
        <p:nvSpPr>
          <p:cNvPr id="3" name="Content Placeholder 2">
            <a:extLst>
              <a:ext uri="{FF2B5EF4-FFF2-40B4-BE49-F238E27FC236}">
                <a16:creationId xmlns:a16="http://schemas.microsoft.com/office/drawing/2014/main" id="{CDECDD27-B11C-4EB7-A4F1-AB2D0A073D92}"/>
              </a:ext>
            </a:extLst>
          </p:cNvPr>
          <p:cNvSpPr>
            <a:spLocks noGrp="1"/>
          </p:cNvSpPr>
          <p:nvPr>
            <p:ph idx="1"/>
          </p:nvPr>
        </p:nvSpPr>
        <p:spPr>
          <a:xfrm>
            <a:off x="731520" y="2133600"/>
            <a:ext cx="7680960" cy="4343400"/>
          </a:xfrm>
        </p:spPr>
        <p:txBody>
          <a:bodyPr>
            <a:normAutofit/>
          </a:bodyPr>
          <a:lstStyle/>
          <a:p>
            <a:pPr algn="just" rtl="0"/>
            <a:r>
              <a:rPr lang="en-US" sz="2400" dirty="0">
                <a:latin typeface="Times New Roman" panose="02020603050405020304" pitchFamily="18" charset="0"/>
                <a:cs typeface="Times New Roman" panose="02020603050405020304" pitchFamily="18" charset="0"/>
              </a:rPr>
              <a:t>Products in this group (</a:t>
            </a:r>
            <a:r>
              <a:rPr lang="en-US" sz="2400" dirty="0">
                <a:solidFill>
                  <a:srgbClr val="FF0000"/>
                </a:solidFill>
                <a:latin typeface="Times New Roman" panose="02020603050405020304" pitchFamily="18" charset="0"/>
                <a:cs typeface="Times New Roman" panose="02020603050405020304" pitchFamily="18" charset="0"/>
              </a:rPr>
              <a:t>benzydamine</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diclofenac</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felbinac</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ibuprofen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ketoprofen</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salicylic acid</a:t>
            </a:r>
            <a:r>
              <a:rPr lang="en-US" sz="2400" dirty="0">
                <a:latin typeface="Times New Roman" panose="02020603050405020304" pitchFamily="18" charset="0"/>
                <a:cs typeface="Times New Roman" panose="02020603050405020304" pitchFamily="18" charset="0"/>
              </a:rPr>
              <a:t>) are applied externally to relieve a variety of painful conditions, including </a:t>
            </a:r>
            <a:r>
              <a:rPr lang="en-US" sz="2400" dirty="0">
                <a:solidFill>
                  <a:srgbClr val="0070C0"/>
                </a:solidFill>
                <a:latin typeface="Times New Roman" panose="02020603050405020304" pitchFamily="18" charset="0"/>
                <a:cs typeface="Times New Roman" panose="02020603050405020304" pitchFamily="18" charset="0"/>
              </a:rPr>
              <a:t>backache</a:t>
            </a:r>
            <a:r>
              <a:rPr lang="en-US" sz="2400" dirty="0">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rheumatic</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muscular pain</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sprains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strains</a:t>
            </a:r>
            <a:r>
              <a:rPr lang="en-US" sz="2400" dirty="0">
                <a:latin typeface="Times New Roman" panose="02020603050405020304" pitchFamily="18" charset="0"/>
                <a:cs typeface="Times New Roman" panose="02020603050405020304" pitchFamily="18" charset="0"/>
              </a:rPr>
              <a:t>, including </a:t>
            </a:r>
            <a:r>
              <a:rPr lang="en-US" sz="2400" dirty="0">
                <a:solidFill>
                  <a:srgbClr val="0070C0"/>
                </a:solidFill>
                <a:latin typeface="Times New Roman" panose="02020603050405020304" pitchFamily="18" charset="0"/>
                <a:cs typeface="Times New Roman" panose="02020603050405020304" pitchFamily="18" charset="0"/>
              </a:rPr>
              <a:t>sports injuries</a:t>
            </a:r>
            <a:r>
              <a:rPr lang="en-US" sz="2400" dirty="0">
                <a:latin typeface="Times New Roman" panose="02020603050405020304" pitchFamily="18" charset="0"/>
                <a:cs typeface="Times New Roman" panose="02020603050405020304" pitchFamily="18" charset="0"/>
              </a:rPr>
              <a:t>, and for pain relief in non-serious arthritic conditions.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NSAIDs to be effective over short periods (</a:t>
            </a:r>
            <a:r>
              <a:rPr lang="en-US" sz="2400" b="1" dirty="0">
                <a:solidFill>
                  <a:srgbClr val="FF0000"/>
                </a:solidFill>
                <a:latin typeface="Times New Roman" panose="02020603050405020304" pitchFamily="18" charset="0"/>
                <a:cs typeface="Times New Roman" panose="02020603050405020304" pitchFamily="18" charset="0"/>
              </a:rPr>
              <a:t>up to 2 weeks</a:t>
            </a:r>
            <a:r>
              <a:rPr lang="en-US" sz="2400" dirty="0">
                <a:latin typeface="Times New Roman" panose="02020603050405020304" pitchFamily="18" charset="0"/>
                <a:cs typeface="Times New Roman" panose="02020603050405020304" pitchFamily="18" charset="0"/>
              </a:rPr>
              <a:t>) for chronic muscular conditions and osteoarthritis, and they would therefore appear to be suitable for the kinds of </a:t>
            </a:r>
            <a:r>
              <a:rPr lang="en-US" sz="2400" b="1" dirty="0">
                <a:solidFill>
                  <a:srgbClr val="FF0000"/>
                </a:solidFill>
                <a:latin typeface="Times New Roman" panose="02020603050405020304" pitchFamily="18" charset="0"/>
                <a:cs typeface="Times New Roman" panose="02020603050405020304" pitchFamily="18" charset="0"/>
              </a:rPr>
              <a:t>acute condition</a:t>
            </a:r>
            <a:r>
              <a:rPr lang="en-US" sz="2400" dirty="0">
                <a:latin typeface="Times New Roman" panose="02020603050405020304" pitchFamily="18" charset="0"/>
                <a:cs typeface="Times New Roman" panose="02020603050405020304" pitchFamily="18" charset="0"/>
              </a:rPr>
              <a:t>.</a:t>
            </a:r>
          </a:p>
          <a:p>
            <a:pPr algn="just" rtl="0"/>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034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41FF-4876-43F0-B1AF-6204079DA26E}"/>
              </a:ext>
            </a:extLst>
          </p:cNvPr>
          <p:cNvSpPr>
            <a:spLocks noGrp="1"/>
          </p:cNvSpPr>
          <p:nvPr>
            <p:ph type="title"/>
          </p:nvPr>
        </p:nvSpPr>
        <p:spPr/>
        <p:txBody>
          <a:bodyPr/>
          <a:lstStyle/>
          <a:p>
            <a:r>
              <a:rPr lang="en-US" dirty="0">
                <a:solidFill>
                  <a:prstClr val="black">
                    <a:lumMod val="85000"/>
                    <a:lumOff val="15000"/>
                  </a:prstClr>
                </a:solidFill>
                <a:latin typeface="AdvTT0feaae4e"/>
              </a:rPr>
              <a:t>Treatment with topical analgesics</a:t>
            </a:r>
            <a:endParaRPr lang="ar-SA" dirty="0">
              <a:latin typeface="AdvTT0feaae4e"/>
            </a:endParaRPr>
          </a:p>
        </p:txBody>
      </p:sp>
      <p:sp>
        <p:nvSpPr>
          <p:cNvPr id="3" name="Content Placeholder 2">
            <a:extLst>
              <a:ext uri="{FF2B5EF4-FFF2-40B4-BE49-F238E27FC236}">
                <a16:creationId xmlns:a16="http://schemas.microsoft.com/office/drawing/2014/main" id="{66CC630E-9D08-4E61-A924-B741CDEFAAC1}"/>
              </a:ext>
            </a:extLst>
          </p:cNvPr>
          <p:cNvSpPr>
            <a:spLocks noGrp="1"/>
          </p:cNvSpPr>
          <p:nvPr>
            <p:ph idx="1"/>
          </p:nvPr>
        </p:nvSpPr>
        <p:spPr/>
        <p:txBody>
          <a:bodyPr>
            <a:normAutofit/>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Ketoprofen</a:t>
            </a:r>
            <a:r>
              <a:rPr lang="en-US" sz="2400" dirty="0">
                <a:latin typeface="Times New Roman" panose="02020603050405020304" pitchFamily="18" charset="0"/>
                <a:cs typeface="Times New Roman" panose="02020603050405020304" pitchFamily="18" charset="0"/>
              </a:rPr>
              <a:t> was significantly better than all other topical NSAIDs.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Topical NSAIDs are generally </a:t>
            </a:r>
            <a:r>
              <a:rPr lang="en-US" sz="2400" dirty="0">
                <a:solidFill>
                  <a:srgbClr val="FF0000"/>
                </a:solidFill>
                <a:latin typeface="Times New Roman" panose="02020603050405020304" pitchFamily="18" charset="0"/>
                <a:cs typeface="Times New Roman" panose="02020603050405020304" pitchFamily="18" charset="0"/>
              </a:rPr>
              <a:t>well tolerated</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*Creams and gels : a 3–10 cm ribbon is applied in a thin layer and </a:t>
            </a:r>
            <a:r>
              <a:rPr lang="en-US" sz="2400" b="1" dirty="0">
                <a:solidFill>
                  <a:srgbClr val="FF0000"/>
                </a:solidFill>
                <a:latin typeface="Times New Roman" panose="02020603050405020304" pitchFamily="18" charset="0"/>
                <a:cs typeface="Times New Roman" panose="02020603050405020304" pitchFamily="18" charset="0"/>
              </a:rPr>
              <a:t>massaged in</a:t>
            </a:r>
            <a:r>
              <a:rPr lang="en-US" sz="2400" dirty="0">
                <a:latin typeface="Times New Roman" panose="02020603050405020304" pitchFamily="18" charset="0"/>
                <a:cs typeface="Times New Roman" panose="02020603050405020304" pitchFamily="18" charset="0"/>
              </a:rPr>
              <a:t>, up to three times a day.</a:t>
            </a:r>
          </a:p>
          <a:p>
            <a:pPr algn="just" rtl="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Sprays : 1–2mL (</a:t>
            </a:r>
            <a:r>
              <a:rPr lang="en-US" sz="2400" b="1" dirty="0">
                <a:solidFill>
                  <a:srgbClr val="FF0000"/>
                </a:solidFill>
                <a:latin typeface="Times New Roman" panose="02020603050405020304" pitchFamily="18" charset="0"/>
                <a:cs typeface="Times New Roman" panose="02020603050405020304" pitchFamily="18" charset="0"/>
              </a:rPr>
              <a:t>5–10 sprays</a:t>
            </a:r>
            <a:r>
              <a:rPr lang="en-US" sz="2400" dirty="0">
                <a:latin typeface="Times New Roman" panose="02020603050405020304" pitchFamily="18" charset="0"/>
                <a:cs typeface="Times New Roman" panose="02020603050405020304" pitchFamily="18" charset="0"/>
              </a:rPr>
              <a:t>) three or four times a day.</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53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4AED-BAC8-4C2E-A6D8-CEA74D5B12DA}"/>
              </a:ext>
            </a:extLst>
          </p:cNvPr>
          <p:cNvSpPr>
            <a:spLocks noGrp="1"/>
          </p:cNvSpPr>
          <p:nvPr>
            <p:ph type="title"/>
          </p:nvPr>
        </p:nvSpPr>
        <p:spPr>
          <a:xfrm>
            <a:off x="731520" y="457200"/>
            <a:ext cx="7680960" cy="1219200"/>
          </a:xfrm>
        </p:spPr>
        <p:txBody>
          <a:bodyPr/>
          <a:lstStyle/>
          <a:p>
            <a:r>
              <a:rPr lang="en-US" dirty="0">
                <a:latin typeface="AdvOTce3d9a73"/>
              </a:rPr>
              <a:t>Rubefacients (counterirritants)</a:t>
            </a:r>
            <a:endParaRPr lang="ar-SA" dirty="0"/>
          </a:p>
        </p:txBody>
      </p:sp>
      <p:sp>
        <p:nvSpPr>
          <p:cNvPr id="3" name="Content Placeholder 2">
            <a:extLst>
              <a:ext uri="{FF2B5EF4-FFF2-40B4-BE49-F238E27FC236}">
                <a16:creationId xmlns:a16="http://schemas.microsoft.com/office/drawing/2014/main" id="{90E05BDE-D349-4026-B7C3-E0B0818EC902}"/>
              </a:ext>
            </a:extLst>
          </p:cNvPr>
          <p:cNvSpPr>
            <a:spLocks noGrp="1"/>
          </p:cNvSpPr>
          <p:nvPr>
            <p:ph idx="1"/>
          </p:nvPr>
        </p:nvSpPr>
        <p:spPr>
          <a:xfrm>
            <a:off x="731520" y="1676400"/>
            <a:ext cx="7680960" cy="5029200"/>
          </a:xfrm>
        </p:spPr>
        <p:txBody>
          <a:bodyPr>
            <a:normAutofit fontScale="92500" lnSpcReduction="10000"/>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Rubefacients</a:t>
            </a:r>
            <a:r>
              <a:rPr lang="en-US" sz="2400" dirty="0">
                <a:latin typeface="Times New Roman" panose="02020603050405020304" pitchFamily="18" charset="0"/>
                <a:cs typeface="Times New Roman" panose="02020603050405020304" pitchFamily="18" charset="0"/>
              </a:rPr>
              <a:t> are compounds that produce </a:t>
            </a:r>
            <a:r>
              <a:rPr lang="en-US" sz="2400" dirty="0">
                <a:solidFill>
                  <a:srgbClr val="0070C0"/>
                </a:solidFill>
                <a:latin typeface="Times New Roman" panose="02020603050405020304" pitchFamily="18" charset="0"/>
                <a:cs typeface="Times New Roman" panose="02020603050405020304" pitchFamily="18" charset="0"/>
              </a:rPr>
              <a:t>local vasodilatation</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create a sensation of warmth</a:t>
            </a:r>
            <a:r>
              <a:rPr lang="en-US" sz="2400" dirty="0">
                <a:latin typeface="Times New Roman" panose="02020603050405020304" pitchFamily="18" charset="0"/>
                <a:cs typeface="Times New Roman" panose="02020603050405020304" pitchFamily="18" charset="0"/>
              </a:rPr>
              <a:t>, exerting an analgesic effect by masking the perception of pain.</a:t>
            </a:r>
          </a:p>
          <a:p>
            <a:pPr marL="0" indent="0" algn="just" rtl="0">
              <a:buNone/>
            </a:pPr>
            <a:r>
              <a:rPr lang="en-US" sz="2400" dirty="0">
                <a:latin typeface="Times New Roman" panose="02020603050405020304" pitchFamily="18" charset="0"/>
                <a:cs typeface="Times New Roman" panose="02020603050405020304" pitchFamily="18" charset="0"/>
              </a:rPr>
              <a:t> </a:t>
            </a:r>
          </a:p>
          <a:p>
            <a:pPr algn="just" rtl="0"/>
            <a:r>
              <a:rPr lang="en-US" sz="2400" b="1" dirty="0">
                <a:solidFill>
                  <a:srgbClr val="FF0000"/>
                </a:solidFill>
                <a:latin typeface="Times New Roman" panose="02020603050405020304" pitchFamily="18" charset="0"/>
                <a:cs typeface="Times New Roman" panose="02020603050405020304" pitchFamily="18" charset="0"/>
              </a:rPr>
              <a:t>Massaging</a:t>
            </a:r>
            <a:r>
              <a:rPr lang="en-US" sz="2400" dirty="0">
                <a:latin typeface="Times New Roman" panose="02020603050405020304" pitchFamily="18" charset="0"/>
                <a:cs typeface="Times New Roman" panose="02020603050405020304" pitchFamily="18" charset="0"/>
              </a:rPr>
              <a:t> greatly enhances this effect by increasing the penetration of the rubefacient into the skin and by stimulating nerve fibres that feed back messages to the brain, overriding painful stimuli. The pressure exerted also helps to disperse local tissue pain mediators.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Most proprietary rubefacient preparations are mixtures of several ingredients, including salicylates, nicotinates and counterirritant substances from natural sources. Rubefacients are generally </a:t>
            </a:r>
            <a:r>
              <a:rPr lang="en-US" sz="2400" b="1" dirty="0">
                <a:solidFill>
                  <a:srgbClr val="FF0000"/>
                </a:solidFill>
                <a:latin typeface="Times New Roman" panose="02020603050405020304" pitchFamily="18" charset="0"/>
                <a:cs typeface="Times New Roman" panose="02020603050405020304" pitchFamily="18" charset="0"/>
              </a:rPr>
              <a:t>cheaper</a:t>
            </a:r>
            <a:r>
              <a:rPr lang="en-US" sz="2400" dirty="0">
                <a:latin typeface="Times New Roman" panose="02020603050405020304" pitchFamily="18" charset="0"/>
                <a:cs typeface="Times New Roman" panose="02020603050405020304" pitchFamily="18" charset="0"/>
              </a:rPr>
              <a:t> than NSAID preparations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358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7EA7-5E24-4E5F-826F-A250647B79C9}"/>
              </a:ext>
            </a:extLst>
          </p:cNvPr>
          <p:cNvSpPr>
            <a:spLocks noGrp="1"/>
          </p:cNvSpPr>
          <p:nvPr>
            <p:ph type="title"/>
          </p:nvPr>
        </p:nvSpPr>
        <p:spPr>
          <a:xfrm>
            <a:off x="731520" y="381000"/>
            <a:ext cx="7680960" cy="1219200"/>
          </a:xfrm>
        </p:spPr>
        <p:txBody>
          <a:bodyPr/>
          <a:lstStyle/>
          <a:p>
            <a:r>
              <a:rPr lang="en-US" dirty="0">
                <a:solidFill>
                  <a:prstClr val="black">
                    <a:lumMod val="85000"/>
                    <a:lumOff val="15000"/>
                  </a:prstClr>
                </a:solidFill>
                <a:latin typeface="AdvOTce3d9a73"/>
              </a:rPr>
              <a:t>Rubefacients (counterirritants)</a:t>
            </a:r>
            <a:endParaRPr lang="ar-SA" dirty="0"/>
          </a:p>
        </p:txBody>
      </p:sp>
      <p:sp>
        <p:nvSpPr>
          <p:cNvPr id="3" name="Content Placeholder 2">
            <a:extLst>
              <a:ext uri="{FF2B5EF4-FFF2-40B4-BE49-F238E27FC236}">
                <a16:creationId xmlns:a16="http://schemas.microsoft.com/office/drawing/2014/main" id="{E7565049-FD1E-4A47-873C-6B919C06FEAC}"/>
              </a:ext>
            </a:extLst>
          </p:cNvPr>
          <p:cNvSpPr>
            <a:spLocks noGrp="1"/>
          </p:cNvSpPr>
          <p:nvPr>
            <p:ph idx="1"/>
          </p:nvPr>
        </p:nvSpPr>
        <p:spPr>
          <a:xfrm>
            <a:off x="731520" y="1600200"/>
            <a:ext cx="7680960" cy="5029200"/>
          </a:xfrm>
        </p:spPr>
        <p:txBody>
          <a:bodyPr>
            <a:normAutofit lnSpcReduction="10000"/>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Methyl salicylate</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diethylamine salicylate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glycol salicylate</a:t>
            </a:r>
            <a:r>
              <a:rPr lang="en-US" sz="2400" dirty="0">
                <a:latin typeface="Times New Roman" panose="02020603050405020304" pitchFamily="18" charset="0"/>
                <a:cs typeface="Times New Roman" panose="02020603050405020304" pitchFamily="18" charset="0"/>
              </a:rPr>
              <a:t> are ingredients of many topical analgesic products. As well as being </a:t>
            </a:r>
            <a:r>
              <a:rPr lang="en-US" sz="2400" dirty="0">
                <a:solidFill>
                  <a:srgbClr val="0070C0"/>
                </a:solidFill>
                <a:latin typeface="Times New Roman" panose="02020603050405020304" pitchFamily="18" charset="0"/>
                <a:cs typeface="Times New Roman" panose="02020603050405020304" pitchFamily="18" charset="0"/>
              </a:rPr>
              <a:t>counterirritants</a:t>
            </a:r>
            <a:r>
              <a:rPr lang="en-US" sz="2400" dirty="0">
                <a:latin typeface="Times New Roman" panose="02020603050405020304" pitchFamily="18" charset="0"/>
                <a:cs typeface="Times New Roman" panose="02020603050405020304" pitchFamily="18" charset="0"/>
              </a:rPr>
              <a:t>, they are hydrolysed in the skin to salicylic acid and have an </a:t>
            </a:r>
            <a:r>
              <a:rPr lang="en-US" sz="2400" dirty="0">
                <a:solidFill>
                  <a:srgbClr val="0070C0"/>
                </a:solidFill>
                <a:latin typeface="Times New Roman" panose="02020603050405020304" pitchFamily="18" charset="0"/>
                <a:cs typeface="Times New Roman" panose="02020603050405020304" pitchFamily="18" charset="0"/>
              </a:rPr>
              <a:t>anti-inflammatory action</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b="1" dirty="0">
                <a:solidFill>
                  <a:srgbClr val="FF0000"/>
                </a:solidFill>
                <a:latin typeface="Times New Roman" panose="02020603050405020304" pitchFamily="18" charset="0"/>
                <a:cs typeface="Times New Roman" panose="02020603050405020304" pitchFamily="18" charset="0"/>
              </a:rPr>
              <a:t>Nicotinates</a:t>
            </a:r>
            <a:r>
              <a:rPr lang="en-US" sz="2400" dirty="0">
                <a:latin typeface="Times New Roman" panose="02020603050405020304" pitchFamily="18" charset="0"/>
                <a:cs typeface="Times New Roman" panose="02020603050405020304" pitchFamily="18" charset="0"/>
              </a:rPr>
              <a:t> are other popular components of topical analgesics, producing </a:t>
            </a:r>
            <a:r>
              <a:rPr lang="en-US" sz="2400" dirty="0">
                <a:solidFill>
                  <a:srgbClr val="0070C0"/>
                </a:solidFill>
                <a:latin typeface="Times New Roman" panose="02020603050405020304" pitchFamily="18" charset="0"/>
                <a:cs typeface="Times New Roman" panose="02020603050405020304" pitchFamily="18" charset="0"/>
              </a:rPr>
              <a:t>vasodilatation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raised skin temperature</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Other rubefacient ingredients of analgesic preparations include </a:t>
            </a:r>
            <a:r>
              <a:rPr lang="en-US" sz="2400" b="1" dirty="0">
                <a:solidFill>
                  <a:srgbClr val="FF0000"/>
                </a:solidFill>
                <a:latin typeface="Times New Roman" panose="02020603050405020304" pitchFamily="18" charset="0"/>
                <a:cs typeface="Times New Roman" panose="02020603050405020304" pitchFamily="18" charset="0"/>
              </a:rPr>
              <a:t>turpentine oil</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camphor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menthol</a:t>
            </a:r>
            <a:r>
              <a:rPr lang="en-US" sz="2400" dirty="0">
                <a:latin typeface="Times New Roman" panose="02020603050405020304" pitchFamily="18" charset="0"/>
                <a:cs typeface="Times New Roman" panose="02020603050405020304" pitchFamily="18" charset="0"/>
              </a:rPr>
              <a:t>. Menthol produces a </a:t>
            </a:r>
            <a:r>
              <a:rPr lang="en-US" sz="2400" dirty="0">
                <a:solidFill>
                  <a:srgbClr val="0070C0"/>
                </a:solidFill>
                <a:latin typeface="Times New Roman" panose="02020603050405020304" pitchFamily="18" charset="0"/>
                <a:cs typeface="Times New Roman" panose="02020603050405020304" pitchFamily="18" charset="0"/>
              </a:rPr>
              <a:t>sensation of coolness </a:t>
            </a:r>
            <a:r>
              <a:rPr lang="en-US" sz="2400" dirty="0">
                <a:latin typeface="Times New Roman" panose="02020603050405020304" pitchFamily="18" charset="0"/>
                <a:cs typeface="Times New Roman" panose="02020603050405020304" pitchFamily="18" charset="0"/>
              </a:rPr>
              <a:t>rather than warmth.</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636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505F-DDF1-4451-B2B8-C42559299137}"/>
              </a:ext>
            </a:extLst>
          </p:cNvPr>
          <p:cNvSpPr>
            <a:spLocks noGrp="1"/>
          </p:cNvSpPr>
          <p:nvPr>
            <p:ph type="title"/>
          </p:nvPr>
        </p:nvSpPr>
        <p:spPr/>
        <p:txBody>
          <a:bodyPr/>
          <a:lstStyle/>
          <a:p>
            <a:r>
              <a:rPr lang="en-US" dirty="0">
                <a:solidFill>
                  <a:prstClr val="black">
                    <a:lumMod val="85000"/>
                    <a:lumOff val="15000"/>
                  </a:prstClr>
                </a:solidFill>
                <a:latin typeface="AdvOTce3d9a73"/>
              </a:rPr>
              <a:t>Rubefacients (counterirritants)</a:t>
            </a:r>
            <a:endParaRPr lang="ar-SA" dirty="0"/>
          </a:p>
        </p:txBody>
      </p:sp>
      <p:sp>
        <p:nvSpPr>
          <p:cNvPr id="3" name="Content Placeholder 2">
            <a:extLst>
              <a:ext uri="{FF2B5EF4-FFF2-40B4-BE49-F238E27FC236}">
                <a16:creationId xmlns:a16="http://schemas.microsoft.com/office/drawing/2014/main" id="{72C844EE-C5CE-4A84-8FF5-E6443F3CCD39}"/>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Capsicum oleoresin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capsaicin</a:t>
            </a:r>
            <a:r>
              <a:rPr lang="en-US" sz="2400" dirty="0">
                <a:latin typeface="Times New Roman" panose="02020603050405020304" pitchFamily="18" charset="0"/>
                <a:cs typeface="Times New Roman" panose="02020603050405020304" pitchFamily="18" charset="0"/>
              </a:rPr>
              <a:t>, which is obtained from capsicum oleoresin, are included in several topical analgesics and produce a </a:t>
            </a:r>
            <a:r>
              <a:rPr lang="en-US" sz="2400" dirty="0">
                <a:solidFill>
                  <a:srgbClr val="0070C0"/>
                </a:solidFill>
                <a:latin typeface="Times New Roman" panose="02020603050405020304" pitchFamily="18" charset="0"/>
                <a:cs typeface="Times New Roman" panose="02020603050405020304" pitchFamily="18" charset="0"/>
              </a:rPr>
              <a:t>burning sensation </a:t>
            </a:r>
            <a:r>
              <a:rPr lang="en-US" sz="2400" dirty="0">
                <a:latin typeface="Times New Roman" panose="02020603050405020304" pitchFamily="18" charset="0"/>
                <a:cs typeface="Times New Roman" panose="02020603050405020304" pitchFamily="18" charset="0"/>
              </a:rPr>
              <a:t>on the skin that is not accompanied by vasodilatation. Capsaicin works directly on nerve endings, </a:t>
            </a:r>
            <a:r>
              <a:rPr lang="en-US" sz="2400" dirty="0">
                <a:solidFill>
                  <a:srgbClr val="0070C0"/>
                </a:solidFill>
                <a:latin typeface="Times New Roman" panose="02020603050405020304" pitchFamily="18" charset="0"/>
                <a:cs typeface="Times New Roman" panose="02020603050405020304" pitchFamily="18" charset="0"/>
              </a:rPr>
              <a:t>depleting them of substance P</a:t>
            </a:r>
            <a:r>
              <a:rPr lang="en-US" sz="2400" dirty="0">
                <a:latin typeface="Times New Roman" panose="02020603050405020304" pitchFamily="18" charset="0"/>
                <a:cs typeface="Times New Roman" panose="02020603050405020304" pitchFamily="18" charset="0"/>
              </a:rPr>
              <a:t>, a pain-inducing peptide.</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A systematic review found that preparations containing 0.025% capsaicin were significantly superior to placebo for musculoskeletal pain, although the number needed to treat </a:t>
            </a:r>
            <a:r>
              <a:rPr lang="en-US" sz="2400" dirty="0">
                <a:solidFill>
                  <a:srgbClr val="0070C0"/>
                </a:solidFill>
                <a:latin typeface="Times New Roman" panose="02020603050405020304" pitchFamily="18" charset="0"/>
                <a:cs typeface="Times New Roman" panose="02020603050405020304" pitchFamily="18" charset="0"/>
              </a:rPr>
              <a:t>(NNT) was quite high – 8.1 </a:t>
            </a:r>
            <a:r>
              <a:rPr lang="en-US" sz="2400" dirty="0">
                <a:latin typeface="Times New Roman" panose="02020603050405020304" pitchFamily="18" charset="0"/>
                <a:cs typeface="Times New Roman" panose="02020603050405020304" pitchFamily="18" charset="0"/>
              </a:rPr>
              <a:t>(i.e. for around every eight patients treated, one would experience a 50% reduction in pain in patients who would not have done so using placebo).</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048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AA36-319A-459F-A0A2-32555662E5C9}"/>
              </a:ext>
            </a:extLst>
          </p:cNvPr>
          <p:cNvSpPr>
            <a:spLocks noGrp="1"/>
          </p:cNvSpPr>
          <p:nvPr>
            <p:ph type="title"/>
          </p:nvPr>
        </p:nvSpPr>
        <p:spPr>
          <a:xfrm>
            <a:off x="731520" y="642594"/>
            <a:ext cx="7680960" cy="1948206"/>
          </a:xfrm>
        </p:spPr>
        <p:txBody>
          <a:bodyPr/>
          <a:lstStyle/>
          <a:p>
            <a:r>
              <a:rPr lang="en-US" dirty="0">
                <a:latin typeface="AdvTT0feaae4e"/>
              </a:rPr>
              <a:t>Freeze sprays</a:t>
            </a:r>
            <a:endParaRPr lang="ar-SA" dirty="0">
              <a:latin typeface="AdvTT0feaae4e"/>
            </a:endParaRPr>
          </a:p>
        </p:txBody>
      </p:sp>
      <p:sp>
        <p:nvSpPr>
          <p:cNvPr id="3" name="Content Placeholder 2">
            <a:extLst>
              <a:ext uri="{FF2B5EF4-FFF2-40B4-BE49-F238E27FC236}">
                <a16:creationId xmlns:a16="http://schemas.microsoft.com/office/drawing/2014/main" id="{4EDDF027-5B4C-4B73-BE8D-B6DA8FD04AD5}"/>
              </a:ext>
            </a:extLst>
          </p:cNvPr>
          <p:cNvSpPr>
            <a:spLocks noGrp="1"/>
          </p:cNvSpPr>
          <p:nvPr>
            <p:ph idx="1"/>
          </p:nvPr>
        </p:nvSpPr>
        <p:spPr>
          <a:xfrm>
            <a:off x="731520" y="2667000"/>
            <a:ext cx="7680960" cy="3368040"/>
          </a:xfrm>
        </p:spPr>
        <p:txBody>
          <a:bodyPr>
            <a:normAutofit/>
          </a:bodyPr>
          <a:lstStyle/>
          <a:p>
            <a:pPr algn="just" rtl="0"/>
            <a:r>
              <a:rPr lang="en-US" sz="2400" b="1" dirty="0">
                <a:solidFill>
                  <a:srgbClr val="FF0000"/>
                </a:solidFill>
                <a:latin typeface="Times New Roman" panose="02020603050405020304" pitchFamily="18" charset="0"/>
                <a:cs typeface="Times New Roman" panose="02020603050405020304" pitchFamily="18" charset="0"/>
              </a:rPr>
              <a:t>Freeze sprays </a:t>
            </a:r>
            <a:r>
              <a:rPr lang="en-US" sz="2400" dirty="0">
                <a:latin typeface="Times New Roman" panose="02020603050405020304" pitchFamily="18" charset="0"/>
                <a:cs typeface="Times New Roman" panose="02020603050405020304" pitchFamily="18" charset="0"/>
              </a:rPr>
              <a:t>contain pressurised liquids that evaporate at low temperature when sprayed on to the skin, </a:t>
            </a:r>
            <a:r>
              <a:rPr lang="en-US" sz="2400" dirty="0">
                <a:solidFill>
                  <a:srgbClr val="0070C0"/>
                </a:solidFill>
                <a:latin typeface="Times New Roman" panose="02020603050405020304" pitchFamily="18" charset="0"/>
                <a:cs typeface="Times New Roman" panose="02020603050405020304" pitchFamily="18" charset="0"/>
              </a:rPr>
              <a:t>producing a loss of sensation</a:t>
            </a:r>
            <a:r>
              <a:rPr lang="en-US" sz="2400" dirty="0">
                <a:latin typeface="Times New Roman" panose="02020603050405020304" pitchFamily="18" charset="0"/>
                <a:cs typeface="Times New Roman" panose="02020603050405020304" pitchFamily="18" charset="0"/>
              </a:rPr>
              <a:t> until the nerve endings warm up again.</a:t>
            </a:r>
          </a:p>
          <a:p>
            <a:pPr marL="0" indent="0" algn="just" rtl="0">
              <a:buNone/>
            </a:pPr>
            <a:r>
              <a:rPr lang="en-US" sz="2400" dirty="0">
                <a:latin typeface="Times New Roman" panose="02020603050405020304" pitchFamily="18" charset="0"/>
                <a:cs typeface="Times New Roman" panose="02020603050405020304" pitchFamily="18" charset="0"/>
              </a:rPr>
              <a:t> </a:t>
            </a:r>
          </a:p>
          <a:p>
            <a:pPr algn="just" rtl="0"/>
            <a:r>
              <a:rPr lang="en-US" sz="2400" dirty="0">
                <a:latin typeface="Times New Roman" panose="02020603050405020304" pitchFamily="18" charset="0"/>
                <a:cs typeface="Times New Roman" panose="02020603050405020304" pitchFamily="18" charset="0"/>
              </a:rPr>
              <a:t>They are most useful for treating the </a:t>
            </a:r>
            <a:r>
              <a:rPr lang="en-US" sz="2400" b="1" dirty="0">
                <a:solidFill>
                  <a:srgbClr val="FF0000"/>
                </a:solidFill>
                <a:latin typeface="Times New Roman" panose="02020603050405020304" pitchFamily="18" charset="0"/>
                <a:cs typeface="Times New Roman" panose="02020603050405020304" pitchFamily="18" charset="0"/>
              </a:rPr>
              <a:t>sharp but short-lived pain </a:t>
            </a:r>
            <a:r>
              <a:rPr lang="en-US" sz="2400" dirty="0">
                <a:latin typeface="Times New Roman" panose="02020603050405020304" pitchFamily="18" charset="0"/>
                <a:cs typeface="Times New Roman" panose="02020603050405020304" pitchFamily="18" charset="0"/>
              </a:rPr>
              <a:t>caused by </a:t>
            </a:r>
            <a:r>
              <a:rPr lang="en-US" sz="2400" dirty="0">
                <a:solidFill>
                  <a:srgbClr val="0070C0"/>
                </a:solidFill>
                <a:latin typeface="Times New Roman" panose="02020603050405020304" pitchFamily="18" charset="0"/>
                <a:cs typeface="Times New Roman" panose="02020603050405020304" pitchFamily="18" charset="0"/>
              </a:rPr>
              <a:t>minor knocks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sports injuries</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364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A376-5DC1-49F1-9C2A-0AF3517B411C}"/>
              </a:ext>
            </a:extLst>
          </p:cNvPr>
          <p:cNvSpPr>
            <a:spLocks noGrp="1"/>
          </p:cNvSpPr>
          <p:nvPr>
            <p:ph type="title"/>
          </p:nvPr>
        </p:nvSpPr>
        <p:spPr>
          <a:xfrm>
            <a:off x="6972300" y="607392"/>
            <a:ext cx="1823085" cy="3355008"/>
          </a:xfrm>
        </p:spPr>
        <p:txBody>
          <a:bodyPr>
            <a:normAutofit/>
          </a:bodyPr>
          <a:lstStyle/>
          <a:p>
            <a:r>
              <a:rPr lang="en-US" sz="4000" b="1" dirty="0">
                <a:solidFill>
                  <a:srgbClr val="FFFF00"/>
                </a:solidFill>
                <a:latin typeface="HelveticaNeue-BoldCond"/>
              </a:rPr>
              <a:t>Opioid myths</a:t>
            </a:r>
            <a:endParaRPr lang="ar-SA" sz="4000" dirty="0">
              <a:solidFill>
                <a:srgbClr val="FFFF00"/>
              </a:solidFill>
            </a:endParaRPr>
          </a:p>
        </p:txBody>
      </p:sp>
      <p:pic>
        <p:nvPicPr>
          <p:cNvPr id="5" name="Content Placeholder 4">
            <a:extLst>
              <a:ext uri="{FF2B5EF4-FFF2-40B4-BE49-F238E27FC236}">
                <a16:creationId xmlns:a16="http://schemas.microsoft.com/office/drawing/2014/main" id="{BD86B02A-A2CA-4031-951F-6E99BB67577D}"/>
              </a:ext>
            </a:extLst>
          </p:cNvPr>
          <p:cNvPicPr>
            <a:picLocks noGrp="1" noChangeAspect="1"/>
          </p:cNvPicPr>
          <p:nvPr>
            <p:ph idx="1"/>
          </p:nvPr>
        </p:nvPicPr>
        <p:blipFill>
          <a:blip r:embed="rId2"/>
          <a:stretch>
            <a:fillRect/>
          </a:stretch>
        </p:blipFill>
        <p:spPr>
          <a:xfrm>
            <a:off x="348615" y="1219200"/>
            <a:ext cx="6052185" cy="4495800"/>
          </a:xfrm>
          <a:prstGeom prst="rect">
            <a:avLst/>
          </a:prstGeom>
        </p:spPr>
      </p:pic>
      <p:sp>
        <p:nvSpPr>
          <p:cNvPr id="4" name="Text Placeholder 3">
            <a:extLst>
              <a:ext uri="{FF2B5EF4-FFF2-40B4-BE49-F238E27FC236}">
                <a16:creationId xmlns:a16="http://schemas.microsoft.com/office/drawing/2014/main" id="{3D2C903B-01FF-4B3E-9DE4-086C3DC063D2}"/>
              </a:ext>
            </a:extLst>
          </p:cNvPr>
          <p:cNvSpPr>
            <a:spLocks noGrp="1"/>
          </p:cNvSpPr>
          <p:nvPr>
            <p:ph type="body" sz="half" idx="2"/>
          </p:nvPr>
        </p:nvSpPr>
        <p:spPr>
          <a:xfrm>
            <a:off x="6972300" y="4114800"/>
            <a:ext cx="1823085" cy="1676400"/>
          </a:xfrm>
        </p:spPr>
        <p:txBody>
          <a:bodyPr/>
          <a:lstStyle/>
          <a:p>
            <a:endParaRPr lang="ar-SA" dirty="0"/>
          </a:p>
        </p:txBody>
      </p:sp>
    </p:spTree>
    <p:extLst>
      <p:ext uri="{BB962C8B-B14F-4D97-AF65-F5344CB8AC3E}">
        <p14:creationId xmlns:p14="http://schemas.microsoft.com/office/powerpoint/2010/main" val="3606619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2D60-45B1-4483-BB11-2F3C0AC0319D}"/>
              </a:ext>
            </a:extLst>
          </p:cNvPr>
          <p:cNvSpPr>
            <a:spLocks noGrp="1"/>
          </p:cNvSpPr>
          <p:nvPr>
            <p:ph type="title"/>
          </p:nvPr>
        </p:nvSpPr>
        <p:spPr/>
        <p:txBody>
          <a:bodyPr/>
          <a:lstStyle/>
          <a:p>
            <a:endParaRPr lang="ar-SA"/>
          </a:p>
        </p:txBody>
      </p:sp>
      <p:pic>
        <p:nvPicPr>
          <p:cNvPr id="5" name="Content Placeholder 4">
            <a:extLst>
              <a:ext uri="{FF2B5EF4-FFF2-40B4-BE49-F238E27FC236}">
                <a16:creationId xmlns:a16="http://schemas.microsoft.com/office/drawing/2014/main" id="{070506B5-5CF4-4C81-97F2-8BCA7805BB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52400"/>
            <a:ext cx="4396977" cy="6523037"/>
          </a:xfrm>
        </p:spPr>
      </p:pic>
      <p:pic>
        <p:nvPicPr>
          <p:cNvPr id="6" name="Picture 5">
            <a:extLst>
              <a:ext uri="{FF2B5EF4-FFF2-40B4-BE49-F238E27FC236}">
                <a16:creationId xmlns:a16="http://schemas.microsoft.com/office/drawing/2014/main" id="{A51CA2C4-369C-478C-A28E-F906878DC651}"/>
              </a:ext>
            </a:extLst>
          </p:cNvPr>
          <p:cNvPicPr>
            <a:picLocks noChangeAspect="1"/>
          </p:cNvPicPr>
          <p:nvPr/>
        </p:nvPicPr>
        <p:blipFill>
          <a:blip r:embed="rId3"/>
          <a:stretch>
            <a:fillRect/>
          </a:stretch>
        </p:blipFill>
        <p:spPr>
          <a:xfrm>
            <a:off x="176403" y="152152"/>
            <a:ext cx="4395597" cy="6523285"/>
          </a:xfrm>
          <a:prstGeom prst="rect">
            <a:avLst/>
          </a:prstGeom>
        </p:spPr>
      </p:pic>
    </p:spTree>
    <p:extLst>
      <p:ext uri="{BB962C8B-B14F-4D97-AF65-F5344CB8AC3E}">
        <p14:creationId xmlns:p14="http://schemas.microsoft.com/office/powerpoint/2010/main" val="40518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BDC4-30A9-47E2-9DD6-BE39749F4FD9}"/>
              </a:ext>
            </a:extLst>
          </p:cNvPr>
          <p:cNvSpPr>
            <a:spLocks noGrp="1"/>
          </p:cNvSpPr>
          <p:nvPr>
            <p:ph type="title"/>
          </p:nvPr>
        </p:nvSpPr>
        <p:spPr/>
        <p:txBody>
          <a:bodyPr/>
          <a:lstStyle/>
          <a:p>
            <a:r>
              <a:rPr lang="en-US" dirty="0">
                <a:latin typeface="AdvTT0feaae4e"/>
              </a:rPr>
              <a:t>Mode of action</a:t>
            </a:r>
            <a:endParaRPr lang="ar-SA" dirty="0">
              <a:latin typeface="AdvTT0feaae4e"/>
            </a:endParaRPr>
          </a:p>
        </p:txBody>
      </p:sp>
      <p:sp>
        <p:nvSpPr>
          <p:cNvPr id="3" name="Content Placeholder 2">
            <a:extLst>
              <a:ext uri="{FF2B5EF4-FFF2-40B4-BE49-F238E27FC236}">
                <a16:creationId xmlns:a16="http://schemas.microsoft.com/office/drawing/2014/main" id="{8166B3FA-148F-4387-B261-B469D41DE509}"/>
              </a:ext>
            </a:extLst>
          </p:cNvPr>
          <p:cNvSpPr>
            <a:spLocks noGrp="1"/>
          </p:cNvSpPr>
          <p:nvPr>
            <p:ph idx="1"/>
          </p:nvPr>
        </p:nvSpPr>
        <p:spPr>
          <a:xfrm>
            <a:off x="731520" y="2014194"/>
            <a:ext cx="7680960" cy="4615206"/>
          </a:xfrm>
        </p:spPr>
        <p:txBody>
          <a:bodyPr>
            <a:normAutofit fontScale="92500" lnSpcReduction="10000"/>
          </a:bodyPr>
          <a:lstStyle/>
          <a:p>
            <a:pPr algn="just" rtl="0"/>
            <a:r>
              <a:rPr lang="en-US" sz="2400" dirty="0">
                <a:latin typeface="Times New Roman" panose="02020603050405020304" pitchFamily="18" charset="0"/>
                <a:cs typeface="Times New Roman" panose="02020603050405020304" pitchFamily="18" charset="0"/>
              </a:rPr>
              <a:t>NSAIDs </a:t>
            </a:r>
            <a:r>
              <a:rPr lang="en-US" sz="2400" dirty="0">
                <a:solidFill>
                  <a:srgbClr val="FF0000"/>
                </a:solidFill>
                <a:latin typeface="Times New Roman" panose="02020603050405020304" pitchFamily="18" charset="0"/>
                <a:cs typeface="Times New Roman" panose="02020603050405020304" pitchFamily="18" charset="0"/>
              </a:rPr>
              <a:t>reduce the production of prostaglandins </a:t>
            </a:r>
            <a:r>
              <a:rPr lang="en-US" sz="2400" dirty="0">
                <a:latin typeface="Times New Roman" panose="02020603050405020304" pitchFamily="18" charset="0"/>
                <a:cs typeface="Times New Roman" panose="02020603050405020304" pitchFamily="18" charset="0"/>
              </a:rPr>
              <a:t>by inhibiting the enzyme cyclo-oxygenase. They vary in their selectivity for inhibiting different types of cyclo-oxygenase; selective inhibition of cyclo-oxygenase-2 is associated with less gastro-intestinal intolerance.</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Products formed from arachidonic acid also have a role in platelet aggregation. Aspirin interferes with their synthesis, producing a net anticoagulant effect by </a:t>
            </a:r>
            <a:r>
              <a:rPr lang="en-US" sz="2400" dirty="0">
                <a:solidFill>
                  <a:srgbClr val="FF0000"/>
                </a:solidFill>
                <a:latin typeface="Times New Roman" panose="02020603050405020304" pitchFamily="18" charset="0"/>
                <a:cs typeface="Times New Roman" panose="02020603050405020304" pitchFamily="18" charset="0"/>
              </a:rPr>
              <a:t>inhibiting platelet aggregation</a:t>
            </a:r>
            <a:r>
              <a:rPr lang="en-US" sz="2400" dirty="0">
                <a:latin typeface="Times New Roman" panose="02020603050405020304" pitchFamily="18" charset="0"/>
                <a:cs typeface="Times New Roman" panose="02020603050405020304" pitchFamily="18" charset="0"/>
              </a:rPr>
              <a:t>. Ibuprofen has much less antiplatelet activity.</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Prostaglandin inhibition also explains the </a:t>
            </a:r>
            <a:r>
              <a:rPr lang="en-US" sz="2400" dirty="0">
                <a:solidFill>
                  <a:srgbClr val="FF0000"/>
                </a:solidFill>
                <a:latin typeface="Times New Roman" panose="02020603050405020304" pitchFamily="18" charset="0"/>
                <a:cs typeface="Times New Roman" panose="02020603050405020304" pitchFamily="18" charset="0"/>
              </a:rPr>
              <a:t>antipyretic activity </a:t>
            </a:r>
            <a:r>
              <a:rPr lang="en-US" sz="2400" dirty="0">
                <a:latin typeface="Times New Roman" panose="02020603050405020304" pitchFamily="18" charset="0"/>
                <a:cs typeface="Times New Roman" panose="02020603050405020304" pitchFamily="18" charset="0"/>
              </a:rPr>
              <a:t>of ibuprofen and aspirin.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14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83C3-9687-44B4-8EEA-81E438BCCFEF}"/>
              </a:ext>
            </a:extLst>
          </p:cNvPr>
          <p:cNvSpPr>
            <a:spLocks noGrp="1"/>
          </p:cNvSpPr>
          <p:nvPr>
            <p:ph type="title"/>
          </p:nvPr>
        </p:nvSpPr>
        <p:spPr/>
        <p:txBody>
          <a:bodyPr>
            <a:normAutofit/>
          </a:bodyPr>
          <a:lstStyle/>
          <a:p>
            <a:r>
              <a:rPr lang="en-US" dirty="0">
                <a:solidFill>
                  <a:srgbClr val="231F20"/>
                </a:solidFill>
                <a:latin typeface="AdvTT0feaae4e"/>
              </a:rPr>
              <a:t>Non-steroidal anti-inflammatory</a:t>
            </a:r>
            <a:br>
              <a:rPr lang="en-US" dirty="0">
                <a:solidFill>
                  <a:srgbClr val="231F20"/>
                </a:solidFill>
                <a:latin typeface="AdvTT0feaae4e"/>
              </a:rPr>
            </a:br>
            <a:r>
              <a:rPr lang="en-US" dirty="0">
                <a:solidFill>
                  <a:srgbClr val="231F20"/>
                </a:solidFill>
                <a:latin typeface="AdvTT0feaae4e"/>
              </a:rPr>
              <a:t>drugs</a:t>
            </a:r>
            <a:endParaRPr lang="ar-SA" dirty="0"/>
          </a:p>
        </p:txBody>
      </p:sp>
      <p:sp>
        <p:nvSpPr>
          <p:cNvPr id="3" name="Content Placeholder 2">
            <a:extLst>
              <a:ext uri="{FF2B5EF4-FFF2-40B4-BE49-F238E27FC236}">
                <a16:creationId xmlns:a16="http://schemas.microsoft.com/office/drawing/2014/main" id="{C927B6BB-B287-4578-9A42-3FAAC600144B}"/>
              </a:ext>
            </a:extLst>
          </p:cNvPr>
          <p:cNvSpPr>
            <a:spLocks noGrp="1"/>
          </p:cNvSpPr>
          <p:nvPr>
            <p:ph idx="1"/>
          </p:nvPr>
        </p:nvSpPr>
        <p:spPr>
          <a:xfrm>
            <a:off x="731520" y="2014194"/>
            <a:ext cx="7680960" cy="4615206"/>
          </a:xfrm>
        </p:spPr>
        <p:txBody>
          <a:bodyPr>
            <a:normAutofit fontScale="92500" lnSpcReduction="2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Ibuprofen</a:t>
            </a:r>
            <a:r>
              <a:rPr lang="en-US" sz="2400" dirty="0">
                <a:latin typeface="Times New Roman" panose="02020603050405020304" pitchFamily="18" charset="0"/>
                <a:cs typeface="Times New Roman" panose="02020603050405020304" pitchFamily="18" charset="0"/>
              </a:rPr>
              <a:t> is a propionic acid derivative with anti-inflammatory, analgesic, and antipyretic properties. It has </a:t>
            </a:r>
            <a:r>
              <a:rPr lang="en-US" sz="2400" dirty="0">
                <a:solidFill>
                  <a:srgbClr val="0070C0"/>
                </a:solidFill>
                <a:latin typeface="Times New Roman" panose="02020603050405020304" pitchFamily="18" charset="0"/>
                <a:cs typeface="Times New Roman" panose="02020603050405020304" pitchFamily="18" charset="0"/>
              </a:rPr>
              <a:t>fewer side-effects </a:t>
            </a:r>
            <a:r>
              <a:rPr lang="en-US" sz="2400" dirty="0">
                <a:latin typeface="Times New Roman" panose="02020603050405020304" pitchFamily="18" charset="0"/>
                <a:cs typeface="Times New Roman" panose="02020603050405020304" pitchFamily="18" charset="0"/>
              </a:rPr>
              <a:t>than other non-selective NSAIDs but its anti-inflammatory properties are </a:t>
            </a:r>
            <a:r>
              <a:rPr lang="en-US" sz="2400" dirty="0">
                <a:solidFill>
                  <a:srgbClr val="0070C0"/>
                </a:solidFill>
                <a:latin typeface="Times New Roman" panose="02020603050405020304" pitchFamily="18" charset="0"/>
                <a:cs typeface="Times New Roman" panose="02020603050405020304" pitchFamily="18" charset="0"/>
              </a:rPr>
              <a:t>weaker</a:t>
            </a:r>
            <a:r>
              <a:rPr lang="en-US" sz="2400" dirty="0">
                <a:latin typeface="Times New Roman" panose="02020603050405020304" pitchFamily="18" charset="0"/>
                <a:cs typeface="Times New Roman" panose="02020603050405020304" pitchFamily="18" charset="0"/>
              </a:rPr>
              <a:t>. It is unsuitable for conditions where inflammation is prominent, such as acute gout. </a:t>
            </a:r>
            <a:r>
              <a:rPr lang="en-US" sz="2400" dirty="0">
                <a:solidFill>
                  <a:srgbClr val="FF0000"/>
                </a:solidFill>
                <a:latin typeface="Times New Roman" panose="02020603050405020304" pitchFamily="18" charset="0"/>
                <a:cs typeface="Times New Roman" panose="02020603050405020304" pitchFamily="18" charset="0"/>
              </a:rPr>
              <a:t>Dexibuprofen</a:t>
            </a:r>
            <a:r>
              <a:rPr lang="en-US" sz="2400" dirty="0">
                <a:latin typeface="Times New Roman" panose="02020603050405020304" pitchFamily="18" charset="0"/>
                <a:cs typeface="Times New Roman" panose="02020603050405020304" pitchFamily="18" charset="0"/>
              </a:rPr>
              <a:t> is the active enantiomer of ibuprofen.</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Naproxen </a:t>
            </a:r>
            <a:r>
              <a:rPr lang="en-US" sz="2400" dirty="0">
                <a:latin typeface="Times New Roman" panose="02020603050405020304" pitchFamily="18" charset="0"/>
                <a:cs typeface="Times New Roman" panose="02020603050405020304" pitchFamily="18" charset="0"/>
              </a:rPr>
              <a:t>is one of the first choices because it combines </a:t>
            </a:r>
            <a:r>
              <a:rPr lang="en-US" sz="2400" dirty="0">
                <a:solidFill>
                  <a:srgbClr val="0070C0"/>
                </a:solidFill>
                <a:latin typeface="Times New Roman" panose="02020603050405020304" pitchFamily="18" charset="0"/>
                <a:cs typeface="Times New Roman" panose="02020603050405020304" pitchFamily="18" charset="0"/>
              </a:rPr>
              <a:t>good efficacy </a:t>
            </a:r>
            <a:r>
              <a:rPr lang="en-US" sz="2400" dirty="0">
                <a:latin typeface="Times New Roman" panose="02020603050405020304" pitchFamily="18" charset="0"/>
                <a:cs typeface="Times New Roman" panose="02020603050405020304" pitchFamily="18" charset="0"/>
              </a:rPr>
              <a:t>with a </a:t>
            </a:r>
            <a:r>
              <a:rPr lang="en-US" sz="2400" dirty="0">
                <a:solidFill>
                  <a:srgbClr val="0070C0"/>
                </a:solidFill>
                <a:latin typeface="Times New Roman" panose="02020603050405020304" pitchFamily="18" charset="0"/>
                <a:cs typeface="Times New Roman" panose="02020603050405020304" pitchFamily="18" charset="0"/>
              </a:rPr>
              <a:t>low incidence of side-effects </a:t>
            </a:r>
            <a:r>
              <a:rPr lang="en-US" sz="2400" dirty="0">
                <a:latin typeface="Times New Roman" panose="02020603050405020304" pitchFamily="18" charset="0"/>
                <a:cs typeface="Times New Roman" panose="02020603050405020304" pitchFamily="18" charset="0"/>
              </a:rPr>
              <a:t>(but more than ibuprofen).</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Fenoprofen</a:t>
            </a:r>
            <a:r>
              <a:rPr lang="en-US" sz="2400" dirty="0">
                <a:latin typeface="Times New Roman" panose="02020603050405020304" pitchFamily="18" charset="0"/>
                <a:cs typeface="Times New Roman" panose="02020603050405020304" pitchFamily="18" charset="0"/>
              </a:rPr>
              <a:t> is as effective as naproxen, and </a:t>
            </a:r>
            <a:r>
              <a:rPr lang="en-US" sz="2400" dirty="0">
                <a:solidFill>
                  <a:srgbClr val="FF0000"/>
                </a:solidFill>
                <a:latin typeface="Times New Roman" panose="02020603050405020304" pitchFamily="18" charset="0"/>
                <a:cs typeface="Times New Roman" panose="02020603050405020304" pitchFamily="18" charset="0"/>
              </a:rPr>
              <a:t>flurbiprofen</a:t>
            </a:r>
            <a:r>
              <a:rPr lang="en-US" sz="2400" dirty="0">
                <a:latin typeface="Times New Roman" panose="02020603050405020304" pitchFamily="18" charset="0"/>
                <a:cs typeface="Times New Roman" panose="02020603050405020304" pitchFamily="18" charset="0"/>
              </a:rPr>
              <a:t> may be </a:t>
            </a:r>
            <a:r>
              <a:rPr lang="en-US" sz="2400" dirty="0">
                <a:solidFill>
                  <a:srgbClr val="0070C0"/>
                </a:solidFill>
                <a:latin typeface="Times New Roman" panose="02020603050405020304" pitchFamily="18" charset="0"/>
                <a:cs typeface="Times New Roman" panose="02020603050405020304" pitchFamily="18" charset="0"/>
              </a:rPr>
              <a:t>slightly more effective</a:t>
            </a:r>
            <a:r>
              <a:rPr lang="en-US" sz="2400" dirty="0">
                <a:latin typeface="Times New Roman" panose="02020603050405020304" pitchFamily="18" charset="0"/>
                <a:cs typeface="Times New Roman" panose="02020603050405020304" pitchFamily="18" charset="0"/>
              </a:rPr>
              <a:t>. Both are associated with slightly more gastro-intestinal side-effects than ibuprofen.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57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BB79-6642-4867-9A3F-F6E9414BC56A}"/>
              </a:ext>
            </a:extLst>
          </p:cNvPr>
          <p:cNvSpPr>
            <a:spLocks noGrp="1"/>
          </p:cNvSpPr>
          <p:nvPr>
            <p:ph type="title"/>
          </p:nvPr>
        </p:nvSpPr>
        <p:spPr/>
        <p:txBody>
          <a:bodyPr/>
          <a:lstStyle/>
          <a:p>
            <a:r>
              <a:rPr lang="en-US" dirty="0">
                <a:solidFill>
                  <a:srgbClr val="231F20"/>
                </a:solidFill>
                <a:latin typeface="AdvTT0feaae4e"/>
              </a:rPr>
              <a:t>Non-steroidal anti-inflammatory</a:t>
            </a:r>
            <a:br>
              <a:rPr lang="en-US" dirty="0">
                <a:solidFill>
                  <a:srgbClr val="231F20"/>
                </a:solidFill>
                <a:latin typeface="AdvTT0feaae4e"/>
              </a:rPr>
            </a:br>
            <a:r>
              <a:rPr lang="en-US" dirty="0">
                <a:solidFill>
                  <a:srgbClr val="231F20"/>
                </a:solidFill>
                <a:latin typeface="AdvTT0feaae4e"/>
              </a:rPr>
              <a:t>drugs</a:t>
            </a:r>
            <a:endParaRPr lang="ar-SA" dirty="0"/>
          </a:p>
        </p:txBody>
      </p:sp>
      <p:sp>
        <p:nvSpPr>
          <p:cNvPr id="3" name="Content Placeholder 2">
            <a:extLst>
              <a:ext uri="{FF2B5EF4-FFF2-40B4-BE49-F238E27FC236}">
                <a16:creationId xmlns:a16="http://schemas.microsoft.com/office/drawing/2014/main" id="{A4E8A46B-C742-40AB-9A86-338E3878207E}"/>
              </a:ext>
            </a:extLst>
          </p:cNvPr>
          <p:cNvSpPr>
            <a:spLocks noGrp="1"/>
          </p:cNvSpPr>
          <p:nvPr>
            <p:ph idx="1"/>
          </p:nvPr>
        </p:nvSpPr>
        <p:spPr>
          <a:xfrm>
            <a:off x="731520" y="2103120"/>
            <a:ext cx="7680960" cy="4373880"/>
          </a:xfrm>
        </p:spPr>
        <p:txBody>
          <a:bodyPr>
            <a:normAutofit fontScale="925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Ketoprofen</a:t>
            </a:r>
            <a:r>
              <a:rPr lang="en-US" sz="2400" dirty="0">
                <a:latin typeface="Times New Roman" panose="02020603050405020304" pitchFamily="18" charset="0"/>
                <a:cs typeface="Times New Roman" panose="02020603050405020304" pitchFamily="18" charset="0"/>
              </a:rPr>
              <a:t> has anti-inflammatory properties similar to ibuprofen and has </a:t>
            </a:r>
            <a:r>
              <a:rPr lang="en-US" sz="2400" dirty="0">
                <a:solidFill>
                  <a:srgbClr val="0070C0"/>
                </a:solidFill>
                <a:latin typeface="Times New Roman" panose="02020603050405020304" pitchFamily="18" charset="0"/>
                <a:cs typeface="Times New Roman" panose="02020603050405020304" pitchFamily="18" charset="0"/>
              </a:rPr>
              <a:t>more side-effects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Dexketoprofen</a:t>
            </a:r>
            <a:r>
              <a:rPr lang="en-US" sz="2400" dirty="0">
                <a:latin typeface="Times New Roman" panose="02020603050405020304" pitchFamily="18" charset="0"/>
                <a:cs typeface="Times New Roman" panose="02020603050405020304" pitchFamily="18" charset="0"/>
              </a:rPr>
              <a:t>, an isomer of ketoprofen, has been introduced for the </a:t>
            </a:r>
            <a:r>
              <a:rPr lang="en-US" sz="2400" dirty="0">
                <a:solidFill>
                  <a:srgbClr val="0070C0"/>
                </a:solidFill>
                <a:latin typeface="Times New Roman" panose="02020603050405020304" pitchFamily="18" charset="0"/>
                <a:cs typeface="Times New Roman" panose="02020603050405020304" pitchFamily="18" charset="0"/>
              </a:rPr>
              <a:t>short-term relief </a:t>
            </a:r>
            <a:r>
              <a:rPr lang="en-US" sz="2400" dirty="0">
                <a:latin typeface="Times New Roman" panose="02020603050405020304" pitchFamily="18" charset="0"/>
                <a:cs typeface="Times New Roman" panose="02020603050405020304" pitchFamily="18" charset="0"/>
              </a:rPr>
              <a:t>of mild to moderate pain.</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Diclofenac sodium</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aceclofenac</a:t>
            </a:r>
            <a:r>
              <a:rPr lang="en-US" sz="2400" dirty="0">
                <a:latin typeface="Times New Roman" panose="02020603050405020304" pitchFamily="18" charset="0"/>
                <a:cs typeface="Times New Roman" panose="02020603050405020304" pitchFamily="18" charset="0"/>
              </a:rPr>
              <a:t> are similar in efficacy to naproxen.</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Indometacin</a:t>
            </a:r>
            <a:r>
              <a:rPr lang="en-US" sz="2400" dirty="0">
                <a:latin typeface="Times New Roman" panose="02020603050405020304" pitchFamily="18" charset="0"/>
                <a:cs typeface="Times New Roman" panose="02020603050405020304" pitchFamily="18" charset="0"/>
              </a:rPr>
              <a:t> has an action </a:t>
            </a:r>
            <a:r>
              <a:rPr lang="en-US" sz="2400" dirty="0">
                <a:solidFill>
                  <a:srgbClr val="0070C0"/>
                </a:solidFill>
                <a:latin typeface="Times New Roman" panose="02020603050405020304" pitchFamily="18" charset="0"/>
                <a:cs typeface="Times New Roman" panose="02020603050405020304" pitchFamily="18" charset="0"/>
              </a:rPr>
              <a:t>equal to or superior </a:t>
            </a:r>
            <a:r>
              <a:rPr lang="en-US" sz="2400" dirty="0">
                <a:latin typeface="Times New Roman" panose="02020603050405020304" pitchFamily="18" charset="0"/>
                <a:cs typeface="Times New Roman" panose="02020603050405020304" pitchFamily="18" charset="0"/>
              </a:rPr>
              <a:t>to that of naproxen, but with a </a:t>
            </a:r>
            <a:r>
              <a:rPr lang="en-US" sz="2400" dirty="0">
                <a:solidFill>
                  <a:srgbClr val="0070C0"/>
                </a:solidFill>
                <a:latin typeface="Times New Roman" panose="02020603050405020304" pitchFamily="18" charset="0"/>
                <a:cs typeface="Times New Roman" panose="02020603050405020304" pitchFamily="18" charset="0"/>
              </a:rPr>
              <a:t>high incidence of side-effects </a:t>
            </a:r>
            <a:r>
              <a:rPr lang="en-US" sz="2400" dirty="0">
                <a:latin typeface="Times New Roman" panose="02020603050405020304" pitchFamily="18" charset="0"/>
                <a:cs typeface="Times New Roman" panose="02020603050405020304" pitchFamily="18" charset="0"/>
              </a:rPr>
              <a:t>including headache, dizziness, and gastro-intestinal disturbances.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34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6156-34AB-4000-A138-E5FF08470019}"/>
              </a:ext>
            </a:extLst>
          </p:cNvPr>
          <p:cNvSpPr>
            <a:spLocks noGrp="1"/>
          </p:cNvSpPr>
          <p:nvPr>
            <p:ph type="title"/>
          </p:nvPr>
        </p:nvSpPr>
        <p:spPr/>
        <p:txBody>
          <a:bodyPr/>
          <a:lstStyle/>
          <a:p>
            <a:r>
              <a:rPr lang="en-US" dirty="0">
                <a:solidFill>
                  <a:srgbClr val="231F20"/>
                </a:solidFill>
                <a:latin typeface="AdvTT0feaae4e"/>
              </a:rPr>
              <a:t>Non-steroidal anti-inflammatory</a:t>
            </a:r>
            <a:br>
              <a:rPr lang="en-US" dirty="0">
                <a:solidFill>
                  <a:srgbClr val="231F20"/>
                </a:solidFill>
                <a:latin typeface="AdvTT0feaae4e"/>
              </a:rPr>
            </a:br>
            <a:r>
              <a:rPr lang="en-US" dirty="0">
                <a:solidFill>
                  <a:srgbClr val="231F20"/>
                </a:solidFill>
                <a:latin typeface="AdvTT0feaae4e"/>
              </a:rPr>
              <a:t>drugs</a:t>
            </a:r>
            <a:endParaRPr lang="ar-SA" dirty="0"/>
          </a:p>
        </p:txBody>
      </p:sp>
      <p:sp>
        <p:nvSpPr>
          <p:cNvPr id="3" name="Content Placeholder 2">
            <a:extLst>
              <a:ext uri="{FF2B5EF4-FFF2-40B4-BE49-F238E27FC236}">
                <a16:creationId xmlns:a16="http://schemas.microsoft.com/office/drawing/2014/main" id="{F014AE02-8630-4AB1-BD4C-0E9036FCBADB}"/>
              </a:ext>
            </a:extLst>
          </p:cNvPr>
          <p:cNvSpPr>
            <a:spLocks noGrp="1"/>
          </p:cNvSpPr>
          <p:nvPr>
            <p:ph idx="1"/>
          </p:nvPr>
        </p:nvSpPr>
        <p:spPr>
          <a:xfrm>
            <a:off x="731520" y="2103120"/>
            <a:ext cx="7680960" cy="4526280"/>
          </a:xfrm>
        </p:spPr>
        <p:txBody>
          <a:bodyPr>
            <a:normAutofit fontScale="92500" lnSpcReduction="1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Mefenamic acid </a:t>
            </a:r>
            <a:r>
              <a:rPr lang="en-US" sz="2400" dirty="0">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used in ≥12 year-old</a:t>
            </a:r>
            <a:r>
              <a:rPr lang="en-US" sz="2400" dirty="0">
                <a:latin typeface="Times New Roman" panose="02020603050405020304" pitchFamily="18" charset="0"/>
                <a:cs typeface="Times New Roman" panose="02020603050405020304" pitchFamily="18" charset="0"/>
              </a:rPr>
              <a:t>) as minor anti-inflammatory properties. It has occasionally been associated with </a:t>
            </a:r>
            <a:r>
              <a:rPr lang="en-US" sz="2400" dirty="0">
                <a:solidFill>
                  <a:srgbClr val="0070C0"/>
                </a:solidFill>
                <a:latin typeface="Times New Roman" panose="02020603050405020304" pitchFamily="18" charset="0"/>
                <a:cs typeface="Times New Roman" panose="02020603050405020304" pitchFamily="18" charset="0"/>
              </a:rPr>
              <a:t>diarrhoea</a:t>
            </a:r>
            <a:r>
              <a:rPr lang="en-US" sz="2400" dirty="0">
                <a:latin typeface="Times New Roman" panose="02020603050405020304" pitchFamily="18" charset="0"/>
                <a:cs typeface="Times New Roman" panose="02020603050405020304" pitchFamily="18" charset="0"/>
              </a:rPr>
              <a:t> and </a:t>
            </a:r>
            <a:r>
              <a:rPr lang="en-US" sz="2400" dirty="0">
                <a:solidFill>
                  <a:srgbClr val="0070C0"/>
                </a:solidFill>
                <a:latin typeface="Times New Roman" panose="02020603050405020304" pitchFamily="18" charset="0"/>
                <a:cs typeface="Times New Roman" panose="02020603050405020304" pitchFamily="18" charset="0"/>
              </a:rPr>
              <a:t>haemolytic anaemia </a:t>
            </a:r>
            <a:r>
              <a:rPr lang="en-US" sz="2400" dirty="0">
                <a:latin typeface="Times New Roman" panose="02020603050405020304" pitchFamily="18" charset="0"/>
                <a:cs typeface="Times New Roman" panose="02020603050405020304" pitchFamily="18" charset="0"/>
              </a:rPr>
              <a:t>which </a:t>
            </a:r>
            <a:r>
              <a:rPr lang="en-US" sz="2400" dirty="0">
                <a:solidFill>
                  <a:srgbClr val="7030A0"/>
                </a:solidFill>
                <a:latin typeface="Times New Roman" panose="02020603050405020304" pitchFamily="18" charset="0"/>
                <a:cs typeface="Times New Roman" panose="02020603050405020304" pitchFamily="18" charset="0"/>
              </a:rPr>
              <a:t>require discontinuation of treatment</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Meloxicam</a:t>
            </a:r>
            <a:r>
              <a:rPr lang="en-US" sz="2400" dirty="0">
                <a:latin typeface="Times New Roman" panose="02020603050405020304" pitchFamily="18" charset="0"/>
                <a:cs typeface="Times New Roman" panose="02020603050405020304" pitchFamily="18" charset="0"/>
              </a:rPr>
              <a:t> is licensed for the short-term relief of pain in osteoarthritis and </a:t>
            </a:r>
            <a:r>
              <a:rPr lang="en-US" sz="2400" dirty="0">
                <a:solidFill>
                  <a:srgbClr val="0070C0"/>
                </a:solidFill>
                <a:latin typeface="Times New Roman" panose="02020603050405020304" pitchFamily="18" charset="0"/>
                <a:cs typeface="Times New Roman" panose="02020603050405020304" pitchFamily="18" charset="0"/>
              </a:rPr>
              <a:t>for long-term treatment </a:t>
            </a:r>
            <a:r>
              <a:rPr lang="en-US" sz="2400" dirty="0">
                <a:latin typeface="Times New Roman" panose="02020603050405020304" pitchFamily="18" charset="0"/>
                <a:cs typeface="Times New Roman" panose="02020603050405020304" pitchFamily="18" charset="0"/>
              </a:rPr>
              <a:t>of rheumatoid arthritis and ankylosing spondylitis.</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Piroxicam</a:t>
            </a:r>
            <a:r>
              <a:rPr lang="en-US" sz="2400" dirty="0">
                <a:latin typeface="Times New Roman" panose="02020603050405020304" pitchFamily="18" charset="0"/>
                <a:cs typeface="Times New Roman" panose="02020603050405020304" pitchFamily="18" charset="0"/>
              </a:rPr>
              <a:t> is as effective as naproxen and has a long duration of action which permits </a:t>
            </a:r>
            <a:r>
              <a:rPr lang="en-US" sz="2400" dirty="0">
                <a:solidFill>
                  <a:srgbClr val="0070C0"/>
                </a:solidFill>
                <a:latin typeface="Times New Roman" panose="02020603050405020304" pitchFamily="18" charset="0"/>
                <a:cs typeface="Times New Roman" panose="02020603050405020304" pitchFamily="18" charset="0"/>
              </a:rPr>
              <a:t>once-daily</a:t>
            </a:r>
            <a:r>
              <a:rPr lang="en-US" sz="2400" dirty="0">
                <a:latin typeface="Times New Roman" panose="02020603050405020304" pitchFamily="18" charset="0"/>
                <a:cs typeface="Times New Roman" panose="02020603050405020304" pitchFamily="18" charset="0"/>
              </a:rPr>
              <a:t> administration. However, it has </a:t>
            </a:r>
            <a:r>
              <a:rPr lang="en-US" sz="2400" dirty="0">
                <a:solidFill>
                  <a:srgbClr val="0070C0"/>
                </a:solidFill>
                <a:latin typeface="Times New Roman" panose="02020603050405020304" pitchFamily="18" charset="0"/>
                <a:cs typeface="Times New Roman" panose="02020603050405020304" pitchFamily="18" charset="0"/>
              </a:rPr>
              <a:t>more gastro-intestinal side effects </a:t>
            </a:r>
            <a:r>
              <a:rPr lang="en-US" sz="2400" dirty="0">
                <a:latin typeface="Times New Roman" panose="02020603050405020304" pitchFamily="18" charset="0"/>
                <a:cs typeface="Times New Roman" panose="02020603050405020304" pitchFamily="18" charset="0"/>
              </a:rPr>
              <a:t>than most other NSAIDs, and is associated with </a:t>
            </a:r>
            <a:r>
              <a:rPr lang="en-US" sz="2400" dirty="0">
                <a:solidFill>
                  <a:srgbClr val="7030A0"/>
                </a:solidFill>
                <a:latin typeface="Times New Roman" panose="02020603050405020304" pitchFamily="18" charset="0"/>
                <a:cs typeface="Times New Roman" panose="02020603050405020304" pitchFamily="18" charset="0"/>
              </a:rPr>
              <a:t>more frequent serious skin reactions</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8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3B81-8C25-4E62-8664-12D8AC75D61E}"/>
              </a:ext>
            </a:extLst>
          </p:cNvPr>
          <p:cNvSpPr>
            <a:spLocks noGrp="1"/>
          </p:cNvSpPr>
          <p:nvPr>
            <p:ph type="title"/>
          </p:nvPr>
        </p:nvSpPr>
        <p:spPr/>
        <p:txBody>
          <a:bodyPr/>
          <a:lstStyle/>
          <a:p>
            <a:r>
              <a:rPr lang="en-US" dirty="0">
                <a:solidFill>
                  <a:srgbClr val="231F20"/>
                </a:solidFill>
                <a:latin typeface="AdvTT0feaae4e"/>
              </a:rPr>
              <a:t>Non-steroidal anti-inflammatory</a:t>
            </a:r>
            <a:br>
              <a:rPr lang="en-US" dirty="0">
                <a:solidFill>
                  <a:srgbClr val="231F20"/>
                </a:solidFill>
                <a:latin typeface="AdvTT0feaae4e"/>
              </a:rPr>
            </a:br>
            <a:r>
              <a:rPr lang="en-US" dirty="0">
                <a:solidFill>
                  <a:srgbClr val="231F20"/>
                </a:solidFill>
                <a:latin typeface="AdvTT0feaae4e"/>
              </a:rPr>
              <a:t>drugs</a:t>
            </a:r>
            <a:endParaRPr lang="ar-SA" dirty="0"/>
          </a:p>
        </p:txBody>
      </p:sp>
      <p:sp>
        <p:nvSpPr>
          <p:cNvPr id="3" name="Content Placeholder 2">
            <a:extLst>
              <a:ext uri="{FF2B5EF4-FFF2-40B4-BE49-F238E27FC236}">
                <a16:creationId xmlns:a16="http://schemas.microsoft.com/office/drawing/2014/main" id="{85AF61D5-3995-4A5F-A94B-54436F31412A}"/>
              </a:ext>
            </a:extLst>
          </p:cNvPr>
          <p:cNvSpPr>
            <a:spLocks noGrp="1"/>
          </p:cNvSpPr>
          <p:nvPr>
            <p:ph idx="1"/>
          </p:nvPr>
        </p:nvSpPr>
        <p:spPr>
          <a:xfrm>
            <a:off x="731520" y="2014194"/>
            <a:ext cx="7680960" cy="4615206"/>
          </a:xfrm>
        </p:spPr>
        <p:txBody>
          <a:bodyPr>
            <a:normAutofit fontScale="92500" lnSpcReduction="20000"/>
          </a:bodyPr>
          <a:lstStyle/>
          <a:p>
            <a:pPr algn="just" rtl="0"/>
            <a:r>
              <a:rPr lang="en-US" sz="2400" dirty="0">
                <a:solidFill>
                  <a:srgbClr val="FF0000"/>
                </a:solidFill>
                <a:latin typeface="Times New Roman" panose="02020603050405020304" pitchFamily="18" charset="0"/>
                <a:cs typeface="Times New Roman" panose="02020603050405020304" pitchFamily="18" charset="0"/>
              </a:rPr>
              <a:t>Tenoxicam</a:t>
            </a:r>
            <a:r>
              <a:rPr lang="en-US" sz="2400" dirty="0">
                <a:latin typeface="Times New Roman" panose="02020603050405020304" pitchFamily="18" charset="0"/>
                <a:cs typeface="Times New Roman" panose="02020603050405020304" pitchFamily="18" charset="0"/>
              </a:rPr>
              <a:t> is similar in activity and tolerance to naproxen. Its long duration of action allows </a:t>
            </a:r>
            <a:r>
              <a:rPr lang="en-US" sz="2400" dirty="0">
                <a:solidFill>
                  <a:srgbClr val="0070C0"/>
                </a:solidFill>
                <a:latin typeface="Times New Roman" panose="02020603050405020304" pitchFamily="18" charset="0"/>
                <a:cs typeface="Times New Roman" panose="02020603050405020304" pitchFamily="18" charset="0"/>
              </a:rPr>
              <a:t>once-daily</a:t>
            </a:r>
            <a:r>
              <a:rPr lang="en-US" sz="2400" dirty="0">
                <a:latin typeface="Times New Roman" panose="02020603050405020304" pitchFamily="18" charset="0"/>
                <a:cs typeface="Times New Roman" panose="02020603050405020304" pitchFamily="18" charset="0"/>
              </a:rPr>
              <a:t> administration.</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solidFill>
                  <a:srgbClr val="FF0000"/>
                </a:solidFill>
                <a:latin typeface="Times New Roman" panose="02020603050405020304" pitchFamily="18" charset="0"/>
                <a:cs typeface="Times New Roman" panose="02020603050405020304" pitchFamily="18" charset="0"/>
              </a:rPr>
              <a:t>Ketorolac trometamol </a:t>
            </a:r>
            <a:r>
              <a:rPr lang="en-US" sz="2400" dirty="0">
                <a:latin typeface="Times New Roman" panose="02020603050405020304" pitchFamily="18" charset="0"/>
                <a:cs typeface="Times New Roman" panose="02020603050405020304" pitchFamily="18" charset="0"/>
              </a:rPr>
              <a:t>and the selective inhibitor of cyclo-oxygenase-2, </a:t>
            </a:r>
            <a:r>
              <a:rPr lang="en-US" sz="2400" dirty="0">
                <a:solidFill>
                  <a:srgbClr val="FF0000"/>
                </a:solidFill>
                <a:latin typeface="Times New Roman" panose="02020603050405020304" pitchFamily="18" charset="0"/>
                <a:cs typeface="Times New Roman" panose="02020603050405020304" pitchFamily="18" charset="0"/>
              </a:rPr>
              <a:t>parecoxib</a:t>
            </a:r>
            <a:r>
              <a:rPr lang="en-US" sz="2400" dirty="0">
                <a:latin typeface="Times New Roman" panose="02020603050405020304" pitchFamily="18" charset="0"/>
                <a:cs typeface="Times New Roman" panose="02020603050405020304" pitchFamily="18" charset="0"/>
              </a:rPr>
              <a:t>, are licensed for the short-term management of </a:t>
            </a:r>
            <a:r>
              <a:rPr lang="en-US" sz="2400" dirty="0">
                <a:solidFill>
                  <a:srgbClr val="0070C0"/>
                </a:solidFill>
                <a:latin typeface="Times New Roman" panose="02020603050405020304" pitchFamily="18" charset="0"/>
                <a:cs typeface="Times New Roman" panose="02020603050405020304" pitchFamily="18" charset="0"/>
              </a:rPr>
              <a:t>postoperative pain</a:t>
            </a:r>
            <a:r>
              <a:rPr lang="en-US" sz="2400" dirty="0">
                <a:latin typeface="Times New Roman" panose="02020603050405020304" pitchFamily="18" charset="0"/>
                <a:cs typeface="Times New Roman" panose="02020603050405020304" pitchFamily="18" charset="0"/>
              </a:rPr>
              <a:t>.</a:t>
            </a:r>
          </a:p>
          <a:p>
            <a:pPr marL="0" indent="0" algn="just" rtl="0">
              <a:buNone/>
            </a:pPr>
            <a:endParaRPr lang="en-US" sz="2400" dirty="0">
              <a:latin typeface="Times New Roman" panose="02020603050405020304" pitchFamily="18" charset="0"/>
              <a:cs typeface="Times New Roman" panose="02020603050405020304" pitchFamily="18" charset="0"/>
            </a:endParaRPr>
          </a:p>
          <a:p>
            <a:pPr algn="just" rtl="0"/>
            <a:r>
              <a:rPr lang="en-US" sz="2400" dirty="0">
                <a:latin typeface="Times New Roman" panose="02020603050405020304" pitchFamily="18" charset="0"/>
                <a:cs typeface="Times New Roman" panose="02020603050405020304" pitchFamily="18" charset="0"/>
              </a:rPr>
              <a:t>The selective inhibitors of cyclo-oxygenase-2, </a:t>
            </a:r>
            <a:r>
              <a:rPr lang="en-US" sz="2400" dirty="0">
                <a:solidFill>
                  <a:srgbClr val="FF0000"/>
                </a:solidFill>
                <a:latin typeface="Times New Roman" panose="02020603050405020304" pitchFamily="18" charset="0"/>
                <a:cs typeface="Times New Roman" panose="02020603050405020304" pitchFamily="18" charset="0"/>
              </a:rPr>
              <a:t>etoricoxib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celecoxib</a:t>
            </a:r>
            <a:r>
              <a:rPr lang="en-US" sz="2400" dirty="0">
                <a:latin typeface="Times New Roman" panose="02020603050405020304" pitchFamily="18" charset="0"/>
                <a:cs typeface="Times New Roman" panose="02020603050405020304" pitchFamily="18" charset="0"/>
              </a:rPr>
              <a:t>, are as effective as non-selective NSAIDs such as naproxen. Available evidence appears to indicate that the risk of serious upper gastro-intestinal events is </a:t>
            </a:r>
            <a:r>
              <a:rPr lang="en-US" sz="2400" b="1" dirty="0">
                <a:solidFill>
                  <a:srgbClr val="0070C0"/>
                </a:solidFill>
                <a:latin typeface="Times New Roman" panose="02020603050405020304" pitchFamily="18" charset="0"/>
                <a:cs typeface="Times New Roman" panose="02020603050405020304" pitchFamily="18" charset="0"/>
              </a:rPr>
              <a:t>lower</a:t>
            </a:r>
            <a:r>
              <a:rPr lang="en-US" sz="2400" dirty="0">
                <a:latin typeface="Times New Roman" panose="02020603050405020304" pitchFamily="18" charset="0"/>
                <a:cs typeface="Times New Roman" panose="02020603050405020304" pitchFamily="18" charset="0"/>
              </a:rPr>
              <a:t> with selective inhibitors compared to non-selective NSAIDs; this advantage may be </a:t>
            </a:r>
            <a:r>
              <a:rPr lang="en-US" sz="2400" b="1" dirty="0">
                <a:solidFill>
                  <a:srgbClr val="0070C0"/>
                </a:solidFill>
                <a:latin typeface="Times New Roman" panose="02020603050405020304" pitchFamily="18" charset="0"/>
                <a:cs typeface="Times New Roman" panose="02020603050405020304" pitchFamily="18" charset="0"/>
              </a:rPr>
              <a:t>lost </a:t>
            </a:r>
            <a:r>
              <a:rPr lang="en-US" sz="2400" dirty="0">
                <a:latin typeface="Times New Roman" panose="02020603050405020304" pitchFamily="18" charset="0"/>
                <a:cs typeface="Times New Roman" panose="02020603050405020304" pitchFamily="18" charset="0"/>
              </a:rPr>
              <a:t>in patients who require concomitant low-dose aspirin.</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818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773</TotalTime>
  <Words>4350</Words>
  <Application>Microsoft Office PowerPoint</Application>
  <PresentationFormat>On-screen Show (4:3)</PresentationFormat>
  <Paragraphs>260</Paragraphs>
  <Slides>48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AdvOT3b30f6db.B</vt:lpstr>
      <vt:lpstr>AdvOT65f8a23b.I</vt:lpstr>
      <vt:lpstr>AdvOTce3d9a73</vt:lpstr>
      <vt:lpstr>AdvTT0feaae4e</vt:lpstr>
      <vt:lpstr>Arial</vt:lpstr>
      <vt:lpstr>Calibri</vt:lpstr>
      <vt:lpstr>Century Gothic</vt:lpstr>
      <vt:lpstr>Garamond</vt:lpstr>
      <vt:lpstr>GillHandbookBoldCondensed</vt:lpstr>
      <vt:lpstr>HelveticaNeue-BoldCond</vt:lpstr>
      <vt:lpstr>Tahoma</vt:lpstr>
      <vt:lpstr>Times New Roman</vt:lpstr>
      <vt:lpstr>Wingdings</vt:lpstr>
      <vt:lpstr>Wingdings 2</vt:lpstr>
      <vt:lpstr>Savon</vt:lpstr>
      <vt:lpstr>Non-Steroidal Anti-Inflammatory Drugs</vt:lpstr>
      <vt:lpstr>Non-steroidal anti-inflammatory drugs</vt:lpstr>
      <vt:lpstr>Choice</vt:lpstr>
      <vt:lpstr>Choice</vt:lpstr>
      <vt:lpstr>Mode of action</vt:lpstr>
      <vt:lpstr>Non-steroidal anti-inflammatory drugs</vt:lpstr>
      <vt:lpstr>Non-steroidal anti-inflammatory drugs</vt:lpstr>
      <vt:lpstr>Non-steroidal anti-inflammatory drugs</vt:lpstr>
      <vt:lpstr>Non-steroidal anti-inflammatory drugs</vt:lpstr>
      <vt:lpstr>Dental and orofacial pain</vt:lpstr>
      <vt:lpstr>Asthma</vt:lpstr>
      <vt:lpstr>Asthma</vt:lpstr>
      <vt:lpstr>Hypersensitivity</vt:lpstr>
      <vt:lpstr>Desensitisation</vt:lpstr>
      <vt:lpstr>NSAIDs and cardiovascular events</vt:lpstr>
      <vt:lpstr>NSAIDs and gastro-intestinal events</vt:lpstr>
      <vt:lpstr>NSAIDs and gastro-intestinal events</vt:lpstr>
      <vt:lpstr>NSAIDs and gastro-intestinal events</vt:lpstr>
      <vt:lpstr>NSAIDs and gastro-intestinal events</vt:lpstr>
      <vt:lpstr>Pregnancy</vt:lpstr>
      <vt:lpstr>Patent ductus arteriosus</vt:lpstr>
      <vt:lpstr>Pregnancy</vt:lpstr>
      <vt:lpstr>Breast Feeding</vt:lpstr>
      <vt:lpstr>Fluid retention and Renal failure</vt:lpstr>
      <vt:lpstr>Renal failure</vt:lpstr>
      <vt:lpstr>Analgesic nephropathy</vt:lpstr>
      <vt:lpstr>Analgesic nephropathy</vt:lpstr>
      <vt:lpstr>Hypertension and Hepatic impairment</vt:lpstr>
      <vt:lpstr>Tinnitus</vt:lpstr>
      <vt:lpstr>Reye’s syndrome</vt:lpstr>
      <vt:lpstr>Drug Interactions</vt:lpstr>
      <vt:lpstr>Formulation factors</vt:lpstr>
      <vt:lpstr>Formulation factors</vt:lpstr>
      <vt:lpstr>Paracetamol</vt:lpstr>
      <vt:lpstr>Paracetamol</vt:lpstr>
      <vt:lpstr>Restriction of pack sizes</vt:lpstr>
      <vt:lpstr>Treatment with combination products</vt:lpstr>
      <vt:lpstr>Codeine as additional ingredient</vt:lpstr>
      <vt:lpstr>Caffeine as additional ingredient</vt:lpstr>
      <vt:lpstr>Aloxiprin and antihistamines as additional ingredients</vt:lpstr>
      <vt:lpstr>Treatment with topical analgesics</vt:lpstr>
      <vt:lpstr>Treatment with topical analgesics</vt:lpstr>
      <vt:lpstr>Rubefacients (counterirritants)</vt:lpstr>
      <vt:lpstr>Rubefacients (counterirritants)</vt:lpstr>
      <vt:lpstr>Rubefacients (counterirritants)</vt:lpstr>
      <vt:lpstr>Freeze sprays</vt:lpstr>
      <vt:lpstr>Opioid myths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Non-Steroidal Anti-Infammatory Drugs</dc:title>
  <dc:creator>hp 15</dc:creator>
  <cp:lastModifiedBy>DR.Ahmed Saker 2o1O</cp:lastModifiedBy>
  <cp:revision>54</cp:revision>
  <dcterms:created xsi:type="dcterms:W3CDTF">2006-08-16T00:00:00Z</dcterms:created>
  <dcterms:modified xsi:type="dcterms:W3CDTF">2017-12-23T21:42:58Z</dcterms:modified>
</cp:coreProperties>
</file>