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83" r:id="rId14"/>
    <p:sldId id="296" r:id="rId15"/>
    <p:sldId id="297" r:id="rId16"/>
    <p:sldId id="257" r:id="rId17"/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66" r:id="rId26"/>
    <p:sldId id="282" r:id="rId27"/>
    <p:sldId id="267" r:id="rId28"/>
    <p:sldId id="268" r:id="rId29"/>
    <p:sldId id="269" r:id="rId30"/>
    <p:sldId id="270" r:id="rId31"/>
    <p:sldId id="271" r:id="rId32"/>
    <p:sldId id="272" r:id="rId33"/>
    <p:sldId id="273" r:id="rId34"/>
    <p:sldId id="274" r:id="rId35"/>
    <p:sldId id="275" r:id="rId36"/>
    <p:sldId id="276" r:id="rId37"/>
    <p:sldId id="277" r:id="rId38"/>
    <p:sldId id="278" r:id="rId39"/>
    <p:sldId id="279" r:id="rId40"/>
    <p:sldId id="280" r:id="rId41"/>
    <p:sldId id="281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912" autoAdjust="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DDF2925-832C-4E0E-8AAE-6A2FE5FD232C}" type="datetimeFigureOut">
              <a:rPr lang="ar-IQ" smtClean="0"/>
              <a:t>02/06/1439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712EF8A-2B55-4474-B867-469F85BEA87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0396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2EF8A-2B55-4474-B867-469F85BEA874}" type="slidenum">
              <a:rPr lang="ar-IQ" smtClean="0"/>
              <a:t>14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60277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09600" y="990600"/>
            <a:ext cx="8153400" cy="4343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 eaLnBrk="0" hangingPunct="0">
              <a:defRPr/>
            </a:pPr>
            <a:r>
              <a:rPr lang="en-GB" sz="3600" b="1" kern="0" dirty="0" smtClean="0">
                <a:solidFill>
                  <a:srgbClr val="FF0000"/>
                </a:solidFill>
                <a:latin typeface="Arial Black" pitchFamily="34" charset="0"/>
              </a:rPr>
              <a:t>Therapeutic Drug Monitoring</a:t>
            </a:r>
          </a:p>
          <a:p>
            <a:pPr algn="ctr" eaLnBrk="0" hangingPunct="0">
              <a:defRPr/>
            </a:pPr>
            <a:endParaRPr lang="ar-IQ" sz="3600" b="1" kern="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 eaLnBrk="0" hangingPunct="0">
              <a:defRPr/>
            </a:pPr>
            <a:endParaRPr lang="ar-IQ" sz="3600" b="1" kern="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 eaLnBrk="0" hangingPunct="0">
              <a:defRPr/>
            </a:pPr>
            <a:endParaRPr lang="ar-IQ" sz="3600" b="1" kern="0" dirty="0">
              <a:solidFill>
                <a:srgbClr val="FF0000"/>
              </a:solidFill>
              <a:latin typeface="Arial Black" pitchFamily="34" charset="0"/>
            </a:endParaRPr>
          </a:p>
          <a:p>
            <a:pPr algn="ctr" eaLnBrk="0" hangingPunct="0">
              <a:defRPr/>
            </a:pPr>
            <a:endParaRPr lang="ar-IQ" sz="3600" b="1" kern="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 eaLnBrk="0" hangingPunct="0">
              <a:defRPr/>
            </a:pPr>
            <a:r>
              <a:rPr lang="en-GB" sz="3600" b="1" kern="0" dirty="0" err="1" smtClean="0">
                <a:solidFill>
                  <a:srgbClr val="FF0000"/>
                </a:solidFill>
                <a:latin typeface="Arial Black" pitchFamily="34" charset="0"/>
              </a:rPr>
              <a:t>Lec</a:t>
            </a:r>
            <a:r>
              <a:rPr lang="en-GB" sz="3600" b="1" kern="0" dirty="0" smtClean="0">
                <a:solidFill>
                  <a:srgbClr val="FF0000"/>
                </a:solidFill>
                <a:latin typeface="Arial Black" pitchFamily="34" charset="0"/>
              </a:rPr>
              <a:t>. 2 </a:t>
            </a:r>
          </a:p>
          <a:p>
            <a:pPr marL="239991" marR="283623" algn="ctr">
              <a:lnSpc>
                <a:spcPts val="4585"/>
              </a:lnSpc>
              <a:spcBef>
                <a:spcPts val="229"/>
              </a:spcBef>
            </a:pPr>
            <a:endParaRPr lang="en-US" sz="6600" b="1" spc="0" baseline="3103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353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Michaelis-Menten</a:t>
            </a:r>
            <a:r>
              <a:rPr lang="en-US" sz="2800" b="1" dirty="0" smtClean="0">
                <a:solidFill>
                  <a:srgbClr val="FF0000"/>
                </a:solidFill>
              </a:rPr>
              <a:t> or </a:t>
            </a:r>
            <a:r>
              <a:rPr lang="en-US" sz="2800" b="1" dirty="0" err="1" smtClean="0">
                <a:solidFill>
                  <a:srgbClr val="FF0000"/>
                </a:solidFill>
              </a:rPr>
              <a:t>Saturable</a:t>
            </a:r>
            <a:r>
              <a:rPr lang="en-US" sz="2800" b="1" dirty="0" smtClean="0">
                <a:solidFill>
                  <a:srgbClr val="FF0000"/>
                </a:solidFill>
              </a:rPr>
              <a:t> PKs</a:t>
            </a:r>
            <a:endParaRPr lang="ar-IQ" sz="2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143000"/>
            <a:ext cx="76962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When the therapeutic range for a drug is far below the Km value for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enzymes that metabolize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drug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Css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this equation simplifies to: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MD = (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Vmax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/Km)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Css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or,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since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Vmax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/Km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a constant,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MD =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⋅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Css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 when Km &gt;&gt;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Css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drugs that are metabolized follow linear pharmacokinetics (known as 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First-order pharmacokinetics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When the therapeutic range for a drug is far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above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Km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value,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rate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metabolism becomes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constant equal to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Vmax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Under these conditions only a fixed amount of drug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metabolized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because the enzyme system is completely saturated and cannot increase its metabolic capacity (known as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ero-order pharmacokinetics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medications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are metabolized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following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linear pharmacokinetics due to the therapeutic ranges of most drugs are far below the Km for the enzymes that metabolize the agent. However, even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cases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saturable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drug metabolism can occur in drug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overdose (drug concentration far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exceeds the therapeutic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range).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60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34393" y="381000"/>
            <a:ext cx="30616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BIOAVAILABILITY</a:t>
            </a:r>
            <a:endParaRPr lang="ar-IQ" sz="32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143000"/>
            <a:ext cx="8305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fraction of the administered dose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that 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delivered to the systemic circulation is known as the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bioavailability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 the drug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dosage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When medications are given orally, intramuscularly, subcutaneously, 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by other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extravascular routes, the drug must be absorbed across several biologic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membranes before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entering the vascular system.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these cases, drug serum concentrations rise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while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drug is being absorbed into the bloodstream, reach a maximum concentration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Cmax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primary bioavailability parameters: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AUC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under the serum concentration/time curve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Cmax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maximum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concentration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Tmax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time that the maximum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concentration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occurs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4267200"/>
            <a:ext cx="4544731" cy="2323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799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34393" y="381000"/>
            <a:ext cx="30616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BIOAVAILABILITY</a:t>
            </a:r>
            <a:endParaRPr lang="ar-IQ" sz="32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099681"/>
            <a:ext cx="8001000" cy="5529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bioavailability for a drug can be calculated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by taking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ratio of the AUCs for each route of administration.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if 10 mg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drug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were administered to a subject on two separate occasions by intravenous (IV)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oral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(PO) routes of administration,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bioavailabilty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(F) would be computed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by dividing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AUC after oral administration (AUC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by the AUC after intravenous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administration (AUC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):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AUC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/AUC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</a:t>
            </a:r>
          </a:p>
          <a:p>
            <a:pPr algn="just"/>
            <a:endParaRPr lang="en-US" sz="2000" b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it is not possible to administer the same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dose intravenously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extravascularly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because poor absorption or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presystemic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metabolism yields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serum concentrations that are too low to measure, the bioavailability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calculation can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be corrected to allow for different size doses for the different routes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administration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F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(AUC</a:t>
            </a:r>
            <a:r>
              <a:rPr lang="en-US" sz="20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/AUC</a:t>
            </a:r>
            <a:r>
              <a:rPr lang="en-US" sz="20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/D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the intravenous dose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D</a:t>
            </a:r>
            <a:r>
              <a:rPr lang="en-US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the oral dose.</a:t>
            </a:r>
          </a:p>
          <a:p>
            <a:pPr algn="just"/>
            <a:endParaRPr lang="ar-IQ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67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7313" y="607209"/>
            <a:ext cx="8269380" cy="12977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9991" marR="283623" algn="ctr">
              <a:lnSpc>
                <a:spcPts val="4585"/>
              </a:lnSpc>
              <a:spcBef>
                <a:spcPts val="229"/>
              </a:spcBef>
            </a:pPr>
            <a:r>
              <a:rPr lang="en-US" sz="4800" b="1" baseline="3103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Clini</a:t>
            </a:r>
            <a:r>
              <a:rPr lang="en-US" sz="4800" b="1" spc="-25" baseline="3103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800" b="1" baseline="3103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4800" b="1" spc="-39" baseline="3103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baseline="3103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Pharma</a:t>
            </a:r>
            <a:r>
              <a:rPr lang="en-US" sz="5400" b="1" spc="-25" baseline="3103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5400" b="1" baseline="3103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okin</a:t>
            </a:r>
            <a:r>
              <a:rPr lang="en-US" sz="5400" b="1" spc="-25" baseline="3103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5400" b="1" baseline="3103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tic</a:t>
            </a:r>
            <a:r>
              <a:rPr lang="en-US" sz="4800" b="1" baseline="3103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-59" baseline="186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800" b="1" baseline="186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en-US" sz="4800" b="1" spc="-34" baseline="186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800" b="1" baseline="186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tio</a:t>
            </a:r>
            <a:r>
              <a:rPr lang="en-US" sz="4800" b="1" spc="-4" baseline="186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800" b="1" baseline="186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800" b="1" spc="-25" baseline="186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baseline="186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endParaRPr lang="en-US" sz="4800" b="1" baseline="186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9991" marR="283623" algn="ctr">
              <a:lnSpc>
                <a:spcPts val="4585"/>
              </a:lnSpc>
              <a:spcBef>
                <a:spcPts val="229"/>
              </a:spcBef>
            </a:pPr>
            <a:r>
              <a:rPr lang="en-US" sz="4800" b="1" baseline="186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4800" b="1" spc="-9" baseline="186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800" b="1" baseline="186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cul</a:t>
            </a:r>
            <a:r>
              <a:rPr lang="en-US" sz="4800" b="1" spc="-29" baseline="186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800" b="1" baseline="186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tio</a:t>
            </a:r>
            <a:r>
              <a:rPr lang="en-US" sz="4800" b="1" spc="-4" baseline="186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800" b="1" baseline="186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2967335"/>
            <a:ext cx="6477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One-Compartment  Model Equations for linear Pharmacokinetics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321410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8077200" cy="57150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The body can be represented as a series of discrete sections.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The simplest model is the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one-compartment model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which depicts the body as one large container where drug distribution between blood and tissues occurs instantaneously.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Drug is introduced into the compartment by infusion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absorption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or IV bolus; distributes immediately into a volume of distribution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(V)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 and is removed from the body via metabolism and elimination via the elimination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constant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simplest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multicompartment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model is a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two-compartment model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which represents the body as a central compartment into which drug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administered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peripheral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compartment into which drug distributes.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central compartment (1) is composed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blood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tissues which equilibrate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rapidly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with blood. The peripheral compartment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2) represents tissues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that equilibrate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slowly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with blood. Rate constants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k1-2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k2-1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represent the transfer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between compartments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elimination from the body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k1-0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93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62001"/>
            <a:ext cx="7824788" cy="5457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712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 txBox="1"/>
          <p:nvPr/>
        </p:nvSpPr>
        <p:spPr>
          <a:xfrm>
            <a:off x="474370" y="4474845"/>
            <a:ext cx="810998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If</a:t>
            </a:r>
            <a:r>
              <a:rPr sz="3000" spc="13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a</a:t>
            </a:r>
            <a:r>
              <a:rPr sz="3000" spc="125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dr</a:t>
            </a:r>
            <a:r>
              <a:rPr sz="3000" spc="-9" baseline="2730" dirty="0" smtClean="0">
                <a:latin typeface="Calibri"/>
                <a:cs typeface="Calibri"/>
              </a:rPr>
              <a:t>u</a:t>
            </a:r>
            <a:r>
              <a:rPr sz="3000" spc="0" baseline="2730" dirty="0" smtClean="0">
                <a:latin typeface="Calibri"/>
                <a:cs typeface="Calibri"/>
              </a:rPr>
              <a:t>g</a:t>
            </a:r>
            <a:r>
              <a:rPr sz="3000" spc="129" baseline="2730" dirty="0" smtClean="0">
                <a:latin typeface="Calibri"/>
                <a:cs typeface="Calibri"/>
              </a:rPr>
              <a:t> </a:t>
            </a:r>
            <a:r>
              <a:rPr sz="3000" spc="-4" baseline="2730" dirty="0" smtClean="0">
                <a:latin typeface="Calibri"/>
                <a:cs typeface="Calibri"/>
              </a:rPr>
              <a:t>i</a:t>
            </a:r>
            <a:r>
              <a:rPr sz="3000" spc="0" baseline="2730" dirty="0" smtClean="0">
                <a:latin typeface="Calibri"/>
                <a:cs typeface="Calibri"/>
              </a:rPr>
              <a:t>s</a:t>
            </a:r>
            <a:r>
              <a:rPr sz="3000" spc="12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gi</a:t>
            </a:r>
            <a:r>
              <a:rPr sz="3000" spc="-29" baseline="2730" dirty="0" smtClean="0">
                <a:latin typeface="Calibri"/>
                <a:cs typeface="Calibri"/>
              </a:rPr>
              <a:t>v</a:t>
            </a:r>
            <a:r>
              <a:rPr sz="3000" spc="0" baseline="2730" dirty="0" smtClean="0">
                <a:latin typeface="Calibri"/>
                <a:cs typeface="Calibri"/>
              </a:rPr>
              <a:t>en</a:t>
            </a:r>
            <a:r>
              <a:rPr sz="3000" spc="13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as</a:t>
            </a:r>
            <a:r>
              <a:rPr sz="3000" spc="12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a</a:t>
            </a:r>
            <a:r>
              <a:rPr sz="3000" spc="125" baseline="2730" dirty="0" smtClean="0">
                <a:latin typeface="Calibri"/>
                <a:cs typeface="Calibri"/>
              </a:rPr>
              <a:t> </a:t>
            </a:r>
            <a:r>
              <a:rPr sz="3000" spc="-19" baseline="2730" dirty="0" smtClean="0">
                <a:latin typeface="Calibri"/>
                <a:cs typeface="Calibri"/>
              </a:rPr>
              <a:t>c</a:t>
            </a:r>
            <a:r>
              <a:rPr sz="3000" spc="0" baseline="2730" dirty="0" smtClean="0">
                <a:latin typeface="Calibri"/>
                <a:cs typeface="Calibri"/>
              </a:rPr>
              <a:t>o</a:t>
            </a:r>
            <a:r>
              <a:rPr sz="3000" spc="-19" baseline="2730" dirty="0" smtClean="0">
                <a:latin typeface="Calibri"/>
                <a:cs typeface="Calibri"/>
              </a:rPr>
              <a:t>n</a:t>
            </a:r>
            <a:r>
              <a:rPr sz="3000" spc="0" baseline="2730" dirty="0" smtClean="0">
                <a:latin typeface="Calibri"/>
                <a:cs typeface="Calibri"/>
              </a:rPr>
              <a:t>tinu</a:t>
            </a:r>
            <a:r>
              <a:rPr sz="3000" spc="-9" baseline="2730" dirty="0" smtClean="0">
                <a:latin typeface="Calibri"/>
                <a:cs typeface="Calibri"/>
              </a:rPr>
              <a:t>o</a:t>
            </a:r>
            <a:r>
              <a:rPr sz="3000" spc="0" baseline="2730" dirty="0" smtClean="0">
                <a:latin typeface="Calibri"/>
                <a:cs typeface="Calibri"/>
              </a:rPr>
              <a:t>us</a:t>
            </a:r>
            <a:r>
              <a:rPr sz="3000" spc="13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i</a:t>
            </a:r>
            <a:r>
              <a:rPr sz="3000" spc="-25" baseline="2730" dirty="0" smtClean="0">
                <a:latin typeface="Calibri"/>
                <a:cs typeface="Calibri"/>
              </a:rPr>
              <a:t>n</a:t>
            </a:r>
            <a:r>
              <a:rPr sz="3000" spc="0" baseline="2730" dirty="0" smtClean="0">
                <a:latin typeface="Calibri"/>
                <a:cs typeface="Calibri"/>
              </a:rPr>
              <a:t>t</a:t>
            </a:r>
            <a:r>
              <a:rPr sz="3000" spc="-34" baseline="2730" dirty="0" smtClean="0">
                <a:latin typeface="Calibri"/>
                <a:cs typeface="Calibri"/>
              </a:rPr>
              <a:t>ra</a:t>
            </a:r>
            <a:r>
              <a:rPr sz="3000" spc="-29" baseline="2730" dirty="0" smtClean="0">
                <a:latin typeface="Calibri"/>
                <a:cs typeface="Calibri"/>
              </a:rPr>
              <a:t>v</a:t>
            </a:r>
            <a:r>
              <a:rPr sz="3000" spc="0" baseline="2730" dirty="0" smtClean="0">
                <a:latin typeface="Calibri"/>
                <a:cs typeface="Calibri"/>
              </a:rPr>
              <a:t>enous</a:t>
            </a:r>
            <a:r>
              <a:rPr sz="3000" spc="13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i</a:t>
            </a:r>
            <a:r>
              <a:rPr sz="3000" spc="-9" baseline="2730" dirty="0" smtClean="0">
                <a:latin typeface="Calibri"/>
                <a:cs typeface="Calibri"/>
              </a:rPr>
              <a:t>n</a:t>
            </a:r>
            <a:r>
              <a:rPr sz="3000" spc="0" baseline="2730" dirty="0" smtClean="0">
                <a:latin typeface="Calibri"/>
                <a:cs typeface="Calibri"/>
              </a:rPr>
              <a:t>fusion,</a:t>
            </a:r>
            <a:r>
              <a:rPr sz="3000" spc="12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se</a:t>
            </a:r>
            <a:r>
              <a:rPr sz="3000" spc="-4" baseline="2730" dirty="0" smtClean="0">
                <a:latin typeface="Calibri"/>
                <a:cs typeface="Calibri"/>
              </a:rPr>
              <a:t>r</a:t>
            </a:r>
            <a:r>
              <a:rPr sz="3000" spc="0" baseline="2730" dirty="0" smtClean="0">
                <a:latin typeface="Calibri"/>
                <a:cs typeface="Calibri"/>
              </a:rPr>
              <a:t>um</a:t>
            </a:r>
            <a:r>
              <a:rPr sz="3000" spc="134" baseline="2730" dirty="0" smtClean="0">
                <a:latin typeface="Calibri"/>
                <a:cs typeface="Calibri"/>
              </a:rPr>
              <a:t> </a:t>
            </a:r>
            <a:r>
              <a:rPr sz="3000" spc="-19" baseline="2730" dirty="0" smtClean="0">
                <a:latin typeface="Calibri"/>
                <a:cs typeface="Calibri"/>
              </a:rPr>
              <a:t>c</a:t>
            </a:r>
            <a:r>
              <a:rPr sz="3000" spc="0" baseline="2730" dirty="0" smtClean="0">
                <a:latin typeface="Calibri"/>
                <a:cs typeface="Calibri"/>
              </a:rPr>
              <a:t>on</a:t>
            </a:r>
            <a:r>
              <a:rPr sz="3000" spc="4" baseline="2730" dirty="0" smtClean="0">
                <a:latin typeface="Calibri"/>
                <a:cs typeface="Calibri"/>
              </a:rPr>
              <a:t>c</a:t>
            </a:r>
            <a:r>
              <a:rPr sz="3000" spc="0" baseline="2730" dirty="0" smtClean="0">
                <a:latin typeface="Calibri"/>
                <a:cs typeface="Calibri"/>
              </a:rPr>
              <a:t>e</a:t>
            </a:r>
            <a:r>
              <a:rPr sz="3000" spc="-19" baseline="2730" dirty="0" smtClean="0">
                <a:latin typeface="Calibri"/>
                <a:cs typeface="Calibri"/>
              </a:rPr>
              <a:t>n</a:t>
            </a:r>
            <a:r>
              <a:rPr sz="3000" spc="0" baseline="2730" dirty="0" smtClean="0">
                <a:latin typeface="Calibri"/>
                <a:cs typeface="Calibri"/>
              </a:rPr>
              <a:t>t</a:t>
            </a:r>
            <a:r>
              <a:rPr sz="3000" spc="-34" baseline="2730" dirty="0" smtClean="0">
                <a:latin typeface="Calibri"/>
                <a:cs typeface="Calibri"/>
              </a:rPr>
              <a:t>r</a:t>
            </a:r>
            <a:r>
              <a:rPr sz="3000" spc="-25" baseline="2730" dirty="0" smtClean="0">
                <a:latin typeface="Calibri"/>
                <a:cs typeface="Calibri"/>
              </a:rPr>
              <a:t>a</a:t>
            </a:r>
            <a:r>
              <a:rPr sz="3000" spc="0" baseline="2730" dirty="0" smtClean="0">
                <a:latin typeface="Calibri"/>
                <a:cs typeface="Calibri"/>
              </a:rPr>
              <a:t>tions</a:t>
            </a:r>
            <a:endParaRPr sz="2000" dirty="0">
              <a:latin typeface="Calibri"/>
              <a:cs typeface="Calibri"/>
            </a:endParaRPr>
          </a:p>
          <a:p>
            <a:pPr marL="12700" marR="1255">
              <a:lnSpc>
                <a:spcPts val="2400"/>
              </a:lnSpc>
              <a:spcBef>
                <a:spcPts val="13"/>
              </a:spcBef>
            </a:pPr>
            <a:r>
              <a:rPr sz="3000" spc="0" baseline="1365" dirty="0" smtClean="0">
                <a:latin typeface="Calibri"/>
                <a:cs typeface="Calibri"/>
              </a:rPr>
              <a:t>inc</a:t>
            </a:r>
            <a:r>
              <a:rPr sz="3000" spc="-25" baseline="1365" dirty="0" smtClean="0">
                <a:latin typeface="Calibri"/>
                <a:cs typeface="Calibri"/>
              </a:rPr>
              <a:t>r</a:t>
            </a:r>
            <a:r>
              <a:rPr sz="3000" spc="0" baseline="1365" dirty="0" smtClean="0">
                <a:latin typeface="Calibri"/>
                <a:cs typeface="Calibri"/>
              </a:rPr>
              <a:t>ease</a:t>
            </a:r>
            <a:r>
              <a:rPr sz="3000" spc="139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u</a:t>
            </a:r>
            <a:r>
              <a:rPr sz="3000" spc="-19" baseline="1365" dirty="0" smtClean="0">
                <a:latin typeface="Calibri"/>
                <a:cs typeface="Calibri"/>
              </a:rPr>
              <a:t>n</a:t>
            </a:r>
            <a:r>
              <a:rPr sz="3000" spc="0" baseline="1365" dirty="0" smtClean="0">
                <a:latin typeface="Calibri"/>
                <a:cs typeface="Calibri"/>
              </a:rPr>
              <a:t>t</a:t>
            </a:r>
            <a:r>
              <a:rPr sz="3000" spc="4" baseline="1365" dirty="0" smtClean="0">
                <a:latin typeface="Calibri"/>
                <a:cs typeface="Calibri"/>
              </a:rPr>
              <a:t>i</a:t>
            </a:r>
            <a:r>
              <a:rPr sz="3000" spc="0" baseline="1365" dirty="0" smtClean="0">
                <a:latin typeface="Calibri"/>
                <a:cs typeface="Calibri"/>
              </a:rPr>
              <a:t>l</a:t>
            </a:r>
            <a:r>
              <a:rPr sz="3000" spc="149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a</a:t>
            </a:r>
            <a:r>
              <a:rPr sz="3000" spc="150" baseline="1365" dirty="0" smtClean="0">
                <a:latin typeface="Calibri"/>
                <a:cs typeface="Calibri"/>
              </a:rPr>
              <a:t> </a:t>
            </a:r>
            <a:r>
              <a:rPr sz="3000" spc="-29" baseline="1365" dirty="0" smtClean="0">
                <a:latin typeface="Calibri"/>
                <a:cs typeface="Calibri"/>
              </a:rPr>
              <a:t>s</a:t>
            </a:r>
            <a:r>
              <a:rPr sz="3000" spc="-25" baseline="1365" dirty="0" smtClean="0">
                <a:latin typeface="Calibri"/>
                <a:cs typeface="Calibri"/>
              </a:rPr>
              <a:t>t</a:t>
            </a:r>
            <a:r>
              <a:rPr sz="3000" spc="0" baseline="1365" dirty="0" smtClean="0">
                <a:latin typeface="Calibri"/>
                <a:cs typeface="Calibri"/>
              </a:rPr>
              <a:t>ead</a:t>
            </a:r>
            <a:r>
              <a:rPr sz="3000" spc="9" baseline="1365" dirty="0" smtClean="0">
                <a:latin typeface="Calibri"/>
                <a:cs typeface="Calibri"/>
              </a:rPr>
              <a:t>y</a:t>
            </a:r>
            <a:r>
              <a:rPr sz="3000" spc="0" baseline="1365" dirty="0" smtClean="0">
                <a:latin typeface="Calibri"/>
                <a:cs typeface="Calibri"/>
              </a:rPr>
              <a:t>-</a:t>
            </a:r>
            <a:r>
              <a:rPr sz="3000" spc="-29" baseline="1365" dirty="0" smtClean="0">
                <a:latin typeface="Calibri"/>
                <a:cs typeface="Calibri"/>
              </a:rPr>
              <a:t>s</a:t>
            </a:r>
            <a:r>
              <a:rPr sz="3000" spc="-9" baseline="1365" dirty="0" smtClean="0">
                <a:latin typeface="Calibri"/>
                <a:cs typeface="Calibri"/>
              </a:rPr>
              <a:t>t</a:t>
            </a:r>
            <a:r>
              <a:rPr sz="3000" spc="-25" baseline="1365" dirty="0" smtClean="0">
                <a:latin typeface="Calibri"/>
                <a:cs typeface="Calibri"/>
              </a:rPr>
              <a:t>at</a:t>
            </a:r>
            <a:r>
              <a:rPr sz="3000" spc="0" baseline="1365" dirty="0" smtClean="0">
                <a:latin typeface="Calibri"/>
                <a:cs typeface="Calibri"/>
              </a:rPr>
              <a:t>e</a:t>
            </a:r>
            <a:r>
              <a:rPr sz="3000" spc="164" baseline="1365" dirty="0" smtClean="0">
                <a:latin typeface="Calibri"/>
                <a:cs typeface="Calibri"/>
              </a:rPr>
              <a:t> </a:t>
            </a:r>
            <a:r>
              <a:rPr sz="3000" spc="-9" baseline="1365" dirty="0" smtClean="0">
                <a:latin typeface="Calibri"/>
                <a:cs typeface="Calibri"/>
              </a:rPr>
              <a:t>c</a:t>
            </a:r>
            <a:r>
              <a:rPr sz="3000" spc="-14" baseline="1365" dirty="0" smtClean="0">
                <a:latin typeface="Calibri"/>
                <a:cs typeface="Calibri"/>
              </a:rPr>
              <a:t>o</a:t>
            </a:r>
            <a:r>
              <a:rPr sz="3000" spc="0" baseline="1365" dirty="0" smtClean="0">
                <a:latin typeface="Calibri"/>
                <a:cs typeface="Calibri"/>
              </a:rPr>
              <a:t>n</a:t>
            </a:r>
            <a:r>
              <a:rPr sz="3000" spc="4" baseline="1365" dirty="0" smtClean="0">
                <a:latin typeface="Calibri"/>
                <a:cs typeface="Calibri"/>
              </a:rPr>
              <a:t>c</a:t>
            </a:r>
            <a:r>
              <a:rPr sz="3000" spc="0" baseline="1365" dirty="0" smtClean="0">
                <a:latin typeface="Calibri"/>
                <a:cs typeface="Calibri"/>
              </a:rPr>
              <a:t>e</a:t>
            </a:r>
            <a:r>
              <a:rPr sz="3000" spc="-19" baseline="1365" dirty="0" smtClean="0">
                <a:latin typeface="Calibri"/>
                <a:cs typeface="Calibri"/>
              </a:rPr>
              <a:t>n</a:t>
            </a:r>
            <a:r>
              <a:rPr sz="3000" spc="0" baseline="1365" dirty="0" smtClean="0">
                <a:latin typeface="Calibri"/>
                <a:cs typeface="Calibri"/>
              </a:rPr>
              <a:t>t</a:t>
            </a:r>
            <a:r>
              <a:rPr sz="3000" spc="-34" baseline="1365" dirty="0" smtClean="0">
                <a:latin typeface="Calibri"/>
                <a:cs typeface="Calibri"/>
              </a:rPr>
              <a:t>r</a:t>
            </a:r>
            <a:r>
              <a:rPr sz="3000" spc="-25" baseline="1365" dirty="0" smtClean="0">
                <a:latin typeface="Calibri"/>
                <a:cs typeface="Calibri"/>
              </a:rPr>
              <a:t>a</a:t>
            </a:r>
            <a:r>
              <a:rPr sz="3000" spc="0" baseline="1365" dirty="0" smtClean="0">
                <a:latin typeface="Calibri"/>
                <a:cs typeface="Calibri"/>
              </a:rPr>
              <a:t>tion</a:t>
            </a:r>
            <a:r>
              <a:rPr sz="3000" spc="149" baseline="1365" dirty="0" smtClean="0">
                <a:latin typeface="Calibri"/>
                <a:cs typeface="Calibri"/>
              </a:rPr>
              <a:t> </a:t>
            </a:r>
            <a:r>
              <a:rPr sz="3000" spc="4" baseline="1365" dirty="0" smtClean="0">
                <a:latin typeface="Calibri"/>
                <a:cs typeface="Calibri"/>
              </a:rPr>
              <a:t>(</a:t>
            </a:r>
            <a:r>
              <a:rPr sz="3000" spc="0" baseline="1365" dirty="0" smtClean="0">
                <a:latin typeface="Calibri"/>
                <a:cs typeface="Calibri"/>
              </a:rPr>
              <a:t>Cs</a:t>
            </a:r>
            <a:r>
              <a:rPr sz="3000" spc="-4" baseline="1365" dirty="0" smtClean="0">
                <a:latin typeface="Calibri"/>
                <a:cs typeface="Calibri"/>
              </a:rPr>
              <a:t>s</a:t>
            </a:r>
            <a:r>
              <a:rPr sz="3000" spc="0" baseline="1365" dirty="0" smtClean="0">
                <a:latin typeface="Calibri"/>
                <a:cs typeface="Calibri"/>
              </a:rPr>
              <a:t>)</a:t>
            </a:r>
            <a:r>
              <a:rPr sz="3000" spc="149" baseline="1365" dirty="0" smtClean="0">
                <a:latin typeface="Calibri"/>
                <a:cs typeface="Calibri"/>
              </a:rPr>
              <a:t> </a:t>
            </a:r>
            <a:r>
              <a:rPr sz="3000" spc="4" baseline="1365" dirty="0" smtClean="0">
                <a:latin typeface="Calibri"/>
                <a:cs typeface="Calibri"/>
              </a:rPr>
              <a:t>i</a:t>
            </a:r>
            <a:r>
              <a:rPr sz="3000" spc="0" baseline="1365" dirty="0" smtClean="0">
                <a:latin typeface="Calibri"/>
                <a:cs typeface="Calibri"/>
              </a:rPr>
              <a:t>s</a:t>
            </a:r>
            <a:r>
              <a:rPr sz="3000" spc="14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ac</a:t>
            </a:r>
            <a:r>
              <a:rPr sz="3000" spc="4" baseline="1365" dirty="0" smtClean="0">
                <a:latin typeface="Calibri"/>
                <a:cs typeface="Calibri"/>
              </a:rPr>
              <a:t>h</a:t>
            </a:r>
            <a:r>
              <a:rPr sz="3000" spc="0" baseline="1365" dirty="0" smtClean="0">
                <a:latin typeface="Calibri"/>
                <a:cs typeface="Calibri"/>
              </a:rPr>
              <a:t>i</a:t>
            </a:r>
            <a:r>
              <a:rPr sz="3000" spc="-14" baseline="1365" dirty="0" smtClean="0">
                <a:latin typeface="Calibri"/>
                <a:cs typeface="Calibri"/>
              </a:rPr>
              <a:t>ev</a:t>
            </a:r>
            <a:r>
              <a:rPr sz="3000" spc="0" baseline="1365" dirty="0" smtClean="0">
                <a:latin typeface="Calibri"/>
                <a:cs typeface="Calibri"/>
              </a:rPr>
              <a:t>ed</a:t>
            </a:r>
            <a:r>
              <a:rPr sz="3000" spc="149" baseline="1365" dirty="0" smtClean="0">
                <a:latin typeface="Calibri"/>
                <a:cs typeface="Calibri"/>
              </a:rPr>
              <a:t> </a:t>
            </a:r>
            <a:r>
              <a:rPr sz="3000" spc="-4" baseline="1365" dirty="0" smtClean="0">
                <a:latin typeface="Calibri"/>
                <a:cs typeface="Calibri"/>
              </a:rPr>
              <a:t>i</a:t>
            </a:r>
            <a:r>
              <a:rPr sz="3000" spc="0" baseline="1365" dirty="0" smtClean="0">
                <a:latin typeface="Calibri"/>
                <a:cs typeface="Calibri"/>
              </a:rPr>
              <a:t>n</a:t>
            </a:r>
            <a:r>
              <a:rPr sz="3000" spc="144" baseline="1365" dirty="0" smtClean="0">
                <a:latin typeface="Calibri"/>
                <a:cs typeface="Calibri"/>
              </a:rPr>
              <a:t> </a:t>
            </a:r>
            <a:r>
              <a:rPr sz="3000" spc="4" baseline="1365" dirty="0" smtClean="0">
                <a:latin typeface="Calibri"/>
                <a:cs typeface="Calibri"/>
              </a:rPr>
              <a:t>5</a:t>
            </a:r>
            <a:r>
              <a:rPr sz="3000" spc="0" baseline="1365" dirty="0" smtClean="0">
                <a:latin typeface="Calibri"/>
                <a:cs typeface="Calibri"/>
              </a:rPr>
              <a:t>–7</a:t>
            </a:r>
            <a:r>
              <a:rPr sz="3000" spc="139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half-l</a:t>
            </a:r>
            <a:r>
              <a:rPr sz="3000" spc="-9" baseline="1365" dirty="0" smtClean="0">
                <a:latin typeface="Calibri"/>
                <a:cs typeface="Calibri"/>
              </a:rPr>
              <a:t>i</a:t>
            </a:r>
            <a:r>
              <a:rPr sz="3000" spc="-14" baseline="1365" dirty="0" smtClean="0">
                <a:latin typeface="Calibri"/>
                <a:cs typeface="Calibri"/>
              </a:rPr>
              <a:t>v</a:t>
            </a:r>
            <a:r>
              <a:rPr sz="3000" spc="0" baseline="1365" dirty="0" smtClean="0">
                <a:latin typeface="Calibri"/>
                <a:cs typeface="Calibri"/>
              </a:rPr>
              <a:t>e</a:t>
            </a:r>
            <a:r>
              <a:rPr sz="3000" spc="-4" baseline="1365" dirty="0" smtClean="0">
                <a:latin typeface="Calibri"/>
                <a:cs typeface="Calibri"/>
              </a:rPr>
              <a:t>s</a:t>
            </a:r>
            <a:r>
              <a:rPr sz="3000" spc="0" baseline="1365" dirty="0" smtClean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4370" y="5084216"/>
            <a:ext cx="5549426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The</a:t>
            </a:r>
            <a:r>
              <a:rPr sz="3000" spc="119" baseline="2730" dirty="0" smtClean="0">
                <a:latin typeface="Calibri"/>
                <a:cs typeface="Calibri"/>
              </a:rPr>
              <a:t> </a:t>
            </a:r>
            <a:r>
              <a:rPr sz="3000" spc="-29" baseline="2730" dirty="0" smtClean="0">
                <a:latin typeface="Calibri"/>
                <a:cs typeface="Calibri"/>
              </a:rPr>
              <a:t>s</a:t>
            </a:r>
            <a:r>
              <a:rPr sz="3000" spc="-25" baseline="2730" dirty="0" smtClean="0">
                <a:latin typeface="Calibri"/>
                <a:cs typeface="Calibri"/>
              </a:rPr>
              <a:t>t</a:t>
            </a:r>
            <a:r>
              <a:rPr sz="3000" spc="0" baseline="2730" dirty="0" smtClean="0">
                <a:latin typeface="Calibri"/>
                <a:cs typeface="Calibri"/>
              </a:rPr>
              <a:t>ead</a:t>
            </a:r>
            <a:r>
              <a:rPr sz="3000" spc="4" baseline="2730" dirty="0" smtClean="0">
                <a:latin typeface="Calibri"/>
                <a:cs typeface="Calibri"/>
              </a:rPr>
              <a:t>y</a:t>
            </a:r>
            <a:r>
              <a:rPr sz="3000" spc="0" baseline="2730" dirty="0" smtClean="0">
                <a:latin typeface="Calibri"/>
                <a:cs typeface="Calibri"/>
              </a:rPr>
              <a:t>-</a:t>
            </a:r>
            <a:r>
              <a:rPr sz="3000" spc="-29" baseline="2730" dirty="0" smtClean="0">
                <a:latin typeface="Calibri"/>
                <a:cs typeface="Calibri"/>
              </a:rPr>
              <a:t>s</a:t>
            </a:r>
            <a:r>
              <a:rPr sz="3000" spc="-25" baseline="2730" dirty="0" smtClean="0">
                <a:latin typeface="Calibri"/>
                <a:cs typeface="Calibri"/>
              </a:rPr>
              <a:t>t</a:t>
            </a:r>
            <a:r>
              <a:rPr sz="3000" spc="-14" baseline="2730" dirty="0" smtClean="0">
                <a:latin typeface="Calibri"/>
                <a:cs typeface="Calibri"/>
              </a:rPr>
              <a:t>a</a:t>
            </a:r>
            <a:r>
              <a:rPr sz="3000" spc="-25" baseline="2730" dirty="0" smtClean="0">
                <a:latin typeface="Calibri"/>
                <a:cs typeface="Calibri"/>
              </a:rPr>
              <a:t>t</a:t>
            </a:r>
            <a:r>
              <a:rPr sz="3000" spc="0" baseline="2730" dirty="0" smtClean="0">
                <a:latin typeface="Calibri"/>
                <a:cs typeface="Calibri"/>
              </a:rPr>
              <a:t>e</a:t>
            </a:r>
            <a:r>
              <a:rPr sz="3000" spc="119" baseline="2730" dirty="0" smtClean="0">
                <a:latin typeface="Calibri"/>
                <a:cs typeface="Calibri"/>
              </a:rPr>
              <a:t> </a:t>
            </a:r>
            <a:r>
              <a:rPr sz="3000" spc="-9" baseline="2730" dirty="0" smtClean="0">
                <a:latin typeface="Calibri"/>
                <a:cs typeface="Calibri"/>
              </a:rPr>
              <a:t>c</a:t>
            </a:r>
            <a:r>
              <a:rPr sz="3000" spc="-14" baseline="2730" dirty="0" smtClean="0">
                <a:latin typeface="Calibri"/>
                <a:cs typeface="Calibri"/>
              </a:rPr>
              <a:t>o</a:t>
            </a:r>
            <a:r>
              <a:rPr sz="3000" spc="0" baseline="2730" dirty="0" smtClean="0">
                <a:latin typeface="Calibri"/>
                <a:cs typeface="Calibri"/>
              </a:rPr>
              <a:t>nce</a:t>
            </a:r>
            <a:r>
              <a:rPr sz="3000" spc="-19" baseline="2730" dirty="0" smtClean="0">
                <a:latin typeface="Calibri"/>
                <a:cs typeface="Calibri"/>
              </a:rPr>
              <a:t>n</a:t>
            </a:r>
            <a:r>
              <a:rPr sz="3000" spc="0" baseline="2730" dirty="0" smtClean="0">
                <a:latin typeface="Calibri"/>
                <a:cs typeface="Calibri"/>
              </a:rPr>
              <a:t>t</a:t>
            </a:r>
            <a:r>
              <a:rPr sz="3000" spc="-39" baseline="2730" dirty="0" smtClean="0">
                <a:latin typeface="Calibri"/>
                <a:cs typeface="Calibri"/>
              </a:rPr>
              <a:t>r</a:t>
            </a:r>
            <a:r>
              <a:rPr sz="3000" spc="-25" baseline="2730" dirty="0" smtClean="0">
                <a:latin typeface="Calibri"/>
                <a:cs typeface="Calibri"/>
              </a:rPr>
              <a:t>a</a:t>
            </a:r>
            <a:r>
              <a:rPr sz="3000" spc="0" baseline="2730" dirty="0" smtClean="0">
                <a:latin typeface="Calibri"/>
                <a:cs typeface="Calibri"/>
              </a:rPr>
              <a:t>t</a:t>
            </a:r>
            <a:r>
              <a:rPr sz="3000" spc="4" baseline="2730" dirty="0" smtClean="0">
                <a:latin typeface="Calibri"/>
                <a:cs typeface="Calibri"/>
              </a:rPr>
              <a:t>i</a:t>
            </a:r>
            <a:r>
              <a:rPr sz="3000" spc="0" baseline="2730" dirty="0" smtClean="0">
                <a:latin typeface="Calibri"/>
                <a:cs typeface="Calibri"/>
              </a:rPr>
              <a:t>on</a:t>
            </a:r>
            <a:r>
              <a:rPr sz="3000" spc="114" baseline="2730" dirty="0" smtClean="0">
                <a:latin typeface="Calibri"/>
                <a:cs typeface="Calibri"/>
              </a:rPr>
              <a:t> </a:t>
            </a:r>
            <a:r>
              <a:rPr sz="3000" spc="-4" baseline="2730" dirty="0" smtClean="0">
                <a:latin typeface="Calibri"/>
                <a:cs typeface="Calibri"/>
              </a:rPr>
              <a:t>i</a:t>
            </a:r>
            <a:r>
              <a:rPr sz="3000" spc="0" baseline="2730" dirty="0" smtClean="0">
                <a:latin typeface="Calibri"/>
                <a:cs typeface="Calibri"/>
              </a:rPr>
              <a:t>s</a:t>
            </a:r>
            <a:r>
              <a:rPr sz="3000" spc="11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d</a:t>
            </a:r>
            <a:r>
              <a:rPr sz="3000" spc="-9" baseline="2730" dirty="0" smtClean="0">
                <a:latin typeface="Calibri"/>
                <a:cs typeface="Calibri"/>
              </a:rPr>
              <a:t>e</a:t>
            </a:r>
            <a:r>
              <a:rPr sz="3000" spc="-25" baseline="2730" dirty="0" smtClean="0">
                <a:latin typeface="Calibri"/>
                <a:cs typeface="Calibri"/>
              </a:rPr>
              <a:t>t</a:t>
            </a:r>
            <a:r>
              <a:rPr sz="3000" spc="0" baseline="2730" dirty="0" smtClean="0">
                <a:latin typeface="Calibri"/>
                <a:cs typeface="Calibri"/>
              </a:rPr>
              <a:t>e</a:t>
            </a:r>
            <a:r>
              <a:rPr sz="3000" spc="-4" baseline="2730" dirty="0" smtClean="0">
                <a:latin typeface="Calibri"/>
                <a:cs typeface="Calibri"/>
              </a:rPr>
              <a:t>r</a:t>
            </a:r>
            <a:r>
              <a:rPr sz="3000" spc="0" baseline="2730" dirty="0" smtClean="0">
                <a:latin typeface="Calibri"/>
                <a:cs typeface="Calibri"/>
              </a:rPr>
              <a:t>mined</a:t>
            </a:r>
            <a:r>
              <a:rPr sz="3000" spc="129" baseline="2730" dirty="0" smtClean="0">
                <a:latin typeface="Calibri"/>
                <a:cs typeface="Calibri"/>
              </a:rPr>
              <a:t> </a:t>
            </a:r>
            <a:r>
              <a:rPr sz="3000" spc="-19" baseline="2730" dirty="0" smtClean="0">
                <a:latin typeface="Calibri"/>
                <a:cs typeface="Calibri"/>
              </a:rPr>
              <a:t>b</a:t>
            </a:r>
            <a:r>
              <a:rPr sz="3000" spc="0" baseline="2730" dirty="0" smtClean="0">
                <a:latin typeface="Calibri"/>
                <a:cs typeface="Calibri"/>
              </a:rPr>
              <a:t>y</a:t>
            </a:r>
            <a:r>
              <a:rPr sz="3000" spc="11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the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031738" y="5084216"/>
            <a:ext cx="2552722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-9" baseline="2730" dirty="0" smtClean="0">
                <a:latin typeface="Calibri"/>
                <a:cs typeface="Calibri"/>
              </a:rPr>
              <a:t>q</a:t>
            </a:r>
            <a:r>
              <a:rPr sz="3000" spc="0" baseline="2730" dirty="0" smtClean="0">
                <a:latin typeface="Calibri"/>
                <a:cs typeface="Calibri"/>
              </a:rPr>
              <a:t>uo</a:t>
            </a:r>
            <a:r>
              <a:rPr sz="3000" spc="-9" baseline="2730" dirty="0" smtClean="0">
                <a:latin typeface="Calibri"/>
                <a:cs typeface="Calibri"/>
              </a:rPr>
              <a:t>t</a:t>
            </a:r>
            <a:r>
              <a:rPr sz="3000" spc="0" baseline="2730" dirty="0" smtClean="0">
                <a:latin typeface="Calibri"/>
                <a:cs typeface="Calibri"/>
              </a:rPr>
              <a:t>i</a:t>
            </a:r>
            <a:r>
              <a:rPr sz="3000" spc="-4" baseline="2730" dirty="0" smtClean="0">
                <a:latin typeface="Calibri"/>
                <a:cs typeface="Calibri"/>
              </a:rPr>
              <a:t>e</a:t>
            </a:r>
            <a:r>
              <a:rPr sz="3000" spc="-25" baseline="2730" dirty="0" smtClean="0">
                <a:latin typeface="Calibri"/>
                <a:cs typeface="Calibri"/>
              </a:rPr>
              <a:t>n</a:t>
            </a:r>
            <a:r>
              <a:rPr sz="3000" spc="0" baseline="2730" dirty="0" smtClean="0">
                <a:latin typeface="Calibri"/>
                <a:cs typeface="Calibri"/>
              </a:rPr>
              <a:t>t</a:t>
            </a:r>
            <a:r>
              <a:rPr sz="3000" spc="12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of</a:t>
            </a:r>
            <a:r>
              <a:rPr sz="3000" spc="12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the</a:t>
            </a:r>
            <a:r>
              <a:rPr sz="3000" spc="125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i</a:t>
            </a:r>
            <a:r>
              <a:rPr sz="3000" spc="-14" baseline="2730" dirty="0" smtClean="0">
                <a:latin typeface="Calibri"/>
                <a:cs typeface="Calibri"/>
              </a:rPr>
              <a:t>n</a:t>
            </a:r>
            <a:r>
              <a:rPr sz="3000" spc="-9" baseline="2730" dirty="0" smtClean="0">
                <a:latin typeface="Calibri"/>
                <a:cs typeface="Calibri"/>
              </a:rPr>
              <a:t>f</a:t>
            </a:r>
            <a:r>
              <a:rPr sz="3000" spc="0" baseline="2730" dirty="0" smtClean="0">
                <a:latin typeface="Calibri"/>
                <a:cs typeface="Calibri"/>
              </a:rPr>
              <a:t>us</a:t>
            </a:r>
            <a:r>
              <a:rPr sz="3000" spc="-9" baseline="2730" dirty="0" smtClean="0">
                <a:latin typeface="Calibri"/>
                <a:cs typeface="Calibri"/>
              </a:rPr>
              <a:t>i</a:t>
            </a:r>
            <a:r>
              <a:rPr sz="3000" spc="0" baseline="2730" dirty="0" smtClean="0">
                <a:latin typeface="Calibri"/>
                <a:cs typeface="Calibri"/>
              </a:rPr>
              <a:t>on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4370" y="5389499"/>
            <a:ext cx="47500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-39" baseline="2730" dirty="0" smtClean="0">
                <a:latin typeface="Calibri"/>
                <a:cs typeface="Calibri"/>
              </a:rPr>
              <a:t>r</a:t>
            </a:r>
            <a:r>
              <a:rPr sz="3000" spc="-25" baseline="2730" dirty="0" smtClean="0">
                <a:latin typeface="Calibri"/>
                <a:cs typeface="Calibri"/>
              </a:rPr>
              <a:t>at</a:t>
            </a:r>
            <a:r>
              <a:rPr sz="3000" spc="0" baseline="2730" dirty="0" smtClean="0">
                <a:latin typeface="Calibri"/>
                <a:cs typeface="Calibri"/>
              </a:rPr>
              <a:t>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61110" y="5389499"/>
            <a:ext cx="427311" cy="3210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3000" spc="14" baseline="9557" dirty="0" smtClean="0">
                <a:latin typeface="Calibri"/>
                <a:cs typeface="Calibri"/>
              </a:rPr>
              <a:t>k</a:t>
            </a:r>
            <a:r>
              <a:rPr sz="1950" spc="-4" baseline="-6301" dirty="0" smtClean="0">
                <a:latin typeface="Calibri"/>
                <a:cs typeface="Calibri"/>
              </a:rPr>
              <a:t>0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94866" y="5389499"/>
            <a:ext cx="452918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and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60270" y="5389499"/>
            <a:ext cx="538412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dr</a:t>
            </a:r>
            <a:r>
              <a:rPr sz="3000" spc="-9" baseline="2730" dirty="0" smtClean="0">
                <a:latin typeface="Calibri"/>
                <a:cs typeface="Calibri"/>
              </a:rPr>
              <a:t>u</a:t>
            </a:r>
            <a:r>
              <a:rPr sz="3000" spc="0" baseline="2730" dirty="0" smtClean="0">
                <a:latin typeface="Calibri"/>
                <a:cs typeface="Calibri"/>
              </a:rPr>
              <a:t>g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11018" y="5389499"/>
            <a:ext cx="105248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clea</a:t>
            </a:r>
            <a:r>
              <a:rPr sz="3000" spc="-39" baseline="2730" dirty="0" smtClean="0">
                <a:latin typeface="Calibri"/>
                <a:cs typeface="Calibri"/>
              </a:rPr>
              <a:t>r</a:t>
            </a:r>
            <a:r>
              <a:rPr sz="3000" spc="0" baseline="2730" dirty="0" smtClean="0">
                <a:latin typeface="Calibri"/>
                <a:cs typeface="Calibri"/>
              </a:rPr>
              <a:t>an</a:t>
            </a:r>
            <a:r>
              <a:rPr sz="3000" spc="4" baseline="2730" dirty="0" smtClean="0">
                <a:latin typeface="Calibri"/>
                <a:cs typeface="Calibri"/>
              </a:rPr>
              <a:t>c</a:t>
            </a:r>
            <a:r>
              <a:rPr sz="3000" spc="0" baseline="2730" dirty="0" smtClean="0">
                <a:latin typeface="Calibri"/>
                <a:cs typeface="Calibri"/>
              </a:rPr>
              <a:t>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75608" y="5389499"/>
            <a:ext cx="480672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C</a:t>
            </a:r>
            <a:r>
              <a:rPr lang="ar-IQ" sz="3000" baseline="2730" dirty="0">
                <a:latin typeface="Calibri"/>
                <a:cs typeface="Calibri"/>
              </a:rPr>
              <a:t>,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68444" y="5389499"/>
            <a:ext cx="336487" cy="3210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45"/>
              </a:lnSpc>
              <a:spcBef>
                <a:spcPts val="122"/>
              </a:spcBef>
            </a:pPr>
            <a:r>
              <a:rPr sz="3000" baseline="9557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1950" spc="-4" baseline="-6301" dirty="0" smtClean="0">
                <a:solidFill>
                  <a:srgbClr val="FF0000"/>
                </a:solidFill>
                <a:latin typeface="Calibri"/>
                <a:cs typeface="Calibri"/>
              </a:rPr>
              <a:t>ss</a:t>
            </a:r>
            <a:endParaRPr sz="13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10404" y="5389499"/>
            <a:ext cx="19033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solidFill>
                  <a:srgbClr val="FF0000"/>
                </a:solidFill>
                <a:latin typeface="Calibri"/>
                <a:cs typeface="Calibri"/>
              </a:rPr>
              <a:t>=</a:t>
            </a:r>
            <a:endParaRPr sz="2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12410" y="5389499"/>
            <a:ext cx="627772" cy="3210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3000" baseline="9557" dirty="0" smtClean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1950" spc="-4" baseline="-6301" dirty="0" smtClean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r>
              <a:rPr sz="3000" spc="4" baseline="9557" dirty="0" smtClean="0">
                <a:solidFill>
                  <a:srgbClr val="FF0000"/>
                </a:solidFill>
                <a:latin typeface="Calibri"/>
                <a:cs typeface="Calibri"/>
              </a:rPr>
              <a:t>/</a:t>
            </a:r>
            <a:r>
              <a:rPr sz="3000" spc="0" baseline="9557" dirty="0" smtClean="0">
                <a:solidFill>
                  <a:srgbClr val="FF0000"/>
                </a:solidFill>
                <a:latin typeface="Calibri"/>
                <a:cs typeface="Calibri"/>
              </a:rPr>
              <a:t>Cl.</a:t>
            </a:r>
            <a:endParaRPr sz="2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43930" y="5389499"/>
            <a:ext cx="683135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-4" baseline="2730" dirty="0" smtClean="0">
                <a:latin typeface="Calibri"/>
                <a:cs typeface="Calibri"/>
              </a:rPr>
              <a:t>W</a:t>
            </a:r>
            <a:r>
              <a:rPr sz="3000" spc="0" baseline="2730" dirty="0" smtClean="0">
                <a:latin typeface="Calibri"/>
                <a:cs typeface="Calibri"/>
              </a:rPr>
              <a:t>hen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39458" y="5389499"/>
            <a:ext cx="409175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the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61047" y="5389499"/>
            <a:ext cx="889387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i</a:t>
            </a:r>
            <a:r>
              <a:rPr sz="3000" spc="-9" baseline="2730" dirty="0" smtClean="0">
                <a:latin typeface="Calibri"/>
                <a:cs typeface="Calibri"/>
              </a:rPr>
              <a:t>n</a:t>
            </a:r>
            <a:r>
              <a:rPr sz="3000" spc="0" baseline="2730" dirty="0" smtClean="0">
                <a:latin typeface="Calibri"/>
                <a:cs typeface="Calibri"/>
              </a:rPr>
              <a:t>f</a:t>
            </a:r>
            <a:r>
              <a:rPr sz="3000" spc="-9" baseline="2730" dirty="0" smtClean="0">
                <a:latin typeface="Calibri"/>
                <a:cs typeface="Calibri"/>
              </a:rPr>
              <a:t>u</a:t>
            </a:r>
            <a:r>
              <a:rPr sz="3000" spc="0" baseline="2730" dirty="0" smtClean="0">
                <a:latin typeface="Calibri"/>
                <a:cs typeface="Calibri"/>
              </a:rPr>
              <a:t>s</a:t>
            </a:r>
            <a:r>
              <a:rPr sz="3000" spc="-4" baseline="2730" dirty="0" smtClean="0">
                <a:latin typeface="Calibri"/>
                <a:cs typeface="Calibri"/>
              </a:rPr>
              <a:t>i</a:t>
            </a:r>
            <a:r>
              <a:rPr sz="3000" spc="0" baseline="2730" dirty="0" smtClean="0">
                <a:latin typeface="Calibri"/>
                <a:cs typeface="Calibri"/>
              </a:rPr>
              <a:t>on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362315" y="5389499"/>
            <a:ext cx="220275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-4" baseline="2730" dirty="0" smtClean="0">
                <a:latin typeface="Calibri"/>
                <a:cs typeface="Calibri"/>
              </a:rPr>
              <a:t>is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4370" y="5694299"/>
            <a:ext cx="146151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dis</a:t>
            </a:r>
            <a:r>
              <a:rPr sz="3000" spc="-9" baseline="2730" dirty="0" smtClean="0">
                <a:latin typeface="Calibri"/>
                <a:cs typeface="Calibri"/>
              </a:rPr>
              <a:t>c</a:t>
            </a:r>
            <a:r>
              <a:rPr sz="3000" spc="0" baseline="2730" dirty="0" smtClean="0">
                <a:latin typeface="Calibri"/>
                <a:cs typeface="Calibri"/>
              </a:rPr>
              <a:t>o</a:t>
            </a:r>
            <a:r>
              <a:rPr sz="3000" spc="-19" baseline="2730" dirty="0" smtClean="0">
                <a:latin typeface="Calibri"/>
                <a:cs typeface="Calibri"/>
              </a:rPr>
              <a:t>n</a:t>
            </a:r>
            <a:r>
              <a:rPr sz="3000" spc="0" baseline="2730" dirty="0" smtClean="0">
                <a:latin typeface="Calibri"/>
                <a:cs typeface="Calibri"/>
              </a:rPr>
              <a:t>tinued,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83130" y="5694299"/>
            <a:ext cx="71466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se</a:t>
            </a:r>
            <a:r>
              <a:rPr sz="3000" spc="-4" baseline="2730" dirty="0" smtClean="0">
                <a:latin typeface="Calibri"/>
                <a:cs typeface="Calibri"/>
              </a:rPr>
              <a:t>r</a:t>
            </a:r>
            <a:r>
              <a:rPr sz="3000" spc="0" baseline="2730" dirty="0" smtClean="0">
                <a:latin typeface="Calibri"/>
                <a:cs typeface="Calibri"/>
              </a:rPr>
              <a:t>um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44774" y="5694299"/>
            <a:ext cx="1601644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-9" baseline="2730" dirty="0" smtClean="0">
                <a:latin typeface="Calibri"/>
                <a:cs typeface="Calibri"/>
              </a:rPr>
              <a:t>c</a:t>
            </a:r>
            <a:r>
              <a:rPr sz="3000" spc="-14" baseline="2730" dirty="0" smtClean="0">
                <a:latin typeface="Calibri"/>
                <a:cs typeface="Calibri"/>
              </a:rPr>
              <a:t>o</a:t>
            </a:r>
            <a:r>
              <a:rPr sz="3000" spc="0" baseline="2730" dirty="0" smtClean="0">
                <a:latin typeface="Calibri"/>
                <a:cs typeface="Calibri"/>
              </a:rPr>
              <a:t>n</a:t>
            </a:r>
            <a:r>
              <a:rPr sz="3000" spc="4" baseline="2730" dirty="0" smtClean="0">
                <a:latin typeface="Calibri"/>
                <a:cs typeface="Calibri"/>
              </a:rPr>
              <a:t>c</a:t>
            </a:r>
            <a:r>
              <a:rPr sz="3000" spc="0" baseline="2730" dirty="0" smtClean="0">
                <a:latin typeface="Calibri"/>
                <a:cs typeface="Calibri"/>
              </a:rPr>
              <a:t>e</a:t>
            </a:r>
            <a:r>
              <a:rPr sz="3000" spc="-19" baseline="2730" dirty="0" smtClean="0">
                <a:latin typeface="Calibri"/>
                <a:cs typeface="Calibri"/>
              </a:rPr>
              <a:t>n</a:t>
            </a:r>
            <a:r>
              <a:rPr sz="3000" spc="0" baseline="2730" dirty="0" smtClean="0">
                <a:latin typeface="Calibri"/>
                <a:cs typeface="Calibri"/>
              </a:rPr>
              <a:t>t</a:t>
            </a:r>
            <a:r>
              <a:rPr sz="3000" spc="-34" baseline="2730" dirty="0" smtClean="0">
                <a:latin typeface="Calibri"/>
                <a:cs typeface="Calibri"/>
              </a:rPr>
              <a:t>r</a:t>
            </a:r>
            <a:r>
              <a:rPr sz="3000" spc="-25" baseline="2730" dirty="0" smtClean="0">
                <a:latin typeface="Calibri"/>
                <a:cs typeface="Calibri"/>
              </a:rPr>
              <a:t>a</a:t>
            </a:r>
            <a:r>
              <a:rPr sz="3000" spc="0" baseline="2730" dirty="0" smtClean="0">
                <a:latin typeface="Calibri"/>
                <a:cs typeface="Calibri"/>
              </a:rPr>
              <a:t>tions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95164" y="5694299"/>
            <a:ext cx="80825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de</a:t>
            </a:r>
            <a:r>
              <a:rPr sz="3000" spc="4" baseline="2730" dirty="0" smtClean="0">
                <a:latin typeface="Calibri"/>
                <a:cs typeface="Calibri"/>
              </a:rPr>
              <a:t>c</a:t>
            </a:r>
            <a:r>
              <a:rPr sz="3000" spc="0" baseline="2730" dirty="0" smtClean="0">
                <a:latin typeface="Calibri"/>
                <a:cs typeface="Calibri"/>
              </a:rPr>
              <a:t>l</a:t>
            </a:r>
            <a:r>
              <a:rPr sz="3000" spc="-9" baseline="2730" dirty="0" smtClean="0">
                <a:latin typeface="Calibri"/>
                <a:cs typeface="Calibri"/>
              </a:rPr>
              <a:t>i</a:t>
            </a:r>
            <a:r>
              <a:rPr sz="3000" spc="0" baseline="2730" dirty="0" smtClean="0">
                <a:latin typeface="Calibri"/>
                <a:cs typeface="Calibri"/>
              </a:rPr>
              <a:t>ne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51550" y="5694299"/>
            <a:ext cx="25445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-4" baseline="2730" dirty="0" smtClean="0">
                <a:latin typeface="Calibri"/>
                <a:cs typeface="Calibri"/>
              </a:rPr>
              <a:t>in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54470" y="5694299"/>
            <a:ext cx="18548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87285" y="5694299"/>
            <a:ext cx="845414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-29" baseline="2730" dirty="0" smtClean="0">
                <a:latin typeface="Calibri"/>
                <a:cs typeface="Calibri"/>
              </a:rPr>
              <a:t>s</a:t>
            </a:r>
            <a:r>
              <a:rPr sz="3000" spc="0" baseline="2730" dirty="0" smtClean="0">
                <a:latin typeface="Calibri"/>
                <a:cs typeface="Calibri"/>
              </a:rPr>
              <a:t>t</a:t>
            </a:r>
            <a:r>
              <a:rPr sz="3000" spc="-34" baseline="2730" dirty="0" smtClean="0">
                <a:latin typeface="Calibri"/>
                <a:cs typeface="Calibri"/>
              </a:rPr>
              <a:t>r</a:t>
            </a:r>
            <a:r>
              <a:rPr sz="3000" spc="0" baseline="2730" dirty="0" smtClean="0">
                <a:latin typeface="Calibri"/>
                <a:cs typeface="Calibri"/>
              </a:rPr>
              <a:t>aig</a:t>
            </a:r>
            <a:r>
              <a:rPr sz="3000" spc="-19" baseline="2730" dirty="0" smtClean="0">
                <a:latin typeface="Calibri"/>
                <a:cs typeface="Calibri"/>
              </a:rPr>
              <a:t>h</a:t>
            </a:r>
            <a:r>
              <a:rPr sz="3000" spc="0" baseline="2730" dirty="0" smtClean="0">
                <a:latin typeface="Calibri"/>
                <a:cs typeface="Calibri"/>
              </a:rPr>
              <a:t>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080375" y="5694299"/>
            <a:ext cx="504252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l</a:t>
            </a:r>
            <a:r>
              <a:rPr sz="3000" spc="-9" baseline="2730" dirty="0" smtClean="0">
                <a:latin typeface="Calibri"/>
                <a:cs typeface="Calibri"/>
              </a:rPr>
              <a:t>i</a:t>
            </a:r>
            <a:r>
              <a:rPr sz="3000" spc="0" baseline="2730" dirty="0" smtClean="0">
                <a:latin typeface="Calibri"/>
                <a:cs typeface="Calibri"/>
              </a:rPr>
              <a:t>ne.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581" y="1219200"/>
            <a:ext cx="6460619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object 20"/>
          <p:cNvSpPr txBox="1"/>
          <p:nvPr/>
        </p:nvSpPr>
        <p:spPr>
          <a:xfrm>
            <a:off x="1103782" y="152400"/>
            <a:ext cx="6965374" cy="9202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365"/>
              </a:lnSpc>
              <a:spcBef>
                <a:spcPts val="168"/>
              </a:spcBef>
            </a:pPr>
            <a:r>
              <a:rPr sz="44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Co</a:t>
            </a:r>
            <a:r>
              <a:rPr sz="44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4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tinuous</a:t>
            </a:r>
            <a:r>
              <a:rPr sz="44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4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44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4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4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4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4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ermi</a:t>
            </a:r>
            <a:r>
              <a:rPr sz="44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4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4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4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4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4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4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4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4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400" b="1" spc="-69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4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4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44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4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4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ous</a:t>
            </a:r>
            <a:endParaRPr sz="2800" dirty="0">
              <a:latin typeface="Calibri"/>
              <a:cs typeface="Calibri"/>
            </a:endParaRPr>
          </a:p>
          <a:p>
            <a:pPr marL="1861121" marR="1890912" algn="ctr">
              <a:lnSpc>
                <a:spcPts val="3840"/>
              </a:lnSpc>
              <a:spcBef>
                <a:spcPts val="23"/>
              </a:spcBef>
            </a:pPr>
            <a:r>
              <a:rPr sz="44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400" b="1" spc="-14" baseline="1706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4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fusion</a:t>
            </a:r>
            <a:r>
              <a:rPr sz="4400" b="1" spc="-34" baseline="1706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400" b="1" spc="-50" baseline="1706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4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qu</a:t>
            </a:r>
            <a:r>
              <a:rPr sz="4400" b="1" spc="-29" baseline="1706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4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4400" b="1" spc="14" baseline="1706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44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ns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802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/>
          <p:nvPr/>
        </p:nvSpPr>
        <p:spPr>
          <a:xfrm>
            <a:off x="1103782" y="421665"/>
            <a:ext cx="6965374" cy="9202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Co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tinuous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ermi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69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ous</a:t>
            </a:r>
            <a:endParaRPr sz="3200" dirty="0">
              <a:latin typeface="Calibri"/>
              <a:cs typeface="Calibri"/>
            </a:endParaRPr>
          </a:p>
          <a:p>
            <a:pPr marL="1861121" marR="1890912" algn="ctr">
              <a:lnSpc>
                <a:spcPts val="3840"/>
              </a:lnSpc>
              <a:spcBef>
                <a:spcPts val="23"/>
              </a:spcBef>
            </a:pP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14" baseline="1706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fusion</a:t>
            </a:r>
            <a:r>
              <a:rPr sz="4800" b="1" spc="-34" baseline="1706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-50" baseline="1706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qu</a:t>
            </a:r>
            <a:r>
              <a:rPr sz="4800" b="1" spc="-29" baseline="1706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4800" b="1" spc="14" baseline="1706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ns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40" y="1636083"/>
            <a:ext cx="16484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78840" y="1652904"/>
            <a:ext cx="283675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In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72286" y="1652904"/>
            <a:ext cx="480260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this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63598" y="1652904"/>
            <a:ext cx="1555049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-29" baseline="2482" dirty="0" smtClean="0">
                <a:latin typeface="Calibri"/>
                <a:cs typeface="Calibri"/>
              </a:rPr>
              <a:t>c</a:t>
            </a:r>
            <a:r>
              <a:rPr sz="3300" spc="0" baseline="2482" dirty="0" smtClean="0">
                <a:latin typeface="Calibri"/>
                <a:cs typeface="Calibri"/>
              </a:rPr>
              <a:t>a</a:t>
            </a:r>
            <a:r>
              <a:rPr sz="3300" spc="4" baseline="2482" dirty="0" smtClean="0">
                <a:latin typeface="Calibri"/>
                <a:cs typeface="Calibri"/>
              </a:rPr>
              <a:t>s</a:t>
            </a:r>
            <a:r>
              <a:rPr sz="3300" spc="0" baseline="2482" dirty="0" smtClean="0">
                <a:latin typeface="Calibri"/>
                <a:cs typeface="Calibri"/>
              </a:rPr>
              <a:t>e, </a:t>
            </a:r>
            <a:r>
              <a:rPr sz="3300" spc="366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a </a:t>
            </a:r>
            <a:r>
              <a:rPr sz="3300" spc="396" baseline="2482" dirty="0" smtClean="0">
                <a:latin typeface="Calibri"/>
                <a:cs typeface="Calibri"/>
              </a:rPr>
              <a:t> </a:t>
            </a:r>
            <a:r>
              <a:rPr sz="3300" spc="4" baseline="2482" dirty="0" smtClean="0">
                <a:latin typeface="Calibri"/>
                <a:cs typeface="Calibri"/>
              </a:rPr>
              <a:t>o</a:t>
            </a:r>
            <a:r>
              <a:rPr sz="3300" spc="0" baseline="2482" dirty="0" smtClean="0">
                <a:latin typeface="Calibri"/>
                <a:cs typeface="Calibri"/>
              </a:rPr>
              <a:t>ne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31235" y="1652904"/>
            <a:ext cx="2522478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-29" baseline="2482" dirty="0" smtClean="0">
                <a:latin typeface="Calibri"/>
                <a:cs typeface="Calibri"/>
              </a:rPr>
              <a:t>c</a:t>
            </a:r>
            <a:r>
              <a:rPr sz="3300" spc="14" baseline="2482" dirty="0" smtClean="0">
                <a:latin typeface="Calibri"/>
                <a:cs typeface="Calibri"/>
              </a:rPr>
              <a:t>o</a:t>
            </a:r>
            <a:r>
              <a:rPr sz="3300" spc="0" baseline="2482" dirty="0" smtClean="0">
                <a:latin typeface="Calibri"/>
                <a:cs typeface="Calibri"/>
              </a:rPr>
              <a:t>mpart</a:t>
            </a:r>
            <a:r>
              <a:rPr sz="3300" spc="4" baseline="2482" dirty="0" smtClean="0">
                <a:latin typeface="Calibri"/>
                <a:cs typeface="Calibri"/>
              </a:rPr>
              <a:t>m</a:t>
            </a:r>
            <a:r>
              <a:rPr sz="3300" spc="0" baseline="2482" dirty="0" smtClean="0">
                <a:latin typeface="Calibri"/>
                <a:cs typeface="Calibri"/>
              </a:rPr>
              <a:t>e</a:t>
            </a:r>
            <a:r>
              <a:rPr sz="3300" spc="-25" baseline="2482" dirty="0" smtClean="0">
                <a:latin typeface="Calibri"/>
                <a:cs typeface="Calibri"/>
              </a:rPr>
              <a:t>n</a:t>
            </a:r>
            <a:r>
              <a:rPr sz="3300" spc="0" baseline="2482" dirty="0" smtClean="0">
                <a:latin typeface="Calibri"/>
                <a:cs typeface="Calibri"/>
              </a:rPr>
              <a:t>t </a:t>
            </a:r>
            <a:r>
              <a:rPr sz="3300" spc="315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model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64961" y="1652904"/>
            <a:ext cx="1399723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i</a:t>
            </a:r>
            <a:r>
              <a:rPr sz="3300" spc="-25" baseline="2482" dirty="0" smtClean="0">
                <a:latin typeface="Calibri"/>
                <a:cs typeface="Calibri"/>
              </a:rPr>
              <a:t>n</a:t>
            </a:r>
            <a:r>
              <a:rPr sz="3300" spc="0" baseline="2482" dirty="0" smtClean="0">
                <a:latin typeface="Calibri"/>
                <a:cs typeface="Calibri"/>
              </a:rPr>
              <a:t>t</a:t>
            </a:r>
            <a:r>
              <a:rPr sz="3300" spc="-50" baseline="2482" dirty="0" smtClean="0">
                <a:latin typeface="Calibri"/>
                <a:cs typeface="Calibri"/>
              </a:rPr>
              <a:t>r</a:t>
            </a:r>
            <a:r>
              <a:rPr sz="3300" spc="-34" baseline="2482" dirty="0" smtClean="0">
                <a:latin typeface="Calibri"/>
                <a:cs typeface="Calibri"/>
              </a:rPr>
              <a:t>a</a:t>
            </a:r>
            <a:r>
              <a:rPr sz="3300" spc="-19" baseline="2482" dirty="0" smtClean="0">
                <a:latin typeface="Calibri"/>
                <a:cs typeface="Calibri"/>
              </a:rPr>
              <a:t>v</a:t>
            </a:r>
            <a:r>
              <a:rPr sz="3300" spc="0" baseline="2482" dirty="0" smtClean="0">
                <a:latin typeface="Calibri"/>
                <a:cs typeface="Calibri"/>
              </a:rPr>
              <a:t>enous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75626" y="1652904"/>
            <a:ext cx="974811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i</a:t>
            </a:r>
            <a:r>
              <a:rPr sz="3300" spc="-14" baseline="2482" dirty="0" smtClean="0">
                <a:latin typeface="Calibri"/>
                <a:cs typeface="Calibri"/>
              </a:rPr>
              <a:t>n</a:t>
            </a:r>
            <a:r>
              <a:rPr sz="3300" spc="0" baseline="2482" dirty="0" smtClean="0">
                <a:latin typeface="Calibri"/>
                <a:cs typeface="Calibri"/>
              </a:rPr>
              <a:t>fu</a:t>
            </a:r>
            <a:r>
              <a:rPr sz="3300" spc="4" baseline="2482" dirty="0" smtClean="0">
                <a:latin typeface="Calibri"/>
                <a:cs typeface="Calibri"/>
              </a:rPr>
              <a:t>s</a:t>
            </a:r>
            <a:r>
              <a:rPr sz="3300" spc="0" baseline="2482" dirty="0" smtClean="0">
                <a:latin typeface="Calibri"/>
                <a:cs typeface="Calibri"/>
              </a:rPr>
              <a:t>ion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40" y="1954809"/>
            <a:ext cx="6050605" cy="304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eq</a:t>
            </a:r>
            <a:r>
              <a:rPr sz="3300" spc="-4" baseline="2482" dirty="0" smtClean="0">
                <a:latin typeface="Calibri"/>
                <a:cs typeface="Calibri"/>
              </a:rPr>
              <a:t>u</a:t>
            </a:r>
            <a:r>
              <a:rPr sz="3300" spc="-19" baseline="2482" dirty="0" smtClean="0">
                <a:latin typeface="Calibri"/>
                <a:cs typeface="Calibri"/>
              </a:rPr>
              <a:t>a</a:t>
            </a:r>
            <a:r>
              <a:rPr sz="3300" spc="0" baseline="2482" dirty="0" smtClean="0">
                <a:latin typeface="Calibri"/>
                <a:cs typeface="Calibri"/>
              </a:rPr>
              <a:t>tion </a:t>
            </a:r>
            <a:r>
              <a:rPr sz="3300" spc="64" baseline="2482" dirty="0" smtClean="0">
                <a:latin typeface="Calibri"/>
                <a:cs typeface="Calibri"/>
              </a:rPr>
              <a:t> </a:t>
            </a:r>
            <a:r>
              <a:rPr sz="3300" spc="-29" baseline="2482" dirty="0" smtClean="0">
                <a:latin typeface="Calibri"/>
                <a:cs typeface="Calibri"/>
              </a:rPr>
              <a:t>c</a:t>
            </a:r>
            <a:r>
              <a:rPr sz="3300" spc="0" baseline="2482" dirty="0" smtClean="0">
                <a:latin typeface="Calibri"/>
                <a:cs typeface="Calibri"/>
              </a:rPr>
              <a:t>an </a:t>
            </a:r>
            <a:r>
              <a:rPr sz="3300" spc="52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be </a:t>
            </a:r>
            <a:r>
              <a:rPr sz="3300" spc="75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used </a:t>
            </a:r>
            <a:r>
              <a:rPr sz="3300" spc="79" baseline="2482" dirty="0" smtClean="0">
                <a:latin typeface="Calibri"/>
                <a:cs typeface="Calibri"/>
              </a:rPr>
              <a:t> </a:t>
            </a:r>
            <a:r>
              <a:rPr sz="3300" spc="-29" baseline="2482" dirty="0" smtClean="0">
                <a:latin typeface="Calibri"/>
                <a:cs typeface="Calibri"/>
              </a:rPr>
              <a:t>t</a:t>
            </a:r>
            <a:r>
              <a:rPr sz="3300" spc="0" baseline="2482" dirty="0" smtClean="0">
                <a:latin typeface="Calibri"/>
                <a:cs typeface="Calibri"/>
              </a:rPr>
              <a:t>o </a:t>
            </a:r>
            <a:r>
              <a:rPr sz="3300" spc="89" baseline="2482" dirty="0" smtClean="0">
                <a:latin typeface="Calibri"/>
                <a:cs typeface="Calibri"/>
              </a:rPr>
              <a:t> </a:t>
            </a:r>
            <a:r>
              <a:rPr sz="3300" spc="-29" baseline="2482" dirty="0" smtClean="0">
                <a:latin typeface="Calibri"/>
                <a:cs typeface="Calibri"/>
              </a:rPr>
              <a:t>c</a:t>
            </a:r>
            <a:r>
              <a:rPr sz="3300" spc="14" baseline="2482" dirty="0" smtClean="0">
                <a:latin typeface="Calibri"/>
                <a:cs typeface="Calibri"/>
              </a:rPr>
              <a:t>o</a:t>
            </a:r>
            <a:r>
              <a:rPr sz="3300" spc="0" baseline="2482" dirty="0" smtClean="0">
                <a:latin typeface="Calibri"/>
                <a:cs typeface="Calibri"/>
              </a:rPr>
              <a:t>m</a:t>
            </a:r>
            <a:r>
              <a:rPr sz="3300" spc="-4" baseline="2482" dirty="0" smtClean="0">
                <a:latin typeface="Calibri"/>
                <a:cs typeface="Calibri"/>
              </a:rPr>
              <a:t>p</a:t>
            </a:r>
            <a:r>
              <a:rPr sz="3300" spc="0" baseline="2482" dirty="0" smtClean="0">
                <a:latin typeface="Calibri"/>
                <a:cs typeface="Calibri"/>
              </a:rPr>
              <a:t>u</a:t>
            </a:r>
            <a:r>
              <a:rPr sz="3300" spc="-29" baseline="2482" dirty="0" smtClean="0">
                <a:latin typeface="Calibri"/>
                <a:cs typeface="Calibri"/>
              </a:rPr>
              <a:t>t</a:t>
            </a:r>
            <a:r>
              <a:rPr sz="3300" spc="0" baseline="2482" dirty="0" smtClean="0">
                <a:latin typeface="Calibri"/>
                <a:cs typeface="Calibri"/>
              </a:rPr>
              <a:t>e </a:t>
            </a:r>
            <a:r>
              <a:rPr sz="3300" spc="78" baseline="2482" dirty="0" smtClean="0">
                <a:latin typeface="Calibri"/>
                <a:cs typeface="Calibri"/>
              </a:rPr>
              <a:t> </a:t>
            </a:r>
            <a:r>
              <a:rPr sz="3300" spc="-29" baseline="2482" dirty="0" smtClean="0">
                <a:latin typeface="Calibri"/>
                <a:cs typeface="Calibri"/>
              </a:rPr>
              <a:t>c</a:t>
            </a:r>
            <a:r>
              <a:rPr sz="3300" spc="14" baseline="2482" dirty="0" smtClean="0">
                <a:latin typeface="Calibri"/>
                <a:cs typeface="Calibri"/>
              </a:rPr>
              <a:t>o</a:t>
            </a:r>
            <a:r>
              <a:rPr sz="3300" spc="0" baseline="2482" dirty="0" smtClean="0">
                <a:latin typeface="Calibri"/>
                <a:cs typeface="Calibri"/>
              </a:rPr>
              <a:t>n</a:t>
            </a:r>
            <a:r>
              <a:rPr sz="3300" spc="-9" baseline="2482" dirty="0" smtClean="0">
                <a:latin typeface="Calibri"/>
                <a:cs typeface="Calibri"/>
              </a:rPr>
              <a:t>c</a:t>
            </a:r>
            <a:r>
              <a:rPr sz="3300" spc="0" baseline="2482" dirty="0" smtClean="0">
                <a:latin typeface="Calibri"/>
                <a:cs typeface="Calibri"/>
              </a:rPr>
              <a:t>e</a:t>
            </a:r>
            <a:r>
              <a:rPr sz="3300" spc="-29" baseline="2482" dirty="0" smtClean="0">
                <a:latin typeface="Calibri"/>
                <a:cs typeface="Calibri"/>
              </a:rPr>
              <a:t>n</a:t>
            </a:r>
            <a:r>
              <a:rPr sz="3300" spc="0" baseline="2482" dirty="0" smtClean="0">
                <a:latin typeface="Calibri"/>
                <a:cs typeface="Calibri"/>
              </a:rPr>
              <a:t>t</a:t>
            </a:r>
            <a:r>
              <a:rPr sz="3300" spc="-50" baseline="2482" dirty="0" smtClean="0">
                <a:latin typeface="Calibri"/>
                <a:cs typeface="Calibri"/>
              </a:rPr>
              <a:t>r</a:t>
            </a:r>
            <a:r>
              <a:rPr sz="3300" spc="-19" baseline="2482" dirty="0" smtClean="0">
                <a:latin typeface="Calibri"/>
                <a:cs typeface="Calibri"/>
              </a:rPr>
              <a:t>a</a:t>
            </a:r>
            <a:r>
              <a:rPr sz="3300" spc="0" baseline="2482" dirty="0" smtClean="0">
                <a:latin typeface="Calibri"/>
                <a:cs typeface="Calibri"/>
              </a:rPr>
              <a:t>tions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00494" y="1957195"/>
            <a:ext cx="385465" cy="3022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lang="ar-IQ" sz="3300" spc="0" baseline="2482" dirty="0" smtClean="0">
                <a:latin typeface="Calibri"/>
                <a:cs typeface="Calibri"/>
              </a:rPr>
              <a:t>)</a:t>
            </a:r>
            <a:r>
              <a:rPr sz="3300" spc="0" baseline="2482" dirty="0" smtClean="0">
                <a:latin typeface="Calibri"/>
                <a:cs typeface="Calibri"/>
              </a:rPr>
              <a:t>C</a:t>
            </a:r>
            <a:r>
              <a:rPr lang="ar-IQ" sz="3300" spc="0" baseline="2482" dirty="0" smtClean="0">
                <a:latin typeface="Calibri"/>
                <a:cs typeface="Calibri"/>
              </a:rPr>
              <a:t>(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53122" y="1954809"/>
            <a:ext cx="680612" cy="304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while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02930" y="1954809"/>
            <a:ext cx="445467" cy="304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t</a:t>
            </a:r>
            <a:r>
              <a:rPr sz="3300" spc="-4" baseline="2482" dirty="0" smtClean="0">
                <a:latin typeface="Calibri"/>
                <a:cs typeface="Calibri"/>
              </a:rPr>
              <a:t>h</a:t>
            </a:r>
            <a:r>
              <a:rPr sz="3300" spc="0" baseline="2482" dirty="0" smtClean="0">
                <a:latin typeface="Calibri"/>
                <a:cs typeface="Calibri"/>
              </a:rPr>
              <a:t>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40" y="2256790"/>
            <a:ext cx="1208035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i</a:t>
            </a:r>
            <a:r>
              <a:rPr sz="3300" spc="-14" baseline="2482" dirty="0" smtClean="0">
                <a:latin typeface="Calibri"/>
                <a:cs typeface="Calibri"/>
              </a:rPr>
              <a:t>n</a:t>
            </a:r>
            <a:r>
              <a:rPr sz="3300" spc="0" baseline="2482" dirty="0" smtClean="0">
                <a:latin typeface="Calibri"/>
                <a:cs typeface="Calibri"/>
              </a:rPr>
              <a:t>fu</a:t>
            </a:r>
            <a:r>
              <a:rPr sz="3300" spc="4" baseline="2482" dirty="0" smtClean="0">
                <a:latin typeface="Calibri"/>
                <a:cs typeface="Calibri"/>
              </a:rPr>
              <a:t>s</a:t>
            </a:r>
            <a:r>
              <a:rPr sz="3300" spc="0" baseline="2482" dirty="0" smtClean="0">
                <a:latin typeface="Calibri"/>
                <a:cs typeface="Calibri"/>
              </a:rPr>
              <a:t>ion</a:t>
            </a:r>
            <a:r>
              <a:rPr sz="3300" spc="-91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is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84577" y="2256790"/>
            <a:ext cx="1020064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runnin</a:t>
            </a:r>
            <a:r>
              <a:rPr sz="3300" spc="-4" baseline="2482" dirty="0" smtClean="0">
                <a:latin typeface="Calibri"/>
                <a:cs typeface="Calibri"/>
              </a:rPr>
              <a:t>g</a:t>
            </a:r>
            <a:r>
              <a:rPr sz="3300" spc="0" baseline="2482" dirty="0" smtClean="0">
                <a:latin typeface="Calibri"/>
                <a:cs typeface="Calibri"/>
              </a:rPr>
              <a:t>: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65802" y="2975429"/>
            <a:ext cx="452828" cy="3232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25"/>
              </a:lnSpc>
              <a:spcBef>
                <a:spcPts val="126"/>
              </a:spcBef>
            </a:pPr>
            <a:r>
              <a:rPr sz="2175" b="1" i="1" spc="-4" baseline="30131" dirty="0" smtClean="0">
                <a:solidFill>
                  <a:srgbClr val="006FC0"/>
                </a:solidFill>
                <a:latin typeface="Calibri"/>
                <a:cs typeface="Calibri"/>
              </a:rPr>
              <a:t>-</a:t>
            </a:r>
            <a:r>
              <a:rPr sz="2175" b="1" i="1" spc="-29" baseline="28248" dirty="0" err="1" smtClean="0">
                <a:solidFill>
                  <a:srgbClr val="006FC0"/>
                </a:solidFill>
                <a:latin typeface="Calibri"/>
                <a:cs typeface="Calibri"/>
              </a:rPr>
              <a:t>k</a:t>
            </a:r>
            <a:r>
              <a:rPr sz="2175" b="1" i="1" spc="0" baseline="28248" dirty="0" err="1" smtClean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2175" b="1" i="1" spc="23" baseline="28248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175" b="1" i="1" spc="0" baseline="28248" dirty="0" smtClean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r>
              <a:rPr lang="ar-IQ" sz="3300" b="1" i="1" spc="0" baseline="2482" dirty="0" smtClean="0">
                <a:solidFill>
                  <a:srgbClr val="006FC0"/>
                </a:solidFill>
                <a:latin typeface="Calibri"/>
                <a:cs typeface="Calibri"/>
              </a:rPr>
              <a:t>(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26079" y="2994405"/>
            <a:ext cx="1851107" cy="3496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85"/>
              </a:lnSpc>
              <a:spcBef>
                <a:spcPts val="134"/>
              </a:spcBef>
            </a:pPr>
            <a:r>
              <a:rPr sz="3300" b="1" i="1" spc="0" baseline="9929" dirty="0" smtClean="0">
                <a:solidFill>
                  <a:srgbClr val="006FC0"/>
                </a:solidFill>
                <a:latin typeface="Calibri"/>
                <a:cs typeface="Calibri"/>
              </a:rPr>
              <a:t>C</a:t>
            </a:r>
            <a:r>
              <a:rPr sz="3300" b="1" i="1" spc="-26" baseline="9929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300" b="1" i="1" spc="0" baseline="9929" dirty="0" smtClean="0">
                <a:solidFill>
                  <a:srgbClr val="006FC0"/>
                </a:solidFill>
                <a:latin typeface="Calibri"/>
                <a:cs typeface="Calibri"/>
              </a:rPr>
              <a:t>=</a:t>
            </a:r>
            <a:r>
              <a:rPr sz="3300" b="1" i="1" spc="3" baseline="9929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300" b="1" i="1" spc="0" baseline="9929" dirty="0" smtClean="0">
                <a:solidFill>
                  <a:srgbClr val="006FC0"/>
                </a:solidFill>
                <a:latin typeface="Calibri"/>
                <a:cs typeface="Calibri"/>
              </a:rPr>
              <a:t>(</a:t>
            </a:r>
            <a:r>
              <a:rPr sz="3300" b="1" i="1" spc="4" baseline="9929" dirty="0" smtClean="0">
                <a:solidFill>
                  <a:srgbClr val="006FC0"/>
                </a:solidFill>
                <a:latin typeface="Calibri"/>
                <a:cs typeface="Calibri"/>
              </a:rPr>
              <a:t>k</a:t>
            </a:r>
            <a:r>
              <a:rPr sz="2175" b="1" i="1" spc="0" baseline="-5649" dirty="0" smtClean="0">
                <a:solidFill>
                  <a:srgbClr val="006FC0"/>
                </a:solidFill>
                <a:latin typeface="Calibri"/>
                <a:cs typeface="Calibri"/>
              </a:rPr>
              <a:t>0</a:t>
            </a:r>
            <a:r>
              <a:rPr sz="3300" b="1" i="1" spc="-4" baseline="9929" dirty="0" smtClean="0">
                <a:solidFill>
                  <a:srgbClr val="006FC0"/>
                </a:solidFill>
                <a:latin typeface="Calibri"/>
                <a:cs typeface="Calibri"/>
              </a:rPr>
              <a:t>/</a:t>
            </a:r>
            <a:r>
              <a:rPr sz="3300" b="1" i="1" spc="0" baseline="9929" dirty="0" smtClean="0">
                <a:solidFill>
                  <a:srgbClr val="006FC0"/>
                </a:solidFill>
                <a:latin typeface="Calibri"/>
                <a:cs typeface="Calibri"/>
              </a:rPr>
              <a:t>Cl)</a:t>
            </a:r>
            <a:r>
              <a:rPr sz="3300" b="1" i="1" spc="4" baseline="9929" dirty="0" smtClean="0">
                <a:solidFill>
                  <a:srgbClr val="006FC0"/>
                </a:solidFill>
                <a:latin typeface="Calibri"/>
                <a:cs typeface="Calibri"/>
              </a:rPr>
              <a:t>(</a:t>
            </a:r>
            <a:r>
              <a:rPr sz="3300" b="1" i="1" spc="0" baseline="9929" dirty="0" smtClean="0">
                <a:solidFill>
                  <a:srgbClr val="006FC0"/>
                </a:solidFill>
                <a:latin typeface="Calibri"/>
                <a:cs typeface="Calibri"/>
              </a:rPr>
              <a:t>1</a:t>
            </a:r>
            <a:r>
              <a:rPr sz="3300" b="1" i="1" spc="-43" baseline="9929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300" b="1" i="1" spc="0" baseline="9929" dirty="0" smtClean="0">
                <a:solidFill>
                  <a:srgbClr val="006FC0"/>
                </a:solidFill>
                <a:latin typeface="Calibri"/>
                <a:cs typeface="Calibri"/>
              </a:rPr>
              <a:t>–</a:t>
            </a:r>
            <a:r>
              <a:rPr sz="3300" b="1" i="1" spc="-5" baseline="9929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300" b="1" i="1" spc="0" baseline="9929" dirty="0" smtClean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73065" y="3338474"/>
            <a:ext cx="497822" cy="3293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25"/>
              </a:lnSpc>
              <a:spcBef>
                <a:spcPts val="126"/>
              </a:spcBef>
            </a:pPr>
            <a:r>
              <a:rPr sz="2175" b="1" i="1" spc="-4" baseline="30131" dirty="0" smtClean="0">
                <a:solidFill>
                  <a:srgbClr val="006FC0"/>
                </a:solidFill>
                <a:latin typeface="Calibri"/>
                <a:cs typeface="Calibri"/>
              </a:rPr>
              <a:t>-</a:t>
            </a:r>
            <a:r>
              <a:rPr sz="2175" b="1" i="1" spc="-29" baseline="28248" dirty="0" err="1" smtClean="0">
                <a:solidFill>
                  <a:srgbClr val="006FC0"/>
                </a:solidFill>
                <a:latin typeface="Calibri"/>
                <a:cs typeface="Calibri"/>
              </a:rPr>
              <a:t>k</a:t>
            </a:r>
            <a:r>
              <a:rPr sz="2175" b="1" i="1" spc="0" baseline="28248" dirty="0" err="1" smtClean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2175" b="1" i="1" spc="23" baseline="28248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175" b="1" i="1" spc="0" baseline="28248" dirty="0" smtClean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r>
              <a:rPr lang="ar-IQ" sz="3300" b="1" i="1" spc="0" baseline="2482" dirty="0" smtClean="0">
                <a:solidFill>
                  <a:srgbClr val="006FC0"/>
                </a:solidFill>
                <a:latin typeface="Calibri"/>
                <a:cs typeface="Calibri"/>
              </a:rPr>
              <a:t>(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18815" y="3363239"/>
            <a:ext cx="2265830" cy="3499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90"/>
              </a:lnSpc>
              <a:spcBef>
                <a:spcPts val="134"/>
              </a:spcBef>
            </a:pPr>
            <a:r>
              <a:rPr sz="3300" b="1" i="1" spc="0" baseline="9929" dirty="0" smtClean="0">
                <a:solidFill>
                  <a:srgbClr val="006FC0"/>
                </a:solidFill>
                <a:latin typeface="Calibri"/>
                <a:cs typeface="Calibri"/>
              </a:rPr>
              <a:t>C</a:t>
            </a:r>
            <a:r>
              <a:rPr sz="3300" b="1" i="1" spc="-14" baseline="9929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300" b="1" i="1" spc="0" baseline="9929" dirty="0" smtClean="0">
                <a:solidFill>
                  <a:srgbClr val="006FC0"/>
                </a:solidFill>
                <a:latin typeface="Calibri"/>
                <a:cs typeface="Calibri"/>
              </a:rPr>
              <a:t>=</a:t>
            </a:r>
            <a:r>
              <a:rPr sz="3300" b="1" i="1" spc="3" baseline="9929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300" b="1" i="1" spc="0" baseline="9929" dirty="0" smtClean="0">
                <a:solidFill>
                  <a:srgbClr val="006FC0"/>
                </a:solidFill>
                <a:latin typeface="Calibri"/>
                <a:cs typeface="Calibri"/>
              </a:rPr>
              <a:t>[k</a:t>
            </a:r>
            <a:r>
              <a:rPr sz="2175" b="1" i="1" spc="0" baseline="-5649" dirty="0" smtClean="0">
                <a:solidFill>
                  <a:srgbClr val="006FC0"/>
                </a:solidFill>
                <a:latin typeface="Calibri"/>
                <a:cs typeface="Calibri"/>
              </a:rPr>
              <a:t>0</a:t>
            </a:r>
            <a:r>
              <a:rPr sz="3300" b="1" i="1" spc="-4" baseline="9929" dirty="0" smtClean="0">
                <a:solidFill>
                  <a:srgbClr val="006FC0"/>
                </a:solidFill>
                <a:latin typeface="Calibri"/>
                <a:cs typeface="Calibri"/>
              </a:rPr>
              <a:t>/</a:t>
            </a:r>
            <a:r>
              <a:rPr sz="3300" b="1" i="1" spc="0" baseline="9929" dirty="0" smtClean="0">
                <a:solidFill>
                  <a:srgbClr val="006FC0"/>
                </a:solidFill>
                <a:latin typeface="Calibri"/>
                <a:cs typeface="Calibri"/>
              </a:rPr>
              <a:t>(</a:t>
            </a:r>
            <a:r>
              <a:rPr sz="3300" b="1" i="1" spc="-59" baseline="9929" dirty="0" smtClean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2175" b="1" i="1" spc="0" baseline="-5649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175" b="1" i="1" spc="177" baseline="-5649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300" b="1" i="1" spc="0" baseline="9929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300" b="1" i="1" spc="0" baseline="9929" dirty="0" smtClean="0">
                <a:solidFill>
                  <a:srgbClr val="006FC0"/>
                </a:solidFill>
                <a:latin typeface="Calibri"/>
                <a:cs typeface="Calibri"/>
              </a:rPr>
              <a:t>)</a:t>
            </a:r>
            <a:r>
              <a:rPr sz="3300" b="1" i="1" spc="-4" baseline="9929" dirty="0" smtClean="0">
                <a:solidFill>
                  <a:srgbClr val="006FC0"/>
                </a:solidFill>
                <a:latin typeface="Calibri"/>
                <a:cs typeface="Calibri"/>
              </a:rPr>
              <a:t>]</a:t>
            </a:r>
            <a:r>
              <a:rPr sz="3300" b="1" i="1" spc="0" baseline="9929" dirty="0" smtClean="0">
                <a:solidFill>
                  <a:srgbClr val="006FC0"/>
                </a:solidFill>
                <a:latin typeface="Calibri"/>
                <a:cs typeface="Calibri"/>
              </a:rPr>
              <a:t>(1</a:t>
            </a:r>
            <a:r>
              <a:rPr sz="3300" b="1" i="1" spc="6" baseline="9929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300" b="1" i="1" spc="0" baseline="9929" dirty="0" smtClean="0">
                <a:solidFill>
                  <a:srgbClr val="006FC0"/>
                </a:solidFill>
                <a:latin typeface="Calibri"/>
                <a:cs typeface="Calibri"/>
              </a:rPr>
              <a:t>–</a:t>
            </a:r>
            <a:r>
              <a:rPr sz="3300" b="1" i="1" spc="-10" baseline="9929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300" b="1" i="1" spc="0" baseline="9929" dirty="0" smtClean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4768596"/>
            <a:ext cx="7243674" cy="1047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19"/>
              </a:lnSpc>
              <a:spcBef>
                <a:spcPts val="90"/>
              </a:spcBef>
            </a:pPr>
            <a:r>
              <a:rPr sz="1900" spc="0" dirty="0" smtClean="0">
                <a:latin typeface="Calibri"/>
                <a:cs typeface="Calibri"/>
              </a:rPr>
              <a:t>k</a:t>
            </a:r>
            <a:r>
              <a:rPr sz="1875" spc="0" baseline="-19660" dirty="0" smtClean="0">
                <a:latin typeface="Calibri"/>
                <a:cs typeface="Calibri"/>
              </a:rPr>
              <a:t>0</a:t>
            </a:r>
            <a:r>
              <a:rPr sz="1875" spc="112" baseline="-19660" dirty="0" smtClean="0">
                <a:latin typeface="Calibri"/>
                <a:cs typeface="Calibri"/>
              </a:rPr>
              <a:t> </a:t>
            </a:r>
            <a:r>
              <a:rPr sz="1900" spc="-4" dirty="0" smtClean="0">
                <a:latin typeface="Calibri"/>
                <a:cs typeface="Calibri"/>
              </a:rPr>
              <a:t>:</a:t>
            </a:r>
            <a:r>
              <a:rPr sz="1900" spc="0" dirty="0" smtClean="0">
                <a:latin typeface="Calibri"/>
                <a:cs typeface="Calibri"/>
              </a:rPr>
              <a:t>the</a:t>
            </a:r>
            <a:r>
              <a:rPr sz="1900" spc="-5" dirty="0" smtClean="0">
                <a:latin typeface="Calibri"/>
                <a:cs typeface="Calibri"/>
              </a:rPr>
              <a:t> </a:t>
            </a:r>
            <a:r>
              <a:rPr sz="1900" spc="0" dirty="0" smtClean="0">
                <a:latin typeface="Calibri"/>
                <a:cs typeface="Calibri"/>
              </a:rPr>
              <a:t>drug</a:t>
            </a:r>
            <a:r>
              <a:rPr sz="1900" spc="-30" dirty="0" smtClean="0">
                <a:latin typeface="Calibri"/>
                <a:cs typeface="Calibri"/>
              </a:rPr>
              <a:t> </a:t>
            </a:r>
            <a:r>
              <a:rPr sz="1900" spc="0" dirty="0" smtClean="0">
                <a:latin typeface="Calibri"/>
                <a:cs typeface="Calibri"/>
              </a:rPr>
              <a:t>i</a:t>
            </a:r>
            <a:r>
              <a:rPr sz="1900" spc="-14" dirty="0" smtClean="0">
                <a:latin typeface="Calibri"/>
                <a:cs typeface="Calibri"/>
              </a:rPr>
              <a:t>n</a:t>
            </a:r>
            <a:r>
              <a:rPr sz="1900" spc="0" dirty="0" smtClean="0">
                <a:latin typeface="Calibri"/>
                <a:cs typeface="Calibri"/>
              </a:rPr>
              <a:t>fusi</a:t>
            </a:r>
            <a:r>
              <a:rPr sz="1900" spc="-4" dirty="0" smtClean="0">
                <a:latin typeface="Calibri"/>
                <a:cs typeface="Calibri"/>
              </a:rPr>
              <a:t>o</a:t>
            </a:r>
            <a:r>
              <a:rPr sz="1900" spc="0" dirty="0" smtClean="0">
                <a:latin typeface="Calibri"/>
                <a:cs typeface="Calibri"/>
              </a:rPr>
              <a:t>n</a:t>
            </a:r>
            <a:r>
              <a:rPr sz="1900" spc="-36" dirty="0" smtClean="0">
                <a:latin typeface="Calibri"/>
                <a:cs typeface="Calibri"/>
              </a:rPr>
              <a:t> </a:t>
            </a:r>
            <a:r>
              <a:rPr sz="1900" spc="-34" dirty="0" smtClean="0">
                <a:latin typeface="Calibri"/>
                <a:cs typeface="Calibri"/>
              </a:rPr>
              <a:t>r</a:t>
            </a:r>
            <a:r>
              <a:rPr sz="1900" spc="-9" dirty="0" smtClean="0">
                <a:latin typeface="Calibri"/>
                <a:cs typeface="Calibri"/>
              </a:rPr>
              <a:t>a</a:t>
            </a:r>
            <a:r>
              <a:rPr sz="1900" spc="-25" dirty="0" smtClean="0">
                <a:latin typeface="Calibri"/>
                <a:cs typeface="Calibri"/>
              </a:rPr>
              <a:t>t</a:t>
            </a:r>
            <a:r>
              <a:rPr sz="1900" spc="0" dirty="0" smtClean="0">
                <a:latin typeface="Calibri"/>
                <a:cs typeface="Calibri"/>
              </a:rPr>
              <a:t>e</a:t>
            </a:r>
            <a:r>
              <a:rPr sz="1900" spc="-25" dirty="0" smtClean="0">
                <a:latin typeface="Calibri"/>
                <a:cs typeface="Calibri"/>
              </a:rPr>
              <a:t> </a:t>
            </a:r>
            <a:r>
              <a:rPr sz="1900" spc="0" dirty="0" smtClean="0">
                <a:latin typeface="Calibri"/>
                <a:cs typeface="Calibri"/>
              </a:rPr>
              <a:t>(amou</a:t>
            </a:r>
            <a:r>
              <a:rPr sz="1900" spc="-14" dirty="0" smtClean="0">
                <a:latin typeface="Calibri"/>
                <a:cs typeface="Calibri"/>
              </a:rPr>
              <a:t>n</a:t>
            </a:r>
            <a:r>
              <a:rPr sz="1900" spc="0" dirty="0" smtClean="0">
                <a:latin typeface="Calibri"/>
                <a:cs typeface="Calibri"/>
              </a:rPr>
              <a:t>t</a:t>
            </a:r>
            <a:r>
              <a:rPr sz="1900" spc="-59" dirty="0" smtClean="0">
                <a:latin typeface="Calibri"/>
                <a:cs typeface="Calibri"/>
              </a:rPr>
              <a:t> </a:t>
            </a:r>
            <a:r>
              <a:rPr sz="1900" spc="0" dirty="0" smtClean="0">
                <a:latin typeface="Calibri"/>
                <a:cs typeface="Calibri"/>
              </a:rPr>
              <a:t>p</a:t>
            </a:r>
            <a:r>
              <a:rPr sz="1900" spc="9" dirty="0" smtClean="0">
                <a:latin typeface="Calibri"/>
                <a:cs typeface="Calibri"/>
              </a:rPr>
              <a:t>e</a:t>
            </a:r>
            <a:r>
              <a:rPr sz="1900" spc="0" dirty="0" smtClean="0">
                <a:latin typeface="Calibri"/>
                <a:cs typeface="Calibri"/>
              </a:rPr>
              <a:t>r</a:t>
            </a:r>
            <a:r>
              <a:rPr sz="1900" spc="-25" dirty="0" smtClean="0">
                <a:latin typeface="Calibri"/>
                <a:cs typeface="Calibri"/>
              </a:rPr>
              <a:t> </a:t>
            </a:r>
            <a:r>
              <a:rPr sz="1900" spc="0" dirty="0" smtClean="0">
                <a:latin typeface="Calibri"/>
                <a:cs typeface="Calibri"/>
              </a:rPr>
              <a:t>unit</a:t>
            </a:r>
            <a:r>
              <a:rPr sz="1900" spc="-15" dirty="0" smtClean="0">
                <a:latin typeface="Calibri"/>
                <a:cs typeface="Calibri"/>
              </a:rPr>
              <a:t> </a:t>
            </a:r>
            <a:r>
              <a:rPr sz="1900" spc="0" dirty="0" smtClean="0">
                <a:latin typeface="Calibri"/>
                <a:cs typeface="Calibri"/>
              </a:rPr>
              <a:t>ti</a:t>
            </a:r>
            <a:r>
              <a:rPr sz="1900" spc="-4" dirty="0" smtClean="0">
                <a:latin typeface="Calibri"/>
                <a:cs typeface="Calibri"/>
              </a:rPr>
              <a:t>m</a:t>
            </a:r>
            <a:r>
              <a:rPr sz="1900" spc="4" dirty="0" smtClean="0">
                <a:latin typeface="Calibri"/>
                <a:cs typeface="Calibri"/>
              </a:rPr>
              <a:t>e</a:t>
            </a:r>
            <a:r>
              <a:rPr sz="1900" spc="0" dirty="0" smtClean="0">
                <a:latin typeface="Calibri"/>
                <a:cs typeface="Calibri"/>
              </a:rPr>
              <a:t>,</a:t>
            </a:r>
            <a:r>
              <a:rPr sz="1900" spc="-29" dirty="0" smtClean="0">
                <a:latin typeface="Calibri"/>
                <a:cs typeface="Calibri"/>
              </a:rPr>
              <a:t> </a:t>
            </a:r>
            <a:r>
              <a:rPr sz="1900" spc="0" dirty="0" smtClean="0">
                <a:latin typeface="Calibri"/>
                <a:cs typeface="Calibri"/>
              </a:rPr>
              <a:t>such</a:t>
            </a:r>
            <a:r>
              <a:rPr sz="1900" spc="-40" dirty="0" smtClean="0">
                <a:latin typeface="Calibri"/>
                <a:cs typeface="Calibri"/>
              </a:rPr>
              <a:t> </a:t>
            </a:r>
            <a:r>
              <a:rPr sz="1900" spc="0" dirty="0" smtClean="0">
                <a:latin typeface="Calibri"/>
                <a:cs typeface="Calibri"/>
              </a:rPr>
              <a:t>as</a:t>
            </a:r>
            <a:r>
              <a:rPr sz="1900" spc="-16" dirty="0" smtClean="0">
                <a:latin typeface="Calibri"/>
                <a:cs typeface="Calibri"/>
              </a:rPr>
              <a:t> </a:t>
            </a:r>
            <a:r>
              <a:rPr sz="1900" spc="0" dirty="0" smtClean="0">
                <a:latin typeface="Calibri"/>
                <a:cs typeface="Calibri"/>
              </a:rPr>
              <a:t>m</a:t>
            </a:r>
            <a:r>
              <a:rPr sz="1900" spc="64" dirty="0" smtClean="0">
                <a:latin typeface="Calibri"/>
                <a:cs typeface="Calibri"/>
              </a:rPr>
              <a:t>g</a:t>
            </a:r>
            <a:r>
              <a:rPr sz="1900" spc="0" dirty="0" smtClean="0">
                <a:latin typeface="Calibri"/>
                <a:cs typeface="Calibri"/>
              </a:rPr>
              <a:t>/h</a:t>
            </a:r>
            <a:r>
              <a:rPr sz="1900" spc="-26" dirty="0" smtClean="0">
                <a:latin typeface="Calibri"/>
                <a:cs typeface="Calibri"/>
              </a:rPr>
              <a:t> </a:t>
            </a:r>
            <a:r>
              <a:rPr sz="1900" spc="0" dirty="0" smtClean="0">
                <a:latin typeface="Calibri"/>
                <a:cs typeface="Calibri"/>
              </a:rPr>
              <a:t>or</a:t>
            </a:r>
            <a:r>
              <a:rPr sz="1900" spc="-16" dirty="0" smtClean="0">
                <a:latin typeface="Calibri"/>
                <a:cs typeface="Calibri"/>
              </a:rPr>
              <a:t> </a:t>
            </a:r>
            <a:r>
              <a:rPr sz="1900" spc="0" dirty="0" smtClean="0">
                <a:latin typeface="Calibri"/>
                <a:cs typeface="Calibri"/>
              </a:rPr>
              <a:t>µ</a:t>
            </a:r>
            <a:r>
              <a:rPr sz="1900" spc="64" dirty="0" smtClean="0">
                <a:latin typeface="Calibri"/>
                <a:cs typeface="Calibri"/>
              </a:rPr>
              <a:t>g</a:t>
            </a:r>
            <a:r>
              <a:rPr sz="1900" spc="0" dirty="0" smtClean="0">
                <a:latin typeface="Calibri"/>
                <a:cs typeface="Calibri"/>
              </a:rPr>
              <a:t>/m</a:t>
            </a:r>
            <a:r>
              <a:rPr sz="1900" spc="-4" dirty="0" smtClean="0">
                <a:latin typeface="Calibri"/>
                <a:cs typeface="Calibri"/>
              </a:rPr>
              <a:t>i</a:t>
            </a:r>
            <a:r>
              <a:rPr sz="1900" spc="0" dirty="0" smtClean="0">
                <a:latin typeface="Calibri"/>
                <a:cs typeface="Calibri"/>
              </a:rPr>
              <a:t>n) Cl</a:t>
            </a:r>
            <a:r>
              <a:rPr sz="1900" spc="-29" dirty="0" smtClean="0">
                <a:latin typeface="Calibri"/>
                <a:cs typeface="Calibri"/>
              </a:rPr>
              <a:t> </a:t>
            </a:r>
            <a:r>
              <a:rPr sz="1900" spc="-4" dirty="0" smtClean="0">
                <a:latin typeface="Calibri"/>
                <a:cs typeface="Calibri"/>
              </a:rPr>
              <a:t>:</a:t>
            </a:r>
            <a:r>
              <a:rPr sz="1900" spc="4" dirty="0" smtClean="0">
                <a:latin typeface="Calibri"/>
                <a:cs typeface="Calibri"/>
              </a:rPr>
              <a:t>t</a:t>
            </a:r>
            <a:r>
              <a:rPr sz="1900" spc="0" dirty="0" smtClean="0">
                <a:latin typeface="Calibri"/>
                <a:cs typeface="Calibri"/>
              </a:rPr>
              <a:t>he</a:t>
            </a:r>
            <a:r>
              <a:rPr sz="1900" spc="-4" dirty="0" smtClean="0">
                <a:latin typeface="Calibri"/>
                <a:cs typeface="Calibri"/>
              </a:rPr>
              <a:t> </a:t>
            </a:r>
            <a:r>
              <a:rPr sz="1900" spc="0" dirty="0" smtClean="0">
                <a:latin typeface="Calibri"/>
                <a:cs typeface="Calibri"/>
              </a:rPr>
              <a:t>drug</a:t>
            </a:r>
            <a:r>
              <a:rPr sz="1900" spc="-30" dirty="0" smtClean="0">
                <a:latin typeface="Calibri"/>
                <a:cs typeface="Calibri"/>
              </a:rPr>
              <a:t> </a:t>
            </a:r>
            <a:r>
              <a:rPr sz="1900" spc="0" dirty="0" smtClean="0">
                <a:latin typeface="Calibri"/>
                <a:cs typeface="Calibri"/>
              </a:rPr>
              <a:t>clea</a:t>
            </a:r>
            <a:r>
              <a:rPr sz="1900" spc="-29" dirty="0" smtClean="0">
                <a:latin typeface="Calibri"/>
                <a:cs typeface="Calibri"/>
              </a:rPr>
              <a:t>r</a:t>
            </a:r>
            <a:r>
              <a:rPr sz="1900" spc="0" dirty="0" smtClean="0">
                <a:latin typeface="Calibri"/>
                <a:cs typeface="Calibri"/>
              </a:rPr>
              <a:t>an</a:t>
            </a:r>
            <a:r>
              <a:rPr sz="1900" spc="4" dirty="0" smtClean="0">
                <a:latin typeface="Calibri"/>
                <a:cs typeface="Calibri"/>
              </a:rPr>
              <a:t>c</a:t>
            </a:r>
            <a:r>
              <a:rPr sz="1900" spc="0" dirty="0" smtClean="0">
                <a:latin typeface="Calibri"/>
                <a:cs typeface="Calibri"/>
              </a:rPr>
              <a:t>e</a:t>
            </a:r>
            <a:endParaRPr sz="1900">
              <a:latin typeface="Calibri"/>
              <a:cs typeface="Calibri"/>
            </a:endParaRPr>
          </a:p>
          <a:p>
            <a:pPr marL="12700" marR="31483">
              <a:lnSpc>
                <a:spcPts val="2355"/>
              </a:lnSpc>
            </a:pPr>
            <a:r>
              <a:rPr sz="2850" spc="-34" baseline="7185" dirty="0" smtClean="0">
                <a:latin typeface="Calibri"/>
                <a:cs typeface="Calibri"/>
              </a:rPr>
              <a:t>K</a:t>
            </a:r>
            <a:r>
              <a:rPr sz="1875" spc="4" baseline="-10922" dirty="0" smtClean="0">
                <a:latin typeface="Calibri"/>
                <a:cs typeface="Calibri"/>
              </a:rPr>
              <a:t>e</a:t>
            </a:r>
            <a:r>
              <a:rPr sz="2850" spc="0" baseline="7185" dirty="0" smtClean="0">
                <a:latin typeface="Calibri"/>
                <a:cs typeface="Calibri"/>
              </a:rPr>
              <a:t>:</a:t>
            </a:r>
            <a:r>
              <a:rPr sz="2850" spc="-18" baseline="7185" dirty="0" smtClean="0">
                <a:latin typeface="Calibri"/>
                <a:cs typeface="Calibri"/>
              </a:rPr>
              <a:t> </a:t>
            </a:r>
            <a:r>
              <a:rPr sz="2850" spc="0" baseline="7185" dirty="0" smtClean="0">
                <a:latin typeface="Calibri"/>
                <a:cs typeface="Calibri"/>
              </a:rPr>
              <a:t>eli</a:t>
            </a:r>
            <a:r>
              <a:rPr sz="2850" spc="-4" baseline="7185" dirty="0" smtClean="0">
                <a:latin typeface="Calibri"/>
                <a:cs typeface="Calibri"/>
              </a:rPr>
              <a:t>m</a:t>
            </a:r>
            <a:r>
              <a:rPr sz="2850" spc="0" baseline="7185" dirty="0" smtClean="0">
                <a:latin typeface="Calibri"/>
                <a:cs typeface="Calibri"/>
              </a:rPr>
              <a:t>in</a:t>
            </a:r>
            <a:r>
              <a:rPr sz="2850" spc="-9" baseline="7185" dirty="0" smtClean="0">
                <a:latin typeface="Calibri"/>
                <a:cs typeface="Calibri"/>
              </a:rPr>
              <a:t>a</a:t>
            </a:r>
            <a:r>
              <a:rPr sz="2850" spc="0" baseline="7185" dirty="0" smtClean="0">
                <a:latin typeface="Calibri"/>
                <a:cs typeface="Calibri"/>
              </a:rPr>
              <a:t>ti</a:t>
            </a:r>
            <a:r>
              <a:rPr sz="2850" spc="-4" baseline="7185" dirty="0" smtClean="0">
                <a:latin typeface="Calibri"/>
                <a:cs typeface="Calibri"/>
              </a:rPr>
              <a:t>o</a:t>
            </a:r>
            <a:r>
              <a:rPr sz="2850" spc="0" baseline="7185" dirty="0" smtClean="0">
                <a:latin typeface="Calibri"/>
                <a:cs typeface="Calibri"/>
              </a:rPr>
              <a:t>n</a:t>
            </a:r>
            <a:r>
              <a:rPr sz="2850" spc="-57" baseline="7185" dirty="0" smtClean="0">
                <a:latin typeface="Calibri"/>
                <a:cs typeface="Calibri"/>
              </a:rPr>
              <a:t> </a:t>
            </a:r>
            <a:r>
              <a:rPr sz="2850" spc="-34" baseline="7185" dirty="0" smtClean="0">
                <a:latin typeface="Calibri"/>
                <a:cs typeface="Calibri"/>
              </a:rPr>
              <a:t>r</a:t>
            </a:r>
            <a:r>
              <a:rPr sz="2850" spc="-9" baseline="7185" dirty="0" smtClean="0">
                <a:latin typeface="Calibri"/>
                <a:cs typeface="Calibri"/>
              </a:rPr>
              <a:t>a</a:t>
            </a:r>
            <a:r>
              <a:rPr sz="2850" spc="-25" baseline="7185" dirty="0" smtClean="0">
                <a:latin typeface="Calibri"/>
                <a:cs typeface="Calibri"/>
              </a:rPr>
              <a:t>t</a:t>
            </a:r>
            <a:r>
              <a:rPr sz="2850" spc="0" baseline="7185" dirty="0" smtClean="0">
                <a:latin typeface="Calibri"/>
                <a:cs typeface="Calibri"/>
              </a:rPr>
              <a:t>e</a:t>
            </a:r>
            <a:r>
              <a:rPr sz="2850" spc="-25" baseline="7185" dirty="0" smtClean="0">
                <a:latin typeface="Calibri"/>
                <a:cs typeface="Calibri"/>
              </a:rPr>
              <a:t> </a:t>
            </a:r>
            <a:r>
              <a:rPr sz="2850" spc="-14" baseline="7185" dirty="0" smtClean="0">
                <a:latin typeface="Calibri"/>
                <a:cs typeface="Calibri"/>
              </a:rPr>
              <a:t>c</a:t>
            </a:r>
            <a:r>
              <a:rPr sz="2850" spc="0" baseline="7185" dirty="0" smtClean="0">
                <a:latin typeface="Calibri"/>
                <a:cs typeface="Calibri"/>
              </a:rPr>
              <a:t>on</a:t>
            </a:r>
            <a:r>
              <a:rPr sz="2850" spc="-25" baseline="7185" dirty="0" smtClean="0">
                <a:latin typeface="Calibri"/>
                <a:cs typeface="Calibri"/>
              </a:rPr>
              <a:t>st</a:t>
            </a:r>
            <a:r>
              <a:rPr sz="2850" spc="0" baseline="7185" dirty="0" smtClean="0">
                <a:latin typeface="Calibri"/>
                <a:cs typeface="Calibri"/>
              </a:rPr>
              <a:t>a</a:t>
            </a:r>
            <a:r>
              <a:rPr sz="2850" spc="-9" baseline="7185" dirty="0" smtClean="0">
                <a:latin typeface="Calibri"/>
                <a:cs typeface="Calibri"/>
              </a:rPr>
              <a:t>n</a:t>
            </a:r>
            <a:r>
              <a:rPr sz="2850" spc="0" baseline="7185" dirty="0" smtClean="0">
                <a:latin typeface="Calibri"/>
                <a:cs typeface="Calibri"/>
              </a:rPr>
              <a:t>t</a:t>
            </a:r>
            <a:endParaRPr sz="1900">
              <a:latin typeface="Calibri"/>
              <a:cs typeface="Calibri"/>
            </a:endParaRPr>
          </a:p>
          <a:p>
            <a:pPr marL="12700" marR="31483">
              <a:lnSpc>
                <a:spcPts val="1855"/>
              </a:lnSpc>
            </a:pPr>
            <a:r>
              <a:rPr sz="2850" spc="0" baseline="4311" dirty="0" smtClean="0">
                <a:latin typeface="Calibri"/>
                <a:cs typeface="Calibri"/>
              </a:rPr>
              <a:t>t:</a:t>
            </a:r>
            <a:r>
              <a:rPr sz="2850" spc="-9" baseline="4311" dirty="0" smtClean="0">
                <a:latin typeface="Calibri"/>
                <a:cs typeface="Calibri"/>
              </a:rPr>
              <a:t> </a:t>
            </a:r>
            <a:r>
              <a:rPr sz="2850" spc="0" baseline="4311" dirty="0" smtClean="0">
                <a:latin typeface="Calibri"/>
                <a:cs typeface="Calibri"/>
              </a:rPr>
              <a:t>the</a:t>
            </a:r>
            <a:r>
              <a:rPr sz="2850" spc="-20" baseline="4311" dirty="0" smtClean="0">
                <a:latin typeface="Calibri"/>
                <a:cs typeface="Calibri"/>
              </a:rPr>
              <a:t> </a:t>
            </a:r>
            <a:r>
              <a:rPr sz="2850" spc="0" baseline="4311" dirty="0" smtClean="0">
                <a:latin typeface="Calibri"/>
                <a:cs typeface="Calibri"/>
              </a:rPr>
              <a:t>ti</a:t>
            </a:r>
            <a:r>
              <a:rPr sz="2850" spc="-4" baseline="4311" dirty="0" smtClean="0">
                <a:latin typeface="Calibri"/>
                <a:cs typeface="Calibri"/>
              </a:rPr>
              <a:t>m</a:t>
            </a:r>
            <a:r>
              <a:rPr sz="2850" spc="0" baseline="4311" dirty="0" smtClean="0">
                <a:latin typeface="Calibri"/>
                <a:cs typeface="Calibri"/>
              </a:rPr>
              <a:t>e</a:t>
            </a:r>
            <a:r>
              <a:rPr sz="2850" spc="-30" baseline="4311" dirty="0" smtClean="0">
                <a:latin typeface="Calibri"/>
                <a:cs typeface="Calibri"/>
              </a:rPr>
              <a:t> </a:t>
            </a:r>
            <a:r>
              <a:rPr sz="2850" spc="0" baseline="4311" dirty="0" smtClean="0">
                <a:latin typeface="Calibri"/>
                <a:cs typeface="Calibri"/>
              </a:rPr>
              <a:t>th</a:t>
            </a:r>
            <a:r>
              <a:rPr sz="2850" spc="-9" baseline="4311" dirty="0" smtClean="0">
                <a:latin typeface="Calibri"/>
                <a:cs typeface="Calibri"/>
              </a:rPr>
              <a:t>a</a:t>
            </a:r>
            <a:r>
              <a:rPr sz="2850" spc="0" baseline="4311" dirty="0" smtClean="0">
                <a:latin typeface="Calibri"/>
                <a:cs typeface="Calibri"/>
              </a:rPr>
              <a:t>t</a:t>
            </a:r>
            <a:r>
              <a:rPr sz="2850" spc="-25" baseline="4311" dirty="0" smtClean="0">
                <a:latin typeface="Calibri"/>
                <a:cs typeface="Calibri"/>
              </a:rPr>
              <a:t> </a:t>
            </a:r>
            <a:r>
              <a:rPr sz="2850" spc="0" baseline="4311" dirty="0" smtClean="0">
                <a:latin typeface="Calibri"/>
                <a:cs typeface="Calibri"/>
              </a:rPr>
              <a:t>t</a:t>
            </a:r>
            <a:r>
              <a:rPr sz="2850" spc="4" baseline="4311" dirty="0" smtClean="0">
                <a:latin typeface="Calibri"/>
                <a:cs typeface="Calibri"/>
              </a:rPr>
              <a:t>h</a:t>
            </a:r>
            <a:r>
              <a:rPr sz="2850" spc="0" baseline="4311" dirty="0" smtClean="0">
                <a:latin typeface="Calibri"/>
                <a:cs typeface="Calibri"/>
              </a:rPr>
              <a:t>e</a:t>
            </a:r>
            <a:r>
              <a:rPr sz="2850" spc="-20" baseline="4311" dirty="0" smtClean="0">
                <a:latin typeface="Calibri"/>
                <a:cs typeface="Calibri"/>
              </a:rPr>
              <a:t> </a:t>
            </a:r>
            <a:r>
              <a:rPr sz="2850" spc="0" baseline="4311" dirty="0" smtClean="0">
                <a:latin typeface="Calibri"/>
                <a:cs typeface="Calibri"/>
              </a:rPr>
              <a:t>i</a:t>
            </a:r>
            <a:r>
              <a:rPr sz="2850" spc="-14" baseline="4311" dirty="0" smtClean="0">
                <a:latin typeface="Calibri"/>
                <a:cs typeface="Calibri"/>
              </a:rPr>
              <a:t>n</a:t>
            </a:r>
            <a:r>
              <a:rPr sz="2850" spc="0" baseline="4311" dirty="0" smtClean="0">
                <a:latin typeface="Calibri"/>
                <a:cs typeface="Calibri"/>
              </a:rPr>
              <a:t>fusi</a:t>
            </a:r>
            <a:r>
              <a:rPr sz="2850" spc="-4" baseline="4311" dirty="0" smtClean="0">
                <a:latin typeface="Calibri"/>
                <a:cs typeface="Calibri"/>
              </a:rPr>
              <a:t>o</a:t>
            </a:r>
            <a:r>
              <a:rPr sz="2850" spc="0" baseline="4311" dirty="0" smtClean="0">
                <a:latin typeface="Calibri"/>
                <a:cs typeface="Calibri"/>
              </a:rPr>
              <a:t>n</a:t>
            </a:r>
            <a:r>
              <a:rPr sz="2850" spc="-51" baseline="4311" dirty="0" smtClean="0">
                <a:latin typeface="Calibri"/>
                <a:cs typeface="Calibri"/>
              </a:rPr>
              <a:t> </a:t>
            </a:r>
            <a:r>
              <a:rPr sz="2850" spc="0" baseline="4311" dirty="0" smtClean="0">
                <a:latin typeface="Calibri"/>
                <a:cs typeface="Calibri"/>
              </a:rPr>
              <a:t>has</a:t>
            </a:r>
            <a:r>
              <a:rPr sz="2850" spc="-26" baseline="4311" dirty="0" smtClean="0">
                <a:latin typeface="Calibri"/>
                <a:cs typeface="Calibri"/>
              </a:rPr>
              <a:t> </a:t>
            </a:r>
            <a:r>
              <a:rPr sz="2850" spc="0" baseline="4311" dirty="0" smtClean="0">
                <a:latin typeface="Calibri"/>
                <a:cs typeface="Calibri"/>
              </a:rPr>
              <a:t>b</a:t>
            </a:r>
            <a:r>
              <a:rPr sz="2850" spc="4" baseline="4311" dirty="0" smtClean="0">
                <a:latin typeface="Calibri"/>
                <a:cs typeface="Calibri"/>
              </a:rPr>
              <a:t>e</a:t>
            </a:r>
            <a:r>
              <a:rPr sz="2850" spc="0" baseline="4311" dirty="0" smtClean="0">
                <a:latin typeface="Calibri"/>
                <a:cs typeface="Calibri"/>
              </a:rPr>
              <a:t>en</a:t>
            </a:r>
            <a:r>
              <a:rPr sz="2850" spc="-33" baseline="4311" dirty="0" smtClean="0">
                <a:latin typeface="Calibri"/>
                <a:cs typeface="Calibri"/>
              </a:rPr>
              <a:t> </a:t>
            </a:r>
            <a:r>
              <a:rPr sz="2850" spc="0" baseline="4311" dirty="0" smtClean="0">
                <a:latin typeface="Calibri"/>
                <a:cs typeface="Calibri"/>
              </a:rPr>
              <a:t>running</a:t>
            </a:r>
            <a:endParaRPr sz="19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321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1103782" y="421665"/>
            <a:ext cx="6964772" cy="9202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Co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tinuous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ermi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69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ous</a:t>
            </a:r>
            <a:endParaRPr sz="3200">
              <a:latin typeface="Calibri"/>
              <a:cs typeface="Calibri"/>
            </a:endParaRPr>
          </a:p>
          <a:p>
            <a:pPr marL="1861121" marR="1890310" algn="ctr">
              <a:lnSpc>
                <a:spcPts val="3840"/>
              </a:lnSpc>
              <a:spcBef>
                <a:spcPts val="23"/>
              </a:spcBef>
            </a:pP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14" baseline="1706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fusion</a:t>
            </a:r>
            <a:r>
              <a:rPr sz="4800" b="1" spc="-34" baseline="1706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-50" baseline="1706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qu</a:t>
            </a:r>
            <a:r>
              <a:rPr sz="4800" b="1" spc="-29" baseline="1706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4800" b="1" spc="14" baseline="1706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ns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40" y="1689862"/>
            <a:ext cx="573029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f </a:t>
            </a:r>
            <a:r>
              <a:rPr sz="3600" spc="5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 </a:t>
            </a:r>
            <a:r>
              <a:rPr sz="3600" spc="5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fus</a:t>
            </a:r>
            <a:r>
              <a:rPr sz="3600" spc="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on </a:t>
            </a:r>
            <a:r>
              <a:rPr sz="3600" spc="5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 </a:t>
            </a:r>
            <a:r>
              <a:rPr sz="3600" spc="5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all</a:t>
            </a:r>
            <a:r>
              <a:rPr sz="3600" spc="-14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ed </a:t>
            </a:r>
            <a:r>
              <a:rPr sz="3600" spc="59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 </a:t>
            </a:r>
            <a:r>
              <a:rPr sz="3600" spc="49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2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tinue </a:t>
            </a:r>
            <a:r>
              <a:rPr sz="3600" spc="5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u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til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83502" y="1689862"/>
            <a:ext cx="882505" cy="696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st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dy</a:t>
            </a:r>
            <a:endParaRPr sz="2400" dirty="0">
              <a:latin typeface="Calibri"/>
              <a:cs typeface="Calibri"/>
            </a:endParaRPr>
          </a:p>
          <a:p>
            <a:pPr marL="69088" marR="45720">
              <a:lnSpc>
                <a:spcPts val="2885"/>
              </a:lnSpc>
              <a:spcBef>
                <a:spcPts val="17"/>
              </a:spcBef>
            </a:pPr>
            <a:r>
              <a:rPr lang="ar-IQ" sz="3600" spc="-9" baseline="1137" dirty="0" smtClean="0">
                <a:latin typeface="Calibri"/>
                <a:cs typeface="Calibri"/>
              </a:rPr>
              <a:t>)</a:t>
            </a:r>
            <a:r>
              <a:rPr sz="3600" spc="0" baseline="1137" dirty="0" err="1" smtClean="0">
                <a:latin typeface="Calibri"/>
                <a:cs typeface="Calibri"/>
              </a:rPr>
              <a:t>Css</a:t>
            </a:r>
            <a:r>
              <a:rPr lang="ar-IQ" sz="3600" spc="0" baseline="1137" dirty="0" smtClean="0">
                <a:latin typeface="Calibri"/>
                <a:cs typeface="Calibri"/>
              </a:rPr>
              <a:t>(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0574" y="1689862"/>
            <a:ext cx="101339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st</a:t>
            </a:r>
            <a:r>
              <a:rPr sz="3600" spc="-34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 </a:t>
            </a:r>
            <a:r>
              <a:rPr sz="3600" spc="6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40" y="2056002"/>
            <a:ext cx="2171088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9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hi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ed,  </a:t>
            </a:r>
            <a:r>
              <a:rPr sz="3600" spc="41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80"/>
              </a:lnSpc>
              <a:spcBef>
                <a:spcPts val="16"/>
              </a:spcBef>
            </a:pP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al</a:t>
            </a:r>
            <a:r>
              <a:rPr sz="3600" spc="4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ul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ed</a:t>
            </a:r>
            <a:r>
              <a:rPr sz="3600" spc="-2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4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sil</a:t>
            </a:r>
            <a:r>
              <a:rPr sz="3600" spc="9" baseline="1137" dirty="0" smtClean="0">
                <a:latin typeface="Calibri"/>
                <a:cs typeface="Calibri"/>
              </a:rPr>
              <a:t>y</a:t>
            </a:r>
            <a:r>
              <a:rPr sz="3600" spc="0" baseline="1137" dirty="0" smtClean="0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88691" y="2056002"/>
            <a:ext cx="356504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st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4" baseline="3413" dirty="0" smtClean="0">
                <a:latin typeface="Calibri"/>
                <a:cs typeface="Calibri"/>
              </a:rPr>
              <a:t>y</a:t>
            </a:r>
            <a:r>
              <a:rPr sz="3600" spc="-4" baseline="3413" dirty="0" smtClean="0">
                <a:latin typeface="Calibri"/>
                <a:cs typeface="Calibri"/>
              </a:rPr>
              <a:t>-</a:t>
            </a:r>
            <a:r>
              <a:rPr sz="3600" spc="-25" baseline="3413" dirty="0" smtClean="0">
                <a:latin typeface="Calibri"/>
                <a:cs typeface="Calibri"/>
              </a:rPr>
              <a:t>st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  </a:t>
            </a:r>
            <a:r>
              <a:rPr sz="3600" spc="397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on</a:t>
            </a:r>
            <a:r>
              <a:rPr sz="3600" spc="-1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82661" y="2056002"/>
            <a:ext cx="5022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71764" y="2056002"/>
            <a:ext cx="38291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be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653154" y="3299612"/>
            <a:ext cx="1864700" cy="8184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7938" marR="256204" algn="ctr">
              <a:lnSpc>
                <a:spcPts val="2930"/>
              </a:lnSpc>
              <a:spcBef>
                <a:spcPts val="146"/>
              </a:spcBef>
            </a:pPr>
            <a:r>
              <a:rPr sz="3600" b="1" i="1" spc="0" baseline="10240" dirty="0" smtClean="0">
                <a:solidFill>
                  <a:srgbClr val="006FC0"/>
                </a:solidFill>
                <a:latin typeface="Calibri"/>
                <a:cs typeface="Calibri"/>
              </a:rPr>
              <a:t>Css</a:t>
            </a:r>
            <a:r>
              <a:rPr sz="3600" b="1" i="1" spc="-9" baseline="10240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600" b="1" i="1" spc="0" baseline="10240" dirty="0" smtClean="0">
                <a:solidFill>
                  <a:srgbClr val="006FC0"/>
                </a:solidFill>
                <a:latin typeface="Calibri"/>
                <a:cs typeface="Calibri"/>
              </a:rPr>
              <a:t>= k</a:t>
            </a:r>
            <a:r>
              <a:rPr sz="2400" b="1" i="1" spc="-4" baseline="-5120" dirty="0" smtClean="0">
                <a:solidFill>
                  <a:srgbClr val="006FC0"/>
                </a:solidFill>
                <a:latin typeface="Calibri"/>
                <a:cs typeface="Calibri"/>
              </a:rPr>
              <a:t>0</a:t>
            </a:r>
            <a:r>
              <a:rPr sz="3600" b="1" i="1" spc="0" baseline="10240" dirty="0" smtClean="0">
                <a:solidFill>
                  <a:srgbClr val="006FC0"/>
                </a:solidFill>
                <a:latin typeface="Calibri"/>
                <a:cs typeface="Calibri"/>
              </a:rPr>
              <a:t>/Cl</a:t>
            </a:r>
            <a:endParaRPr sz="2400" dirty="0">
              <a:latin typeface="Calibri"/>
              <a:cs typeface="Calibri"/>
            </a:endParaRPr>
          </a:p>
          <a:p>
            <a:pPr algn="ctr">
              <a:lnSpc>
                <a:spcPts val="2694"/>
              </a:lnSpc>
            </a:pPr>
            <a:r>
              <a:rPr sz="2400" b="1" i="1" spc="0" dirty="0" smtClean="0">
                <a:solidFill>
                  <a:srgbClr val="006FC0"/>
                </a:solidFill>
                <a:latin typeface="Calibri"/>
                <a:cs typeface="Calibri"/>
              </a:rPr>
              <a:t>Css</a:t>
            </a:r>
            <a:r>
              <a:rPr sz="2400" b="1" i="1" spc="-9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b="1" i="1" spc="0" dirty="0" smtClean="0">
                <a:solidFill>
                  <a:srgbClr val="006FC0"/>
                </a:solidFill>
                <a:latin typeface="Calibri"/>
                <a:cs typeface="Calibri"/>
              </a:rPr>
              <a:t>= k</a:t>
            </a:r>
            <a:r>
              <a:rPr sz="2400" b="1" i="1" spc="0" baseline="-20480" dirty="0" smtClean="0">
                <a:solidFill>
                  <a:srgbClr val="006FC0"/>
                </a:solidFill>
                <a:latin typeface="Calibri"/>
                <a:cs typeface="Calibri"/>
              </a:rPr>
              <a:t>0</a:t>
            </a:r>
            <a:r>
              <a:rPr sz="2400" b="1" i="1" spc="166" baseline="-20480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b="1" i="1" spc="0" dirty="0" smtClean="0">
                <a:solidFill>
                  <a:srgbClr val="006FC0"/>
                </a:solidFill>
                <a:latin typeface="Calibri"/>
                <a:cs typeface="Calibri"/>
              </a:rPr>
              <a:t>/</a:t>
            </a:r>
            <a:r>
              <a:rPr sz="2400" b="1" i="1" spc="-4" dirty="0" smtClean="0">
                <a:solidFill>
                  <a:srgbClr val="006FC0"/>
                </a:solidFill>
                <a:latin typeface="Calibri"/>
                <a:cs typeface="Calibri"/>
              </a:rPr>
              <a:t>(</a:t>
            </a:r>
            <a:r>
              <a:rPr sz="2400" b="1" i="1" spc="-69" dirty="0" err="1" smtClean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2400" b="1" i="1" spc="0" baseline="-20480" dirty="0" err="1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400" b="1" i="1" spc="178" baseline="-2048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lang="ar-IQ" sz="2400" b="1" i="1" spc="0" dirty="0" smtClean="0">
                <a:solidFill>
                  <a:srgbClr val="006FC0"/>
                </a:solidFill>
                <a:latin typeface="Calibri"/>
                <a:cs typeface="Calibri"/>
              </a:rPr>
              <a:t>(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329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/>
          <p:nvPr/>
        </p:nvSpPr>
        <p:spPr>
          <a:xfrm>
            <a:off x="878840" y="421665"/>
            <a:ext cx="7773620" cy="1598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4401" marR="583905" algn="ctr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Co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tinuous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ermi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69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ous</a:t>
            </a:r>
            <a:endParaRPr sz="3200">
              <a:latin typeface="Calibri"/>
              <a:cs typeface="Calibri"/>
            </a:endParaRPr>
          </a:p>
          <a:p>
            <a:pPr marL="2086063" marR="2474216" algn="ctr">
              <a:lnSpc>
                <a:spcPts val="3840"/>
              </a:lnSpc>
              <a:spcBef>
                <a:spcPts val="23"/>
              </a:spcBef>
            </a:pP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14" baseline="1706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fusion</a:t>
            </a:r>
            <a:r>
              <a:rPr sz="4800" b="1" spc="-34" baseline="1706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-50" baseline="1706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qu</a:t>
            </a:r>
            <a:r>
              <a:rPr sz="4800" b="1" spc="-29" baseline="1706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4800" b="1" spc="14" baseline="1706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ns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204"/>
              </a:spcBef>
            </a:pPr>
            <a:r>
              <a:rPr sz="2400" spc="-4" dirty="0" smtClean="0">
                <a:latin typeface="Calibri"/>
                <a:cs typeface="Calibri"/>
              </a:rPr>
              <a:t>I</a:t>
            </a:r>
            <a:r>
              <a:rPr sz="2400" spc="0" dirty="0" smtClean="0">
                <a:latin typeface="Calibri"/>
                <a:cs typeface="Calibri"/>
              </a:rPr>
              <a:t>f</a:t>
            </a:r>
            <a:r>
              <a:rPr sz="2400" spc="24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the</a:t>
            </a:r>
            <a:r>
              <a:rPr sz="2400" spc="25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</a:t>
            </a:r>
            <a:r>
              <a:rPr sz="2400" spc="-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fusion</a:t>
            </a:r>
            <a:r>
              <a:rPr sz="2400" spc="24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is</a:t>
            </a:r>
            <a:r>
              <a:rPr sz="2400" spc="250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st</a:t>
            </a:r>
            <a:r>
              <a:rPr sz="2400" spc="0" dirty="0" smtClean="0">
                <a:latin typeface="Calibri"/>
                <a:cs typeface="Calibri"/>
              </a:rPr>
              <a:t>opped,</a:t>
            </a:r>
            <a:r>
              <a:rPr sz="2400" spc="24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po</a:t>
            </a:r>
            <a:r>
              <a:rPr sz="2400" spc="-34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ti</a:t>
            </a:r>
            <a:r>
              <a:rPr sz="2400" spc="-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fusion</a:t>
            </a:r>
            <a:r>
              <a:rPr sz="2400" spc="23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serum</a:t>
            </a:r>
            <a:r>
              <a:rPr sz="2400" spc="259" dirty="0" smtClean="0">
                <a:latin typeface="Calibri"/>
                <a:cs typeface="Calibri"/>
              </a:rPr>
              <a:t> </a:t>
            </a:r>
            <a:r>
              <a:rPr sz="2400" spc="-2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once</a:t>
            </a:r>
            <a:r>
              <a:rPr sz="2400" spc="-1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ti</a:t>
            </a:r>
            <a:r>
              <a:rPr sz="2400" spc="-14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ns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8840" y="2056002"/>
            <a:ext cx="1448280" cy="379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20"/>
              </a:lnSpc>
              <a:spcBef>
                <a:spcPts val="146"/>
              </a:spcBef>
            </a:pPr>
            <a:r>
              <a:rPr lang="ar-IQ" sz="3600" spc="4" baseline="10240" dirty="0" smtClean="0">
                <a:latin typeface="Calibri"/>
                <a:cs typeface="Calibri"/>
              </a:rPr>
              <a:t>)</a:t>
            </a:r>
            <a:r>
              <a:rPr sz="3600" spc="4" baseline="10240" dirty="0" err="1" smtClean="0">
                <a:latin typeface="Calibri"/>
                <a:cs typeface="Calibri"/>
              </a:rPr>
              <a:t>C</a:t>
            </a:r>
            <a:r>
              <a:rPr sz="2400" spc="0" baseline="-5120" dirty="0" err="1" smtClean="0">
                <a:latin typeface="Calibri"/>
                <a:cs typeface="Calibri"/>
              </a:rPr>
              <a:t>po</a:t>
            </a:r>
            <a:r>
              <a:rPr sz="2400" spc="-14" baseline="-5120" dirty="0" err="1" smtClean="0">
                <a:latin typeface="Calibri"/>
                <a:cs typeface="Calibri"/>
              </a:rPr>
              <a:t>s</a:t>
            </a:r>
            <a:r>
              <a:rPr sz="2400" spc="4" baseline="-5120" dirty="0" err="1" smtClean="0">
                <a:latin typeface="Calibri"/>
                <a:cs typeface="Calibri"/>
              </a:rPr>
              <a:t>ti</a:t>
            </a:r>
            <a:r>
              <a:rPr sz="2400" spc="-9" baseline="-5120" dirty="0" err="1" smtClean="0">
                <a:latin typeface="Calibri"/>
                <a:cs typeface="Calibri"/>
              </a:rPr>
              <a:t>n</a:t>
            </a:r>
            <a:r>
              <a:rPr sz="2400" spc="4" baseline="-5120" dirty="0" err="1" smtClean="0">
                <a:latin typeface="Calibri"/>
                <a:cs typeface="Calibri"/>
              </a:rPr>
              <a:t>f</a:t>
            </a:r>
            <a:r>
              <a:rPr sz="2400" spc="0" baseline="-5120" dirty="0" err="1" smtClean="0">
                <a:latin typeface="Calibri"/>
                <a:cs typeface="Calibri"/>
              </a:rPr>
              <a:t>us</a:t>
            </a:r>
            <a:r>
              <a:rPr sz="2400" spc="4" baseline="-5120" dirty="0" err="1" smtClean="0">
                <a:latin typeface="Calibri"/>
                <a:cs typeface="Calibri"/>
              </a:rPr>
              <a:t>i</a:t>
            </a:r>
            <a:r>
              <a:rPr sz="2400" spc="0" baseline="-5120" dirty="0" err="1" smtClean="0">
                <a:latin typeface="Calibri"/>
                <a:cs typeface="Calibri"/>
              </a:rPr>
              <a:t>o</a:t>
            </a:r>
            <a:r>
              <a:rPr sz="2400" spc="4" baseline="-5120" dirty="0" err="1" smtClean="0">
                <a:latin typeface="Calibri"/>
                <a:cs typeface="Calibri"/>
              </a:rPr>
              <a:t>n</a:t>
            </a:r>
            <a:r>
              <a:rPr lang="ar-IQ" sz="3600" spc="0" baseline="10240" dirty="0" smtClean="0">
                <a:latin typeface="Calibri"/>
                <a:cs typeface="Calibri"/>
              </a:rPr>
              <a:t>(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10130" y="2056002"/>
            <a:ext cx="426898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an be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ompu</a:t>
            </a:r>
            <a:r>
              <a:rPr sz="3600" spc="-2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r>
              <a:rPr sz="3600" spc="-9" baseline="3413" dirty="0" smtClean="0">
                <a:latin typeface="Calibri"/>
                <a:cs typeface="Calibri"/>
              </a:rPr>
              <a:t> b</a:t>
            </a:r>
            <a:r>
              <a:rPr sz="3600" spc="0" baseline="3413" dirty="0" smtClean="0">
                <a:latin typeface="Calibri"/>
                <a:cs typeface="Calibri"/>
              </a:rPr>
              <a:t>y the 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oll</a:t>
            </a:r>
            <a:r>
              <a:rPr sz="3600" spc="-1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wing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75298" y="2056002"/>
            <a:ext cx="126062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equ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</a:t>
            </a:r>
            <a:r>
              <a:rPr sz="3600" spc="-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70145" y="2906776"/>
            <a:ext cx="1464613" cy="2829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0"/>
              </a:lnSpc>
              <a:spcBef>
                <a:spcPts val="108"/>
              </a:spcBef>
            </a:pPr>
            <a:r>
              <a:rPr sz="2400" b="1" i="1" spc="4" baseline="15360" dirty="0" smtClean="0">
                <a:solidFill>
                  <a:srgbClr val="006FC0"/>
                </a:solidFill>
                <a:latin typeface="Calibri"/>
                <a:cs typeface="Calibri"/>
              </a:rPr>
              <a:t>-</a:t>
            </a:r>
            <a:r>
              <a:rPr sz="2400" b="1" i="1" spc="-44" baseline="11946" dirty="0" smtClean="0">
                <a:solidFill>
                  <a:srgbClr val="006FC0"/>
                </a:solidFill>
                <a:latin typeface="Calibri"/>
                <a:cs typeface="Calibri"/>
              </a:rPr>
              <a:t>k</a:t>
            </a:r>
            <a:r>
              <a:rPr sz="1600" b="1" i="1" spc="0" dirty="0" smtClean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1600" b="1" i="1" spc="-25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b="1" i="1" spc="0" baseline="11946" dirty="0" smtClean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r>
              <a:rPr sz="1600" b="1" i="1" spc="0" dirty="0" smtClean="0">
                <a:solidFill>
                  <a:srgbClr val="006FC0"/>
                </a:solidFill>
                <a:latin typeface="Calibri"/>
                <a:cs typeface="Calibri"/>
              </a:rPr>
              <a:t>po</a:t>
            </a:r>
            <a:r>
              <a:rPr sz="1600" b="1" i="1" spc="-29" dirty="0" smtClean="0">
                <a:solidFill>
                  <a:srgbClr val="006FC0"/>
                </a:solidFill>
                <a:latin typeface="Calibri"/>
                <a:cs typeface="Calibri"/>
              </a:rPr>
              <a:t>s</a:t>
            </a:r>
            <a:r>
              <a:rPr sz="1600" b="1" i="1" spc="0" dirty="0" smtClean="0">
                <a:solidFill>
                  <a:srgbClr val="006FC0"/>
                </a:solidFill>
                <a:latin typeface="Calibri"/>
                <a:cs typeface="Calibri"/>
              </a:rPr>
              <a:t>tinfu</a:t>
            </a:r>
            <a:r>
              <a:rPr sz="1600" b="1" i="1" spc="-4" dirty="0" smtClean="0">
                <a:solidFill>
                  <a:srgbClr val="006FC0"/>
                </a:solidFill>
                <a:latin typeface="Calibri"/>
                <a:cs typeface="Calibri"/>
              </a:rPr>
              <a:t>s</a:t>
            </a:r>
            <a:r>
              <a:rPr sz="1600" b="1" i="1" spc="0" dirty="0" smtClean="0">
                <a:solidFill>
                  <a:srgbClr val="006FC0"/>
                </a:solidFill>
                <a:latin typeface="Calibri"/>
                <a:cs typeface="Calibri"/>
              </a:rPr>
              <a:t>i</a:t>
            </a:r>
            <a:r>
              <a:rPr sz="1600" b="1" i="1" spc="14" dirty="0" smtClean="0">
                <a:solidFill>
                  <a:srgbClr val="006FC0"/>
                </a:solidFill>
                <a:latin typeface="Calibri"/>
                <a:cs typeface="Calibri"/>
              </a:rPr>
              <a:t>o</a:t>
            </a:r>
            <a:r>
              <a:rPr sz="1600" b="1" i="1" spc="0" dirty="0" smtClean="0">
                <a:solidFill>
                  <a:srgbClr val="006FC0"/>
                </a:solidFill>
                <a:latin typeface="Calibri"/>
                <a:cs typeface="Calibri"/>
              </a:rPr>
              <a:t>n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47899" y="2895600"/>
            <a:ext cx="2011944" cy="379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20"/>
              </a:lnSpc>
              <a:spcBef>
                <a:spcPts val="146"/>
              </a:spcBef>
            </a:pPr>
            <a:r>
              <a:rPr sz="3600" b="1" i="1" spc="4" baseline="10240" dirty="0" smtClean="0">
                <a:solidFill>
                  <a:srgbClr val="006FC0"/>
                </a:solidFill>
                <a:latin typeface="Calibri"/>
                <a:cs typeface="Calibri"/>
              </a:rPr>
              <a:t>C</a:t>
            </a:r>
            <a:r>
              <a:rPr sz="2400" b="1" i="1" spc="0" baseline="-5120" dirty="0" smtClean="0">
                <a:solidFill>
                  <a:srgbClr val="006FC0"/>
                </a:solidFill>
                <a:latin typeface="Calibri"/>
                <a:cs typeface="Calibri"/>
              </a:rPr>
              <a:t>po</a:t>
            </a:r>
            <a:r>
              <a:rPr sz="2400" b="1" i="1" spc="-29" baseline="-5120" dirty="0" smtClean="0">
                <a:solidFill>
                  <a:srgbClr val="006FC0"/>
                </a:solidFill>
                <a:latin typeface="Calibri"/>
                <a:cs typeface="Calibri"/>
              </a:rPr>
              <a:t>s</a:t>
            </a:r>
            <a:r>
              <a:rPr sz="2400" b="1" i="1" spc="0" baseline="-5120" dirty="0" smtClean="0">
                <a:solidFill>
                  <a:srgbClr val="006FC0"/>
                </a:solidFill>
                <a:latin typeface="Calibri"/>
                <a:cs typeface="Calibri"/>
              </a:rPr>
              <a:t>tinfu</a:t>
            </a:r>
            <a:r>
              <a:rPr sz="2400" b="1" i="1" spc="-4" baseline="-5120" dirty="0" smtClean="0">
                <a:solidFill>
                  <a:srgbClr val="006FC0"/>
                </a:solidFill>
                <a:latin typeface="Calibri"/>
                <a:cs typeface="Calibri"/>
              </a:rPr>
              <a:t>s</a:t>
            </a:r>
            <a:r>
              <a:rPr sz="2400" b="1" i="1" spc="0" baseline="-5120" dirty="0" smtClean="0">
                <a:solidFill>
                  <a:srgbClr val="006FC0"/>
                </a:solidFill>
                <a:latin typeface="Calibri"/>
                <a:cs typeface="Calibri"/>
              </a:rPr>
              <a:t>ion    </a:t>
            </a:r>
            <a:r>
              <a:rPr sz="2400" b="1" i="1" spc="259" baseline="-5120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600" b="1" i="1" spc="4" baseline="10240" dirty="0" smtClean="0">
                <a:solidFill>
                  <a:srgbClr val="006FC0"/>
                </a:solidFill>
                <a:latin typeface="Calibri"/>
                <a:cs typeface="Calibri"/>
              </a:rPr>
              <a:t>C</a:t>
            </a:r>
            <a:r>
              <a:rPr sz="2400" b="1" i="1" spc="0" baseline="-5120" dirty="0" smtClean="0">
                <a:solidFill>
                  <a:srgbClr val="006FC0"/>
                </a:solidFill>
                <a:latin typeface="Calibri"/>
                <a:cs typeface="Calibri"/>
              </a:rPr>
              <a:t>end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88435" y="2971800"/>
            <a:ext cx="22292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i="1" spc="0" baseline="3413" dirty="0" smtClean="0">
                <a:solidFill>
                  <a:srgbClr val="006FC0"/>
                </a:solidFill>
                <a:latin typeface="Calibri"/>
                <a:cs typeface="Calibri"/>
              </a:rPr>
              <a:t>=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52213" y="2933827"/>
            <a:ext cx="22084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i="1" spc="0" baseline="3413" dirty="0" smtClean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119372"/>
            <a:ext cx="329873" cy="3210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3000" spc="-59" baseline="9557" dirty="0" smtClean="0">
                <a:latin typeface="Calibri"/>
                <a:cs typeface="Calibri"/>
              </a:rPr>
              <a:t>k</a:t>
            </a:r>
            <a:r>
              <a:rPr sz="1950" spc="-4" baseline="-6301" dirty="0" smtClean="0">
                <a:latin typeface="Calibri"/>
                <a:cs typeface="Calibri"/>
              </a:rPr>
              <a:t>e</a:t>
            </a:r>
            <a:r>
              <a:rPr sz="3000" spc="0" baseline="9557" dirty="0" smtClean="0"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1408" y="4119372"/>
            <a:ext cx="2654036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e</a:t>
            </a:r>
            <a:r>
              <a:rPr sz="3000" spc="-4" baseline="2730" dirty="0" smtClean="0">
                <a:latin typeface="Calibri"/>
                <a:cs typeface="Calibri"/>
              </a:rPr>
              <a:t>l</a:t>
            </a:r>
            <a:r>
              <a:rPr sz="3000" spc="0" baseline="2730" dirty="0" smtClean="0">
                <a:latin typeface="Calibri"/>
                <a:cs typeface="Calibri"/>
              </a:rPr>
              <a:t>i</a:t>
            </a:r>
            <a:r>
              <a:rPr sz="3000" spc="-9" baseline="2730" dirty="0" smtClean="0">
                <a:latin typeface="Calibri"/>
                <a:cs typeface="Calibri"/>
              </a:rPr>
              <a:t>m</a:t>
            </a:r>
            <a:r>
              <a:rPr sz="3000" spc="0" baseline="2730" dirty="0" smtClean="0">
                <a:latin typeface="Calibri"/>
                <a:cs typeface="Calibri"/>
              </a:rPr>
              <a:t>in</a:t>
            </a:r>
            <a:r>
              <a:rPr sz="3000" spc="-25" baseline="2730" dirty="0" smtClean="0">
                <a:latin typeface="Calibri"/>
                <a:cs typeface="Calibri"/>
              </a:rPr>
              <a:t>a</a:t>
            </a:r>
            <a:r>
              <a:rPr sz="3000" spc="0" baseline="2730" dirty="0" smtClean="0">
                <a:latin typeface="Calibri"/>
                <a:cs typeface="Calibri"/>
              </a:rPr>
              <a:t>tion</a:t>
            </a:r>
            <a:r>
              <a:rPr sz="3000" spc="24" baseline="2730" dirty="0" smtClean="0">
                <a:latin typeface="Calibri"/>
                <a:cs typeface="Calibri"/>
              </a:rPr>
              <a:t> </a:t>
            </a:r>
            <a:r>
              <a:rPr sz="3000" spc="-39" baseline="2730" dirty="0" smtClean="0">
                <a:latin typeface="Calibri"/>
                <a:cs typeface="Calibri"/>
              </a:rPr>
              <a:t>r</a:t>
            </a:r>
            <a:r>
              <a:rPr sz="3000" spc="-25" baseline="2730" dirty="0" smtClean="0">
                <a:latin typeface="Calibri"/>
                <a:cs typeface="Calibri"/>
              </a:rPr>
              <a:t>at</a:t>
            </a:r>
            <a:r>
              <a:rPr sz="3000" spc="0" baseline="2730" dirty="0" smtClean="0">
                <a:latin typeface="Calibri"/>
                <a:cs typeface="Calibri"/>
              </a:rPr>
              <a:t>e</a:t>
            </a:r>
            <a:r>
              <a:rPr sz="3000" spc="14" baseline="2730" dirty="0" smtClean="0">
                <a:latin typeface="Calibri"/>
                <a:cs typeface="Calibri"/>
              </a:rPr>
              <a:t> </a:t>
            </a:r>
            <a:r>
              <a:rPr sz="3000" spc="-9" baseline="2730" dirty="0" smtClean="0">
                <a:latin typeface="Calibri"/>
                <a:cs typeface="Calibri"/>
              </a:rPr>
              <a:t>c</a:t>
            </a:r>
            <a:r>
              <a:rPr sz="3000" spc="0" baseline="2730" dirty="0" smtClean="0">
                <a:latin typeface="Calibri"/>
                <a:cs typeface="Calibri"/>
              </a:rPr>
              <a:t>on</a:t>
            </a:r>
            <a:r>
              <a:rPr sz="3000" spc="-25" baseline="2730" dirty="0" smtClean="0">
                <a:latin typeface="Calibri"/>
                <a:cs typeface="Calibri"/>
              </a:rPr>
              <a:t>st</a:t>
            </a:r>
            <a:r>
              <a:rPr sz="3000" spc="0" baseline="2730" dirty="0" smtClean="0">
                <a:latin typeface="Calibri"/>
                <a:cs typeface="Calibri"/>
              </a:rPr>
              <a:t>a</a:t>
            </a:r>
            <a:r>
              <a:rPr sz="3000" spc="-19" baseline="2730" dirty="0" smtClean="0">
                <a:latin typeface="Calibri"/>
                <a:cs typeface="Calibri"/>
              </a:rPr>
              <a:t>n</a:t>
            </a:r>
            <a:r>
              <a:rPr sz="3000" spc="0" baseline="2730" dirty="0" smtClean="0">
                <a:latin typeface="Calibri"/>
                <a:cs typeface="Calibri"/>
              </a:rPr>
              <a:t>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424172"/>
            <a:ext cx="1069267" cy="3210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45"/>
              </a:lnSpc>
              <a:spcBef>
                <a:spcPts val="122"/>
              </a:spcBef>
            </a:pPr>
            <a:r>
              <a:rPr sz="3000" baseline="9557" dirty="0" smtClean="0">
                <a:latin typeface="Calibri"/>
                <a:cs typeface="Calibri"/>
              </a:rPr>
              <a:t>t</a:t>
            </a:r>
            <a:r>
              <a:rPr sz="1950" baseline="-6301" dirty="0" smtClean="0">
                <a:latin typeface="Calibri"/>
                <a:cs typeface="Calibri"/>
              </a:rPr>
              <a:t>po</a:t>
            </a:r>
            <a:r>
              <a:rPr sz="1950" spc="-14" baseline="-6301" dirty="0" smtClean="0">
                <a:latin typeface="Calibri"/>
                <a:cs typeface="Calibri"/>
              </a:rPr>
              <a:t>s</a:t>
            </a:r>
            <a:r>
              <a:rPr sz="1950" spc="0" baseline="-6301" dirty="0" smtClean="0">
                <a:latin typeface="Calibri"/>
                <a:cs typeface="Calibri"/>
              </a:rPr>
              <a:t>t</a:t>
            </a:r>
            <a:r>
              <a:rPr sz="1950" spc="-4" baseline="-6301" dirty="0" smtClean="0">
                <a:latin typeface="Calibri"/>
                <a:cs typeface="Calibri"/>
              </a:rPr>
              <a:t>i</a:t>
            </a:r>
            <a:r>
              <a:rPr sz="1950" spc="-14" baseline="-6301" dirty="0" smtClean="0">
                <a:latin typeface="Calibri"/>
                <a:cs typeface="Calibri"/>
              </a:rPr>
              <a:t>n</a:t>
            </a:r>
            <a:r>
              <a:rPr sz="1950" spc="0" baseline="-6301" dirty="0" smtClean="0">
                <a:latin typeface="Calibri"/>
                <a:cs typeface="Calibri"/>
              </a:rPr>
              <a:t>fu</a:t>
            </a:r>
            <a:r>
              <a:rPr sz="1950" spc="-9" baseline="-6301" dirty="0" smtClean="0">
                <a:latin typeface="Calibri"/>
                <a:cs typeface="Calibri"/>
              </a:rPr>
              <a:t>s</a:t>
            </a:r>
            <a:r>
              <a:rPr sz="1950" spc="-4" baseline="-6301" dirty="0" smtClean="0">
                <a:latin typeface="Calibri"/>
                <a:cs typeface="Calibri"/>
              </a:rPr>
              <a:t>i</a:t>
            </a:r>
            <a:r>
              <a:rPr sz="1950" spc="4" baseline="-6301" dirty="0" smtClean="0">
                <a:latin typeface="Calibri"/>
                <a:cs typeface="Calibri"/>
              </a:rPr>
              <a:t>o</a:t>
            </a:r>
            <a:r>
              <a:rPr sz="1950" spc="0" baseline="-6301" dirty="0" smtClean="0">
                <a:latin typeface="Calibri"/>
                <a:cs typeface="Calibri"/>
              </a:rPr>
              <a:t>n</a:t>
            </a:r>
            <a:r>
              <a:rPr sz="3000" spc="0" baseline="9557" dirty="0" smtClean="0"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95374" y="4424172"/>
            <a:ext cx="1869966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po</a:t>
            </a:r>
            <a:r>
              <a:rPr sz="3000" spc="-25" baseline="2730" dirty="0" smtClean="0">
                <a:latin typeface="Calibri"/>
                <a:cs typeface="Calibri"/>
              </a:rPr>
              <a:t>s</a:t>
            </a:r>
            <a:r>
              <a:rPr sz="3000" spc="0" baseline="2730" dirty="0" smtClean="0">
                <a:latin typeface="Calibri"/>
                <a:cs typeface="Calibri"/>
              </a:rPr>
              <a:t>ti</a:t>
            </a:r>
            <a:r>
              <a:rPr sz="3000" spc="-9" baseline="2730" dirty="0" smtClean="0">
                <a:latin typeface="Calibri"/>
                <a:cs typeface="Calibri"/>
              </a:rPr>
              <a:t>n</a:t>
            </a:r>
            <a:r>
              <a:rPr sz="3000" spc="0" baseline="2730" dirty="0" smtClean="0">
                <a:latin typeface="Calibri"/>
                <a:cs typeface="Calibri"/>
              </a:rPr>
              <a:t>fusion</a:t>
            </a:r>
            <a:r>
              <a:rPr sz="3000" spc="-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ti</a:t>
            </a:r>
            <a:r>
              <a:rPr sz="3000" spc="-9" baseline="2730" dirty="0" smtClean="0">
                <a:latin typeface="Calibri"/>
                <a:cs typeface="Calibri"/>
              </a:rPr>
              <a:t>m</a:t>
            </a:r>
            <a:r>
              <a:rPr sz="3000" spc="0" baseline="2730" dirty="0" smtClean="0">
                <a:latin typeface="Calibri"/>
                <a:cs typeface="Calibri"/>
              </a:rPr>
              <a:t>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729353"/>
            <a:ext cx="22655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t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62430" y="4729353"/>
            <a:ext cx="542337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= 0</a:t>
            </a:r>
            <a:r>
              <a:rPr sz="3000" spc="-14" baseline="2730" dirty="0" smtClean="0">
                <a:latin typeface="Calibri"/>
                <a:cs typeface="Calibri"/>
              </a:rPr>
              <a:t> </a:t>
            </a:r>
            <a:r>
              <a:rPr sz="3000" spc="-25" baseline="2730" dirty="0" smtClean="0">
                <a:latin typeface="Calibri"/>
                <a:cs typeface="Calibri"/>
              </a:rPr>
              <a:t>a</a:t>
            </a:r>
            <a:r>
              <a:rPr sz="3000" spc="0" baseline="2730" dirty="0" smtClean="0">
                <a:latin typeface="Calibri"/>
                <a:cs typeface="Calibri"/>
              </a:rPr>
              <a:t>t</a:t>
            </a:r>
            <a:r>
              <a:rPr sz="3000" spc="1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end of</a:t>
            </a:r>
            <a:r>
              <a:rPr sz="3000" spc="-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i</a:t>
            </a:r>
            <a:r>
              <a:rPr sz="3000" spc="-9" baseline="2730" dirty="0" smtClean="0">
                <a:latin typeface="Calibri"/>
                <a:cs typeface="Calibri"/>
              </a:rPr>
              <a:t>n</a:t>
            </a:r>
            <a:r>
              <a:rPr sz="3000" spc="0" baseline="2730" dirty="0" smtClean="0">
                <a:latin typeface="Calibri"/>
                <a:cs typeface="Calibri"/>
              </a:rPr>
              <a:t>fusion</a:t>
            </a:r>
            <a:r>
              <a:rPr sz="3000" spc="-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and inc</a:t>
            </a:r>
            <a:r>
              <a:rPr sz="3000" spc="-25" baseline="2730" dirty="0" smtClean="0">
                <a:latin typeface="Calibri"/>
                <a:cs typeface="Calibri"/>
              </a:rPr>
              <a:t>r</a:t>
            </a:r>
            <a:r>
              <a:rPr sz="3000" spc="0" baseline="2730" dirty="0" smtClean="0">
                <a:latin typeface="Calibri"/>
                <a:cs typeface="Calibri"/>
              </a:rPr>
              <a:t>eas</a:t>
            </a:r>
            <a:r>
              <a:rPr sz="3000" spc="-4" baseline="2730" dirty="0" smtClean="0">
                <a:latin typeface="Calibri"/>
                <a:cs typeface="Calibri"/>
              </a:rPr>
              <a:t>e</a:t>
            </a:r>
            <a:r>
              <a:rPr sz="3000" spc="0" baseline="2730" dirty="0" smtClean="0">
                <a:latin typeface="Calibri"/>
                <a:cs typeface="Calibri"/>
              </a:rPr>
              <a:t>s</a:t>
            </a:r>
            <a:r>
              <a:rPr sz="3000" spc="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f</a:t>
            </a:r>
            <a:r>
              <a:rPr sz="3000" spc="-39" baseline="2730" dirty="0" smtClean="0">
                <a:latin typeface="Calibri"/>
                <a:cs typeface="Calibri"/>
              </a:rPr>
              <a:t>r</a:t>
            </a:r>
            <a:r>
              <a:rPr sz="3000" spc="0" baseline="2730" dirty="0" smtClean="0">
                <a:latin typeface="Calibri"/>
                <a:cs typeface="Calibri"/>
              </a:rPr>
              <a:t>om th</a:t>
            </a:r>
            <a:r>
              <a:rPr sz="3000" spc="-25" baseline="2730" dirty="0" smtClean="0">
                <a:latin typeface="Calibri"/>
                <a:cs typeface="Calibri"/>
              </a:rPr>
              <a:t>a</a:t>
            </a:r>
            <a:r>
              <a:rPr sz="3000" spc="0" baseline="2730" dirty="0" smtClean="0">
                <a:latin typeface="Calibri"/>
                <a:cs typeface="Calibri"/>
              </a:rPr>
              <a:t>t</a:t>
            </a:r>
            <a:r>
              <a:rPr sz="3000" spc="2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poi</a:t>
            </a:r>
            <a:r>
              <a:rPr sz="3000" spc="-25" baseline="2730" dirty="0" smtClean="0">
                <a:latin typeface="Calibri"/>
                <a:cs typeface="Calibri"/>
              </a:rPr>
              <a:t>n</a:t>
            </a:r>
            <a:r>
              <a:rPr sz="3000" spc="0" baseline="2730" dirty="0" smtClean="0">
                <a:latin typeface="Calibri"/>
                <a:cs typeface="Calibri"/>
              </a:rPr>
              <a:t>t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55396" y="4855845"/>
            <a:ext cx="896999" cy="1945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0"/>
              </a:lnSpc>
              <a:spcBef>
                <a:spcPts val="72"/>
              </a:spcBef>
            </a:pPr>
            <a:r>
              <a:rPr sz="1950" baseline="2100" dirty="0" smtClean="0">
                <a:latin typeface="Calibri"/>
                <a:cs typeface="Calibri"/>
              </a:rPr>
              <a:t>po</a:t>
            </a:r>
            <a:r>
              <a:rPr sz="1950" spc="-14" baseline="2100" dirty="0" smtClean="0">
                <a:latin typeface="Calibri"/>
                <a:cs typeface="Calibri"/>
              </a:rPr>
              <a:t>s</a:t>
            </a:r>
            <a:r>
              <a:rPr sz="1950" spc="0" baseline="2100" dirty="0" smtClean="0">
                <a:latin typeface="Calibri"/>
                <a:cs typeface="Calibri"/>
              </a:rPr>
              <a:t>t</a:t>
            </a:r>
            <a:r>
              <a:rPr sz="1950" spc="-4" baseline="2100" dirty="0" smtClean="0">
                <a:latin typeface="Calibri"/>
                <a:cs typeface="Calibri"/>
              </a:rPr>
              <a:t>i</a:t>
            </a:r>
            <a:r>
              <a:rPr sz="1950" spc="-14" baseline="2100" dirty="0" smtClean="0">
                <a:latin typeface="Calibri"/>
                <a:cs typeface="Calibri"/>
              </a:rPr>
              <a:t>n</a:t>
            </a:r>
            <a:r>
              <a:rPr sz="1950" spc="0" baseline="2100" dirty="0" smtClean="0">
                <a:latin typeface="Calibri"/>
                <a:cs typeface="Calibri"/>
              </a:rPr>
              <a:t>fu</a:t>
            </a:r>
            <a:r>
              <a:rPr sz="1950" spc="-9" baseline="2100" dirty="0" smtClean="0">
                <a:latin typeface="Calibri"/>
                <a:cs typeface="Calibri"/>
              </a:rPr>
              <a:t>s</a:t>
            </a:r>
            <a:r>
              <a:rPr sz="1950" spc="-4" baseline="2100" dirty="0" smtClean="0">
                <a:latin typeface="Calibri"/>
                <a:cs typeface="Calibri"/>
              </a:rPr>
              <a:t>i</a:t>
            </a:r>
            <a:r>
              <a:rPr sz="1950" spc="4" baseline="2100" dirty="0" smtClean="0">
                <a:latin typeface="Calibri"/>
                <a:cs typeface="Calibri"/>
              </a:rPr>
              <a:t>o</a:t>
            </a:r>
            <a:r>
              <a:rPr sz="1950" spc="0" baseline="2100" dirty="0" smtClean="0">
                <a:latin typeface="Calibri"/>
                <a:cs typeface="Calibri"/>
              </a:rPr>
              <a:t>n</a:t>
            </a:r>
            <a:endParaRPr sz="13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168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533400"/>
            <a:ext cx="71627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HALF-LIFE </a:t>
            </a:r>
            <a:r>
              <a:rPr lang="en-US" sz="2800" b="1" dirty="0" smtClean="0">
                <a:solidFill>
                  <a:srgbClr val="FF0000"/>
                </a:solidFill>
              </a:rPr>
              <a:t>&amp; </a:t>
            </a:r>
            <a:r>
              <a:rPr lang="en-US" sz="2800" b="1" dirty="0">
                <a:solidFill>
                  <a:srgbClr val="FF0000"/>
                </a:solidFill>
              </a:rPr>
              <a:t>ELIMINATION </a:t>
            </a:r>
            <a:r>
              <a:rPr lang="en-US" sz="2800" b="1" dirty="0" smtClean="0">
                <a:solidFill>
                  <a:srgbClr val="FF0000"/>
                </a:solidFill>
              </a:rPr>
              <a:t>RATE CONSTANT</a:t>
            </a:r>
            <a:endParaRPr lang="ar-IQ" sz="2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362670"/>
            <a:ext cx="7467600" cy="1883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When drugs that follow linear pharmacokinetics are given to humans,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serum concentrations decline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a curvilinear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fashion, but when plotted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semilogarithmic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axis, serum concentrations decrease in a linear fashion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after drug absorption and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distribution phases are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complete.</a:t>
            </a: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6" y="3429000"/>
            <a:ext cx="4024314" cy="240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689" y="3429000"/>
            <a:ext cx="4024311" cy="2524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987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/>
          <p:nvPr/>
        </p:nvSpPr>
        <p:spPr>
          <a:xfrm>
            <a:off x="1103782" y="421665"/>
            <a:ext cx="6964772" cy="9202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Co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tinuous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ermi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69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ous</a:t>
            </a:r>
            <a:endParaRPr sz="3200">
              <a:latin typeface="Calibri"/>
              <a:cs typeface="Calibri"/>
            </a:endParaRPr>
          </a:p>
          <a:p>
            <a:pPr marL="1861121" marR="1890310" algn="ctr">
              <a:lnSpc>
                <a:spcPts val="3840"/>
              </a:lnSpc>
              <a:spcBef>
                <a:spcPts val="23"/>
              </a:spcBef>
            </a:pP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14" baseline="1706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fusion</a:t>
            </a:r>
            <a:r>
              <a:rPr sz="4800" b="1" spc="-34" baseline="1706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-50" baseline="1706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qu</a:t>
            </a:r>
            <a:r>
              <a:rPr sz="4800" b="1" spc="-29" baseline="1706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4800" b="1" spc="14" baseline="1706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ns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78840" y="1689862"/>
            <a:ext cx="47375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4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43558" y="1689862"/>
            <a:ext cx="159976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9" baseline="3413" dirty="0" smtClean="0">
                <a:latin typeface="Calibri"/>
                <a:cs typeface="Calibri"/>
              </a:rPr>
              <a:t>e</a:t>
            </a:r>
            <a:r>
              <a:rPr sz="3600" spc="-44" baseline="3413" dirty="0" smtClean="0">
                <a:latin typeface="Calibri"/>
                <a:cs typeface="Calibri"/>
              </a:rPr>
              <a:t>x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mp</a:t>
            </a:r>
            <a:r>
              <a:rPr sz="3600" spc="-9" baseline="3413" dirty="0" smtClean="0">
                <a:latin typeface="Calibri"/>
                <a:cs typeface="Calibri"/>
              </a:rPr>
              <a:t>l</a:t>
            </a:r>
            <a:r>
              <a:rPr sz="3600" spc="0" baseline="3413" dirty="0" smtClean="0">
                <a:latin typeface="Calibri"/>
                <a:cs typeface="Calibri"/>
              </a:rPr>
              <a:t>e,  </a:t>
            </a:r>
            <a:r>
              <a:rPr sz="3600" spc="44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34639" y="1689862"/>
            <a:ext cx="14063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ie</a:t>
            </a:r>
            <a:r>
              <a:rPr sz="3600" spc="-2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  </a:t>
            </a:r>
            <a:r>
              <a:rPr sz="3600" spc="43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32045" y="1689862"/>
            <a:ext cx="169965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dm</a:t>
            </a:r>
            <a:r>
              <a:rPr sz="3600" spc="0" baseline="3413" dirty="0" smtClean="0">
                <a:latin typeface="Calibri"/>
                <a:cs typeface="Calibri"/>
              </a:rPr>
              <a:t>ini</a:t>
            </a:r>
            <a:r>
              <a:rPr sz="3600" spc="-25" baseline="3413" dirty="0" smtClean="0">
                <a:latin typeface="Calibri"/>
                <a:cs typeface="Calibri"/>
              </a:rPr>
              <a:t>st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823709" y="1689862"/>
            <a:ext cx="3758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4" baseline="3413" dirty="0" smtClean="0">
                <a:latin typeface="Calibri"/>
                <a:cs typeface="Calibri"/>
              </a:rPr>
              <a:t>60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92161" y="1689862"/>
            <a:ext cx="74644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84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/h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28152" y="1689862"/>
            <a:ext cx="3236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44109" y="2041143"/>
            <a:ext cx="477952" cy="345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0"/>
              </a:lnSpc>
              <a:spcBef>
                <a:spcPts val="132"/>
              </a:spcBef>
            </a:pPr>
            <a:r>
              <a:rPr sz="3600" b="1" spc="-4" baseline="2275" dirty="0" smtClean="0">
                <a:solidFill>
                  <a:srgbClr val="006FC0"/>
                </a:solidFill>
                <a:latin typeface="Calibri"/>
                <a:cs typeface="Calibri"/>
              </a:rPr>
              <a:t>h</a:t>
            </a:r>
            <a:r>
              <a:rPr sz="2400" b="1" spc="4" baseline="27306" dirty="0" smtClean="0">
                <a:solidFill>
                  <a:srgbClr val="006FC0"/>
                </a:solidFill>
                <a:latin typeface="Calibri"/>
                <a:cs typeface="Calibri"/>
              </a:rPr>
              <a:t>-</a:t>
            </a:r>
            <a:r>
              <a:rPr sz="2400" b="1" spc="-4" baseline="27306" dirty="0" smtClean="0">
                <a:solidFill>
                  <a:srgbClr val="006FC0"/>
                </a:solidFill>
                <a:latin typeface="Calibri"/>
                <a:cs typeface="Calibri"/>
              </a:rPr>
              <a:t>1</a:t>
            </a:r>
            <a:r>
              <a:rPr sz="3600" spc="0" baseline="2275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40" y="2056002"/>
            <a:ext cx="4575031" cy="379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0"/>
              </a:lnSpc>
              <a:spcBef>
                <a:spcPts val="146"/>
              </a:spcBef>
            </a:pPr>
            <a:r>
              <a:rPr sz="3600" spc="0" baseline="10240" dirty="0" smtClean="0">
                <a:latin typeface="Calibri"/>
                <a:cs typeface="Calibri"/>
              </a:rPr>
              <a:t>theop</a:t>
            </a:r>
            <a:r>
              <a:rPr sz="3600" spc="-50" baseline="10240" dirty="0" smtClean="0">
                <a:latin typeface="Calibri"/>
                <a:cs typeface="Calibri"/>
              </a:rPr>
              <a:t>h</a:t>
            </a:r>
            <a:r>
              <a:rPr sz="3600" spc="0" baseline="10240" dirty="0" smtClean="0">
                <a:latin typeface="Calibri"/>
                <a:cs typeface="Calibri"/>
              </a:rPr>
              <a:t>yllin</a:t>
            </a:r>
            <a:r>
              <a:rPr sz="3600" spc="14" baseline="10240" dirty="0" smtClean="0">
                <a:latin typeface="Calibri"/>
                <a:cs typeface="Calibri"/>
              </a:rPr>
              <a:t>e</a:t>
            </a:r>
            <a:r>
              <a:rPr sz="3600" spc="0" baseline="10240" dirty="0" smtClean="0">
                <a:latin typeface="Calibri"/>
                <a:cs typeface="Calibri"/>
              </a:rPr>
              <a:t>,</a:t>
            </a:r>
            <a:r>
              <a:rPr sz="3600" spc="-14" baseline="10240" dirty="0" smtClean="0">
                <a:latin typeface="Calibri"/>
                <a:cs typeface="Calibri"/>
              </a:rPr>
              <a:t> </a:t>
            </a:r>
            <a:r>
              <a:rPr sz="3600" b="1" spc="0" baseline="10240" dirty="0" smtClean="0">
                <a:solidFill>
                  <a:srgbClr val="006FC0"/>
                </a:solidFill>
                <a:latin typeface="Calibri"/>
                <a:cs typeface="Calibri"/>
              </a:rPr>
              <a:t>V = </a:t>
            </a:r>
            <a:r>
              <a:rPr sz="3600" b="1" spc="-4" baseline="10240" dirty="0" smtClean="0">
                <a:solidFill>
                  <a:srgbClr val="006FC0"/>
                </a:solidFill>
                <a:latin typeface="Calibri"/>
                <a:cs typeface="Calibri"/>
              </a:rPr>
              <a:t>4</a:t>
            </a:r>
            <a:r>
              <a:rPr sz="3600" b="1" spc="0" baseline="10240" dirty="0" smtClean="0">
                <a:solidFill>
                  <a:srgbClr val="006FC0"/>
                </a:solidFill>
                <a:latin typeface="Calibri"/>
                <a:cs typeface="Calibri"/>
              </a:rPr>
              <a:t>0</a:t>
            </a:r>
            <a:r>
              <a:rPr sz="3600" b="1" spc="-4" baseline="10240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600" b="1" spc="0" baseline="10240" dirty="0" smtClean="0">
                <a:solidFill>
                  <a:srgbClr val="006FC0"/>
                </a:solidFill>
                <a:latin typeface="Calibri"/>
                <a:cs typeface="Calibri"/>
              </a:rPr>
              <a:t>L</a:t>
            </a:r>
            <a:r>
              <a:rPr sz="3600" b="1" spc="-9" baseline="10240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600" spc="0" baseline="10240" dirty="0" smtClean="0">
                <a:latin typeface="Calibri"/>
                <a:cs typeface="Calibri"/>
              </a:rPr>
              <a:t>and </a:t>
            </a:r>
            <a:r>
              <a:rPr sz="3600" b="1" spc="-59" baseline="10240" dirty="0" smtClean="0">
                <a:solidFill>
                  <a:srgbClr val="006FC0"/>
                </a:solidFill>
                <a:latin typeface="Calibri"/>
                <a:cs typeface="Calibri"/>
              </a:rPr>
              <a:t>k</a:t>
            </a:r>
            <a:r>
              <a:rPr sz="2400" b="1" spc="0" baseline="-5120" dirty="0" smtClean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2400" b="1" spc="156" baseline="-5120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600" b="1" spc="0" baseline="10240" dirty="0" smtClean="0">
                <a:solidFill>
                  <a:srgbClr val="006FC0"/>
                </a:solidFill>
                <a:latin typeface="Calibri"/>
                <a:cs typeface="Calibri"/>
              </a:rPr>
              <a:t>= </a:t>
            </a:r>
            <a:r>
              <a:rPr sz="3600" b="1" spc="-4" baseline="10240" dirty="0" smtClean="0">
                <a:solidFill>
                  <a:srgbClr val="006FC0"/>
                </a:solidFill>
                <a:latin typeface="Calibri"/>
                <a:cs typeface="Calibri"/>
              </a:rPr>
              <a:t>0.139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2915443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40" y="2933826"/>
            <a:ext cx="7246862" cy="19429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37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serum</a:t>
            </a:r>
            <a:r>
              <a:rPr sz="3600" spc="377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once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on</a:t>
            </a:r>
            <a:r>
              <a:rPr sz="3600" spc="367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36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theo</a:t>
            </a:r>
            <a:r>
              <a:rPr sz="3600" spc="9" baseline="3413" dirty="0" smtClean="0">
                <a:latin typeface="Calibri"/>
                <a:cs typeface="Calibri"/>
              </a:rPr>
              <a:t>p</a:t>
            </a:r>
            <a:r>
              <a:rPr sz="3600" spc="-50" baseline="3413" dirty="0" smtClean="0">
                <a:latin typeface="Calibri"/>
                <a:cs typeface="Calibri"/>
              </a:rPr>
              <a:t>h</a:t>
            </a:r>
            <a:r>
              <a:rPr sz="3600" spc="0" baseline="3413" dirty="0" smtClean="0">
                <a:latin typeface="Calibri"/>
                <a:cs typeface="Calibri"/>
              </a:rPr>
              <a:t>ylline</a:t>
            </a:r>
            <a:r>
              <a:rPr sz="3600" spc="387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er</a:t>
            </a:r>
            <a:r>
              <a:rPr sz="3600" spc="367" baseline="3413" dirty="0" smtClean="0">
                <a:latin typeface="Calibri"/>
                <a:cs typeface="Calibri"/>
              </a:rPr>
              <a:t> 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eiving</a:t>
            </a:r>
            <a:endParaRPr sz="2400" dirty="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drug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-50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or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solidFill>
                  <a:srgbClr val="006FC0"/>
                </a:solidFill>
                <a:latin typeface="Calibri"/>
                <a:cs typeface="Calibri"/>
              </a:rPr>
              <a:t>8</a:t>
            </a:r>
            <a:r>
              <a:rPr sz="3600" b="1" spc="-9" baseline="1137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solidFill>
                  <a:srgbClr val="006FC0"/>
                </a:solidFill>
                <a:latin typeface="Calibri"/>
                <a:cs typeface="Calibri"/>
              </a:rPr>
              <a:t>ho</a:t>
            </a:r>
            <a:r>
              <a:rPr sz="3600" b="1" spc="-4" baseline="1137" dirty="0" smtClean="0">
                <a:solidFill>
                  <a:srgbClr val="006FC0"/>
                </a:solidFill>
                <a:latin typeface="Calibri"/>
                <a:cs typeface="Calibri"/>
              </a:rPr>
              <a:t>u</a:t>
            </a:r>
            <a:r>
              <a:rPr sz="3600" b="1" spc="-25" baseline="1137" dirty="0" smtClean="0">
                <a:solidFill>
                  <a:srgbClr val="006FC0"/>
                </a:solidFill>
                <a:latin typeface="Calibri"/>
                <a:cs typeface="Calibri"/>
              </a:rPr>
              <a:t>r</a:t>
            </a:r>
            <a:r>
              <a:rPr sz="3600" b="1" spc="0" baseline="1137" dirty="0" smtClean="0">
                <a:solidFill>
                  <a:srgbClr val="006FC0"/>
                </a:solidFill>
                <a:latin typeface="Calibri"/>
                <a:cs typeface="Calibri"/>
              </a:rPr>
              <a:t>s</a:t>
            </a:r>
            <a:r>
              <a:rPr sz="3600" b="1" spc="-9" baseline="1137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and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b="1" spc="-25" baseline="1137" dirty="0" smtClean="0">
                <a:solidFill>
                  <a:srgbClr val="006FC0"/>
                </a:solidFill>
                <a:latin typeface="Calibri"/>
                <a:cs typeface="Calibri"/>
              </a:rPr>
              <a:t>a</a:t>
            </a:r>
            <a:r>
              <a:rPr sz="3600" b="1" spc="0" baseline="1137" dirty="0" smtClean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r>
              <a:rPr sz="3600" b="1" spc="4" baseline="1137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600" b="1" spc="-19" baseline="1137" dirty="0" smtClean="0">
                <a:solidFill>
                  <a:srgbClr val="006FC0"/>
                </a:solidFill>
                <a:latin typeface="Calibri"/>
                <a:cs typeface="Calibri"/>
              </a:rPr>
              <a:t>s</a:t>
            </a:r>
            <a:r>
              <a:rPr sz="3600" b="1" spc="-29" baseline="1137" dirty="0" smtClean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r>
              <a:rPr sz="3600" b="1" spc="0" baseline="1137" dirty="0" smtClean="0">
                <a:solidFill>
                  <a:srgbClr val="006FC0"/>
                </a:solidFill>
                <a:latin typeface="Calibri"/>
                <a:cs typeface="Calibri"/>
              </a:rPr>
              <a:t>eady </a:t>
            </a:r>
            <a:r>
              <a:rPr sz="3600" b="1" spc="-19" baseline="1137" dirty="0" smtClean="0">
                <a:solidFill>
                  <a:srgbClr val="006FC0"/>
                </a:solidFill>
                <a:latin typeface="Calibri"/>
                <a:cs typeface="Calibri"/>
              </a:rPr>
              <a:t>s</a:t>
            </a:r>
            <a:r>
              <a:rPr sz="3600" b="1" spc="-29" baseline="1137" dirty="0" smtClean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r>
              <a:rPr sz="3600" b="1" spc="-19" baseline="1137" dirty="0" smtClean="0">
                <a:solidFill>
                  <a:srgbClr val="006FC0"/>
                </a:solidFill>
                <a:latin typeface="Calibri"/>
                <a:cs typeface="Calibri"/>
              </a:rPr>
              <a:t>a</a:t>
            </a:r>
            <a:r>
              <a:rPr sz="3600" b="1" spc="-29" baseline="1137" dirty="0" smtClean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r>
              <a:rPr sz="3600" b="1" spc="0" baseline="1137" dirty="0" smtClean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3600" b="1" spc="9" baseline="1137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an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be </a:t>
            </a: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alcul</a:t>
            </a:r>
            <a:r>
              <a:rPr sz="3600" spc="-14" baseline="1137" dirty="0" smtClean="0">
                <a:latin typeface="Calibri"/>
                <a:cs typeface="Calibri"/>
              </a:rPr>
              <a:t>a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4" baseline="1137" dirty="0" smtClean="0">
                <a:latin typeface="Calibri"/>
                <a:cs typeface="Calibri"/>
              </a:rPr>
              <a:t>d</a:t>
            </a:r>
            <a:r>
              <a:rPr sz="3600" spc="0" baseline="1137" dirty="0" smtClean="0">
                <a:latin typeface="Calibri"/>
                <a:cs typeface="Calibri"/>
              </a:rPr>
              <a:t>:</a:t>
            </a:r>
            <a:endParaRPr lang="ar-IQ" sz="3600" spc="0" baseline="1137" dirty="0" smtClean="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endParaRPr lang="ar-IQ" sz="3600" spc="0" baseline="1137" dirty="0" smtClean="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lang="en-US" sz="2400" dirty="0" smtClean="0">
                <a:solidFill>
                  <a:srgbClr val="FF0000"/>
                </a:solidFill>
              </a:rPr>
              <a:t>C = (k</a:t>
            </a:r>
            <a:r>
              <a:rPr lang="en-US" sz="2400" baseline="-25000" dirty="0" smtClean="0">
                <a:solidFill>
                  <a:srgbClr val="FF0000"/>
                </a:solidFill>
              </a:rPr>
              <a:t>0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 err="1" smtClean="0">
                <a:solidFill>
                  <a:srgbClr val="FF0000"/>
                </a:solidFill>
              </a:rPr>
              <a:t>Cl</a:t>
            </a:r>
            <a:r>
              <a:rPr lang="en-US" sz="2400" dirty="0" smtClean="0">
                <a:solidFill>
                  <a:srgbClr val="FF0000"/>
                </a:solidFill>
              </a:rPr>
              <a:t>)(1 − e−</a:t>
            </a:r>
            <a:r>
              <a:rPr lang="en-US" sz="2400" dirty="0" err="1" smtClean="0">
                <a:solidFill>
                  <a:srgbClr val="FF0000"/>
                </a:solidFill>
              </a:rPr>
              <a:t>ket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lang="en-US" sz="2400" dirty="0" smtClean="0">
                <a:solidFill>
                  <a:srgbClr val="FF0000"/>
                </a:solidFill>
              </a:rPr>
              <a:t>    = [k</a:t>
            </a:r>
            <a:r>
              <a:rPr lang="en-US" sz="2400" baseline="-25000" dirty="0" smtClean="0">
                <a:solidFill>
                  <a:srgbClr val="FF0000"/>
                </a:solidFill>
              </a:rPr>
              <a:t>0</a:t>
            </a:r>
            <a:r>
              <a:rPr lang="en-US" sz="2400" dirty="0" smtClean="0">
                <a:solidFill>
                  <a:srgbClr val="FF0000"/>
                </a:solidFill>
              </a:rPr>
              <a:t>/(</a:t>
            </a:r>
            <a:r>
              <a:rPr lang="en-US" sz="2400" dirty="0" err="1" smtClean="0">
                <a:solidFill>
                  <a:srgbClr val="FF0000"/>
                </a:solidFill>
              </a:rPr>
              <a:t>keV</a:t>
            </a:r>
            <a:r>
              <a:rPr lang="en-US" sz="2400" dirty="0" smtClean="0">
                <a:solidFill>
                  <a:srgbClr val="FF0000"/>
                </a:solidFill>
              </a:rPr>
              <a:t>)](1 − e−</a:t>
            </a:r>
            <a:r>
              <a:rPr lang="en-US" sz="2400" dirty="0" err="1" smtClean="0">
                <a:solidFill>
                  <a:srgbClr val="FF0000"/>
                </a:solidFill>
              </a:rPr>
              <a:t>ket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endParaRPr lang="en-US" sz="2400" dirty="0" smtClean="0"/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endParaRPr lang="en-US" sz="2400" dirty="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lang="pt-BR" sz="2400" dirty="0"/>
              <a:t>= [(60 mg/h)/(0.139 h−1 ⋅ 40 L)](1 − e−(0.139 h−1)(8 h</a:t>
            </a:r>
            <a:r>
              <a:rPr lang="pt-BR" sz="2400" dirty="0" smtClean="0"/>
              <a:t>))</a:t>
            </a:r>
            <a:endParaRPr lang="ar-IQ" sz="2400" dirty="0" smtClean="0"/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lang="en-US" sz="2400" dirty="0"/>
              <a:t>= 7.2 mg/L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70926" y="2933827"/>
            <a:ext cx="48349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8632" y="5098060"/>
            <a:ext cx="7387070" cy="769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l">
              <a:lnSpc>
                <a:spcPts val="2545"/>
              </a:lnSpc>
              <a:spcBef>
                <a:spcPts val="127"/>
              </a:spcBef>
            </a:pP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867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1103782" y="421665"/>
            <a:ext cx="6995313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Co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tinuous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ermi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69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ous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95422" y="909574"/>
            <a:ext cx="145762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fusion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54187" y="909574"/>
            <a:ext cx="1754574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5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qu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4800" b="1" spc="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ns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1624329"/>
            <a:ext cx="5255260" cy="10621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65">
              <a:lnSpc>
                <a:spcPts val="2930"/>
              </a:lnSpc>
              <a:spcBef>
                <a:spcPts val="146"/>
              </a:spcBef>
            </a:pPr>
            <a:r>
              <a:rPr sz="3600" spc="0" baseline="10240" dirty="0" err="1" smtClean="0">
                <a:latin typeface="Calibri"/>
                <a:cs typeface="Calibri"/>
              </a:rPr>
              <a:t>Css</a:t>
            </a:r>
            <a:r>
              <a:rPr sz="3600" spc="-25" baseline="10240" dirty="0" smtClean="0">
                <a:latin typeface="Calibri"/>
                <a:cs typeface="Calibri"/>
              </a:rPr>
              <a:t> </a:t>
            </a:r>
            <a:r>
              <a:rPr sz="3600" spc="0" baseline="10240" dirty="0" smtClean="0">
                <a:latin typeface="Calibri"/>
                <a:cs typeface="Calibri"/>
              </a:rPr>
              <a:t>= k</a:t>
            </a:r>
            <a:r>
              <a:rPr sz="2400" spc="-4" baseline="-5120" dirty="0" smtClean="0">
                <a:latin typeface="Calibri"/>
                <a:cs typeface="Calibri"/>
              </a:rPr>
              <a:t>0</a:t>
            </a:r>
            <a:r>
              <a:rPr sz="3600" spc="0" baseline="10240" dirty="0" smtClean="0">
                <a:latin typeface="Calibri"/>
                <a:cs typeface="Calibri"/>
              </a:rPr>
              <a:t>/(</a:t>
            </a:r>
            <a:r>
              <a:rPr sz="3600" spc="-69" baseline="10240" dirty="0" err="1" smtClean="0">
                <a:latin typeface="Calibri"/>
                <a:cs typeface="Calibri"/>
              </a:rPr>
              <a:t>k</a:t>
            </a:r>
            <a:r>
              <a:rPr sz="2400" spc="0" baseline="-5120" dirty="0" err="1" smtClean="0">
                <a:latin typeface="Calibri"/>
                <a:cs typeface="Calibri"/>
              </a:rPr>
              <a:t>e</a:t>
            </a:r>
            <a:r>
              <a:rPr sz="2400" spc="158" baseline="-5120" dirty="0" smtClean="0">
                <a:latin typeface="Calibri"/>
                <a:cs typeface="Calibri"/>
              </a:rPr>
              <a:t> </a:t>
            </a:r>
            <a:r>
              <a:rPr sz="3600" spc="-4" baseline="10240" dirty="0" smtClean="0">
                <a:latin typeface="Calibri"/>
                <a:cs typeface="Calibri"/>
              </a:rPr>
              <a:t>V</a:t>
            </a:r>
            <a:r>
              <a:rPr lang="ar-IQ" sz="3600" spc="-4" baseline="10240" dirty="0" smtClean="0">
                <a:latin typeface="Calibri"/>
                <a:cs typeface="Calibri"/>
              </a:rPr>
              <a:t>(</a:t>
            </a:r>
            <a:endParaRPr sz="2400" dirty="0" smtClean="0">
              <a:latin typeface="Calibri"/>
              <a:cs typeface="Calibri"/>
            </a:endParaRPr>
          </a:p>
          <a:p>
            <a:pPr marL="490016">
              <a:lnSpc>
                <a:spcPts val="2500"/>
              </a:lnSpc>
            </a:pPr>
            <a:r>
              <a:rPr lang="pt-BR" sz="3600" baseline="3413" dirty="0">
                <a:cs typeface="Calibri"/>
              </a:rPr>
              <a:t>= (60 mg/h)/(0.139 h−1 ⋅ 40 L</a:t>
            </a:r>
            <a:r>
              <a:rPr lang="pt-BR" sz="3600" baseline="3413" dirty="0" smtClean="0">
                <a:cs typeface="Calibri"/>
              </a:rPr>
              <a:t>)</a:t>
            </a:r>
            <a:endParaRPr lang="ar-IQ" sz="3600" baseline="3413" dirty="0" smtClean="0">
              <a:cs typeface="Calibri"/>
            </a:endParaRPr>
          </a:p>
          <a:p>
            <a:pPr marL="490016">
              <a:lnSpc>
                <a:spcPts val="2500"/>
              </a:lnSpc>
            </a:pPr>
            <a:r>
              <a:rPr lang="en-US" sz="2400" dirty="0">
                <a:cs typeface="Calibri"/>
              </a:rPr>
              <a:t>= 10.8 mg/L.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3069367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40" y="3087751"/>
            <a:ext cx="5702771" cy="6230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75"/>
              </a:lnSpc>
              <a:spcBef>
                <a:spcPts val="123"/>
              </a:spcBef>
            </a:pPr>
            <a:r>
              <a:rPr sz="3600" spc="0" baseline="2275" dirty="0" smtClean="0">
                <a:latin typeface="Calibri"/>
                <a:cs typeface="Calibri"/>
              </a:rPr>
              <a:t>If</a:t>
            </a:r>
            <a:r>
              <a:rPr sz="3600" spc="-14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the i</a:t>
            </a:r>
            <a:r>
              <a:rPr sz="3600" spc="-9" baseline="2275" dirty="0" smtClean="0">
                <a:latin typeface="Calibri"/>
                <a:cs typeface="Calibri"/>
              </a:rPr>
              <a:t>n</a:t>
            </a:r>
            <a:r>
              <a:rPr sz="3600" spc="0" baseline="2275" dirty="0" smtClean="0">
                <a:latin typeface="Calibri"/>
                <a:cs typeface="Calibri"/>
              </a:rPr>
              <a:t>fusion only</a:t>
            </a:r>
            <a:r>
              <a:rPr sz="3600" spc="-9" baseline="2275" dirty="0" smtClean="0">
                <a:latin typeface="Calibri"/>
                <a:cs typeface="Calibri"/>
              </a:rPr>
              <a:t> </a:t>
            </a:r>
            <a:r>
              <a:rPr sz="3600" spc="-44" baseline="2275" dirty="0" smtClean="0">
                <a:latin typeface="Calibri"/>
                <a:cs typeface="Calibri"/>
              </a:rPr>
              <a:t>r</a:t>
            </a:r>
            <a:r>
              <a:rPr sz="3600" spc="0" baseline="2275" dirty="0" smtClean="0">
                <a:latin typeface="Calibri"/>
                <a:cs typeface="Calibri"/>
              </a:rPr>
              <a:t>an </a:t>
            </a:r>
            <a:r>
              <a:rPr sz="3600" spc="-50" baseline="2275" dirty="0" smtClean="0">
                <a:latin typeface="Calibri"/>
                <a:cs typeface="Calibri"/>
              </a:rPr>
              <a:t>f</a:t>
            </a:r>
            <a:r>
              <a:rPr sz="3600" spc="0" baseline="2275" dirty="0" smtClean="0">
                <a:latin typeface="Calibri"/>
                <a:cs typeface="Calibri"/>
              </a:rPr>
              <a:t>or </a:t>
            </a:r>
            <a:r>
              <a:rPr sz="3600" b="1" spc="0" baseline="2275" dirty="0" smtClean="0">
                <a:solidFill>
                  <a:srgbClr val="006FC0"/>
                </a:solidFill>
                <a:latin typeface="Calibri"/>
                <a:cs typeface="Calibri"/>
              </a:rPr>
              <a:t>8</a:t>
            </a:r>
            <a:r>
              <a:rPr sz="3600" b="1" spc="-4" baseline="2275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600" b="1" spc="0" baseline="2275" dirty="0" smtClean="0">
                <a:solidFill>
                  <a:srgbClr val="006FC0"/>
                </a:solidFill>
                <a:latin typeface="Calibri"/>
                <a:cs typeface="Calibri"/>
              </a:rPr>
              <a:t>hou</a:t>
            </a:r>
            <a:r>
              <a:rPr sz="3600" b="1" spc="-25" baseline="2275" dirty="0" smtClean="0">
                <a:solidFill>
                  <a:srgbClr val="006FC0"/>
                </a:solidFill>
                <a:latin typeface="Calibri"/>
                <a:cs typeface="Calibri"/>
              </a:rPr>
              <a:t>r</a:t>
            </a:r>
            <a:r>
              <a:rPr sz="3600" b="1" spc="4" baseline="2275" dirty="0" smtClean="0">
                <a:solidFill>
                  <a:srgbClr val="006FC0"/>
                </a:solidFill>
                <a:latin typeface="Calibri"/>
                <a:cs typeface="Calibri"/>
              </a:rPr>
              <a:t>s</a:t>
            </a:r>
            <a:r>
              <a:rPr sz="3600" spc="0" baseline="2275" dirty="0" smtClean="0">
                <a:latin typeface="Calibri"/>
                <a:cs typeface="Calibri"/>
              </a:rPr>
              <a:t>,</a:t>
            </a:r>
            <a:r>
              <a:rPr sz="3600" spc="-14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the serum</a:t>
            </a:r>
            <a:endParaRPr sz="2400">
              <a:latin typeface="Calibri"/>
              <a:cs typeface="Calibri"/>
            </a:endParaRPr>
          </a:p>
          <a:p>
            <a:pPr marL="12700" marR="55810">
              <a:lnSpc>
                <a:spcPts val="2375"/>
              </a:lnSpc>
            </a:pPr>
            <a:r>
              <a:rPr sz="3600" b="1" spc="0" baseline="3413" dirty="0" smtClean="0">
                <a:solidFill>
                  <a:srgbClr val="006FC0"/>
                </a:solidFill>
                <a:latin typeface="Calibri"/>
                <a:cs typeface="Calibri"/>
              </a:rPr>
              <a:t>hou</a:t>
            </a:r>
            <a:r>
              <a:rPr sz="3600" b="1" spc="-25" baseline="3413" dirty="0" smtClean="0">
                <a:solidFill>
                  <a:srgbClr val="006FC0"/>
                </a:solidFill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solidFill>
                  <a:srgbClr val="006FC0"/>
                </a:solidFill>
                <a:latin typeface="Calibri"/>
                <a:cs typeface="Calibri"/>
              </a:rPr>
              <a:t>s</a:t>
            </a:r>
            <a:r>
              <a:rPr sz="3600" b="1" spc="-19" baseline="3413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er the i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fusion </a:t>
            </a:r>
            <a:r>
              <a:rPr sz="3600" spc="-25" baseline="3413" dirty="0" smtClean="0">
                <a:latin typeface="Calibri"/>
                <a:cs typeface="Calibri"/>
              </a:rPr>
              <a:t>st</a:t>
            </a:r>
            <a:r>
              <a:rPr sz="3600" spc="0" baseline="3413" dirty="0" smtClean="0">
                <a:latin typeface="Calibri"/>
                <a:cs typeface="Calibri"/>
              </a:rPr>
              <a:t>opped 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ould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be: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68516" y="3087751"/>
            <a:ext cx="179543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once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60156" y="3087751"/>
            <a:ext cx="2256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solidFill>
                  <a:srgbClr val="006FC0"/>
                </a:solidFill>
                <a:latin typeface="Calibri"/>
                <a:cs typeface="Calibri"/>
              </a:rPr>
              <a:t>6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49398" y="4097274"/>
            <a:ext cx="1608936" cy="345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80"/>
              </a:lnSpc>
              <a:spcBef>
                <a:spcPts val="134"/>
              </a:spcBef>
            </a:pP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2400" spc="4" baseline="29013" dirty="0" smtClean="0">
                <a:latin typeface="Calibri"/>
                <a:cs typeface="Calibri"/>
              </a:rPr>
              <a:t>-</a:t>
            </a:r>
            <a:r>
              <a:rPr sz="2400" spc="-54" baseline="29013" dirty="0" smtClean="0">
                <a:latin typeface="Calibri"/>
                <a:cs typeface="Calibri"/>
              </a:rPr>
              <a:t>k</a:t>
            </a:r>
            <a:r>
              <a:rPr sz="2400" spc="0" baseline="20480" dirty="0" smtClean="0">
                <a:latin typeface="Calibri"/>
                <a:cs typeface="Calibri"/>
              </a:rPr>
              <a:t>e</a:t>
            </a:r>
            <a:r>
              <a:rPr sz="2400" spc="-25" baseline="20480" dirty="0" smtClean="0">
                <a:latin typeface="Calibri"/>
                <a:cs typeface="Calibri"/>
              </a:rPr>
              <a:t> </a:t>
            </a:r>
            <a:r>
              <a:rPr sz="2400" spc="4" baseline="29013" dirty="0" smtClean="0">
                <a:latin typeface="Calibri"/>
                <a:cs typeface="Calibri"/>
              </a:rPr>
              <a:t>t</a:t>
            </a:r>
            <a:r>
              <a:rPr sz="2400" spc="0" baseline="20480" dirty="0" smtClean="0">
                <a:latin typeface="Calibri"/>
                <a:cs typeface="Calibri"/>
              </a:rPr>
              <a:t>po</a:t>
            </a:r>
            <a:r>
              <a:rPr sz="2400" spc="-14" baseline="20480" dirty="0" smtClean="0">
                <a:latin typeface="Calibri"/>
                <a:cs typeface="Calibri"/>
              </a:rPr>
              <a:t>s</a:t>
            </a:r>
            <a:r>
              <a:rPr sz="2400" spc="4" baseline="20480" dirty="0" smtClean="0">
                <a:latin typeface="Calibri"/>
                <a:cs typeface="Calibri"/>
              </a:rPr>
              <a:t>ti</a:t>
            </a:r>
            <a:r>
              <a:rPr sz="2400" spc="-9" baseline="20480" dirty="0" smtClean="0">
                <a:latin typeface="Calibri"/>
                <a:cs typeface="Calibri"/>
              </a:rPr>
              <a:t>n</a:t>
            </a:r>
            <a:r>
              <a:rPr sz="2400" spc="4" baseline="20480" dirty="0" smtClean="0">
                <a:latin typeface="Calibri"/>
                <a:cs typeface="Calibri"/>
              </a:rPr>
              <a:t>f</a:t>
            </a:r>
            <a:r>
              <a:rPr sz="2400" spc="0" baseline="20480" dirty="0" smtClean="0">
                <a:latin typeface="Calibri"/>
                <a:cs typeface="Calibri"/>
              </a:rPr>
              <a:t>us</a:t>
            </a:r>
            <a:r>
              <a:rPr sz="2400" spc="4" baseline="20480" dirty="0" smtClean="0">
                <a:latin typeface="Calibri"/>
                <a:cs typeface="Calibri"/>
              </a:rPr>
              <a:t>i</a:t>
            </a:r>
            <a:r>
              <a:rPr sz="2400" spc="0" baseline="20480" dirty="0" smtClean="0">
                <a:latin typeface="Calibri"/>
                <a:cs typeface="Calibri"/>
              </a:rPr>
              <a:t>on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112132"/>
            <a:ext cx="2023262" cy="379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20"/>
              </a:lnSpc>
              <a:spcBef>
                <a:spcPts val="146"/>
              </a:spcBef>
            </a:pPr>
            <a:r>
              <a:rPr sz="3600" spc="4" baseline="10240" dirty="0" smtClean="0">
                <a:latin typeface="Calibri"/>
                <a:cs typeface="Calibri"/>
              </a:rPr>
              <a:t>C</a:t>
            </a:r>
            <a:r>
              <a:rPr sz="2400" spc="0" baseline="-5120" dirty="0" smtClean="0">
                <a:latin typeface="Calibri"/>
                <a:cs typeface="Calibri"/>
              </a:rPr>
              <a:t>po</a:t>
            </a:r>
            <a:r>
              <a:rPr sz="2400" spc="-14" baseline="-5120" dirty="0" smtClean="0">
                <a:latin typeface="Calibri"/>
                <a:cs typeface="Calibri"/>
              </a:rPr>
              <a:t>s</a:t>
            </a:r>
            <a:r>
              <a:rPr sz="2400" spc="4" baseline="-5120" dirty="0" smtClean="0">
                <a:latin typeface="Calibri"/>
                <a:cs typeface="Calibri"/>
              </a:rPr>
              <a:t>ti</a:t>
            </a:r>
            <a:r>
              <a:rPr sz="2400" spc="-9" baseline="-5120" dirty="0" smtClean="0">
                <a:latin typeface="Calibri"/>
                <a:cs typeface="Calibri"/>
              </a:rPr>
              <a:t>n</a:t>
            </a:r>
            <a:r>
              <a:rPr sz="2400" spc="4" baseline="-5120" dirty="0" smtClean="0">
                <a:latin typeface="Calibri"/>
                <a:cs typeface="Calibri"/>
              </a:rPr>
              <a:t>f</a:t>
            </a:r>
            <a:r>
              <a:rPr sz="2400" spc="0" baseline="-5120" dirty="0" smtClean="0">
                <a:latin typeface="Calibri"/>
                <a:cs typeface="Calibri"/>
              </a:rPr>
              <a:t>us</a:t>
            </a:r>
            <a:r>
              <a:rPr sz="2400" spc="4" baseline="-5120" dirty="0" smtClean="0">
                <a:latin typeface="Calibri"/>
                <a:cs typeface="Calibri"/>
              </a:rPr>
              <a:t>i</a:t>
            </a:r>
            <a:r>
              <a:rPr sz="2400" spc="0" baseline="-5120" dirty="0" smtClean="0">
                <a:latin typeface="Calibri"/>
                <a:cs typeface="Calibri"/>
              </a:rPr>
              <a:t>on    </a:t>
            </a:r>
            <a:r>
              <a:rPr sz="2400" spc="356" baseline="-5120" dirty="0" smtClean="0">
                <a:latin typeface="Calibri"/>
                <a:cs typeface="Calibri"/>
              </a:rPr>
              <a:t> </a:t>
            </a:r>
            <a:r>
              <a:rPr sz="3600" spc="4" baseline="10240" dirty="0" smtClean="0">
                <a:latin typeface="Calibri"/>
                <a:cs typeface="Calibri"/>
              </a:rPr>
              <a:t>C</a:t>
            </a:r>
            <a:r>
              <a:rPr sz="2400" spc="0" baseline="-5120" dirty="0" smtClean="0">
                <a:latin typeface="Calibri"/>
                <a:cs typeface="Calibri"/>
              </a:rPr>
              <a:t>end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4350" y="4112132"/>
            <a:ext cx="22292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=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63014" y="4477893"/>
            <a:ext cx="3805132" cy="696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lang="pt-BR" sz="2400" dirty="0">
                <a:cs typeface="Calibri"/>
              </a:rPr>
              <a:t>= (7.2 mg/L)e−(0.139 h−1)(6 h) = 3.1 mg/L.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651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878840" y="421665"/>
            <a:ext cx="7633856" cy="19645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4401" marR="444142" algn="ctr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Co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tinuous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ermi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69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ous</a:t>
            </a:r>
            <a:endParaRPr sz="3200" dirty="0">
              <a:latin typeface="Calibri"/>
              <a:cs typeface="Calibri"/>
            </a:endParaRPr>
          </a:p>
          <a:p>
            <a:pPr marL="2086063" marR="2334453" algn="ctr">
              <a:lnSpc>
                <a:spcPts val="3840"/>
              </a:lnSpc>
              <a:spcBef>
                <a:spcPts val="23"/>
              </a:spcBef>
            </a:pP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14" baseline="1706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fusion</a:t>
            </a:r>
            <a:r>
              <a:rPr sz="4800" b="1" spc="-34" baseline="1706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-50" baseline="1706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qu</a:t>
            </a:r>
            <a:r>
              <a:rPr sz="4800" b="1" spc="-29" baseline="1706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4800" b="1" spc="14" baseline="1706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ns</a:t>
            </a:r>
            <a:endParaRPr sz="3200" dirty="0">
              <a:latin typeface="Calibri"/>
              <a:cs typeface="Calibri"/>
            </a:endParaRPr>
          </a:p>
          <a:p>
            <a:pPr marL="12700" indent="67360">
              <a:lnSpc>
                <a:spcPts val="2880"/>
              </a:lnSpc>
              <a:spcBef>
                <a:spcPts val="2329"/>
              </a:spcBef>
            </a:pPr>
            <a:r>
              <a:rPr sz="2400" spc="0" dirty="0" smtClean="0">
                <a:latin typeface="Calibri"/>
                <a:cs typeface="Calibri"/>
              </a:rPr>
              <a:t>If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the i</a:t>
            </a:r>
            <a:r>
              <a:rPr sz="2400" spc="-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fusion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lang="en-US" sz="2400" dirty="0">
                <a:cs typeface="Calibri"/>
              </a:rPr>
              <a:t>u</a:t>
            </a:r>
            <a:r>
              <a:rPr sz="2400" spc="0" dirty="0" smtClean="0">
                <a:latin typeface="Calibri"/>
                <a:cs typeface="Calibri"/>
              </a:rPr>
              <a:t>n u</a:t>
            </a:r>
            <a:r>
              <a:rPr sz="2400" spc="-25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til </a:t>
            </a:r>
            <a:r>
              <a:rPr sz="2400" spc="-25" dirty="0" smtClean="0">
                <a:solidFill>
                  <a:srgbClr val="006FC0"/>
                </a:solidFill>
                <a:latin typeface="Calibri"/>
                <a:cs typeface="Calibri"/>
              </a:rPr>
              <a:t>st</a:t>
            </a:r>
            <a:r>
              <a:rPr sz="2400" spc="0" dirty="0" smtClean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2400" spc="4" dirty="0" smtClean="0">
                <a:solidFill>
                  <a:srgbClr val="006FC0"/>
                </a:solidFill>
                <a:latin typeface="Calibri"/>
                <a:cs typeface="Calibri"/>
              </a:rPr>
              <a:t>a</a:t>
            </a:r>
            <a:r>
              <a:rPr sz="2400" spc="0" dirty="0" smtClean="0">
                <a:solidFill>
                  <a:srgbClr val="006FC0"/>
                </a:solidFill>
                <a:latin typeface="Calibri"/>
                <a:cs typeface="Calibri"/>
              </a:rPr>
              <a:t>dy</a:t>
            </a:r>
            <a:r>
              <a:rPr sz="2400" spc="-19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spc="-25" dirty="0" smtClean="0">
                <a:solidFill>
                  <a:srgbClr val="006FC0"/>
                </a:solidFill>
                <a:latin typeface="Calibri"/>
                <a:cs typeface="Calibri"/>
              </a:rPr>
              <a:t>st</a:t>
            </a:r>
            <a:r>
              <a:rPr sz="2400" spc="-19" dirty="0" smtClean="0">
                <a:solidFill>
                  <a:srgbClr val="006FC0"/>
                </a:solidFill>
                <a:latin typeface="Calibri"/>
                <a:cs typeface="Calibri"/>
              </a:rPr>
              <a:t>a</a:t>
            </a:r>
            <a:r>
              <a:rPr sz="2400" spc="-25" dirty="0" smtClean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r>
              <a:rPr sz="2400" spc="0" dirty="0" smtClean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2400" spc="-9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spc="-25" dirty="0" smtClean="0">
                <a:solidFill>
                  <a:srgbClr val="006FC0"/>
                </a:solidFill>
                <a:latin typeface="Calibri"/>
                <a:cs typeface="Calibri"/>
              </a:rPr>
              <a:t>w</a:t>
            </a:r>
            <a:r>
              <a:rPr sz="2400" spc="0" dirty="0" smtClean="0">
                <a:solidFill>
                  <a:srgbClr val="006FC0"/>
                </a:solidFill>
                <a:latin typeface="Calibri"/>
                <a:cs typeface="Calibri"/>
              </a:rPr>
              <a:t>as</a:t>
            </a:r>
            <a:r>
              <a:rPr sz="2400" spc="-14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spc="0" dirty="0" smtClean="0">
                <a:solidFill>
                  <a:srgbClr val="006FC0"/>
                </a:solidFill>
                <a:latin typeface="Calibri"/>
                <a:cs typeface="Calibri"/>
              </a:rPr>
              <a:t>a</a:t>
            </a:r>
            <a:r>
              <a:rPr sz="2400" spc="4" dirty="0" smtClean="0">
                <a:solidFill>
                  <a:srgbClr val="006FC0"/>
                </a:solidFill>
                <a:latin typeface="Calibri"/>
                <a:cs typeface="Calibri"/>
              </a:rPr>
              <a:t>c</a:t>
            </a:r>
            <a:r>
              <a:rPr sz="2400" spc="0" dirty="0" smtClean="0">
                <a:solidFill>
                  <a:srgbClr val="006FC0"/>
                </a:solidFill>
                <a:latin typeface="Calibri"/>
                <a:cs typeface="Calibri"/>
              </a:rPr>
              <a:t>hi</a:t>
            </a:r>
            <a:r>
              <a:rPr sz="2400" spc="-4" dirty="0" smtClean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2400" spc="-29" dirty="0" smtClean="0">
                <a:solidFill>
                  <a:srgbClr val="006FC0"/>
                </a:solidFill>
                <a:latin typeface="Calibri"/>
                <a:cs typeface="Calibri"/>
              </a:rPr>
              <a:t>v</a:t>
            </a:r>
            <a:r>
              <a:rPr sz="2400" spc="0" dirty="0" smtClean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2400" spc="14" dirty="0" smtClean="0">
                <a:solidFill>
                  <a:srgbClr val="006FC0"/>
                </a:solidFill>
                <a:latin typeface="Calibri"/>
                <a:cs typeface="Calibri"/>
              </a:rPr>
              <a:t>d</a:t>
            </a:r>
            <a:r>
              <a:rPr sz="2400" spc="0" dirty="0" smtClean="0">
                <a:latin typeface="Calibri"/>
                <a:cs typeface="Calibri"/>
              </a:rPr>
              <a:t>, the serum </a:t>
            </a:r>
            <a:r>
              <a:rPr sz="2400" spc="-1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once</a:t>
            </a:r>
            <a:r>
              <a:rPr sz="2400" spc="-1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tion</a:t>
            </a:r>
            <a:r>
              <a:rPr sz="2400" spc="-2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solidFill>
                  <a:srgbClr val="006FC0"/>
                </a:solidFill>
                <a:latin typeface="Calibri"/>
                <a:cs typeface="Calibri"/>
              </a:rPr>
              <a:t>6 hou</a:t>
            </a:r>
            <a:r>
              <a:rPr sz="2400" spc="-39" dirty="0" smtClean="0">
                <a:solidFill>
                  <a:srgbClr val="006FC0"/>
                </a:solidFill>
                <a:latin typeface="Calibri"/>
                <a:cs typeface="Calibri"/>
              </a:rPr>
              <a:t>r</a:t>
            </a:r>
            <a:r>
              <a:rPr sz="2400" spc="0" dirty="0" smtClean="0">
                <a:solidFill>
                  <a:srgbClr val="006FC0"/>
                </a:solidFill>
                <a:latin typeface="Calibri"/>
                <a:cs typeface="Calibri"/>
              </a:rPr>
              <a:t>s </a:t>
            </a:r>
            <a:r>
              <a:rPr sz="2400" spc="-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f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er the i</a:t>
            </a:r>
            <a:r>
              <a:rPr sz="2400" spc="-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fusion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end</a:t>
            </a:r>
            <a:r>
              <a:rPr sz="2400" spc="4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d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w</a:t>
            </a:r>
            <a:r>
              <a:rPr sz="2400" spc="0" dirty="0" smtClean="0">
                <a:latin typeface="Calibri"/>
                <a:cs typeface="Calibri"/>
              </a:rPr>
              <a:t>ould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be: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49398" y="2918967"/>
            <a:ext cx="1608936" cy="345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80"/>
              </a:lnSpc>
              <a:spcBef>
                <a:spcPts val="134"/>
              </a:spcBef>
            </a:pP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2400" spc="4" baseline="29013" dirty="0" smtClean="0">
                <a:latin typeface="Calibri"/>
                <a:cs typeface="Calibri"/>
              </a:rPr>
              <a:t>-</a:t>
            </a:r>
            <a:r>
              <a:rPr sz="2400" spc="-54" baseline="29013" dirty="0" smtClean="0">
                <a:latin typeface="Calibri"/>
                <a:cs typeface="Calibri"/>
              </a:rPr>
              <a:t>k</a:t>
            </a:r>
            <a:r>
              <a:rPr sz="2400" spc="0" baseline="20480" dirty="0" smtClean="0">
                <a:latin typeface="Calibri"/>
                <a:cs typeface="Calibri"/>
              </a:rPr>
              <a:t>e</a:t>
            </a:r>
            <a:r>
              <a:rPr sz="2400" spc="-25" baseline="20480" dirty="0" smtClean="0">
                <a:latin typeface="Calibri"/>
                <a:cs typeface="Calibri"/>
              </a:rPr>
              <a:t> </a:t>
            </a:r>
            <a:r>
              <a:rPr sz="2400" spc="4" baseline="29013" dirty="0" smtClean="0">
                <a:latin typeface="Calibri"/>
                <a:cs typeface="Calibri"/>
              </a:rPr>
              <a:t>t</a:t>
            </a:r>
            <a:r>
              <a:rPr sz="2400" spc="0" baseline="20480" dirty="0" smtClean="0">
                <a:latin typeface="Calibri"/>
                <a:cs typeface="Calibri"/>
              </a:rPr>
              <a:t>po</a:t>
            </a:r>
            <a:r>
              <a:rPr sz="2400" spc="-14" baseline="20480" dirty="0" smtClean="0">
                <a:latin typeface="Calibri"/>
                <a:cs typeface="Calibri"/>
              </a:rPr>
              <a:t>s</a:t>
            </a:r>
            <a:r>
              <a:rPr sz="2400" spc="4" baseline="20480" dirty="0" smtClean="0">
                <a:latin typeface="Calibri"/>
                <a:cs typeface="Calibri"/>
              </a:rPr>
              <a:t>ti</a:t>
            </a:r>
            <a:r>
              <a:rPr sz="2400" spc="-9" baseline="20480" dirty="0" smtClean="0">
                <a:latin typeface="Calibri"/>
                <a:cs typeface="Calibri"/>
              </a:rPr>
              <a:t>n</a:t>
            </a:r>
            <a:r>
              <a:rPr sz="2400" spc="4" baseline="20480" dirty="0" smtClean="0">
                <a:latin typeface="Calibri"/>
                <a:cs typeface="Calibri"/>
              </a:rPr>
              <a:t>f</a:t>
            </a:r>
            <a:r>
              <a:rPr sz="2400" spc="0" baseline="20480" dirty="0" smtClean="0">
                <a:latin typeface="Calibri"/>
                <a:cs typeface="Calibri"/>
              </a:rPr>
              <a:t>us</a:t>
            </a:r>
            <a:r>
              <a:rPr sz="2400" spc="4" baseline="20480" dirty="0" smtClean="0">
                <a:latin typeface="Calibri"/>
                <a:cs typeface="Calibri"/>
              </a:rPr>
              <a:t>i</a:t>
            </a:r>
            <a:r>
              <a:rPr sz="2400" spc="0" baseline="20480" dirty="0" smtClean="0">
                <a:latin typeface="Calibri"/>
                <a:cs typeface="Calibri"/>
              </a:rPr>
              <a:t>on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2933827"/>
            <a:ext cx="2023262" cy="379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20"/>
              </a:lnSpc>
              <a:spcBef>
                <a:spcPts val="146"/>
              </a:spcBef>
            </a:pPr>
            <a:r>
              <a:rPr sz="3600" spc="4" baseline="10240" dirty="0" smtClean="0">
                <a:latin typeface="Calibri"/>
                <a:cs typeface="Calibri"/>
              </a:rPr>
              <a:t>C</a:t>
            </a:r>
            <a:r>
              <a:rPr sz="2400" spc="0" baseline="-5120" dirty="0" smtClean="0">
                <a:latin typeface="Calibri"/>
                <a:cs typeface="Calibri"/>
              </a:rPr>
              <a:t>po</a:t>
            </a:r>
            <a:r>
              <a:rPr sz="2400" spc="-14" baseline="-5120" dirty="0" smtClean="0">
                <a:latin typeface="Calibri"/>
                <a:cs typeface="Calibri"/>
              </a:rPr>
              <a:t>s</a:t>
            </a:r>
            <a:r>
              <a:rPr sz="2400" spc="4" baseline="-5120" dirty="0" smtClean="0">
                <a:latin typeface="Calibri"/>
                <a:cs typeface="Calibri"/>
              </a:rPr>
              <a:t>ti</a:t>
            </a:r>
            <a:r>
              <a:rPr sz="2400" spc="-9" baseline="-5120" dirty="0" smtClean="0">
                <a:latin typeface="Calibri"/>
                <a:cs typeface="Calibri"/>
              </a:rPr>
              <a:t>n</a:t>
            </a:r>
            <a:r>
              <a:rPr sz="2400" spc="4" baseline="-5120" dirty="0" smtClean="0">
                <a:latin typeface="Calibri"/>
                <a:cs typeface="Calibri"/>
              </a:rPr>
              <a:t>f</a:t>
            </a:r>
            <a:r>
              <a:rPr sz="2400" spc="0" baseline="-5120" dirty="0" smtClean="0">
                <a:latin typeface="Calibri"/>
                <a:cs typeface="Calibri"/>
              </a:rPr>
              <a:t>us</a:t>
            </a:r>
            <a:r>
              <a:rPr sz="2400" spc="4" baseline="-5120" dirty="0" smtClean="0">
                <a:latin typeface="Calibri"/>
                <a:cs typeface="Calibri"/>
              </a:rPr>
              <a:t>i</a:t>
            </a:r>
            <a:r>
              <a:rPr sz="2400" spc="0" baseline="-5120" dirty="0" smtClean="0">
                <a:latin typeface="Calibri"/>
                <a:cs typeface="Calibri"/>
              </a:rPr>
              <a:t>on    </a:t>
            </a:r>
            <a:r>
              <a:rPr sz="2400" spc="356" baseline="-5120" dirty="0" smtClean="0">
                <a:latin typeface="Calibri"/>
                <a:cs typeface="Calibri"/>
              </a:rPr>
              <a:t> </a:t>
            </a:r>
            <a:r>
              <a:rPr sz="3600" spc="4" baseline="10240" dirty="0" smtClean="0">
                <a:latin typeface="Calibri"/>
                <a:cs typeface="Calibri"/>
              </a:rPr>
              <a:t>C</a:t>
            </a:r>
            <a:r>
              <a:rPr sz="2400" spc="0" baseline="-5120" dirty="0" smtClean="0">
                <a:latin typeface="Calibri"/>
                <a:cs typeface="Calibri"/>
              </a:rPr>
              <a:t>end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84350" y="2933827"/>
            <a:ext cx="22292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=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2600" y="3364468"/>
            <a:ext cx="42287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>
                <a:cs typeface="+mj-cs"/>
              </a:rPr>
              <a:t>= (10.8 mg/L)e−(0.139 h−1)(6 h) </a:t>
            </a:r>
            <a:endParaRPr lang="ar-IQ" sz="2400" dirty="0" smtClean="0">
              <a:cs typeface="+mj-cs"/>
            </a:endParaRPr>
          </a:p>
          <a:p>
            <a:r>
              <a:rPr lang="pt-BR" sz="2400" dirty="0" smtClean="0">
                <a:cs typeface="+mj-cs"/>
              </a:rPr>
              <a:t>= </a:t>
            </a:r>
            <a:r>
              <a:rPr lang="pt-BR" sz="2400" dirty="0">
                <a:cs typeface="+mj-cs"/>
              </a:rPr>
              <a:t>4.7 mg/L.</a:t>
            </a:r>
            <a:endParaRPr lang="ar-IQ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4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878840" y="421665"/>
            <a:ext cx="7771451" cy="26960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4401" marR="581736" algn="ctr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Co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tinuous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ermi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69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ous</a:t>
            </a:r>
            <a:endParaRPr sz="3200">
              <a:latin typeface="Calibri"/>
              <a:cs typeface="Calibri"/>
            </a:endParaRPr>
          </a:p>
          <a:p>
            <a:pPr marL="2086063" marR="2472047" algn="ctr">
              <a:lnSpc>
                <a:spcPts val="3840"/>
              </a:lnSpc>
              <a:spcBef>
                <a:spcPts val="23"/>
              </a:spcBef>
            </a:pP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14" baseline="1706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fusion</a:t>
            </a:r>
            <a:r>
              <a:rPr sz="4800" b="1" spc="-34" baseline="1706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-50" baseline="1706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qu</a:t>
            </a:r>
            <a:r>
              <a:rPr sz="4800" b="1" spc="-29" baseline="1706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4800" b="1" spc="14" baseline="1706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ns</a:t>
            </a:r>
            <a:endParaRPr sz="3200">
              <a:latin typeface="Calibri"/>
              <a:cs typeface="Calibri"/>
            </a:endParaRPr>
          </a:p>
          <a:p>
            <a:pPr marL="12700" algn="just">
              <a:lnSpc>
                <a:spcPct val="99995"/>
              </a:lnSpc>
              <a:spcBef>
                <a:spcPts val="2243"/>
              </a:spcBef>
            </a:pPr>
            <a:r>
              <a:rPr sz="2400" spc="-54" dirty="0" smtClean="0">
                <a:latin typeface="Calibri"/>
                <a:cs typeface="Calibri"/>
              </a:rPr>
              <a:t>E</a:t>
            </a:r>
            <a:r>
              <a:rPr sz="2400" spc="-29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en</a:t>
            </a:r>
            <a:r>
              <a:rPr sz="2400" spc="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if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ser</a:t>
            </a:r>
            <a:r>
              <a:rPr sz="2400" spc="14" dirty="0" smtClean="0">
                <a:latin typeface="Calibri"/>
                <a:cs typeface="Calibri"/>
              </a:rPr>
              <a:t>u</a:t>
            </a:r>
            <a:r>
              <a:rPr sz="2400" spc="0" dirty="0" smtClean="0">
                <a:latin typeface="Calibri"/>
                <a:cs typeface="Calibri"/>
              </a:rPr>
              <a:t>m</a:t>
            </a:r>
            <a:r>
              <a:rPr sz="2400" spc="10" dirty="0" smtClean="0">
                <a:latin typeface="Calibri"/>
                <a:cs typeface="Calibri"/>
              </a:rPr>
              <a:t> </a:t>
            </a:r>
            <a:r>
              <a:rPr sz="2400" spc="-1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once</a:t>
            </a:r>
            <a:r>
              <a:rPr sz="2400" spc="-19" dirty="0" smtClean="0">
                <a:latin typeface="Calibri"/>
                <a:cs typeface="Calibri"/>
              </a:rPr>
              <a:t>n</a:t>
            </a:r>
            <a:r>
              <a:rPr sz="2400" spc="-9" dirty="0" smtClean="0">
                <a:latin typeface="Calibri"/>
                <a:cs typeface="Calibri"/>
              </a:rPr>
              <a:t>t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sz="2400" spc="-34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tions </a:t>
            </a:r>
            <a:r>
              <a:rPr sz="2400" spc="-29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xhibit a</a:t>
            </a:r>
            <a:r>
              <a:rPr sz="2400" spc="1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di</a:t>
            </a:r>
            <a:r>
              <a:rPr sz="2400" spc="-25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-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ibut</a:t>
            </a:r>
            <a:r>
              <a:rPr sz="2400" spc="-9" dirty="0" smtClean="0">
                <a:latin typeface="Calibri"/>
                <a:cs typeface="Calibri"/>
              </a:rPr>
              <a:t>i</a:t>
            </a:r>
            <a:r>
              <a:rPr sz="2400" spc="0" dirty="0" smtClean="0">
                <a:latin typeface="Calibri"/>
                <a:cs typeface="Calibri"/>
              </a:rPr>
              <a:t>on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phase</a:t>
            </a:r>
            <a:r>
              <a:rPr sz="2400" spc="10" dirty="0" smtClean="0">
                <a:latin typeface="Calibri"/>
                <a:cs typeface="Calibri"/>
              </a:rPr>
              <a:t> </a:t>
            </a:r>
            <a:r>
              <a:rPr sz="2400" spc="-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f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er the</a:t>
            </a:r>
            <a:r>
              <a:rPr sz="2400" spc="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drug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</a:t>
            </a:r>
            <a:r>
              <a:rPr sz="2400" spc="-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fusion has</a:t>
            </a:r>
            <a:r>
              <a:rPr sz="2400" spc="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end</a:t>
            </a:r>
            <a:r>
              <a:rPr sz="2400" spc="4" dirty="0" smtClean="0">
                <a:latin typeface="Calibri"/>
                <a:cs typeface="Calibri"/>
              </a:rPr>
              <a:t>ed</a:t>
            </a:r>
            <a:r>
              <a:rPr sz="2400" spc="0" dirty="0" smtClean="0">
                <a:latin typeface="Calibri"/>
                <a:cs typeface="Calibri"/>
              </a:rPr>
              <a:t>,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it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is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till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po</a:t>
            </a:r>
            <a:r>
              <a:rPr sz="2400" spc="-9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sible</a:t>
            </a:r>
            <a:r>
              <a:rPr sz="2400" spc="15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o use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4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ne </a:t>
            </a:r>
            <a:r>
              <a:rPr sz="2400" spc="-1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ompar</a:t>
            </a:r>
            <a:r>
              <a:rPr sz="2400" spc="-9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me</a:t>
            </a:r>
            <a:r>
              <a:rPr sz="2400" spc="-2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1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model</a:t>
            </a:r>
            <a:r>
              <a:rPr sz="2400" spc="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</a:t>
            </a:r>
            <a:r>
              <a:rPr sz="2400" spc="-34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sz="2400" spc="-34" dirty="0" smtClean="0">
                <a:latin typeface="Calibri"/>
                <a:cs typeface="Calibri"/>
              </a:rPr>
              <a:t>a</a:t>
            </a:r>
            <a:r>
              <a:rPr sz="2400" spc="-29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enous</a:t>
            </a:r>
            <a:r>
              <a:rPr sz="2400" spc="1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</a:t>
            </a:r>
            <a:r>
              <a:rPr sz="2400" spc="-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fusion eq</a:t>
            </a:r>
            <a:r>
              <a:rPr sz="2400" spc="14" dirty="0" smtClean="0">
                <a:latin typeface="Calibri"/>
                <a:cs typeface="Calibri"/>
              </a:rPr>
              <a:t>u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tions</a:t>
            </a:r>
            <a:r>
              <a:rPr sz="2400" spc="10" dirty="0" smtClean="0">
                <a:latin typeface="Calibri"/>
                <a:cs typeface="Calibri"/>
              </a:rPr>
              <a:t> </a:t>
            </a:r>
            <a:r>
              <a:rPr sz="2400" spc="-50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or</a:t>
            </a:r>
            <a:r>
              <a:rPr sz="2400" spc="10" dirty="0" smtClean="0">
                <a:latin typeface="Calibri"/>
                <a:cs typeface="Calibri"/>
              </a:rPr>
              <a:t> </a:t>
            </a:r>
            <a:r>
              <a:rPr sz="2400" spc="-9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he drug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without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 la</a:t>
            </a:r>
            <a:r>
              <a:rPr sz="2400" spc="-29" dirty="0" smtClean="0">
                <a:latin typeface="Calibri"/>
                <a:cs typeface="Calibri"/>
              </a:rPr>
              <a:t>r</a:t>
            </a:r>
            <a:r>
              <a:rPr sz="2400" spc="-25" dirty="0" smtClean="0">
                <a:latin typeface="Calibri"/>
                <a:cs typeface="Calibri"/>
              </a:rPr>
              <a:t>g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amou</a:t>
            </a:r>
            <a:r>
              <a:rPr sz="2400" spc="-25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 </a:t>
            </a:r>
            <a:r>
              <a:rPr sz="2400" spc="-4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f er</a:t>
            </a:r>
            <a:r>
              <a:rPr sz="2400" spc="-2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23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3647217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40" y="3665601"/>
            <a:ext cx="777688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204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egy</a:t>
            </a:r>
            <a:r>
              <a:rPr sz="3600" spc="19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used</a:t>
            </a:r>
            <a:r>
              <a:rPr sz="3600" spc="20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</a:t>
            </a:r>
            <a:r>
              <a:rPr sz="3600" spc="200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this</a:t>
            </a:r>
            <a:r>
              <a:rPr sz="3600" spc="200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</a:t>
            </a:r>
            <a:r>
              <a:rPr sz="3600" spc="-25" baseline="3413" dirty="0" smtClean="0">
                <a:latin typeface="Calibri"/>
                <a:cs typeface="Calibri"/>
              </a:rPr>
              <a:t>st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ce</a:t>
            </a:r>
            <a:r>
              <a:rPr sz="3600" spc="2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</a:t>
            </a:r>
            <a:r>
              <a:rPr sz="3600" spc="189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19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fuse</a:t>
            </a:r>
            <a:r>
              <a:rPr sz="3600" spc="20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20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medi</a:t>
            </a:r>
            <a:r>
              <a:rPr sz="3600" spc="-9" baseline="3413" dirty="0" smtClean="0">
                <a:latin typeface="Calibri"/>
                <a:cs typeface="Calibri"/>
              </a:rPr>
              <a:t>c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40" y="4031361"/>
            <a:ext cx="53739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48130" y="4031361"/>
            <a:ext cx="115955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ait </a:t>
            </a:r>
            <a:r>
              <a:rPr sz="3600" spc="517" baseline="3413" dirty="0" smtClean="0">
                <a:latin typeface="Calibri"/>
                <a:cs typeface="Calibri"/>
              </a:rPr>
              <a:t> </a:t>
            </a:r>
            <a:r>
              <a:rPr sz="3600" spc="-59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39339" y="4031361"/>
            <a:ext cx="48501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56559" y="4031361"/>
            <a:ext cx="150706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di</a:t>
            </a: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ribution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95113" y="4031361"/>
            <a:ext cx="178537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phase </a:t>
            </a:r>
            <a:r>
              <a:rPr sz="3600" spc="517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 </a:t>
            </a:r>
            <a:r>
              <a:rPr sz="3600" spc="50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12685" y="4031361"/>
            <a:ext cx="62164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o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67066" y="4031361"/>
            <a:ext cx="88388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b</a:t>
            </a:r>
            <a:r>
              <a:rPr sz="3600" spc="-19" baseline="3413" dirty="0" smtClean="0">
                <a:latin typeface="Calibri"/>
                <a:cs typeface="Calibri"/>
              </a:rPr>
              <a:t>e</a:t>
            </a:r>
            <a:r>
              <a:rPr sz="3600" spc="-34" baseline="3413" dirty="0" smtClean="0">
                <a:latin typeface="Calibri"/>
                <a:cs typeface="Calibri"/>
              </a:rPr>
              <a:t>f</a:t>
            </a:r>
            <a:r>
              <a:rPr sz="3600" spc="4" baseline="3413" dirty="0" smtClean="0">
                <a:latin typeface="Calibri"/>
                <a:cs typeface="Calibri"/>
              </a:rPr>
              <a:t>o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4397121"/>
            <a:ext cx="658061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me</a:t>
            </a:r>
            <a:r>
              <a:rPr sz="3600" spc="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suring</a:t>
            </a:r>
            <a:r>
              <a:rPr sz="3600" spc="-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serum drug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once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tions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 the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320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1103782" y="421665"/>
            <a:ext cx="6964772" cy="9202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Co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tinuous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ermi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69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ous</a:t>
            </a:r>
            <a:endParaRPr sz="3200">
              <a:latin typeface="Calibri"/>
              <a:cs typeface="Calibri"/>
            </a:endParaRPr>
          </a:p>
          <a:p>
            <a:pPr marL="1861121" marR="1890310" algn="ctr">
              <a:lnSpc>
                <a:spcPts val="3840"/>
              </a:lnSpc>
              <a:spcBef>
                <a:spcPts val="23"/>
              </a:spcBef>
            </a:pP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14" baseline="1706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fusion</a:t>
            </a:r>
            <a:r>
              <a:rPr sz="4800" b="1" spc="-34" baseline="1706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-50" baseline="1706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qu</a:t>
            </a:r>
            <a:r>
              <a:rPr sz="4800" b="1" spc="-29" baseline="1706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4800" b="1" spc="14" baseline="1706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ns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8840" y="1689862"/>
            <a:ext cx="47375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4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97838" y="1689862"/>
            <a:ext cx="28526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9" baseline="3413" dirty="0" smtClean="0">
                <a:latin typeface="Calibri"/>
                <a:cs typeface="Calibri"/>
              </a:rPr>
              <a:t>e</a:t>
            </a:r>
            <a:r>
              <a:rPr sz="3600" spc="-44" baseline="3413" dirty="0" smtClean="0">
                <a:latin typeface="Calibri"/>
                <a:cs typeface="Calibri"/>
              </a:rPr>
              <a:t>x</a:t>
            </a:r>
            <a:r>
              <a:rPr sz="3600" spc="0" baseline="3413" dirty="0" smtClean="0">
                <a:latin typeface="Calibri"/>
                <a:cs typeface="Calibri"/>
              </a:rPr>
              <a:t>amp</a:t>
            </a:r>
            <a:r>
              <a:rPr sz="3600" spc="-4" baseline="3413" dirty="0" smtClean="0">
                <a:latin typeface="Calibri"/>
                <a:cs typeface="Calibri"/>
              </a:rPr>
              <a:t>l</a:t>
            </a:r>
            <a:r>
              <a:rPr sz="3600" spc="0" baseline="3413" dirty="0" smtClean="0">
                <a:latin typeface="Calibri"/>
                <a:cs typeface="Calibri"/>
              </a:rPr>
              <a:t>e,  </a:t>
            </a:r>
            <a:r>
              <a:rPr sz="3600" spc="84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amicin,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95927" y="1689862"/>
            <a:ext cx="1543409" cy="696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ob</a:t>
            </a:r>
            <a:r>
              <a:rPr sz="3600" spc="-50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54" baseline="3413" dirty="0" smtClean="0">
                <a:latin typeface="Calibri"/>
                <a:cs typeface="Calibri"/>
              </a:rPr>
              <a:t>m</a:t>
            </a:r>
            <a:r>
              <a:rPr sz="3600" spc="-29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ci</a:t>
            </a:r>
            <a:r>
              <a:rPr sz="3600" spc="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  <a:p>
            <a:pPr marL="58420" marR="45720">
              <a:lnSpc>
                <a:spcPts val="2885"/>
              </a:lnSpc>
              <a:spcBef>
                <a:spcPts val="17"/>
              </a:spcBef>
            </a:pPr>
            <a:r>
              <a:rPr sz="3600" b="1" spc="0" baseline="1137" dirty="0" smtClean="0">
                <a:solidFill>
                  <a:srgbClr val="006FC0"/>
                </a:solidFill>
                <a:latin typeface="Calibri"/>
                <a:cs typeface="Calibri"/>
              </a:rPr>
              <a:t>hour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84773" y="1689862"/>
            <a:ext cx="53739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67906" y="1689862"/>
            <a:ext cx="116770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ami</a:t>
            </a:r>
            <a:r>
              <a:rPr sz="3600" spc="-39" baseline="3413" dirty="0" smtClean="0">
                <a:latin typeface="Calibri"/>
                <a:cs typeface="Calibri"/>
              </a:rPr>
              <a:t>k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cin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81594" y="1689862"/>
            <a:ext cx="47118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40" y="2056002"/>
            <a:ext cx="366604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usually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fused</a:t>
            </a:r>
            <a:r>
              <a:rPr sz="3600" spc="14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o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er</a:t>
            </a:r>
            <a:r>
              <a:rPr sz="3600" spc="19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006FC0"/>
                </a:solidFill>
                <a:latin typeface="Calibri"/>
                <a:cs typeface="Calibri"/>
              </a:rPr>
              <a:t>on</a:t>
            </a:r>
            <a:r>
              <a:rPr sz="3600" b="1" spc="4" baseline="3413" dirty="0" smtClean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3600" b="1" spc="-4" baseline="3413" dirty="0" smtClean="0">
                <a:solidFill>
                  <a:srgbClr val="006FC0"/>
                </a:solidFill>
                <a:latin typeface="Calibri"/>
                <a:cs typeface="Calibri"/>
              </a:rPr>
              <a:t>-</a:t>
            </a:r>
            <a:r>
              <a:rPr sz="3600" b="1" spc="0" baseline="3413" dirty="0" smtClean="0">
                <a:solidFill>
                  <a:srgbClr val="006FC0"/>
                </a:solidFill>
                <a:latin typeface="Calibri"/>
                <a:cs typeface="Calibri"/>
              </a:rPr>
              <a:t>half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2915443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40" y="2933827"/>
            <a:ext cx="3668246" cy="6962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When</a:t>
            </a:r>
            <a:r>
              <a:rPr sz="3600" spc="4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adm</a:t>
            </a:r>
            <a:r>
              <a:rPr sz="3600" spc="-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ni</a:t>
            </a:r>
            <a:r>
              <a:rPr sz="3600" spc="-25" baseline="3413" dirty="0" smtClean="0">
                <a:latin typeface="Calibri"/>
                <a:cs typeface="Calibri"/>
              </a:rPr>
              <a:t>st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r>
              <a:rPr sz="3600" spc="5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this</a:t>
            </a:r>
            <a:r>
              <a:rPr sz="3600" spc="29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-44" baseline="3413" dirty="0" smtClean="0">
                <a:latin typeface="Calibri"/>
                <a:cs typeface="Calibri"/>
              </a:rPr>
              <a:t>a</a:t>
            </a:r>
            <a:r>
              <a:rPr sz="3600" spc="-164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  <a:p>
            <a:pPr marL="12700" marR="2662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h</a:t>
            </a:r>
            <a:r>
              <a:rPr sz="3600" spc="-34" baseline="1137" dirty="0" smtClean="0">
                <a:latin typeface="Calibri"/>
                <a:cs typeface="Calibri"/>
              </a:rPr>
              <a:t>a</a:t>
            </a:r>
            <a:r>
              <a:rPr sz="3600" spc="-2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di</a:t>
            </a:r>
            <a:r>
              <a:rPr sz="3600" spc="-29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tributi</a:t>
            </a:r>
            <a:r>
              <a:rPr sz="3600" spc="-9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n phases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th</a:t>
            </a:r>
            <a:r>
              <a:rPr sz="3600" spc="-25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40123" y="2933827"/>
            <a:ext cx="4113087" cy="6962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843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these</a:t>
            </a:r>
            <a:r>
              <a:rPr sz="3600" spc="4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aminogl</a:t>
            </a:r>
            <a:r>
              <a:rPr sz="3600" spc="-29" baseline="3413" dirty="0" smtClean="0">
                <a:latin typeface="Calibri"/>
                <a:cs typeface="Calibri"/>
              </a:rPr>
              <a:t>y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1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ide</a:t>
            </a:r>
            <a:r>
              <a:rPr sz="3600" spc="5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tibiot</a:t>
            </a:r>
            <a:r>
              <a:rPr sz="3600" spc="-1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cs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la</a:t>
            </a:r>
            <a:r>
              <a:rPr sz="3600" spc="-25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abo</a:t>
            </a:r>
            <a:r>
              <a:rPr sz="3600" spc="-9" baseline="1137" dirty="0" smtClean="0">
                <a:latin typeface="Calibri"/>
                <a:cs typeface="Calibri"/>
              </a:rPr>
              <a:t>u</a:t>
            </a:r>
            <a:r>
              <a:rPr sz="3600" spc="0" baseline="1137" dirty="0" smtClean="0">
                <a:latin typeface="Calibri"/>
                <a:cs typeface="Calibri"/>
              </a:rPr>
              <a:t>t </a:t>
            </a:r>
            <a:r>
              <a:rPr sz="3600" b="1" spc="0" baseline="1137" dirty="0" smtClean="0">
                <a:solidFill>
                  <a:srgbClr val="006FC0"/>
                </a:solidFill>
                <a:latin typeface="Calibri"/>
                <a:cs typeface="Calibri"/>
              </a:rPr>
              <a:t>one-ha</a:t>
            </a:r>
            <a:r>
              <a:rPr sz="3600" b="1" spc="-4" baseline="1137" dirty="0" smtClean="0">
                <a:solidFill>
                  <a:srgbClr val="006FC0"/>
                </a:solidFill>
                <a:latin typeface="Calibri"/>
                <a:cs typeface="Calibri"/>
              </a:rPr>
              <a:t>l</a:t>
            </a:r>
            <a:r>
              <a:rPr sz="3600" b="1" spc="0" baseline="1137" dirty="0" smtClean="0">
                <a:solidFill>
                  <a:srgbClr val="006FC0"/>
                </a:solidFill>
                <a:latin typeface="Calibri"/>
                <a:cs typeface="Calibri"/>
              </a:rPr>
              <a:t>f ho</a:t>
            </a:r>
            <a:r>
              <a:rPr sz="3600" b="1" spc="-4" baseline="1137" dirty="0" smtClean="0">
                <a:solidFill>
                  <a:srgbClr val="006FC0"/>
                </a:solidFill>
                <a:latin typeface="Calibri"/>
                <a:cs typeface="Calibri"/>
              </a:rPr>
              <a:t>u</a:t>
            </a:r>
            <a:r>
              <a:rPr sz="3600" b="1" spc="0" baseline="1137" dirty="0" smtClean="0">
                <a:solidFill>
                  <a:srgbClr val="006FC0"/>
                </a:solidFill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159281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4177665"/>
            <a:ext cx="7773020" cy="10621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02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U</a:t>
            </a:r>
            <a:r>
              <a:rPr sz="3600" spc="-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ing</a:t>
            </a:r>
            <a:r>
              <a:rPr sz="3600" spc="2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this</a:t>
            </a:r>
            <a:r>
              <a:rPr sz="3600" spc="225" baseline="3413" dirty="0" smtClean="0">
                <a:latin typeface="Calibri"/>
                <a:cs typeface="Calibri"/>
              </a:rPr>
              <a:t> </a:t>
            </a:r>
            <a:r>
              <a:rPr sz="3600" spc="-39" baseline="3413" dirty="0" smtClean="0">
                <a:latin typeface="Calibri"/>
                <a:cs typeface="Calibri"/>
              </a:rPr>
              <a:t>s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9" baseline="3413" dirty="0" smtClean="0">
                <a:latin typeface="Calibri"/>
                <a:cs typeface="Calibri"/>
              </a:rPr>
              <a:t>g</a:t>
            </a:r>
            <a:r>
              <a:rPr sz="3600" spc="-164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r>
              <a:rPr sz="3600" spc="229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mi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4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l</a:t>
            </a:r>
            <a:r>
              <a:rPr sz="3600" spc="-29" baseline="3413" dirty="0" smtClean="0">
                <a:latin typeface="Calibri"/>
                <a:cs typeface="Calibri"/>
              </a:rPr>
              <a:t>y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os</a:t>
            </a:r>
            <a:r>
              <a:rPr sz="3600" spc="-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de</a:t>
            </a:r>
            <a:r>
              <a:rPr sz="3600" spc="234" baseline="3413" dirty="0" smtClean="0">
                <a:latin typeface="Calibri"/>
                <a:cs typeface="Calibri"/>
              </a:rPr>
              <a:t> </a:t>
            </a:r>
            <a:r>
              <a:rPr sz="3600" spc="-1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er</a:t>
            </a:r>
            <a:r>
              <a:rPr sz="3600" spc="4" baseline="3413" dirty="0" smtClean="0">
                <a:latin typeface="Calibri"/>
                <a:cs typeface="Calibri"/>
              </a:rPr>
              <a:t>u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219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onc</a:t>
            </a:r>
            <a:r>
              <a:rPr sz="3600" spc="-9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tions</a:t>
            </a:r>
            <a:r>
              <a:rPr sz="3600" spc="2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85"/>
              </a:lnSpc>
              <a:spcBef>
                <a:spcPts val="17"/>
              </a:spcBef>
            </a:pPr>
            <a:r>
              <a:rPr sz="3600" spc="0" baseline="1137" dirty="0" smtClean="0">
                <a:latin typeface="Calibri"/>
                <a:cs typeface="Calibri"/>
              </a:rPr>
              <a:t>o</a:t>
            </a:r>
            <a:r>
              <a:rPr sz="3600" spc="-19" baseline="1137" dirty="0" smtClean="0">
                <a:latin typeface="Calibri"/>
                <a:cs typeface="Calibri"/>
              </a:rPr>
              <a:t>b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ained </a:t>
            </a:r>
            <a:r>
              <a:rPr sz="3600" spc="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no </a:t>
            </a:r>
            <a:r>
              <a:rPr sz="3600" spc="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s</a:t>
            </a:r>
            <a:r>
              <a:rPr sz="3600" spc="-9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o</a:t>
            </a:r>
            <a:r>
              <a:rPr sz="3600" spc="-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er </a:t>
            </a:r>
            <a:r>
              <a:rPr sz="3600" spc="2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than </a:t>
            </a:r>
            <a:r>
              <a:rPr sz="3600" spc="14" baseline="1137" dirty="0" smtClean="0"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solidFill>
                  <a:srgbClr val="006FC0"/>
                </a:solidFill>
                <a:latin typeface="Calibri"/>
                <a:cs typeface="Calibri"/>
              </a:rPr>
              <a:t>on</a:t>
            </a:r>
            <a:r>
              <a:rPr sz="3600" b="1" spc="4" baseline="1137" dirty="0" smtClean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3600" b="1" spc="-4" baseline="1137" dirty="0" smtClean="0">
                <a:solidFill>
                  <a:srgbClr val="006FC0"/>
                </a:solidFill>
                <a:latin typeface="Calibri"/>
                <a:cs typeface="Calibri"/>
              </a:rPr>
              <a:t>-</a:t>
            </a:r>
            <a:r>
              <a:rPr sz="3600" b="1" spc="0" baseline="1137" dirty="0" smtClean="0">
                <a:solidFill>
                  <a:srgbClr val="006FC0"/>
                </a:solidFill>
                <a:latin typeface="Calibri"/>
                <a:cs typeface="Calibri"/>
              </a:rPr>
              <a:t>ha</a:t>
            </a:r>
            <a:r>
              <a:rPr sz="3600" b="1" spc="-4" baseline="1137" dirty="0" smtClean="0">
                <a:solidFill>
                  <a:srgbClr val="006FC0"/>
                </a:solidFill>
                <a:latin typeface="Calibri"/>
                <a:cs typeface="Calibri"/>
              </a:rPr>
              <a:t>l</a:t>
            </a:r>
            <a:r>
              <a:rPr sz="3600" b="1" spc="0" baseline="1137" dirty="0" smtClean="0">
                <a:solidFill>
                  <a:srgbClr val="006FC0"/>
                </a:solidFill>
                <a:latin typeface="Calibri"/>
                <a:cs typeface="Calibri"/>
              </a:rPr>
              <a:t>f </a:t>
            </a:r>
            <a:r>
              <a:rPr sz="3600" b="1" spc="14" baseline="1137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solidFill>
                  <a:srgbClr val="006FC0"/>
                </a:solidFill>
                <a:latin typeface="Calibri"/>
                <a:cs typeface="Calibri"/>
              </a:rPr>
              <a:t>ho</a:t>
            </a:r>
            <a:r>
              <a:rPr sz="3600" b="1" spc="-4" baseline="1137" dirty="0" smtClean="0">
                <a:solidFill>
                  <a:srgbClr val="006FC0"/>
                </a:solidFill>
                <a:latin typeface="Calibri"/>
                <a:cs typeface="Calibri"/>
              </a:rPr>
              <a:t>u</a:t>
            </a:r>
            <a:r>
              <a:rPr sz="3600" b="1" spc="0" baseline="1137" dirty="0" smtClean="0">
                <a:solidFill>
                  <a:srgbClr val="006FC0"/>
                </a:solidFill>
                <a:latin typeface="Calibri"/>
                <a:cs typeface="Calibri"/>
              </a:rPr>
              <a:t>r </a:t>
            </a:r>
            <a:r>
              <a:rPr sz="3600" b="1" spc="19" baseline="1137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600" b="1" spc="-9" baseline="1137" dirty="0" smtClean="0">
                <a:solidFill>
                  <a:srgbClr val="006FC0"/>
                </a:solidFill>
                <a:latin typeface="Calibri"/>
                <a:cs typeface="Calibri"/>
              </a:rPr>
              <a:t>a</a:t>
            </a:r>
            <a:r>
              <a:rPr sz="3600" b="1" spc="0" baseline="1137" dirty="0" smtClean="0">
                <a:solidFill>
                  <a:srgbClr val="006FC0"/>
                </a:solidFill>
                <a:latin typeface="Calibri"/>
                <a:cs typeface="Calibri"/>
              </a:rPr>
              <a:t>f</a:t>
            </a:r>
            <a:r>
              <a:rPr sz="3600" b="1" spc="-34" baseline="1137" dirty="0" smtClean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r>
              <a:rPr sz="3600" b="1" spc="9" baseline="1137" dirty="0" smtClean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3600" b="1" spc="0" baseline="1137" dirty="0" smtClean="0">
                <a:solidFill>
                  <a:srgbClr val="006FC0"/>
                </a:solidFill>
                <a:latin typeface="Calibri"/>
                <a:cs typeface="Calibri"/>
              </a:rPr>
              <a:t>r </a:t>
            </a:r>
            <a:r>
              <a:rPr sz="3600" b="1" spc="24" baseline="1137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solidFill>
                  <a:srgbClr val="006FC0"/>
                </a:solidFill>
                <a:latin typeface="Calibri"/>
                <a:cs typeface="Calibri"/>
              </a:rPr>
              <a:t>a </a:t>
            </a:r>
            <a:r>
              <a:rPr sz="3600" b="1" spc="19" baseline="1137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600" b="1" spc="-4" baseline="1137" dirty="0" smtClean="0">
                <a:solidFill>
                  <a:srgbClr val="006FC0"/>
                </a:solidFill>
                <a:latin typeface="Calibri"/>
                <a:cs typeface="Calibri"/>
              </a:rPr>
              <a:t>30-</a:t>
            </a:r>
            <a:r>
              <a:rPr sz="3600" b="1" spc="0" baseline="1137" dirty="0" smtClean="0">
                <a:solidFill>
                  <a:srgbClr val="006FC0"/>
                </a:solidFill>
                <a:latin typeface="Calibri"/>
                <a:cs typeface="Calibri"/>
              </a:rPr>
              <a:t>min</a:t>
            </a:r>
            <a:r>
              <a:rPr sz="3600" b="1" spc="-9" baseline="1137" dirty="0" smtClean="0">
                <a:solidFill>
                  <a:srgbClr val="006FC0"/>
                </a:solidFill>
                <a:latin typeface="Calibri"/>
                <a:cs typeface="Calibri"/>
              </a:rPr>
              <a:t>u</a:t>
            </a:r>
            <a:r>
              <a:rPr sz="3600" b="1" spc="-29" baseline="1137" dirty="0" smtClean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r>
              <a:rPr sz="3600" b="1" spc="0" baseline="1137" dirty="0" smtClean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  <a:p>
            <a:pPr marL="12700" marR="45765">
              <a:lnSpc>
                <a:spcPts val="2880"/>
              </a:lnSpc>
            </a:pPr>
            <a:r>
              <a:rPr sz="3600" spc="0" baseline="1137" dirty="0" smtClean="0">
                <a:latin typeface="Calibri"/>
                <a:cs typeface="Calibri"/>
              </a:rPr>
              <a:t>i</a:t>
            </a:r>
            <a:r>
              <a:rPr sz="3600" spc="-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fusion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in o</a:t>
            </a:r>
            <a:r>
              <a:rPr sz="3600" spc="-3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der</a:t>
            </a:r>
            <a:r>
              <a:rPr sz="3600" spc="9" baseline="1137" dirty="0" smtClean="0">
                <a:latin typeface="Calibri"/>
                <a:cs typeface="Calibri"/>
              </a:rPr>
              <a:t> 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o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-34" baseline="1137" dirty="0" smtClean="0">
                <a:latin typeface="Calibri"/>
                <a:cs typeface="Calibri"/>
              </a:rPr>
              <a:t>a</a:t>
            </a:r>
            <a:r>
              <a:rPr sz="3600" spc="-2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oid the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di</a:t>
            </a:r>
            <a:r>
              <a:rPr sz="3600" spc="-25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tribution phas</a:t>
            </a:r>
            <a:r>
              <a:rPr sz="3600" spc="4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07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103782" y="421665"/>
            <a:ext cx="6964772" cy="9202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Co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tinuous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ermi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69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ous</a:t>
            </a:r>
            <a:endParaRPr sz="3200" dirty="0">
              <a:latin typeface="Calibri"/>
              <a:cs typeface="Calibri"/>
            </a:endParaRPr>
          </a:p>
          <a:p>
            <a:pPr marL="1861121" marR="1890310" algn="ctr">
              <a:lnSpc>
                <a:spcPts val="3840"/>
              </a:lnSpc>
              <a:spcBef>
                <a:spcPts val="23"/>
              </a:spcBef>
            </a:pP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14" baseline="1706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fusion</a:t>
            </a:r>
            <a:r>
              <a:rPr sz="4800" b="1" spc="-34" baseline="1706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-50" baseline="1706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qu</a:t>
            </a:r>
            <a:r>
              <a:rPr sz="4800" b="1" spc="-29" baseline="1706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4800" b="1" spc="14" baseline="1706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ns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40" y="1689862"/>
            <a:ext cx="5711815" cy="696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681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39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aminogl</a:t>
            </a:r>
            <a:r>
              <a:rPr sz="3600" spc="-29" baseline="3413" dirty="0" smtClean="0">
                <a:latin typeface="Calibri"/>
                <a:cs typeface="Calibri"/>
              </a:rPr>
              <a:t>yc</a:t>
            </a:r>
            <a:r>
              <a:rPr sz="3600" spc="0" baseline="3413" dirty="0" smtClean="0">
                <a:latin typeface="Calibri"/>
                <a:cs typeface="Calibri"/>
              </a:rPr>
              <a:t>os</a:t>
            </a:r>
            <a:r>
              <a:rPr sz="3600" spc="-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des</a:t>
            </a:r>
            <a:r>
              <a:rPr sz="3600" spc="39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39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fused</a:t>
            </a:r>
            <a:r>
              <a:rPr sz="3600" spc="39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34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er</a:t>
            </a:r>
            <a:r>
              <a:rPr sz="3600" spc="412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006FC0"/>
                </a:solidFill>
                <a:latin typeface="Calibri"/>
                <a:cs typeface="Calibri"/>
              </a:rPr>
              <a:t>1</a:t>
            </a:r>
            <a:r>
              <a:rPr sz="3600" b="1" spc="387" baseline="3413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006FC0"/>
                </a:solidFill>
                <a:latin typeface="Calibri"/>
                <a:cs typeface="Calibri"/>
              </a:rPr>
              <a:t>hour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ts val="2885"/>
              </a:lnSpc>
              <a:spcBef>
                <a:spcPts val="17"/>
              </a:spcBef>
            </a:pPr>
            <a:r>
              <a:rPr sz="3600" spc="0" baseline="1137" dirty="0" smtClean="0">
                <a:latin typeface="Calibri"/>
                <a:cs typeface="Calibri"/>
              </a:rPr>
              <a:t>phase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is </a:t>
            </a:r>
            <a:r>
              <a:rPr sz="3600" b="1" spc="-19" baseline="1137" dirty="0" smtClean="0">
                <a:solidFill>
                  <a:srgbClr val="006FC0"/>
                </a:solidFill>
                <a:latin typeface="Calibri"/>
                <a:cs typeface="Calibri"/>
              </a:rPr>
              <a:t>v</a:t>
            </a:r>
            <a:r>
              <a:rPr sz="3600" b="1" spc="0" baseline="1137" dirty="0" smtClean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3600" b="1" spc="9" baseline="1137" dirty="0" smtClean="0">
                <a:solidFill>
                  <a:srgbClr val="006FC0"/>
                </a:solidFill>
                <a:latin typeface="Calibri"/>
                <a:cs typeface="Calibri"/>
              </a:rPr>
              <a:t>r</a:t>
            </a:r>
            <a:r>
              <a:rPr sz="3600" b="1" spc="0" baseline="1137" dirty="0" smtClean="0">
                <a:solidFill>
                  <a:srgbClr val="006FC0"/>
                </a:solidFill>
                <a:latin typeface="Calibri"/>
                <a:cs typeface="Calibri"/>
              </a:rPr>
              <a:t>y</a:t>
            </a:r>
            <a:r>
              <a:rPr sz="3600" b="1" spc="-9" baseline="1137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solidFill>
                  <a:srgbClr val="006FC0"/>
                </a:solidFill>
                <a:latin typeface="Calibri"/>
                <a:cs typeface="Calibri"/>
              </a:rPr>
              <a:t>short </a:t>
            </a:r>
            <a:r>
              <a:rPr sz="3600" spc="0" baseline="1137" dirty="0" smtClean="0">
                <a:latin typeface="Calibri"/>
                <a:cs typeface="Calibri"/>
              </a:rPr>
              <a:t>and serum</a:t>
            </a:r>
            <a:r>
              <a:rPr sz="3600" spc="9" baseline="1137" dirty="0" smtClean="0">
                <a:latin typeface="Calibri"/>
                <a:cs typeface="Calibri"/>
              </a:rPr>
              <a:t> </a:t>
            </a: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once</a:t>
            </a:r>
            <a:r>
              <a:rPr sz="3600" spc="-1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44" baseline="1137" dirty="0" smtClean="0">
                <a:latin typeface="Calibri"/>
                <a:cs typeface="Calibri"/>
              </a:rPr>
              <a:t>r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tions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85966" y="1689862"/>
            <a:ext cx="2066155" cy="696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8607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39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di</a:t>
            </a: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tributi</a:t>
            </a:r>
            <a:r>
              <a:rPr sz="3600" spc="-1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endParaRPr sz="2400">
              <a:latin typeface="Calibri"/>
              <a:cs typeface="Calibri"/>
            </a:endParaRPr>
          </a:p>
          <a:p>
            <a:pPr marL="12700" marR="7924">
              <a:lnSpc>
                <a:spcPts val="2885"/>
              </a:lnSpc>
              <a:spcBef>
                <a:spcPts val="17"/>
              </a:spcBef>
            </a:pP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an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be o</a:t>
            </a:r>
            <a:r>
              <a:rPr sz="3600" spc="-19" baseline="1137" dirty="0" smtClean="0">
                <a:latin typeface="Calibri"/>
                <a:cs typeface="Calibri"/>
              </a:rPr>
              <a:t>b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ain</a:t>
            </a:r>
            <a:r>
              <a:rPr sz="3600" spc="4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0754" y="2977642"/>
            <a:ext cx="220384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immedi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ely</a:t>
            </a:r>
            <a:endParaRPr sz="32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962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445597"/>
            <a:ext cx="7239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FF0000"/>
                </a:solidFill>
                <a:cs typeface="+mj-cs"/>
              </a:rPr>
              <a:t>For example, </a:t>
            </a:r>
            <a:r>
              <a:rPr lang="en-US" sz="2400" dirty="0">
                <a:cs typeface="+mj-cs"/>
              </a:rPr>
              <a:t>a patient is given an intravenous </a:t>
            </a:r>
            <a:r>
              <a:rPr lang="en-US" sz="2400" dirty="0" smtClean="0">
                <a:cs typeface="+mj-cs"/>
              </a:rPr>
              <a:t>infusion of </a:t>
            </a:r>
            <a:r>
              <a:rPr lang="en-US" sz="2400" dirty="0">
                <a:cs typeface="+mj-cs"/>
              </a:rPr>
              <a:t>gentamicin 100 mg over 60 minutes. </a:t>
            </a:r>
            <a:r>
              <a:rPr lang="en-US" sz="2400" dirty="0" smtClean="0">
                <a:cs typeface="+mj-cs"/>
              </a:rPr>
              <a:t>it </a:t>
            </a:r>
            <a:r>
              <a:rPr lang="en-US" sz="2400" dirty="0">
                <a:cs typeface="+mj-cs"/>
              </a:rPr>
              <a:t>is known that the volume of distribution is 20 L, the elimination rate </a:t>
            </a:r>
            <a:r>
              <a:rPr lang="en-US" sz="2400" dirty="0" smtClean="0">
                <a:cs typeface="+mj-cs"/>
              </a:rPr>
              <a:t>constant = </a:t>
            </a:r>
            <a:r>
              <a:rPr lang="en-US" sz="2400" dirty="0">
                <a:cs typeface="+mj-cs"/>
              </a:rPr>
              <a:t>0.231 h−1, and the half-life </a:t>
            </a:r>
            <a:r>
              <a:rPr lang="en-US" sz="2400" dirty="0" smtClean="0">
                <a:cs typeface="+mj-cs"/>
              </a:rPr>
              <a:t>= </a:t>
            </a:r>
            <a:r>
              <a:rPr lang="en-US" sz="2400" dirty="0">
                <a:cs typeface="+mj-cs"/>
              </a:rPr>
              <a:t>3 h </a:t>
            </a:r>
            <a:endParaRPr lang="en-US" sz="2400" dirty="0" smtClean="0">
              <a:cs typeface="+mj-cs"/>
            </a:endParaRPr>
          </a:p>
          <a:p>
            <a:pPr algn="just"/>
            <a:endParaRPr lang="en-US" sz="2400" dirty="0" smtClean="0">
              <a:cs typeface="+mj-cs"/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  <a:cs typeface="+mj-cs"/>
              </a:rPr>
              <a:t>(</a:t>
            </a:r>
            <a:r>
              <a:rPr lang="en-US" sz="2000" dirty="0">
                <a:solidFill>
                  <a:srgbClr val="FF0000"/>
                </a:solidFill>
                <a:cs typeface="+mj-cs"/>
              </a:rPr>
              <a:t>t1/2 = 0.693/</a:t>
            </a:r>
            <a:r>
              <a:rPr lang="en-US" sz="2000" dirty="0" err="1">
                <a:solidFill>
                  <a:srgbClr val="FF0000"/>
                </a:solidFill>
                <a:cs typeface="+mj-cs"/>
              </a:rPr>
              <a:t>ke</a:t>
            </a:r>
            <a:r>
              <a:rPr lang="en-US" sz="2000" dirty="0">
                <a:solidFill>
                  <a:srgbClr val="FF0000"/>
                </a:solidFill>
                <a:cs typeface="+mj-cs"/>
              </a:rPr>
              <a:t> = 0.693/0.231 h−1 = 3 h). </a:t>
            </a:r>
            <a:endParaRPr lang="en-US" sz="2000" dirty="0" smtClean="0">
              <a:solidFill>
                <a:srgbClr val="FF0000"/>
              </a:solidFill>
              <a:cs typeface="+mj-cs"/>
            </a:endParaRPr>
          </a:p>
          <a:p>
            <a:pPr algn="just"/>
            <a:endParaRPr lang="en-US" sz="2000" dirty="0" smtClean="0">
              <a:solidFill>
                <a:srgbClr val="FF0000"/>
              </a:solidFill>
              <a:cs typeface="+mj-cs"/>
            </a:endParaRPr>
          </a:p>
          <a:p>
            <a:pPr algn="just"/>
            <a:r>
              <a:rPr lang="en-US" sz="2400" dirty="0" smtClean="0">
                <a:cs typeface="+mj-cs"/>
              </a:rPr>
              <a:t>To</a:t>
            </a:r>
            <a:r>
              <a:rPr lang="en-US" sz="2400" dirty="0">
                <a:cs typeface="+mj-cs"/>
              </a:rPr>
              <a:t> </a:t>
            </a:r>
            <a:r>
              <a:rPr lang="en-US" sz="2400" dirty="0" smtClean="0">
                <a:cs typeface="+mj-cs"/>
              </a:rPr>
              <a:t>compute </a:t>
            </a:r>
            <a:r>
              <a:rPr lang="en-US" sz="2400" dirty="0">
                <a:cs typeface="+mj-cs"/>
              </a:rPr>
              <a:t>the gentamicin concentration at the end of infusion, a one compartment </a:t>
            </a:r>
            <a:r>
              <a:rPr lang="en-US" sz="2400" dirty="0" smtClean="0">
                <a:cs typeface="+mj-cs"/>
              </a:rPr>
              <a:t>model intravenous </a:t>
            </a:r>
            <a:r>
              <a:rPr lang="en-US" sz="2400" dirty="0">
                <a:cs typeface="+mj-cs"/>
              </a:rPr>
              <a:t>infusion equation can be employed: </a:t>
            </a:r>
            <a:endParaRPr lang="en-US" sz="2400" dirty="0" smtClean="0">
              <a:cs typeface="+mj-cs"/>
            </a:endParaRPr>
          </a:p>
          <a:p>
            <a:pPr algn="just"/>
            <a:endParaRPr lang="en-US" sz="2400" dirty="0" smtClean="0">
              <a:cs typeface="+mj-cs"/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  <a:cs typeface="+mj-cs"/>
              </a:rPr>
              <a:t>C </a:t>
            </a:r>
            <a:r>
              <a:rPr lang="en-US" sz="2000" dirty="0">
                <a:solidFill>
                  <a:srgbClr val="FF0000"/>
                </a:solidFill>
                <a:cs typeface="+mj-cs"/>
              </a:rPr>
              <a:t>= [k0/(</a:t>
            </a:r>
            <a:r>
              <a:rPr lang="en-US" sz="2000" dirty="0" err="1">
                <a:solidFill>
                  <a:srgbClr val="FF0000"/>
                </a:solidFill>
                <a:cs typeface="+mj-cs"/>
              </a:rPr>
              <a:t>keV</a:t>
            </a:r>
            <a:r>
              <a:rPr lang="en-US" sz="2000" dirty="0">
                <a:solidFill>
                  <a:srgbClr val="FF0000"/>
                </a:solidFill>
                <a:cs typeface="+mj-cs"/>
              </a:rPr>
              <a:t>)](1 − e−</a:t>
            </a:r>
            <a:r>
              <a:rPr lang="en-US" sz="2000" dirty="0" err="1">
                <a:solidFill>
                  <a:srgbClr val="FF0000"/>
                </a:solidFill>
                <a:cs typeface="+mj-cs"/>
              </a:rPr>
              <a:t>ket</a:t>
            </a:r>
            <a:r>
              <a:rPr lang="en-US" sz="2000" dirty="0">
                <a:solidFill>
                  <a:srgbClr val="FF0000"/>
                </a:solidFill>
                <a:cs typeface="+mj-cs"/>
              </a:rPr>
              <a:t>) </a:t>
            </a:r>
            <a:endParaRPr lang="en-US" sz="2000" dirty="0" smtClean="0">
              <a:solidFill>
                <a:srgbClr val="FF0000"/>
              </a:solidFill>
              <a:cs typeface="+mj-cs"/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  <a:cs typeface="+mj-cs"/>
              </a:rPr>
              <a:t>= </a:t>
            </a:r>
            <a:r>
              <a:rPr lang="en-US" sz="2000" dirty="0">
                <a:solidFill>
                  <a:srgbClr val="FF0000"/>
                </a:solidFill>
                <a:cs typeface="+mj-cs"/>
              </a:rPr>
              <a:t>[(100 mg/1 h</a:t>
            </a:r>
            <a:r>
              <a:rPr lang="en-US" sz="2000" dirty="0" smtClean="0">
                <a:solidFill>
                  <a:srgbClr val="FF0000"/>
                </a:solidFill>
                <a:cs typeface="+mj-cs"/>
              </a:rPr>
              <a:t>)/(</a:t>
            </a:r>
            <a:r>
              <a:rPr lang="en-US" sz="2000" dirty="0">
                <a:solidFill>
                  <a:srgbClr val="FF0000"/>
                </a:solidFill>
                <a:cs typeface="+mj-cs"/>
              </a:rPr>
              <a:t>0.231 h−1 ⋅ 20 L)](1 − e−(0.231 h−1)(1 h)) </a:t>
            </a:r>
            <a:endParaRPr lang="en-US" sz="2000" dirty="0" smtClean="0">
              <a:solidFill>
                <a:srgbClr val="FF0000"/>
              </a:solidFill>
              <a:cs typeface="+mj-cs"/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  <a:cs typeface="+mj-cs"/>
              </a:rPr>
              <a:t>= </a:t>
            </a:r>
            <a:r>
              <a:rPr lang="en-US" sz="2000" dirty="0">
                <a:solidFill>
                  <a:srgbClr val="FF0000"/>
                </a:solidFill>
                <a:cs typeface="+mj-cs"/>
              </a:rPr>
              <a:t>4.5 mg/L.</a:t>
            </a:r>
            <a:endParaRPr lang="ar-IQ" sz="20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3" name="object 6"/>
          <p:cNvSpPr txBox="1"/>
          <p:nvPr/>
        </p:nvSpPr>
        <p:spPr>
          <a:xfrm>
            <a:off x="1103782" y="421665"/>
            <a:ext cx="6964772" cy="9202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365"/>
              </a:lnSpc>
              <a:spcBef>
                <a:spcPts val="168"/>
              </a:spcBef>
            </a:pPr>
            <a:r>
              <a:rPr sz="3600" b="1" spc="0" baseline="3413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sz="3600" b="1" spc="-29" baseline="3413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sz="3600" b="1" spc="0" baseline="3413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tinuous</a:t>
            </a:r>
            <a:r>
              <a:rPr sz="3600" b="1" spc="-34" baseline="3413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0" baseline="3413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3600" b="1" spc="-25" baseline="3413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0" baseline="3413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sz="3600" b="1" spc="-34" baseline="3413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sz="3600" b="1" spc="-29" baseline="3413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3600" b="1" spc="0" baseline="3413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ermi</a:t>
            </a:r>
            <a:r>
              <a:rPr sz="3600" b="1" spc="-34" baseline="3413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3600" b="1" spc="-29" baseline="3413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3600" b="1" spc="0" baseline="3413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sz="3600" b="1" spc="-34" baseline="3413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sz="3600" b="1" spc="0" baseline="3413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3600" b="1" spc="-44" baseline="3413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0" baseline="3413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sz="3600" b="1" spc="-34" baseline="3413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sz="3600" b="1" spc="0" baseline="3413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3600" b="1" spc="-69" baseline="3413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sz="3600" b="1" spc="-44" baseline="3413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sz="3600" b="1" spc="-29" baseline="3413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sz="3600" b="1" spc="0" baseline="3413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sz="3600" b="1" spc="-9" baseline="3413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sz="3600" b="1" spc="0" baseline="3413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ous</a:t>
            </a:r>
            <a:endParaRPr sz="2000" b="1" dirty="0">
              <a:latin typeface="Times New Roman" pitchFamily="18" charset="0"/>
              <a:cs typeface="Times New Roman" pitchFamily="18" charset="0"/>
            </a:endParaRPr>
          </a:p>
          <a:p>
            <a:pPr marL="1861121" marR="1890310" algn="ctr">
              <a:lnSpc>
                <a:spcPts val="3840"/>
              </a:lnSpc>
              <a:spcBef>
                <a:spcPts val="23"/>
              </a:spcBef>
            </a:pPr>
            <a:r>
              <a:rPr sz="3600" b="1" spc="0" baseline="170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sz="3600" b="1" spc="-14" baseline="170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sz="3600" b="1" spc="0" baseline="170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fusion</a:t>
            </a:r>
            <a:r>
              <a:rPr sz="3600" b="1" spc="-34" baseline="170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50" baseline="170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sz="3600" b="1" spc="0" baseline="170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</a:t>
            </a:r>
            <a:r>
              <a:rPr sz="3600" b="1" spc="-29" baseline="170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sz="3600" b="1" spc="0" baseline="170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sz="3600" b="1" spc="14" baseline="170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sz="3600" b="1" spc="0" baseline="170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ns</a:t>
            </a:r>
            <a:endParaRPr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79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878840" y="421665"/>
            <a:ext cx="7422794" cy="19645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4401" marR="233080" algn="ctr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Co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tinuous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ermi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69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ous</a:t>
            </a:r>
            <a:endParaRPr sz="3200">
              <a:latin typeface="Calibri"/>
              <a:cs typeface="Calibri"/>
            </a:endParaRPr>
          </a:p>
          <a:p>
            <a:pPr marL="2086063" marR="2123391" algn="ctr">
              <a:lnSpc>
                <a:spcPts val="3840"/>
              </a:lnSpc>
              <a:spcBef>
                <a:spcPts val="23"/>
              </a:spcBef>
            </a:pP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14" baseline="1706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fusion</a:t>
            </a:r>
            <a:r>
              <a:rPr sz="4800" b="1" spc="-34" baseline="1706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-50" baseline="1706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qu</a:t>
            </a:r>
            <a:r>
              <a:rPr sz="4800" b="1" spc="-29" baseline="1706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4800" b="1" spc="14" baseline="1706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ns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ts val="2880"/>
              </a:lnSpc>
              <a:spcBef>
                <a:spcPts val="2329"/>
              </a:spcBef>
            </a:pPr>
            <a:r>
              <a:rPr sz="2400" spc="0" dirty="0" smtClean="0">
                <a:latin typeface="Calibri"/>
                <a:cs typeface="Calibri"/>
              </a:rPr>
              <a:t>Pharma</a:t>
            </a:r>
            <a:r>
              <a:rPr sz="2400" spc="-14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ok</a:t>
            </a:r>
            <a:r>
              <a:rPr sz="2400" spc="-14" dirty="0" smtClean="0">
                <a:latin typeface="Calibri"/>
                <a:cs typeface="Calibri"/>
              </a:rPr>
              <a:t>i</a:t>
            </a:r>
            <a:r>
              <a:rPr sz="2400" spc="0" dirty="0" smtClean="0">
                <a:latin typeface="Calibri"/>
                <a:cs typeface="Calibri"/>
              </a:rPr>
              <a:t>n</a:t>
            </a:r>
            <a:r>
              <a:rPr sz="2400" spc="-4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tic</a:t>
            </a:r>
            <a:r>
              <a:rPr sz="2400" spc="392" dirty="0" smtClean="0">
                <a:latin typeface="Calibri"/>
                <a:cs typeface="Calibri"/>
              </a:rPr>
              <a:t> </a:t>
            </a:r>
            <a:r>
              <a:rPr sz="2400" spc="-1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on</a:t>
            </a:r>
            <a:r>
              <a:rPr sz="2400" spc="-44" dirty="0" smtClean="0">
                <a:latin typeface="Calibri"/>
                <a:cs typeface="Calibri"/>
              </a:rPr>
              <a:t>s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-9" dirty="0" smtClean="0">
                <a:latin typeface="Calibri"/>
                <a:cs typeface="Calibri"/>
              </a:rPr>
              <a:t>a</a:t>
            </a:r>
            <a:r>
              <a:rPr sz="2400" spc="-25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ts</a:t>
            </a:r>
            <a:r>
              <a:rPr sz="2400" spc="377" dirty="0" smtClean="0">
                <a:latin typeface="Calibri"/>
                <a:cs typeface="Calibri"/>
              </a:rPr>
              <a:t> </a:t>
            </a:r>
            <a:r>
              <a:rPr sz="2400" spc="-1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an</a:t>
            </a:r>
            <a:r>
              <a:rPr sz="2400" spc="387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also</a:t>
            </a:r>
            <a:r>
              <a:rPr sz="2400" spc="377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be</a:t>
            </a:r>
            <a:r>
              <a:rPr sz="2400" spc="387" dirty="0" smtClean="0">
                <a:latin typeface="Calibri"/>
                <a:cs typeface="Calibri"/>
              </a:rPr>
              <a:t> </a:t>
            </a:r>
            <a:r>
              <a:rPr sz="2400" spc="-1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al</a:t>
            </a:r>
            <a:r>
              <a:rPr sz="2400" spc="4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ul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-34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ed</a:t>
            </a:r>
            <a:r>
              <a:rPr sz="2400" spc="392" dirty="0" smtClean="0">
                <a:latin typeface="Calibri"/>
                <a:cs typeface="Calibri"/>
              </a:rPr>
              <a:t> </a:t>
            </a:r>
            <a:r>
              <a:rPr sz="2400" spc="-50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or</a:t>
            </a:r>
            <a:r>
              <a:rPr sz="2400" spc="392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use the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equ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tion</a:t>
            </a:r>
            <a:r>
              <a:rPr sz="2400" spc="-9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52535" y="1689862"/>
            <a:ext cx="30120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2915443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40" y="2933827"/>
            <a:ext cx="7775699" cy="6962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93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18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189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st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4" baseline="3413" dirty="0" smtClean="0">
                <a:latin typeface="Calibri"/>
                <a:cs typeface="Calibri"/>
              </a:rPr>
              <a:t>y</a:t>
            </a:r>
            <a:r>
              <a:rPr sz="3600" spc="-4" baseline="3413" dirty="0" smtClean="0">
                <a:latin typeface="Calibri"/>
                <a:cs typeface="Calibri"/>
              </a:rPr>
              <a:t>-</a:t>
            </a:r>
            <a:r>
              <a:rPr sz="3600" spc="-39" baseline="3413" dirty="0" smtClean="0">
                <a:latin typeface="Calibri"/>
                <a:cs typeface="Calibri"/>
              </a:rPr>
              <a:t>s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184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once</a:t>
            </a:r>
            <a:r>
              <a:rPr sz="3600" spc="-2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r>
              <a:rPr sz="3600" spc="18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</a:t>
            </a:r>
            <a:r>
              <a:rPr sz="3600" spc="18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29" baseline="3413" dirty="0" smtClean="0">
                <a:latin typeface="Calibri"/>
                <a:cs typeface="Calibri"/>
              </a:rPr>
              <a:t>b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ain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189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er</a:t>
            </a:r>
            <a:r>
              <a:rPr sz="3600" spc="17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189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2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tinuous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i</a:t>
            </a:r>
            <a:r>
              <a:rPr sz="3600" spc="-25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44" baseline="1137" dirty="0" smtClean="0">
                <a:latin typeface="Calibri"/>
                <a:cs typeface="Calibri"/>
              </a:rPr>
              <a:t>r</a:t>
            </a:r>
            <a:r>
              <a:rPr sz="3600" spc="-34" baseline="1137" dirty="0" smtClean="0">
                <a:latin typeface="Calibri"/>
                <a:cs typeface="Calibri"/>
              </a:rPr>
              <a:t>a</a:t>
            </a:r>
            <a:r>
              <a:rPr sz="3600" spc="-2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enous</a:t>
            </a:r>
            <a:r>
              <a:rPr sz="3600" spc="22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</a:t>
            </a:r>
            <a:r>
              <a:rPr sz="3600" spc="-14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fusi</a:t>
            </a:r>
            <a:r>
              <a:rPr sz="3600" spc="-1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n</a:t>
            </a:r>
            <a:r>
              <a:rPr sz="3600" spc="225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has</a:t>
            </a:r>
            <a:r>
              <a:rPr sz="3600" spc="23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been</a:t>
            </a:r>
            <a:r>
              <a:rPr sz="3600" spc="23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runn</a:t>
            </a:r>
            <a:r>
              <a:rPr sz="3600" spc="4" baseline="1137" dirty="0" smtClean="0">
                <a:latin typeface="Calibri"/>
                <a:cs typeface="Calibri"/>
              </a:rPr>
              <a:t>i</a:t>
            </a:r>
            <a:r>
              <a:rPr sz="3600" spc="0" baseline="1137" dirty="0" smtClean="0">
                <a:latin typeface="Calibri"/>
                <a:cs typeface="Calibri"/>
              </a:rPr>
              <a:t>ng</a:t>
            </a:r>
            <a:r>
              <a:rPr sz="3600" spc="224" baseline="1137" dirty="0" smtClean="0"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latin typeface="Calibri"/>
                <a:cs typeface="Calibri"/>
              </a:rPr>
              <a:t>uni</a:t>
            </a:r>
            <a:r>
              <a:rPr sz="3600" b="1" spc="-29" baseline="1137" dirty="0" smtClean="0">
                <a:latin typeface="Calibri"/>
                <a:cs typeface="Calibri"/>
              </a:rPr>
              <a:t>n</a:t>
            </a:r>
            <a:r>
              <a:rPr sz="3600" b="1" spc="-25" baseline="1137" dirty="0" smtClean="0">
                <a:latin typeface="Calibri"/>
                <a:cs typeface="Calibri"/>
              </a:rPr>
              <a:t>t</a:t>
            </a:r>
            <a:r>
              <a:rPr sz="3600" b="1" spc="0" baseline="1137" dirty="0" smtClean="0">
                <a:latin typeface="Calibri"/>
                <a:cs typeface="Calibri"/>
              </a:rPr>
              <a:t>erru</a:t>
            </a:r>
            <a:r>
              <a:rPr sz="3600" b="1" spc="-4" baseline="1137" dirty="0" smtClean="0">
                <a:latin typeface="Calibri"/>
                <a:cs typeface="Calibri"/>
              </a:rPr>
              <a:t>p</a:t>
            </a:r>
            <a:r>
              <a:rPr sz="3600" b="1" spc="-25" baseline="1137" dirty="0" smtClean="0">
                <a:latin typeface="Calibri"/>
                <a:cs typeface="Calibri"/>
              </a:rPr>
              <a:t>t</a:t>
            </a:r>
            <a:r>
              <a:rPr sz="3600" b="1" spc="0" baseline="1137" dirty="0" smtClean="0">
                <a:latin typeface="Calibri"/>
                <a:cs typeface="Calibri"/>
              </a:rPr>
              <a:t>ed</a:t>
            </a:r>
            <a:r>
              <a:rPr sz="3600" spc="229" baseline="1137" dirty="0" smtClean="0">
                <a:latin typeface="Calibri"/>
                <a:cs typeface="Calibri"/>
              </a:rPr>
              <a:t> </a:t>
            </a:r>
            <a:r>
              <a:rPr sz="3600" spc="-50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or</a:t>
            </a:r>
            <a:r>
              <a:rPr sz="3600" spc="219" baseline="1137" dirty="0" smtClean="0">
                <a:latin typeface="Calibri"/>
                <a:cs typeface="Calibri"/>
              </a:rPr>
              <a:t> </a:t>
            </a:r>
            <a:r>
              <a:rPr sz="3600" spc="9" baseline="1137" dirty="0" smtClean="0">
                <a:latin typeface="Calibri"/>
                <a:cs typeface="Calibri"/>
              </a:rPr>
              <a:t>3</a:t>
            </a:r>
            <a:r>
              <a:rPr sz="3600" spc="4" baseline="1137" dirty="0" smtClean="0">
                <a:latin typeface="Calibri"/>
                <a:cs typeface="Calibri"/>
              </a:rPr>
              <a:t>–</a:t>
            </a:r>
            <a:r>
              <a:rPr sz="3600" spc="0" baseline="1137" dirty="0" smtClean="0">
                <a:latin typeface="Calibri"/>
                <a:cs typeface="Calibri"/>
              </a:rPr>
              <a:t>5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8840" y="3665601"/>
            <a:ext cx="125496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hal</a:t>
            </a:r>
            <a:r>
              <a:rPr sz="3600" spc="4" baseline="3413" dirty="0" smtClean="0">
                <a:latin typeface="Calibri"/>
                <a:cs typeface="Calibri"/>
              </a:rPr>
              <a:t>f</a:t>
            </a:r>
            <a:r>
              <a:rPr sz="3600" spc="-4" baseline="3413" dirty="0" smtClean="0">
                <a:latin typeface="Calibri"/>
                <a:cs typeface="Calibri"/>
              </a:rPr>
              <a:t>-</a:t>
            </a:r>
            <a:r>
              <a:rPr sz="3600" spc="0" baseline="3413" dirty="0" smtClean="0">
                <a:latin typeface="Calibri"/>
                <a:cs typeface="Calibri"/>
              </a:rPr>
              <a:t>li</a:t>
            </a:r>
            <a:r>
              <a:rPr sz="3600" spc="-25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es,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67458" y="3665601"/>
            <a:ext cx="126178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he </a:t>
            </a:r>
            <a:r>
              <a:rPr sz="3600" spc="53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drug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62299" y="3665601"/>
            <a:ext cx="125696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cl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52441" y="3665601"/>
            <a:ext cx="48815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lang="ar-IQ" sz="3600" spc="4" baseline="3413" dirty="0" smtClean="0">
                <a:latin typeface="Calibri"/>
                <a:cs typeface="Calibri"/>
              </a:rPr>
              <a:t>)</a:t>
            </a:r>
            <a:r>
              <a:rPr sz="3600" spc="4" baseline="3413" dirty="0" err="1" smtClean="0">
                <a:latin typeface="Calibri"/>
                <a:cs typeface="Calibri"/>
              </a:rPr>
              <a:t>C</a:t>
            </a:r>
            <a:r>
              <a:rPr sz="3600" spc="-9" baseline="3413" dirty="0" err="1" smtClean="0">
                <a:latin typeface="Calibri"/>
                <a:cs typeface="Calibri"/>
              </a:rPr>
              <a:t>l</a:t>
            </a:r>
            <a:r>
              <a:rPr lang="ar-IQ" sz="3600" spc="0" baseline="3413" dirty="0" smtClean="0">
                <a:latin typeface="Calibri"/>
                <a:cs typeface="Calibri"/>
              </a:rPr>
              <a:t>(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74233" y="3665601"/>
            <a:ext cx="5037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11265" y="3665601"/>
            <a:ext cx="38291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be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28282" y="3665601"/>
            <a:ext cx="132596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al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ul</a:t>
            </a:r>
            <a:r>
              <a:rPr sz="3600" spc="-34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88528" y="3665601"/>
            <a:ext cx="36312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by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8840" y="4031361"/>
            <a:ext cx="57470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r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anging</a:t>
            </a:r>
            <a:r>
              <a:rPr sz="3600" spc="-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st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4" baseline="3413" dirty="0" smtClean="0">
                <a:latin typeface="Calibri"/>
                <a:cs typeface="Calibri"/>
              </a:rPr>
              <a:t>y</a:t>
            </a:r>
            <a:r>
              <a:rPr sz="3600" spc="-4" baseline="3413" dirty="0" smtClean="0">
                <a:latin typeface="Calibri"/>
                <a:cs typeface="Calibri"/>
              </a:rPr>
              <a:t>-</a:t>
            </a:r>
            <a:r>
              <a:rPr sz="3600" spc="-25" baseline="3413" dirty="0" smtClean="0">
                <a:latin typeface="Calibri"/>
                <a:cs typeface="Calibri"/>
              </a:rPr>
              <a:t>st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3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fusion 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ormul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907663" y="4909566"/>
            <a:ext cx="1380132" cy="3793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0"/>
              </a:lnSpc>
              <a:spcBef>
                <a:spcPts val="146"/>
              </a:spcBef>
            </a:pPr>
            <a:r>
              <a:rPr sz="3600" b="1" i="1" spc="0" baseline="10240" dirty="0" smtClean="0">
                <a:solidFill>
                  <a:srgbClr val="006FC0"/>
                </a:solidFill>
                <a:latin typeface="Calibri"/>
                <a:cs typeface="Calibri"/>
              </a:rPr>
              <a:t>Cl</a:t>
            </a:r>
            <a:r>
              <a:rPr sz="3600" b="1" i="1" spc="-14" baseline="10240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600" b="1" i="1" spc="0" baseline="10240" dirty="0" smtClean="0">
                <a:solidFill>
                  <a:srgbClr val="006FC0"/>
                </a:solidFill>
                <a:latin typeface="Calibri"/>
                <a:cs typeface="Calibri"/>
              </a:rPr>
              <a:t>= k</a:t>
            </a:r>
            <a:r>
              <a:rPr sz="2400" b="1" i="1" spc="-4" baseline="-5120" dirty="0" smtClean="0">
                <a:solidFill>
                  <a:srgbClr val="006FC0"/>
                </a:solidFill>
                <a:latin typeface="Calibri"/>
                <a:cs typeface="Calibri"/>
              </a:rPr>
              <a:t>0</a:t>
            </a:r>
            <a:r>
              <a:rPr sz="3600" b="1" i="1" spc="0" baseline="10240" dirty="0" smtClean="0">
                <a:solidFill>
                  <a:srgbClr val="006FC0"/>
                </a:solidFill>
                <a:latin typeface="Calibri"/>
                <a:cs typeface="Calibri"/>
              </a:rPr>
              <a:t>/Css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011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878840" y="421665"/>
            <a:ext cx="7779961" cy="1026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4401" marR="590246" algn="ctr">
              <a:lnSpc>
                <a:spcPts val="3365"/>
              </a:lnSpc>
              <a:spcBef>
                <a:spcPts val="168"/>
              </a:spcBef>
            </a:pPr>
            <a:r>
              <a:rPr sz="40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Co</a:t>
            </a:r>
            <a:r>
              <a:rPr sz="40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0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tinuous</a:t>
            </a:r>
            <a:r>
              <a:rPr sz="40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0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40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0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0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0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0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ermi</a:t>
            </a:r>
            <a:r>
              <a:rPr sz="40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0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0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0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0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0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0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0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0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000" b="1" spc="-69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0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0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40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0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0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ous</a:t>
            </a:r>
            <a:endParaRPr sz="4000" b="1" dirty="0">
              <a:latin typeface="Calibri"/>
              <a:cs typeface="Calibri"/>
            </a:endParaRPr>
          </a:p>
          <a:p>
            <a:pPr marL="2086063" marR="2480557" algn="ctr">
              <a:lnSpc>
                <a:spcPts val="3840"/>
              </a:lnSpc>
              <a:spcBef>
                <a:spcPts val="23"/>
              </a:spcBef>
            </a:pPr>
            <a:r>
              <a:rPr sz="40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000" b="1" spc="-14" baseline="1706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0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fusion</a:t>
            </a:r>
            <a:r>
              <a:rPr sz="4000" b="1" spc="-34" baseline="1706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000" b="1" spc="-50" baseline="1706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0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qu</a:t>
            </a:r>
            <a:r>
              <a:rPr sz="4000" b="1" spc="-29" baseline="1706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0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4000" b="1" spc="14" baseline="1706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40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ns</a:t>
            </a:r>
            <a:endParaRPr sz="4000" b="1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1981200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876800"/>
            <a:ext cx="30480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4" baseline="3413" dirty="0" smtClean="0">
                <a:latin typeface="Calibri"/>
                <a:cs typeface="Calibri"/>
              </a:rPr>
              <a:t>Cl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07212" y="4888027"/>
            <a:ext cx="2989868" cy="12079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131" marR="45720">
              <a:lnSpc>
                <a:spcPts val="2930"/>
              </a:lnSpc>
              <a:spcBef>
                <a:spcPts val="146"/>
              </a:spcBef>
            </a:pPr>
            <a:r>
              <a:rPr sz="3600" spc="0" baseline="10240" dirty="0" smtClean="0">
                <a:latin typeface="Calibri"/>
                <a:cs typeface="Calibri"/>
              </a:rPr>
              <a:t>= k</a:t>
            </a:r>
            <a:r>
              <a:rPr sz="2400" spc="-4" baseline="-5120" dirty="0" smtClean="0">
                <a:latin typeface="Calibri"/>
                <a:cs typeface="Calibri"/>
              </a:rPr>
              <a:t>0</a:t>
            </a:r>
            <a:r>
              <a:rPr sz="3600" spc="0" baseline="10240" dirty="0" smtClean="0">
                <a:latin typeface="Calibri"/>
                <a:cs typeface="Calibri"/>
              </a:rPr>
              <a:t>/Css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lang="en-US" sz="2400" dirty="0"/>
              <a:t>= (5 mg/min) / (8 mg/L) = 0.625 L/min.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2000" y="1905000"/>
            <a:ext cx="76682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cs typeface="+mj-cs"/>
              </a:rPr>
              <a:t>For example, a patient receiving </a:t>
            </a:r>
            <a:r>
              <a:rPr lang="en-US" sz="2400" dirty="0" smtClean="0">
                <a:cs typeface="+mj-cs"/>
              </a:rPr>
              <a:t>procainamide via </a:t>
            </a:r>
            <a:r>
              <a:rPr lang="en-US" sz="2400" dirty="0">
                <a:cs typeface="+mj-cs"/>
              </a:rPr>
              <a:t>intravenous infusion </a:t>
            </a:r>
            <a:r>
              <a:rPr lang="en-US" sz="2400" b="1" dirty="0">
                <a:solidFill>
                  <a:schemeClr val="accent1"/>
                </a:solidFill>
                <a:cs typeface="+mj-cs"/>
              </a:rPr>
              <a:t>(k</a:t>
            </a:r>
            <a:r>
              <a:rPr lang="en-US" sz="2400" b="1" baseline="-25000" dirty="0">
                <a:solidFill>
                  <a:schemeClr val="accent1"/>
                </a:solidFill>
                <a:cs typeface="+mj-cs"/>
              </a:rPr>
              <a:t>0</a:t>
            </a:r>
            <a:r>
              <a:rPr lang="en-US" sz="2400" b="1" dirty="0">
                <a:solidFill>
                  <a:schemeClr val="accent1"/>
                </a:solidFill>
                <a:cs typeface="+mj-cs"/>
              </a:rPr>
              <a:t> = 5 mg/min)</a:t>
            </a:r>
            <a:r>
              <a:rPr lang="en-US" sz="2400" dirty="0">
                <a:cs typeface="+mj-cs"/>
              </a:rPr>
              <a:t> has a steady-state procainamide </a:t>
            </a:r>
            <a:r>
              <a:rPr lang="en-US" sz="2400" dirty="0" smtClean="0">
                <a:cs typeface="+mj-cs"/>
              </a:rPr>
              <a:t>concentration measured </a:t>
            </a:r>
            <a:r>
              <a:rPr lang="en-US" sz="2400" dirty="0">
                <a:cs typeface="+mj-cs"/>
              </a:rPr>
              <a:t>as </a:t>
            </a:r>
            <a:r>
              <a:rPr lang="en-US" sz="2400" b="1" dirty="0">
                <a:solidFill>
                  <a:schemeClr val="accent1"/>
                </a:solidFill>
                <a:cs typeface="+mj-cs"/>
              </a:rPr>
              <a:t>8 mg/L</a:t>
            </a:r>
            <a:r>
              <a:rPr lang="en-US" sz="2400" dirty="0">
                <a:cs typeface="+mj-cs"/>
              </a:rPr>
              <a:t>. Procainamide clearance can be computed using the </a:t>
            </a:r>
            <a:r>
              <a:rPr lang="en-US" sz="2400" dirty="0" smtClean="0">
                <a:cs typeface="+mj-cs"/>
              </a:rPr>
              <a:t>following expression</a:t>
            </a:r>
            <a:r>
              <a:rPr lang="en-US" sz="2400" dirty="0">
                <a:cs typeface="+mj-cs"/>
              </a:rPr>
              <a:t>:</a:t>
            </a:r>
            <a:endParaRPr lang="ar-IQ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0278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878840" y="421665"/>
            <a:ext cx="7772515" cy="23302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4401" marR="582800" algn="ctr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Co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tinuous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ermi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69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ous</a:t>
            </a:r>
            <a:endParaRPr sz="3200" dirty="0">
              <a:latin typeface="Calibri"/>
              <a:cs typeface="Calibri"/>
            </a:endParaRPr>
          </a:p>
          <a:p>
            <a:pPr marL="2086063" marR="2473111" algn="ctr">
              <a:lnSpc>
                <a:spcPts val="3840"/>
              </a:lnSpc>
              <a:spcBef>
                <a:spcPts val="23"/>
              </a:spcBef>
            </a:pP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14" baseline="1706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fusion</a:t>
            </a:r>
            <a:r>
              <a:rPr sz="4800" b="1" spc="-34" baseline="1706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-50" baseline="1706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qu</a:t>
            </a:r>
            <a:r>
              <a:rPr sz="4800" b="1" spc="-29" baseline="1706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4800" b="1" spc="14" baseline="1706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ns</a:t>
            </a:r>
            <a:endParaRPr sz="3200" dirty="0">
              <a:latin typeface="Calibri"/>
              <a:cs typeface="Calibri"/>
            </a:endParaRPr>
          </a:p>
          <a:p>
            <a:pPr marL="12700" algn="just">
              <a:lnSpc>
                <a:spcPct val="100097"/>
              </a:lnSpc>
              <a:spcBef>
                <a:spcPts val="2241"/>
              </a:spcBef>
            </a:pPr>
            <a:r>
              <a:rPr sz="2400" spc="-4" dirty="0" smtClean="0">
                <a:latin typeface="Calibri"/>
                <a:cs typeface="Calibri"/>
              </a:rPr>
              <a:t>I</a:t>
            </a:r>
            <a:r>
              <a:rPr sz="2400" spc="0" dirty="0" smtClean="0">
                <a:latin typeface="Calibri"/>
                <a:cs typeface="Calibri"/>
              </a:rPr>
              <a:t>f</a:t>
            </a:r>
            <a:r>
              <a:rPr sz="2400" spc="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the</a:t>
            </a:r>
            <a:r>
              <a:rPr sz="2400" spc="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</a:t>
            </a:r>
            <a:r>
              <a:rPr sz="2400" spc="-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fusion did</a:t>
            </a:r>
            <a:r>
              <a:rPr sz="2400" spc="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not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-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un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u</a:t>
            </a:r>
            <a:r>
              <a:rPr sz="2400" spc="-25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til</a:t>
            </a:r>
            <a:r>
              <a:rPr sz="2400" spc="15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st</a:t>
            </a:r>
            <a:r>
              <a:rPr sz="2400" spc="0" dirty="0" smtClean="0">
                <a:latin typeface="Calibri"/>
                <a:cs typeface="Calibri"/>
              </a:rPr>
              <a:t>eady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st</a:t>
            </a:r>
            <a:r>
              <a:rPr sz="2400" spc="-34" dirty="0" smtClean="0">
                <a:latin typeface="Calibri"/>
                <a:cs typeface="Calibri"/>
              </a:rPr>
              <a:t>a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w</a:t>
            </a:r>
            <a:r>
              <a:rPr sz="2400" spc="0" dirty="0" smtClean="0">
                <a:latin typeface="Calibri"/>
                <a:cs typeface="Calibri"/>
              </a:rPr>
              <a:t>as a</a:t>
            </a:r>
            <a:r>
              <a:rPr sz="2400" spc="4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hi</a:t>
            </a:r>
            <a:r>
              <a:rPr sz="2400" spc="-4" dirty="0" smtClean="0">
                <a:latin typeface="Calibri"/>
                <a:cs typeface="Calibri"/>
              </a:rPr>
              <a:t>e</a:t>
            </a:r>
            <a:r>
              <a:rPr sz="2400" spc="-29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ed,</a:t>
            </a:r>
            <a:r>
              <a:rPr sz="2400" spc="2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it is </a:t>
            </a:r>
            <a:r>
              <a:rPr sz="2400" spc="-25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till</a:t>
            </a:r>
            <a:r>
              <a:rPr sz="2400" spc="532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po</a:t>
            </a:r>
            <a:r>
              <a:rPr sz="2400" spc="-9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sib</a:t>
            </a:r>
            <a:r>
              <a:rPr sz="2400" spc="-14" dirty="0" smtClean="0">
                <a:latin typeface="Calibri"/>
                <a:cs typeface="Calibri"/>
              </a:rPr>
              <a:t>l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532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527" dirty="0" smtClean="0">
                <a:latin typeface="Calibri"/>
                <a:cs typeface="Calibri"/>
              </a:rPr>
              <a:t> </a:t>
            </a:r>
            <a:r>
              <a:rPr sz="2400" spc="-1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omp</a:t>
            </a:r>
            <a:r>
              <a:rPr sz="2400" spc="-14" dirty="0" smtClean="0">
                <a:latin typeface="Calibri"/>
                <a:cs typeface="Calibri"/>
              </a:rPr>
              <a:t>u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532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phar</a:t>
            </a:r>
            <a:r>
              <a:rPr sz="2400" spc="4" dirty="0" smtClean="0">
                <a:latin typeface="Calibri"/>
                <a:cs typeface="Calibri"/>
              </a:rPr>
              <a:t>m</a:t>
            </a:r>
            <a:r>
              <a:rPr sz="2400" spc="-9" dirty="0" smtClean="0">
                <a:latin typeface="Calibri"/>
                <a:cs typeface="Calibri"/>
              </a:rPr>
              <a:t>a</a:t>
            </a:r>
            <a:r>
              <a:rPr sz="2400" spc="-2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okin</a:t>
            </a:r>
            <a:r>
              <a:rPr sz="2400" spc="-9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tic</a:t>
            </a:r>
            <a:r>
              <a:rPr lang="ar-IQ" sz="2400" spc="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</a:t>
            </a:r>
            <a:r>
              <a:rPr sz="2400" spc="-9" dirty="0" smtClean="0">
                <a:latin typeface="Calibri"/>
                <a:cs typeface="Calibri"/>
              </a:rPr>
              <a:t>a</a:t>
            </a:r>
            <a:r>
              <a:rPr sz="2400" spc="-5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ame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3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s</a:t>
            </a:r>
            <a:r>
              <a:rPr sz="2400" spc="527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f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-19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m po</a:t>
            </a:r>
            <a:r>
              <a:rPr sz="2400" spc="-34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ti</a:t>
            </a:r>
            <a:r>
              <a:rPr sz="2400" spc="-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fusion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-1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once</a:t>
            </a:r>
            <a:r>
              <a:rPr sz="2400" spc="-1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tion</a:t>
            </a:r>
            <a:r>
              <a:rPr sz="2400" spc="-4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3281210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40" y="3299612"/>
            <a:ext cx="119605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39" baseline="3413" dirty="0" smtClean="0">
                <a:latin typeface="Calibri"/>
                <a:cs typeface="Calibri"/>
              </a:rPr>
              <a:t>x</a:t>
            </a:r>
            <a:r>
              <a:rPr sz="3600" spc="0" baseline="3413" dirty="0" smtClean="0">
                <a:latin typeface="Calibri"/>
                <a:cs typeface="Calibri"/>
              </a:rPr>
              <a:t>ampl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98878" y="3299612"/>
            <a:ext cx="21731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38730" y="3299612"/>
            <a:ext cx="95809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21151" y="3299612"/>
            <a:ext cx="140591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as </a:t>
            </a:r>
            <a:r>
              <a:rPr sz="3600" spc="44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gi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51501" y="3299612"/>
            <a:ext cx="21731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94401" y="3299612"/>
            <a:ext cx="785126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sin</a:t>
            </a:r>
            <a:r>
              <a:rPr sz="3600" spc="-9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le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04229" y="3299612"/>
            <a:ext cx="101374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lang="en-US" sz="2400" dirty="0"/>
              <a:t>120-mg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41514" y="3299612"/>
            <a:ext cx="66235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se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28152" y="3299612"/>
            <a:ext cx="32363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8840" y="3665601"/>
            <a:ext cx="4519828" cy="1061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ob</a:t>
            </a:r>
            <a:r>
              <a:rPr sz="3600" spc="-50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44" baseline="3413" dirty="0" smtClean="0">
                <a:latin typeface="Calibri"/>
                <a:cs typeface="Calibri"/>
              </a:rPr>
              <a:t>m</a:t>
            </a:r>
            <a:r>
              <a:rPr sz="3600" spc="-29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cin</a:t>
            </a:r>
            <a:r>
              <a:rPr sz="3600" spc="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as</a:t>
            </a:r>
            <a:r>
              <a:rPr sz="3600" spc="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25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60-</a:t>
            </a:r>
            <a:r>
              <a:rPr sz="3600" spc="0" baseline="3413" dirty="0" smtClean="0">
                <a:latin typeface="Calibri"/>
                <a:cs typeface="Calibri"/>
              </a:rPr>
              <a:t>minu</a:t>
            </a:r>
            <a:r>
              <a:rPr sz="3600" spc="-1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fusion,</a:t>
            </a:r>
            <a:endParaRPr sz="2400" dirty="0">
              <a:latin typeface="Calibri"/>
              <a:cs typeface="Calibri"/>
            </a:endParaRPr>
          </a:p>
          <a:p>
            <a:pPr marL="12700" marR="2766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end </a:t>
            </a:r>
            <a:r>
              <a:rPr sz="3600" spc="59" baseline="1137" dirty="0" smtClean="0">
                <a:latin typeface="Calibri"/>
                <a:cs typeface="Calibri"/>
              </a:rPr>
              <a:t> </a:t>
            </a:r>
            <a:r>
              <a:rPr sz="3600" spc="-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f </a:t>
            </a:r>
            <a:r>
              <a:rPr sz="3600" spc="5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inf</a:t>
            </a:r>
            <a:r>
              <a:rPr sz="3600" spc="9" baseline="1137" dirty="0" smtClean="0">
                <a:latin typeface="Calibri"/>
                <a:cs typeface="Calibri"/>
              </a:rPr>
              <a:t>u</a:t>
            </a:r>
            <a:r>
              <a:rPr sz="3600" spc="0" baseline="1137" dirty="0" smtClean="0">
                <a:latin typeface="Calibri"/>
                <a:cs typeface="Calibri"/>
              </a:rPr>
              <a:t>si</a:t>
            </a:r>
            <a:r>
              <a:rPr sz="3600" spc="-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n </a:t>
            </a:r>
            <a:r>
              <a:rPr sz="3600" spc="59" baseline="1137" dirty="0" smtClean="0">
                <a:latin typeface="Calibri"/>
                <a:cs typeface="Calibri"/>
              </a:rPr>
              <a:t> </a:t>
            </a:r>
            <a:r>
              <a:rPr sz="3600" spc="4" baseline="1137" dirty="0" smtClean="0">
                <a:latin typeface="Calibri"/>
                <a:cs typeface="Calibri"/>
              </a:rPr>
              <a:t>(</a:t>
            </a:r>
            <a:r>
              <a:rPr sz="3600" spc="-4" baseline="1137" dirty="0" smtClean="0">
                <a:latin typeface="Calibri"/>
                <a:cs typeface="Calibri"/>
              </a:rPr>
              <a:t>6.</a:t>
            </a:r>
            <a:r>
              <a:rPr sz="3600" spc="0" baseline="1137" dirty="0" smtClean="0">
                <a:latin typeface="Calibri"/>
                <a:cs typeface="Calibri"/>
              </a:rPr>
              <a:t>2 </a:t>
            </a:r>
            <a:r>
              <a:rPr sz="3600" spc="50" baseline="1137" dirty="0" smtClean="0">
                <a:latin typeface="Calibri"/>
                <a:cs typeface="Calibri"/>
              </a:rPr>
              <a:t> </a:t>
            </a:r>
            <a:r>
              <a:rPr sz="3600" spc="-9" baseline="1137" dirty="0" smtClean="0">
                <a:latin typeface="Calibri"/>
                <a:cs typeface="Calibri"/>
              </a:rPr>
              <a:t>m</a:t>
            </a:r>
            <a:r>
              <a:rPr sz="3600" spc="79" baseline="1137" dirty="0" smtClean="0">
                <a:latin typeface="Calibri"/>
                <a:cs typeface="Calibri"/>
              </a:rPr>
              <a:t>g</a:t>
            </a:r>
            <a:r>
              <a:rPr sz="3600" spc="0" baseline="1137" dirty="0" smtClean="0">
                <a:latin typeface="Calibri"/>
                <a:cs typeface="Calibri"/>
              </a:rPr>
              <a:t>/L) </a:t>
            </a:r>
            <a:r>
              <a:rPr sz="3600" spc="5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and </a:t>
            </a:r>
            <a:r>
              <a:rPr sz="3600" spc="5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4</a:t>
            </a:r>
            <a:endParaRPr sz="2400" dirty="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</a:pPr>
            <a:r>
              <a:rPr sz="3600" spc="0" baseline="1137" dirty="0" smtClean="0">
                <a:latin typeface="Calibri"/>
                <a:cs typeface="Calibri"/>
              </a:rPr>
              <a:t>end</a:t>
            </a:r>
            <a:r>
              <a:rPr sz="3600" spc="4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d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4" baseline="1137" dirty="0" smtClean="0">
                <a:latin typeface="Calibri"/>
                <a:cs typeface="Calibri"/>
              </a:rPr>
              <a:t>(</a:t>
            </a:r>
            <a:r>
              <a:rPr sz="3600" spc="-4" baseline="1137" dirty="0" smtClean="0">
                <a:latin typeface="Calibri"/>
                <a:cs typeface="Calibri"/>
              </a:rPr>
              <a:t>1.</a:t>
            </a:r>
            <a:r>
              <a:rPr sz="3600" spc="0" baseline="1137" dirty="0" smtClean="0">
                <a:latin typeface="Calibri"/>
                <a:cs typeface="Calibri"/>
              </a:rPr>
              <a:t>6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m</a:t>
            </a:r>
            <a:r>
              <a:rPr sz="3600" spc="84" baseline="1137" dirty="0" smtClean="0">
                <a:latin typeface="Calibri"/>
                <a:cs typeface="Calibri"/>
              </a:rPr>
              <a:t>g</a:t>
            </a:r>
            <a:r>
              <a:rPr sz="3600" spc="0" baseline="1137" dirty="0" smtClean="0">
                <a:latin typeface="Calibri"/>
                <a:cs typeface="Calibri"/>
              </a:rPr>
              <a:t>/L)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-25" baseline="1137" dirty="0" smtClean="0">
                <a:latin typeface="Calibri"/>
                <a:cs typeface="Calibri"/>
              </a:rPr>
              <a:t>w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25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 o</a:t>
            </a:r>
            <a:r>
              <a:rPr sz="3600" spc="-19" baseline="1137" dirty="0" smtClean="0">
                <a:latin typeface="Calibri"/>
                <a:cs typeface="Calibri"/>
              </a:rPr>
              <a:t>b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ain</a:t>
            </a:r>
            <a:r>
              <a:rPr sz="3600" spc="4" baseline="1137" dirty="0" smtClean="0">
                <a:latin typeface="Calibri"/>
                <a:cs typeface="Calibri"/>
              </a:rPr>
              <a:t>ed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99913" y="3665601"/>
            <a:ext cx="3253279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91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and</a:t>
            </a:r>
            <a:r>
              <a:rPr sz="3600" spc="19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once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tions</a:t>
            </a:r>
            <a:r>
              <a:rPr sz="3600" spc="14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19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he</a:t>
            </a:r>
            <a:endParaRPr sz="2400">
              <a:latin typeface="Calibri"/>
              <a:cs typeface="Calibri"/>
            </a:endParaRPr>
          </a:p>
          <a:p>
            <a:pPr marL="56896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hou</a:t>
            </a:r>
            <a:r>
              <a:rPr sz="3600" spc="-3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s </a:t>
            </a:r>
            <a:r>
              <a:rPr sz="3600" spc="54" baseline="1137" dirty="0" smtClean="0">
                <a:latin typeface="Calibri"/>
                <a:cs typeface="Calibri"/>
              </a:rPr>
              <a:t> </a:t>
            </a:r>
            <a:r>
              <a:rPr sz="3600" spc="-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f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er </a:t>
            </a:r>
            <a:r>
              <a:rPr sz="3600" spc="6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the </a:t>
            </a:r>
            <a:r>
              <a:rPr sz="3600" spc="5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</a:t>
            </a:r>
            <a:r>
              <a:rPr sz="3600" spc="-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fusion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1"/>
          <p:cNvSpPr txBox="1"/>
          <p:nvPr/>
        </p:nvSpPr>
        <p:spPr>
          <a:xfrm>
            <a:off x="1524000" y="5183251"/>
            <a:ext cx="2011944" cy="379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20"/>
              </a:lnSpc>
              <a:spcBef>
                <a:spcPts val="146"/>
              </a:spcBef>
            </a:pPr>
            <a:r>
              <a:rPr sz="3600" b="1" i="1" spc="4" baseline="10240" dirty="0" smtClean="0">
                <a:solidFill>
                  <a:srgbClr val="006FC0"/>
                </a:solidFill>
                <a:latin typeface="Calibri"/>
                <a:cs typeface="Calibri"/>
              </a:rPr>
              <a:t>C</a:t>
            </a:r>
            <a:r>
              <a:rPr sz="2400" b="1" i="1" spc="0" baseline="-5120" dirty="0" smtClean="0">
                <a:solidFill>
                  <a:srgbClr val="006FC0"/>
                </a:solidFill>
                <a:latin typeface="Calibri"/>
                <a:cs typeface="Calibri"/>
              </a:rPr>
              <a:t>po</a:t>
            </a:r>
            <a:r>
              <a:rPr sz="2400" b="1" i="1" spc="-29" baseline="-5120" dirty="0" smtClean="0">
                <a:solidFill>
                  <a:srgbClr val="006FC0"/>
                </a:solidFill>
                <a:latin typeface="Calibri"/>
                <a:cs typeface="Calibri"/>
              </a:rPr>
              <a:t>s</a:t>
            </a:r>
            <a:r>
              <a:rPr sz="2400" b="1" i="1" spc="0" baseline="-5120" dirty="0" smtClean="0">
                <a:solidFill>
                  <a:srgbClr val="006FC0"/>
                </a:solidFill>
                <a:latin typeface="Calibri"/>
                <a:cs typeface="Calibri"/>
              </a:rPr>
              <a:t>tinfu</a:t>
            </a:r>
            <a:r>
              <a:rPr sz="2400" b="1" i="1" spc="-4" baseline="-5120" dirty="0" smtClean="0">
                <a:solidFill>
                  <a:srgbClr val="006FC0"/>
                </a:solidFill>
                <a:latin typeface="Calibri"/>
                <a:cs typeface="Calibri"/>
              </a:rPr>
              <a:t>s</a:t>
            </a:r>
            <a:r>
              <a:rPr sz="2400" b="1" i="1" spc="0" baseline="-5120" dirty="0" smtClean="0">
                <a:solidFill>
                  <a:srgbClr val="006FC0"/>
                </a:solidFill>
                <a:latin typeface="Calibri"/>
                <a:cs typeface="Calibri"/>
              </a:rPr>
              <a:t>ion    </a:t>
            </a:r>
            <a:r>
              <a:rPr sz="2400" b="1" i="1" spc="259" baseline="-5120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600" b="1" i="1" spc="4" baseline="10240" dirty="0" smtClean="0">
                <a:solidFill>
                  <a:srgbClr val="006FC0"/>
                </a:solidFill>
                <a:latin typeface="Calibri"/>
                <a:cs typeface="Calibri"/>
              </a:rPr>
              <a:t>C</a:t>
            </a:r>
            <a:r>
              <a:rPr sz="2400" b="1" i="1" spc="0" baseline="-5120" dirty="0" smtClean="0">
                <a:solidFill>
                  <a:srgbClr val="006FC0"/>
                </a:solidFill>
                <a:latin typeface="Calibri"/>
                <a:cs typeface="Calibri"/>
              </a:rPr>
              <a:t>end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7" name="object 10"/>
          <p:cNvSpPr txBox="1"/>
          <p:nvPr/>
        </p:nvSpPr>
        <p:spPr>
          <a:xfrm>
            <a:off x="2743200" y="5232400"/>
            <a:ext cx="22292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i="1" spc="0" baseline="3413" dirty="0" smtClean="0">
                <a:solidFill>
                  <a:srgbClr val="006FC0"/>
                </a:solidFill>
                <a:latin typeface="Calibri"/>
                <a:cs typeface="Calibri"/>
              </a:rPr>
              <a:t>=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8" name="object 12"/>
          <p:cNvSpPr txBox="1"/>
          <p:nvPr/>
        </p:nvSpPr>
        <p:spPr>
          <a:xfrm>
            <a:off x="3886200" y="5181600"/>
            <a:ext cx="1464613" cy="2829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0"/>
              </a:lnSpc>
              <a:spcBef>
                <a:spcPts val="108"/>
              </a:spcBef>
            </a:pPr>
            <a:r>
              <a:rPr sz="2400" b="1" i="1" spc="4" baseline="15360" dirty="0" smtClean="0">
                <a:solidFill>
                  <a:srgbClr val="006FC0"/>
                </a:solidFill>
                <a:latin typeface="Calibri"/>
                <a:cs typeface="Calibri"/>
              </a:rPr>
              <a:t>-</a:t>
            </a:r>
            <a:r>
              <a:rPr sz="2400" b="1" i="1" spc="-44" baseline="11946" dirty="0" smtClean="0">
                <a:solidFill>
                  <a:srgbClr val="006FC0"/>
                </a:solidFill>
                <a:latin typeface="Calibri"/>
                <a:cs typeface="Calibri"/>
              </a:rPr>
              <a:t>k</a:t>
            </a:r>
            <a:r>
              <a:rPr sz="1600" b="1" i="1" spc="0" dirty="0" smtClean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1600" b="1" i="1" spc="-25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b="1" i="1" spc="0" baseline="11946" dirty="0" smtClean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r>
              <a:rPr sz="1600" b="1" i="1" spc="0" dirty="0" smtClean="0">
                <a:solidFill>
                  <a:srgbClr val="006FC0"/>
                </a:solidFill>
                <a:latin typeface="Calibri"/>
                <a:cs typeface="Calibri"/>
              </a:rPr>
              <a:t>po</a:t>
            </a:r>
            <a:r>
              <a:rPr sz="1600" b="1" i="1" spc="-29" dirty="0" smtClean="0">
                <a:solidFill>
                  <a:srgbClr val="006FC0"/>
                </a:solidFill>
                <a:latin typeface="Calibri"/>
                <a:cs typeface="Calibri"/>
              </a:rPr>
              <a:t>s</a:t>
            </a:r>
            <a:r>
              <a:rPr sz="1600" b="1" i="1" spc="0" dirty="0" smtClean="0">
                <a:solidFill>
                  <a:srgbClr val="006FC0"/>
                </a:solidFill>
                <a:latin typeface="Calibri"/>
                <a:cs typeface="Calibri"/>
              </a:rPr>
              <a:t>tinfu</a:t>
            </a:r>
            <a:r>
              <a:rPr sz="1600" b="1" i="1" spc="-4" dirty="0" smtClean="0">
                <a:solidFill>
                  <a:srgbClr val="006FC0"/>
                </a:solidFill>
                <a:latin typeface="Calibri"/>
                <a:cs typeface="Calibri"/>
              </a:rPr>
              <a:t>s</a:t>
            </a:r>
            <a:r>
              <a:rPr sz="1600" b="1" i="1" spc="0" dirty="0" smtClean="0">
                <a:solidFill>
                  <a:srgbClr val="006FC0"/>
                </a:solidFill>
                <a:latin typeface="Calibri"/>
                <a:cs typeface="Calibri"/>
              </a:rPr>
              <a:t>i</a:t>
            </a:r>
            <a:r>
              <a:rPr sz="1600" b="1" i="1" spc="14" dirty="0" smtClean="0">
                <a:solidFill>
                  <a:srgbClr val="006FC0"/>
                </a:solidFill>
                <a:latin typeface="Calibri"/>
                <a:cs typeface="Calibri"/>
              </a:rPr>
              <a:t>o</a:t>
            </a:r>
            <a:r>
              <a:rPr sz="1600" b="1" i="1" spc="0" dirty="0" smtClean="0">
                <a:solidFill>
                  <a:srgbClr val="006FC0"/>
                </a:solidFill>
                <a:latin typeface="Calibri"/>
                <a:cs typeface="Calibri"/>
              </a:rPr>
              <a:t>n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9" name="object 9"/>
          <p:cNvSpPr txBox="1"/>
          <p:nvPr/>
        </p:nvSpPr>
        <p:spPr>
          <a:xfrm>
            <a:off x="3665359" y="5181600"/>
            <a:ext cx="22084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i="1" spc="0" baseline="3413" dirty="0" smtClean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843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387019"/>
            <a:ext cx="7848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decline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part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curve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known as the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elimination phase.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time that it takes for serum concentrations to decrease by 1/2 in the elimination phase is a constant and is called the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half-life (t1/2).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half-life describes how quickly drug serum concentrations decrease in a patient after a medication is administered, and the dimension of half-life is time (hour, minute, day, etc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Measurement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used to denote how quickly drug serum concentrations decline in 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patient 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elimination rate constant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). The dimension for the elimination rate constant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reciprocal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time (hour−1, minute−1, day−1, etc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/>
              <a:t>The elimination rate </a:t>
            </a:r>
            <a:r>
              <a:rPr lang="en-US" sz="2000" dirty="0"/>
              <a:t>constant and the amount of drug in the body (AB): </a:t>
            </a:r>
            <a:r>
              <a:rPr lang="en-US" sz="2000" b="1" dirty="0">
                <a:solidFill>
                  <a:srgbClr val="FF0000"/>
                </a:solidFill>
              </a:rPr>
              <a:t>elimination rate = AB ⋅ </a:t>
            </a:r>
            <a:r>
              <a:rPr lang="en-US" sz="2000" b="1" dirty="0" err="1">
                <a:solidFill>
                  <a:srgbClr val="FF0000"/>
                </a:solidFill>
              </a:rPr>
              <a:t>ke</a:t>
            </a:r>
            <a:r>
              <a:rPr lang="en-US" sz="2000" b="1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half-life and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elimination rate constant are related to each other by the following equation, so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easy to compute one once the other is known: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t1/2 = 0.693/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1" y="533400"/>
            <a:ext cx="71627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HALF-LIFE </a:t>
            </a:r>
            <a:r>
              <a:rPr lang="en-US" sz="2800" b="1" dirty="0" smtClean="0">
                <a:solidFill>
                  <a:srgbClr val="FF0000"/>
                </a:solidFill>
              </a:rPr>
              <a:t>&amp; </a:t>
            </a:r>
            <a:r>
              <a:rPr lang="en-US" sz="2800" b="1" dirty="0">
                <a:solidFill>
                  <a:srgbClr val="FF0000"/>
                </a:solidFill>
              </a:rPr>
              <a:t>ELIMINATION </a:t>
            </a:r>
            <a:r>
              <a:rPr lang="en-US" sz="2800" b="1" dirty="0" smtClean="0">
                <a:solidFill>
                  <a:srgbClr val="FF0000"/>
                </a:solidFill>
              </a:rPr>
              <a:t>RATE CONSTANT</a:t>
            </a:r>
            <a:endParaRPr lang="ar-IQ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56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618540" y="4032630"/>
            <a:ext cx="8123593" cy="11108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683">
              <a:lnSpc>
                <a:spcPts val="2545"/>
              </a:lnSpc>
              <a:spcBef>
                <a:spcPts val="127"/>
              </a:spcBef>
            </a:pPr>
            <a:r>
              <a:rPr sz="3600" spc="-219" baseline="3413" dirty="0" smtClean="0">
                <a:latin typeface="Calibri"/>
                <a:cs typeface="Calibri"/>
              </a:rPr>
              <a:t>T</a:t>
            </a:r>
            <a:r>
              <a:rPr sz="3600" spc="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b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44" baseline="3413" dirty="0" smtClean="0">
                <a:latin typeface="Calibri"/>
                <a:cs typeface="Calibri"/>
              </a:rPr>
              <a:t>m</a:t>
            </a:r>
            <a:r>
              <a:rPr sz="3600" spc="-29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cin</a:t>
            </a:r>
            <a:r>
              <a:rPr sz="3600" spc="209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once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ons</a:t>
            </a:r>
            <a:r>
              <a:rPr sz="3600" spc="20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2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plo</a:t>
            </a:r>
            <a:r>
              <a:rPr sz="3600" spc="-39" baseline="3413" dirty="0" smtClean="0">
                <a:latin typeface="Calibri"/>
                <a:cs typeface="Calibri"/>
              </a:rPr>
              <a:t>t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r>
              <a:rPr sz="3600" spc="219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20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semi</a:t>
            </a:r>
            <a:r>
              <a:rPr sz="3600" spc="-4" baseline="3413" dirty="0" smtClean="0">
                <a:latin typeface="Calibri"/>
                <a:cs typeface="Calibri"/>
              </a:rPr>
              <a:t>l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54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arith</a:t>
            </a:r>
            <a:r>
              <a:rPr sz="3600" spc="4" baseline="3413" dirty="0" smtClean="0">
                <a:latin typeface="Calibri"/>
                <a:cs typeface="Calibri"/>
              </a:rPr>
              <a:t>m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214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54" baseline="3413" dirty="0" smtClean="0">
                <a:latin typeface="Calibri"/>
                <a:cs typeface="Calibri"/>
              </a:rPr>
              <a:t>x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  <a:p>
            <a:pPr marL="12700" marR="7231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and</a:t>
            </a:r>
            <a:r>
              <a:rPr sz="3600" spc="13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144" baseline="1137" dirty="0" smtClean="0">
                <a:latin typeface="Calibri"/>
                <a:cs typeface="Calibri"/>
              </a:rPr>
              <a:t> </a:t>
            </a:r>
            <a:r>
              <a:rPr sz="3600" spc="-25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4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ai</a:t>
            </a:r>
            <a:r>
              <a:rPr sz="3600" spc="-9" baseline="1137" dirty="0" smtClean="0">
                <a:latin typeface="Calibri"/>
                <a:cs typeface="Calibri"/>
              </a:rPr>
              <a:t>g</a:t>
            </a:r>
            <a:r>
              <a:rPr sz="3600" spc="-25" baseline="1137" dirty="0" smtClean="0">
                <a:latin typeface="Calibri"/>
                <a:cs typeface="Calibri"/>
              </a:rPr>
              <a:t>h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13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line</a:t>
            </a:r>
            <a:r>
              <a:rPr sz="3600" spc="150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is</a:t>
            </a:r>
            <a:r>
              <a:rPr sz="3600" spc="13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-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wn</a:t>
            </a:r>
            <a:r>
              <a:rPr sz="3600" spc="139" baseline="1137" dirty="0" smtClean="0">
                <a:latin typeface="Calibri"/>
                <a:cs typeface="Calibri"/>
              </a:rPr>
              <a:t> </a:t>
            </a: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onne</a:t>
            </a:r>
            <a:r>
              <a:rPr sz="3600" spc="-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ting</a:t>
            </a:r>
            <a:r>
              <a:rPr sz="3600" spc="13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the</a:t>
            </a:r>
            <a:r>
              <a:rPr sz="3600" spc="144" baseline="1137" dirty="0" smtClean="0">
                <a:latin typeface="Calibri"/>
                <a:cs typeface="Calibri"/>
              </a:rPr>
              <a:t> </a:t>
            </a: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once</a:t>
            </a:r>
            <a:r>
              <a:rPr sz="3600" spc="-1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44" baseline="1137" dirty="0" smtClean="0">
                <a:latin typeface="Calibri"/>
                <a:cs typeface="Calibri"/>
              </a:rPr>
              <a:t>r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tion</a:t>
            </a:r>
            <a:r>
              <a:rPr sz="3600" spc="-4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r>
              <a:rPr sz="3600" spc="12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H</a:t>
            </a:r>
            <a:r>
              <a:rPr sz="3600" spc="4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l</a:t>
            </a:r>
            <a:r>
              <a:rPr sz="3600" spc="4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-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3265"/>
              </a:lnSpc>
              <a:spcBef>
                <a:spcPts val="19"/>
              </a:spcBef>
            </a:pPr>
            <a:r>
              <a:rPr sz="3600" spc="0" baseline="9102" dirty="0" smtClean="0">
                <a:latin typeface="Calibri"/>
                <a:cs typeface="Calibri"/>
              </a:rPr>
              <a:t>li</a:t>
            </a:r>
            <a:r>
              <a:rPr sz="3600" spc="-59" baseline="9102" dirty="0" smtClean="0">
                <a:latin typeface="Calibri"/>
                <a:cs typeface="Calibri"/>
              </a:rPr>
              <a:t>f</a:t>
            </a:r>
            <a:r>
              <a:rPr sz="3600" spc="0" baseline="9102" dirty="0" smtClean="0">
                <a:latin typeface="Calibri"/>
                <a:cs typeface="Calibri"/>
              </a:rPr>
              <a:t>e</a:t>
            </a:r>
            <a:r>
              <a:rPr sz="3600" spc="99" baseline="9102" dirty="0" smtClean="0">
                <a:latin typeface="Calibri"/>
                <a:cs typeface="Calibri"/>
              </a:rPr>
              <a:t> </a:t>
            </a:r>
            <a:r>
              <a:rPr sz="3600" spc="4" baseline="9102" dirty="0" smtClean="0">
                <a:latin typeface="Calibri"/>
                <a:cs typeface="Calibri"/>
              </a:rPr>
              <a:t>(</a:t>
            </a:r>
            <a:r>
              <a:rPr sz="3600" spc="0" baseline="9102" dirty="0" smtClean="0">
                <a:latin typeface="Calibri"/>
                <a:cs typeface="Calibri"/>
              </a:rPr>
              <a:t>t</a:t>
            </a:r>
            <a:r>
              <a:rPr sz="2400" spc="-4" baseline="-6826" dirty="0" smtClean="0">
                <a:latin typeface="Calibri"/>
                <a:cs typeface="Calibri"/>
              </a:rPr>
              <a:t>1/2</a:t>
            </a:r>
            <a:r>
              <a:rPr sz="3600" spc="0" baseline="9102" dirty="0" smtClean="0">
                <a:latin typeface="Calibri"/>
                <a:cs typeface="Calibri"/>
              </a:rPr>
              <a:t>)</a:t>
            </a:r>
            <a:r>
              <a:rPr sz="3600" spc="77" baseline="9102" dirty="0" smtClean="0">
                <a:latin typeface="Calibri"/>
                <a:cs typeface="Calibri"/>
              </a:rPr>
              <a:t> </a:t>
            </a:r>
            <a:r>
              <a:rPr sz="3600" spc="0" baseline="9102" dirty="0" smtClean="0">
                <a:latin typeface="Calibri"/>
                <a:cs typeface="Calibri"/>
              </a:rPr>
              <a:t>is</a:t>
            </a:r>
            <a:r>
              <a:rPr sz="3600" spc="89" baseline="9102" dirty="0" smtClean="0">
                <a:latin typeface="Calibri"/>
                <a:cs typeface="Calibri"/>
              </a:rPr>
              <a:t> </a:t>
            </a:r>
            <a:r>
              <a:rPr sz="3600" spc="-14" baseline="9102" dirty="0" smtClean="0">
                <a:latin typeface="Calibri"/>
                <a:cs typeface="Calibri"/>
              </a:rPr>
              <a:t>d</a:t>
            </a:r>
            <a:r>
              <a:rPr sz="3600" spc="0" baseline="9102" dirty="0" smtClean="0">
                <a:latin typeface="Calibri"/>
                <a:cs typeface="Calibri"/>
              </a:rPr>
              <a:t>e</a:t>
            </a:r>
            <a:r>
              <a:rPr sz="3600" spc="-29" baseline="9102" dirty="0" smtClean="0">
                <a:latin typeface="Calibri"/>
                <a:cs typeface="Calibri"/>
              </a:rPr>
              <a:t>t</a:t>
            </a:r>
            <a:r>
              <a:rPr sz="3600" spc="0" baseline="9102" dirty="0" smtClean="0">
                <a:latin typeface="Calibri"/>
                <a:cs typeface="Calibri"/>
              </a:rPr>
              <a:t>ermined</a:t>
            </a:r>
            <a:r>
              <a:rPr sz="3600" spc="100" baseline="9102" dirty="0" smtClean="0">
                <a:latin typeface="Calibri"/>
                <a:cs typeface="Calibri"/>
              </a:rPr>
              <a:t> </a:t>
            </a:r>
            <a:r>
              <a:rPr sz="3600" spc="-9" baseline="9102" dirty="0" smtClean="0">
                <a:latin typeface="Calibri"/>
                <a:cs typeface="Calibri"/>
              </a:rPr>
              <a:t>b</a:t>
            </a:r>
            <a:r>
              <a:rPr sz="3600" spc="0" baseline="9102" dirty="0" smtClean="0">
                <a:latin typeface="Calibri"/>
                <a:cs typeface="Calibri"/>
              </a:rPr>
              <a:t>y</a:t>
            </a:r>
            <a:r>
              <a:rPr sz="3600" spc="99" baseline="9102" dirty="0" smtClean="0">
                <a:latin typeface="Calibri"/>
                <a:cs typeface="Calibri"/>
              </a:rPr>
              <a:t> </a:t>
            </a:r>
            <a:r>
              <a:rPr sz="3600" spc="0" baseline="9102" dirty="0" smtClean="0">
                <a:latin typeface="Calibri"/>
                <a:cs typeface="Calibri"/>
              </a:rPr>
              <a:t>me</a:t>
            </a:r>
            <a:r>
              <a:rPr sz="3600" spc="9" baseline="9102" dirty="0" smtClean="0">
                <a:latin typeface="Calibri"/>
                <a:cs typeface="Calibri"/>
              </a:rPr>
              <a:t>a</a:t>
            </a:r>
            <a:r>
              <a:rPr sz="3600" spc="0" baseline="9102" dirty="0" smtClean="0">
                <a:latin typeface="Calibri"/>
                <a:cs typeface="Calibri"/>
              </a:rPr>
              <a:t>su</a:t>
            </a:r>
            <a:r>
              <a:rPr sz="3600" spc="-9" baseline="9102" dirty="0" smtClean="0">
                <a:latin typeface="Calibri"/>
                <a:cs typeface="Calibri"/>
              </a:rPr>
              <a:t>r</a:t>
            </a:r>
            <a:r>
              <a:rPr sz="3600" spc="0" baseline="9102" dirty="0" smtClean="0">
                <a:latin typeface="Calibri"/>
                <a:cs typeface="Calibri"/>
              </a:rPr>
              <a:t>ing</a:t>
            </a:r>
            <a:r>
              <a:rPr sz="3600" spc="84" baseline="9102" dirty="0" smtClean="0">
                <a:latin typeface="Calibri"/>
                <a:cs typeface="Calibri"/>
              </a:rPr>
              <a:t> </a:t>
            </a:r>
            <a:r>
              <a:rPr sz="3600" spc="0" baseline="9102" dirty="0" smtClean="0">
                <a:latin typeface="Calibri"/>
                <a:cs typeface="Calibri"/>
              </a:rPr>
              <a:t>the</a:t>
            </a:r>
            <a:r>
              <a:rPr sz="3600" spc="99" baseline="9102" dirty="0" smtClean="0">
                <a:latin typeface="Calibri"/>
                <a:cs typeface="Calibri"/>
              </a:rPr>
              <a:t> </a:t>
            </a:r>
            <a:r>
              <a:rPr sz="3600" spc="0" baseline="9102" dirty="0" smtClean="0">
                <a:latin typeface="Calibri"/>
                <a:cs typeface="Calibri"/>
              </a:rPr>
              <a:t>t</a:t>
            </a:r>
            <a:r>
              <a:rPr sz="3600" spc="-9" baseline="9102" dirty="0" smtClean="0">
                <a:latin typeface="Calibri"/>
                <a:cs typeface="Calibri"/>
              </a:rPr>
              <a:t>i</a:t>
            </a:r>
            <a:r>
              <a:rPr sz="3600" spc="0" baseline="9102" dirty="0" smtClean="0">
                <a:latin typeface="Calibri"/>
                <a:cs typeface="Calibri"/>
              </a:rPr>
              <a:t>me</a:t>
            </a:r>
            <a:r>
              <a:rPr sz="3600" spc="104" baseline="9102" dirty="0" smtClean="0">
                <a:latin typeface="Calibri"/>
                <a:cs typeface="Calibri"/>
              </a:rPr>
              <a:t> </a:t>
            </a:r>
            <a:r>
              <a:rPr sz="3600" spc="0" baseline="9102" dirty="0" smtClean="0">
                <a:latin typeface="Calibri"/>
                <a:cs typeface="Calibri"/>
              </a:rPr>
              <a:t>n</a:t>
            </a:r>
            <a:r>
              <a:rPr sz="3600" spc="-4" baseline="9102" dirty="0" smtClean="0">
                <a:latin typeface="Calibri"/>
                <a:cs typeface="Calibri"/>
              </a:rPr>
              <a:t>e</a:t>
            </a:r>
            <a:r>
              <a:rPr sz="3600" spc="0" baseline="9102" dirty="0" smtClean="0">
                <a:latin typeface="Calibri"/>
                <a:cs typeface="Calibri"/>
              </a:rPr>
              <a:t>ed</a:t>
            </a:r>
            <a:r>
              <a:rPr sz="3600" spc="9" baseline="9102" dirty="0" smtClean="0">
                <a:latin typeface="Calibri"/>
                <a:cs typeface="Calibri"/>
              </a:rPr>
              <a:t>e</a:t>
            </a:r>
            <a:r>
              <a:rPr sz="3600" spc="0" baseline="9102" dirty="0" smtClean="0">
                <a:latin typeface="Calibri"/>
                <a:cs typeface="Calibri"/>
              </a:rPr>
              <a:t>d</a:t>
            </a:r>
            <a:r>
              <a:rPr sz="3600" spc="94" baseline="9102" dirty="0" smtClean="0">
                <a:latin typeface="Calibri"/>
                <a:cs typeface="Calibri"/>
              </a:rPr>
              <a:t> </a:t>
            </a:r>
            <a:r>
              <a:rPr sz="3600" spc="-50" baseline="9102" dirty="0" smtClean="0">
                <a:latin typeface="Calibri"/>
                <a:cs typeface="Calibri"/>
              </a:rPr>
              <a:t>f</a:t>
            </a:r>
            <a:r>
              <a:rPr sz="3600" spc="0" baseline="9102" dirty="0" smtClean="0">
                <a:latin typeface="Calibri"/>
                <a:cs typeface="Calibri"/>
              </a:rPr>
              <a:t>or</a:t>
            </a:r>
            <a:r>
              <a:rPr sz="3600" spc="89" baseline="9102" dirty="0" smtClean="0">
                <a:latin typeface="Calibri"/>
                <a:cs typeface="Calibri"/>
              </a:rPr>
              <a:t> </a:t>
            </a:r>
            <a:r>
              <a:rPr sz="3600" spc="0" baseline="9102" dirty="0" smtClean="0">
                <a:latin typeface="Calibri"/>
                <a:cs typeface="Calibri"/>
              </a:rPr>
              <a:t>serum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8540" y="5129936"/>
            <a:ext cx="191220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1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12263" y="5129936"/>
            <a:ext cx="327959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to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23743" y="5129936"/>
            <a:ext cx="96376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decli</a:t>
            </a:r>
            <a:r>
              <a:rPr sz="3600" spc="-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69207" y="5129936"/>
            <a:ext cx="36618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4" baseline="3413" dirty="0" smtClean="0">
                <a:latin typeface="Calibri"/>
                <a:cs typeface="Calibri"/>
              </a:rPr>
              <a:t>by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19041" y="5129936"/>
            <a:ext cx="3679616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lang="en-US" sz="3600" baseline="3413" dirty="0" smtClean="0">
                <a:cs typeface="Calibri"/>
              </a:rPr>
              <a:t>one-half</a:t>
            </a:r>
            <a:r>
              <a:rPr lang="ar-IQ" sz="3600" baseline="3413" dirty="0" smtClean="0"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om </a:t>
            </a:r>
            <a:r>
              <a:rPr sz="3600" spc="100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6.</a:t>
            </a:r>
            <a:r>
              <a:rPr sz="3600" spc="0" baseline="3413" dirty="0" smtClean="0">
                <a:latin typeface="Calibri"/>
                <a:cs typeface="Calibri"/>
              </a:rPr>
              <a:t>2 </a:t>
            </a:r>
            <a:r>
              <a:rPr sz="3600" spc="109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m</a:t>
            </a:r>
            <a:r>
              <a:rPr sz="3600" spc="79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/L </a:t>
            </a:r>
            <a:r>
              <a:rPr sz="3600" spc="114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to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01000" y="5129936"/>
            <a:ext cx="45592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3.</a:t>
            </a:r>
            <a:r>
              <a:rPr sz="3600" spc="0" baseline="3413" dirty="0" smtClean="0">
                <a:latin typeface="Calibri"/>
                <a:cs typeface="Calibri"/>
              </a:rPr>
              <a:t>1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8540" y="5495950"/>
            <a:ext cx="8125836" cy="379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0"/>
              </a:lnSpc>
              <a:spcBef>
                <a:spcPts val="146"/>
              </a:spcBef>
            </a:pPr>
            <a:r>
              <a:rPr sz="3600" spc="0" baseline="10240" dirty="0" smtClean="0">
                <a:latin typeface="Calibri"/>
                <a:cs typeface="Calibri"/>
              </a:rPr>
              <a:t>m</a:t>
            </a:r>
            <a:r>
              <a:rPr sz="3600" spc="84" baseline="10240" dirty="0" smtClean="0">
                <a:latin typeface="Calibri"/>
                <a:cs typeface="Calibri"/>
              </a:rPr>
              <a:t>g</a:t>
            </a:r>
            <a:r>
              <a:rPr sz="3600" spc="0" baseline="10240" dirty="0" smtClean="0">
                <a:latin typeface="Calibri"/>
                <a:cs typeface="Calibri"/>
              </a:rPr>
              <a:t>/L,</a:t>
            </a:r>
            <a:r>
              <a:rPr sz="3600" spc="422" baseline="10240" dirty="0" smtClean="0">
                <a:latin typeface="Calibri"/>
                <a:cs typeface="Calibri"/>
              </a:rPr>
              <a:t> </a:t>
            </a:r>
            <a:r>
              <a:rPr lang="en-US" sz="3600" baseline="10240" dirty="0" smtClean="0">
                <a:cs typeface="Calibri"/>
              </a:rPr>
              <a:t>(</a:t>
            </a:r>
            <a:r>
              <a:rPr lang="en-US" sz="3600" baseline="10240" dirty="0" err="1" smtClean="0">
                <a:cs typeface="Calibri"/>
              </a:rPr>
              <a:t>ke</a:t>
            </a:r>
            <a:r>
              <a:rPr lang="en-US" sz="3600" baseline="10240" dirty="0" smtClean="0">
                <a:cs typeface="Calibri"/>
              </a:rPr>
              <a:t>) can be calculated </a:t>
            </a:r>
            <a:r>
              <a:rPr lang="en-US" sz="3600" spc="-14" baseline="3413" dirty="0" smtClean="0">
                <a:cs typeface="Calibri"/>
              </a:rPr>
              <a:t>by</a:t>
            </a:r>
            <a:r>
              <a:rPr lang="en-US" sz="3600" baseline="10240" dirty="0" smtClean="0">
                <a:cs typeface="Calibri"/>
              </a:rPr>
              <a:t>:</a:t>
            </a:r>
            <a:r>
              <a:rPr lang="ar-IQ" sz="3600" baseline="10240" dirty="0" smtClean="0">
                <a:cs typeface="Calibri"/>
              </a:rPr>
              <a:t> </a:t>
            </a:r>
          </a:p>
          <a:p>
            <a:pPr marL="12700">
              <a:lnSpc>
                <a:spcPts val="2930"/>
              </a:lnSpc>
              <a:spcBef>
                <a:spcPts val="146"/>
              </a:spcBef>
            </a:pPr>
            <a:r>
              <a:rPr lang="de-DE" sz="2400" b="1" dirty="0" smtClean="0">
                <a:solidFill>
                  <a:schemeClr val="tx2"/>
                </a:solidFill>
                <a:cs typeface="Calibri"/>
              </a:rPr>
              <a:t>ke = 0.693/t1/2 = 0.693/2 h = 0.347 h−1</a:t>
            </a:r>
            <a:endParaRPr sz="2400" b="1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1" y="325430"/>
            <a:ext cx="6781800" cy="3408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213042" y="1683603"/>
            <a:ext cx="3401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.</a:t>
            </a: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37105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535940" y="421665"/>
            <a:ext cx="8095479" cy="15618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37301" marR="562865" algn="ctr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Co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tinuous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ermi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69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ous</a:t>
            </a:r>
            <a:endParaRPr sz="3200" dirty="0">
              <a:latin typeface="Calibri"/>
              <a:cs typeface="Calibri"/>
            </a:endParaRPr>
          </a:p>
          <a:p>
            <a:pPr marL="2428963" marR="2453176" algn="ctr">
              <a:lnSpc>
                <a:spcPts val="3840"/>
              </a:lnSpc>
              <a:spcBef>
                <a:spcPts val="23"/>
              </a:spcBef>
            </a:pP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14" baseline="1706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fusion</a:t>
            </a:r>
            <a:r>
              <a:rPr sz="4800" b="1" spc="-34" baseline="1706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-50" baseline="1706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qu</a:t>
            </a:r>
            <a:r>
              <a:rPr sz="4800" b="1" spc="-29" baseline="1706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4800" b="1" spc="14" baseline="1706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ns</a:t>
            </a:r>
            <a:endParaRPr sz="3200" dirty="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1916"/>
              </a:spcBef>
            </a:pPr>
            <a:r>
              <a:rPr sz="2400" spc="0" dirty="0" smtClean="0">
                <a:latin typeface="Arial"/>
                <a:cs typeface="Arial"/>
              </a:rPr>
              <a:t>• </a:t>
            </a:r>
            <a:r>
              <a:rPr sz="2400" spc="52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Al</a:t>
            </a:r>
            <a:r>
              <a:rPr sz="2400" spc="-19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er</a:t>
            </a:r>
            <a:r>
              <a:rPr sz="2400" spc="4" dirty="0" smtClean="0">
                <a:latin typeface="Calibri"/>
                <a:cs typeface="Calibri"/>
              </a:rPr>
              <a:t>n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-9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i</a:t>
            </a:r>
            <a:r>
              <a:rPr sz="2400" spc="-25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el</a:t>
            </a:r>
            <a:r>
              <a:rPr sz="2400" spc="-169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,</a:t>
            </a:r>
            <a:r>
              <a:rPr sz="2400" spc="25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the</a:t>
            </a:r>
            <a:r>
              <a:rPr sz="2400" spc="25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elimi</a:t>
            </a:r>
            <a:r>
              <a:rPr sz="2400" spc="-14" dirty="0" smtClean="0">
                <a:latin typeface="Calibri"/>
                <a:cs typeface="Calibri"/>
              </a:rPr>
              <a:t>n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tion</a:t>
            </a:r>
            <a:r>
              <a:rPr sz="2400" spc="244" dirty="0" smtClean="0">
                <a:latin typeface="Calibri"/>
                <a:cs typeface="Calibri"/>
              </a:rPr>
              <a:t> 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244" dirty="0" smtClean="0">
                <a:latin typeface="Calibri"/>
                <a:cs typeface="Calibri"/>
              </a:rPr>
              <a:t> </a:t>
            </a:r>
            <a:r>
              <a:rPr sz="2400" spc="-2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on</a:t>
            </a:r>
            <a:r>
              <a:rPr sz="2400" spc="-34" dirty="0" smtClean="0">
                <a:latin typeface="Calibri"/>
                <a:cs typeface="Calibri"/>
              </a:rPr>
              <a:t>s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25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249" dirty="0" smtClean="0">
                <a:latin typeface="Calibri"/>
                <a:cs typeface="Calibri"/>
              </a:rPr>
              <a:t> </a:t>
            </a:r>
            <a:r>
              <a:rPr sz="2400" spc="-2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an</a:t>
            </a:r>
            <a:r>
              <a:rPr sz="2400" spc="25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be</a:t>
            </a:r>
            <a:r>
              <a:rPr sz="2400" spc="254" dirty="0" smtClean="0">
                <a:latin typeface="Calibri"/>
                <a:cs typeface="Calibri"/>
              </a:rPr>
              <a:t> </a:t>
            </a:r>
            <a:r>
              <a:rPr sz="2400" spc="-1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9" dirty="0" smtClean="0">
                <a:latin typeface="Calibri"/>
                <a:cs typeface="Calibri"/>
              </a:rPr>
              <a:t>l</a:t>
            </a:r>
            <a:r>
              <a:rPr sz="2400" spc="0" dirty="0" smtClean="0">
                <a:latin typeface="Calibri"/>
                <a:cs typeface="Calibri"/>
              </a:rPr>
              <a:t>cul</a:t>
            </a:r>
            <a:r>
              <a:rPr sz="2400" spc="-14" dirty="0" smtClean="0">
                <a:latin typeface="Calibri"/>
                <a:cs typeface="Calibri"/>
              </a:rPr>
              <a:t>a</a:t>
            </a:r>
            <a:r>
              <a:rPr sz="2400" spc="-34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ed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8840" y="1982622"/>
            <a:ext cx="1260879" cy="659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9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with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ut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ts val="2590"/>
              </a:lnSpc>
              <a:spcBef>
                <a:spcPts val="2"/>
              </a:spcBef>
            </a:pPr>
            <a:r>
              <a:rPr sz="3600" spc="0" baseline="3413" dirty="0" smtClean="0">
                <a:latin typeface="Calibri"/>
                <a:cs typeface="Calibri"/>
              </a:rPr>
              <a:t>equ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</a:t>
            </a:r>
            <a:r>
              <a:rPr sz="3600" spc="-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: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69338" y="1982622"/>
            <a:ext cx="166664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pl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-34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ting  </a:t>
            </a:r>
            <a:r>
              <a:rPr sz="3600" spc="8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83279" y="1982622"/>
            <a:ext cx="278390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io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s  </a:t>
            </a:r>
            <a:r>
              <a:rPr sz="3600" spc="8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using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14566" y="1982622"/>
            <a:ext cx="48516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47026" y="1982622"/>
            <a:ext cx="120850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oll</a:t>
            </a:r>
            <a:r>
              <a:rPr sz="3600" spc="-1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wi</a:t>
            </a:r>
            <a:r>
              <a:rPr sz="3600" spc="-1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78839" y="2748677"/>
            <a:ext cx="775257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−(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−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)/(t</a:t>
            </a:r>
            <a:r>
              <a:rPr lang="en-US" sz="2400" b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− t</a:t>
            </a:r>
            <a:r>
              <a:rPr lang="en-US" sz="2400" b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C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are the first time/concentration pair and t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C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second time/concentration pair;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−[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(6.2 mg/L) −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(1.6 mg/L)] / (1 h −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= 0.339 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h−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t1/2 = 0.693/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=0.693/0.339 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h−1 </a:t>
            </a:r>
            <a:endParaRPr lang="en-US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= 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h.</a:t>
            </a:r>
            <a:endParaRPr lang="ar-IQ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35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/>
          <p:nvPr/>
        </p:nvSpPr>
        <p:spPr>
          <a:xfrm>
            <a:off x="3275838" y="3356991"/>
            <a:ext cx="3312414" cy="0"/>
          </a:xfrm>
          <a:custGeom>
            <a:avLst/>
            <a:gdLst/>
            <a:ahLst/>
            <a:cxnLst/>
            <a:rect l="l" t="t" r="r" b="b"/>
            <a:pathLst>
              <a:path w="3312414">
                <a:moveTo>
                  <a:pt x="0" y="0"/>
                </a:moveTo>
                <a:lnTo>
                  <a:pt x="3312414" y="0"/>
                </a:lnTo>
              </a:path>
            </a:pathLst>
          </a:custGeom>
          <a:ln w="19050">
            <a:solidFill>
              <a:srgbClr val="006F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275838" y="3356991"/>
            <a:ext cx="3312414" cy="0"/>
          </a:xfrm>
          <a:custGeom>
            <a:avLst/>
            <a:gdLst/>
            <a:ahLst/>
            <a:cxnLst/>
            <a:rect l="l" t="t" r="r" b="b"/>
            <a:pathLst>
              <a:path w="3312414">
                <a:moveTo>
                  <a:pt x="3312414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6F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103782" y="421665"/>
            <a:ext cx="6964772" cy="9202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Co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tinuous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ermi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69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ous</a:t>
            </a:r>
            <a:endParaRPr sz="3200">
              <a:latin typeface="Calibri"/>
              <a:cs typeface="Calibri"/>
            </a:endParaRPr>
          </a:p>
          <a:p>
            <a:pPr marL="1861121" marR="1890310" algn="ctr">
              <a:lnSpc>
                <a:spcPts val="3840"/>
              </a:lnSpc>
              <a:spcBef>
                <a:spcPts val="23"/>
              </a:spcBef>
            </a:pP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14" baseline="1706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fusion</a:t>
            </a:r>
            <a:r>
              <a:rPr sz="4800" b="1" spc="-34" baseline="1706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-50" baseline="1706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qu</a:t>
            </a:r>
            <a:r>
              <a:rPr sz="4800" b="1" spc="-29" baseline="1706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4800" b="1" spc="14" baseline="1706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ns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5940" y="1634902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78840" y="1653286"/>
            <a:ext cx="377408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 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olume of di</a:t>
            </a:r>
            <a:r>
              <a:rPr sz="3600" spc="-1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tribution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(V</a:t>
            </a:r>
            <a:r>
              <a:rPr lang="ar-IQ" sz="3600" spc="0" baseline="3413" dirty="0" smtClean="0">
                <a:latin typeface="Calibri"/>
                <a:cs typeface="Calibri"/>
              </a:rPr>
              <a:t>(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49215" y="1653286"/>
            <a:ext cx="221476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an be </a:t>
            </a:r>
            <a:r>
              <a:rPr sz="3600" spc="-1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ompu</a:t>
            </a:r>
            <a:r>
              <a:rPr sz="3600" spc="-2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60539" y="1653286"/>
            <a:ext cx="7240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using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581391" y="1653286"/>
            <a:ext cx="48501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78840" y="1982622"/>
            <a:ext cx="120872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oll</a:t>
            </a:r>
            <a:r>
              <a:rPr sz="3600" spc="-25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wing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082783" y="1982622"/>
            <a:ext cx="126140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equ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: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093589" y="2772664"/>
            <a:ext cx="1154811" cy="345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0"/>
              </a:lnSpc>
              <a:spcBef>
                <a:spcPts val="132"/>
              </a:spcBef>
            </a:pPr>
            <a:r>
              <a:rPr sz="2400" b="1" spc="0" baseline="27306" dirty="0" smtClean="0">
                <a:solidFill>
                  <a:srgbClr val="006FC0"/>
                </a:solidFill>
                <a:latin typeface="Calibri"/>
                <a:cs typeface="Calibri"/>
              </a:rPr>
              <a:t>-</a:t>
            </a:r>
            <a:r>
              <a:rPr sz="2400" b="1" spc="-14" baseline="27306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b="1" spc="-44" baseline="27306" dirty="0" err="1" smtClean="0">
                <a:solidFill>
                  <a:srgbClr val="006FC0"/>
                </a:solidFill>
                <a:latin typeface="Calibri"/>
                <a:cs typeface="Calibri"/>
              </a:rPr>
              <a:t>k</a:t>
            </a:r>
            <a:r>
              <a:rPr sz="2400" b="1" spc="0" baseline="20480" dirty="0" err="1" smtClean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2400" b="1" spc="-15" baseline="20480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b="1" spc="9" baseline="27306" dirty="0" smtClean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r>
              <a:rPr sz="2400" b="1" spc="-4" baseline="27306" dirty="0" smtClean="0">
                <a:solidFill>
                  <a:srgbClr val="006FC0"/>
                </a:solidFill>
                <a:latin typeface="Calibri"/>
                <a:cs typeface="Calibri"/>
              </a:rPr>
              <a:t>‘</a:t>
            </a:r>
            <a:r>
              <a:rPr lang="ar-IQ" sz="3600" b="1" spc="-4" baseline="10240" dirty="0" smtClean="0">
                <a:solidFill>
                  <a:srgbClr val="006FC0"/>
                </a:solidFill>
                <a:cs typeface="Calibri"/>
              </a:rPr>
              <a:t>(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15866" y="2787523"/>
            <a:ext cx="644455" cy="379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0"/>
              </a:lnSpc>
              <a:spcBef>
                <a:spcPts val="146"/>
              </a:spcBef>
            </a:pPr>
            <a:r>
              <a:rPr sz="3600" b="1" spc="-4" baseline="10240" dirty="0" smtClean="0">
                <a:solidFill>
                  <a:srgbClr val="006FC0"/>
                </a:solidFill>
                <a:latin typeface="Calibri"/>
                <a:cs typeface="Calibri"/>
              </a:rPr>
              <a:t>K</a:t>
            </a:r>
            <a:r>
              <a:rPr sz="2400" b="1" spc="0" baseline="-5120" dirty="0" smtClean="0">
                <a:solidFill>
                  <a:srgbClr val="006FC0"/>
                </a:solidFill>
                <a:latin typeface="Calibri"/>
                <a:cs typeface="Calibri"/>
              </a:rPr>
              <a:t>0</a:t>
            </a:r>
            <a:r>
              <a:rPr sz="2400" b="1" spc="6" baseline="-5120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600" b="1" spc="-4" baseline="10240" dirty="0" smtClean="0">
                <a:solidFill>
                  <a:srgbClr val="006FC0"/>
                </a:solidFill>
                <a:latin typeface="Calibri"/>
                <a:cs typeface="Calibri"/>
              </a:rPr>
              <a:t>(</a:t>
            </a:r>
            <a:r>
              <a:rPr sz="3600" b="1" spc="0" baseline="10240" dirty="0" smtClean="0">
                <a:solidFill>
                  <a:srgbClr val="006FC0"/>
                </a:solidFill>
                <a:latin typeface="Calibri"/>
                <a:cs typeface="Calibri"/>
              </a:rPr>
              <a:t>1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50105" y="2787523"/>
            <a:ext cx="44554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solidFill>
                  <a:srgbClr val="006FC0"/>
                </a:solidFill>
                <a:latin typeface="Calibri"/>
                <a:cs typeface="Calibri"/>
              </a:rPr>
              <a:t>– 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77414" y="3189884"/>
            <a:ext cx="47239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solidFill>
                  <a:srgbClr val="006FC0"/>
                </a:solidFill>
                <a:latin typeface="Calibri"/>
                <a:cs typeface="Calibri"/>
              </a:rPr>
              <a:t>V =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15000" y="3577590"/>
            <a:ext cx="289327" cy="345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0"/>
              </a:lnSpc>
              <a:spcBef>
                <a:spcPts val="132"/>
              </a:spcBef>
            </a:pPr>
            <a:r>
              <a:rPr sz="3600" b="1" spc="4" baseline="2275" dirty="0" smtClean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01695" y="3592449"/>
            <a:ext cx="340551" cy="379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0"/>
              </a:lnSpc>
              <a:spcBef>
                <a:spcPts val="146"/>
              </a:spcBef>
            </a:pPr>
            <a:r>
              <a:rPr sz="3600" b="1" spc="-54" baseline="10240" dirty="0" err="1" smtClean="0">
                <a:solidFill>
                  <a:srgbClr val="006FC0"/>
                </a:solidFill>
                <a:latin typeface="Calibri"/>
                <a:cs typeface="Calibri"/>
              </a:rPr>
              <a:t>K</a:t>
            </a:r>
            <a:r>
              <a:rPr sz="2400" b="1" spc="0" baseline="-5120" dirty="0" err="1" smtClean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32403" y="3592449"/>
            <a:ext cx="695930" cy="379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20"/>
              </a:lnSpc>
              <a:spcBef>
                <a:spcPts val="146"/>
              </a:spcBef>
            </a:pPr>
            <a:r>
              <a:rPr lang="ar-IQ" sz="3600" b="1" spc="-4" baseline="2275" dirty="0">
                <a:solidFill>
                  <a:srgbClr val="006FC0"/>
                </a:solidFill>
                <a:cs typeface="Calibri"/>
              </a:rPr>
              <a:t>]</a:t>
            </a:r>
            <a:r>
              <a:rPr sz="3600" b="1" spc="0" baseline="10240" dirty="0" err="1" smtClean="0">
                <a:solidFill>
                  <a:srgbClr val="006FC0"/>
                </a:solidFill>
                <a:latin typeface="Calibri"/>
                <a:cs typeface="Calibri"/>
              </a:rPr>
              <a:t>C</a:t>
            </a:r>
            <a:r>
              <a:rPr sz="2400" b="1" spc="0" baseline="-5120" dirty="0" err="1" smtClean="0">
                <a:solidFill>
                  <a:srgbClr val="006FC0"/>
                </a:solidFill>
                <a:latin typeface="Calibri"/>
                <a:cs typeface="Calibri"/>
              </a:rPr>
              <a:t>m</a:t>
            </a:r>
            <a:r>
              <a:rPr sz="2400" b="1" spc="-9" baseline="-5120" dirty="0" err="1" smtClean="0">
                <a:solidFill>
                  <a:srgbClr val="006FC0"/>
                </a:solidFill>
                <a:latin typeface="Calibri"/>
                <a:cs typeface="Calibri"/>
              </a:rPr>
              <a:t>a</a:t>
            </a:r>
            <a:r>
              <a:rPr sz="2400" b="1" spc="0" baseline="-5120" dirty="0" err="1" smtClean="0">
                <a:solidFill>
                  <a:srgbClr val="006FC0"/>
                </a:solidFill>
                <a:latin typeface="Calibri"/>
                <a:cs typeface="Calibri"/>
              </a:rPr>
              <a:t>x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18203" y="3592449"/>
            <a:ext cx="22291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solidFill>
                  <a:srgbClr val="006FC0"/>
                </a:solidFill>
                <a:latin typeface="Calibri"/>
                <a:cs typeface="Calibri"/>
              </a:rPr>
              <a:t>–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39437" y="3592449"/>
            <a:ext cx="1167236" cy="379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20"/>
              </a:lnSpc>
              <a:spcBef>
                <a:spcPts val="146"/>
              </a:spcBef>
            </a:pPr>
            <a:r>
              <a:rPr lang="ar-IQ" sz="3600" b="1" spc="-4" baseline="2275" dirty="0" smtClean="0">
                <a:solidFill>
                  <a:srgbClr val="006FC0"/>
                </a:solidFill>
                <a:cs typeface="Calibri"/>
              </a:rPr>
              <a:t>)</a:t>
            </a:r>
            <a:r>
              <a:rPr sz="3600" b="1" spc="-4" baseline="10240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600" b="1" spc="0" baseline="10240" dirty="0" err="1" smtClean="0">
                <a:solidFill>
                  <a:srgbClr val="006FC0"/>
                </a:solidFill>
                <a:latin typeface="Calibri"/>
                <a:cs typeface="Calibri"/>
              </a:rPr>
              <a:t>C</a:t>
            </a:r>
            <a:r>
              <a:rPr sz="2400" b="1" spc="-4" baseline="-5120" dirty="0" err="1" smtClean="0">
                <a:solidFill>
                  <a:srgbClr val="006FC0"/>
                </a:solidFill>
                <a:latin typeface="Calibri"/>
                <a:cs typeface="Calibri"/>
              </a:rPr>
              <a:t>p</a:t>
            </a:r>
            <a:r>
              <a:rPr sz="2400" b="1" spc="-14" baseline="-5120" dirty="0" err="1" smtClean="0">
                <a:solidFill>
                  <a:srgbClr val="006FC0"/>
                </a:solidFill>
                <a:latin typeface="Calibri"/>
                <a:cs typeface="Calibri"/>
              </a:rPr>
              <a:t>r</a:t>
            </a:r>
            <a:r>
              <a:rPr sz="2400" b="1" spc="0" baseline="-5120" dirty="0" err="1" smtClean="0">
                <a:solidFill>
                  <a:srgbClr val="006FC0"/>
                </a:solidFill>
                <a:latin typeface="Calibri"/>
                <a:cs typeface="Calibri"/>
              </a:rPr>
              <a:t>edose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347972"/>
            <a:ext cx="339017" cy="3210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lang="en-US" sz="3200" spc="-4" baseline="10240" dirty="0" smtClean="0">
                <a:cs typeface="Calibri"/>
              </a:rPr>
              <a:t>K</a:t>
            </a:r>
            <a:r>
              <a:rPr lang="en-US" sz="2000" baseline="-5120" dirty="0" smtClean="0">
                <a:cs typeface="Calibri"/>
              </a:rPr>
              <a:t>0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2076" y="4347972"/>
            <a:ext cx="135916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i</a:t>
            </a:r>
            <a:r>
              <a:rPr sz="3000" spc="-9" baseline="2730" dirty="0" smtClean="0">
                <a:latin typeface="Calibri"/>
                <a:cs typeface="Calibri"/>
              </a:rPr>
              <a:t>n</a:t>
            </a:r>
            <a:r>
              <a:rPr sz="3000" spc="0" baseline="2730" dirty="0" smtClean="0">
                <a:latin typeface="Calibri"/>
                <a:cs typeface="Calibri"/>
              </a:rPr>
              <a:t>fusion</a:t>
            </a:r>
            <a:r>
              <a:rPr sz="3000" spc="-9" baseline="2730" dirty="0" smtClean="0">
                <a:latin typeface="Calibri"/>
                <a:cs typeface="Calibri"/>
              </a:rPr>
              <a:t> </a:t>
            </a:r>
            <a:r>
              <a:rPr sz="3000" spc="-39" baseline="2730" dirty="0" smtClean="0">
                <a:latin typeface="Calibri"/>
                <a:cs typeface="Calibri"/>
              </a:rPr>
              <a:t>r</a:t>
            </a:r>
            <a:r>
              <a:rPr sz="3000" spc="-25" baseline="2730" dirty="0" smtClean="0">
                <a:latin typeface="Calibri"/>
                <a:cs typeface="Calibri"/>
              </a:rPr>
              <a:t>at</a:t>
            </a:r>
            <a:r>
              <a:rPr sz="3000" spc="0" baseline="2730" dirty="0" smtClean="0">
                <a:latin typeface="Calibri"/>
                <a:cs typeface="Calibri"/>
              </a:rPr>
              <a:t>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683404"/>
            <a:ext cx="2976074" cy="6154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5"/>
              </a:lnSpc>
              <a:spcBef>
                <a:spcPts val="122"/>
              </a:spcBef>
            </a:pPr>
            <a:r>
              <a:rPr sz="3000" spc="-59" baseline="9557" dirty="0" smtClean="0">
                <a:latin typeface="Calibri"/>
                <a:cs typeface="Calibri"/>
              </a:rPr>
              <a:t>k</a:t>
            </a:r>
            <a:r>
              <a:rPr sz="1950" spc="-4" baseline="-6301" dirty="0" smtClean="0">
                <a:latin typeface="Calibri"/>
                <a:cs typeface="Calibri"/>
              </a:rPr>
              <a:t>e</a:t>
            </a:r>
            <a:r>
              <a:rPr sz="3000" spc="0" baseline="9557" dirty="0" smtClean="0">
                <a:latin typeface="Calibri"/>
                <a:cs typeface="Calibri"/>
              </a:rPr>
              <a:t>:</a:t>
            </a:r>
            <a:r>
              <a:rPr sz="3000" spc="-6" baseline="9557" dirty="0" smtClean="0">
                <a:latin typeface="Calibri"/>
                <a:cs typeface="Calibri"/>
              </a:rPr>
              <a:t> </a:t>
            </a:r>
            <a:r>
              <a:rPr sz="3000" spc="0" baseline="9557" dirty="0" smtClean="0">
                <a:latin typeface="Calibri"/>
                <a:cs typeface="Calibri"/>
              </a:rPr>
              <a:t>e</a:t>
            </a:r>
            <a:r>
              <a:rPr sz="3000" spc="-4" baseline="9557" dirty="0" smtClean="0">
                <a:latin typeface="Calibri"/>
                <a:cs typeface="Calibri"/>
              </a:rPr>
              <a:t>l</a:t>
            </a:r>
            <a:r>
              <a:rPr sz="3000" spc="0" baseline="9557" dirty="0" smtClean="0">
                <a:latin typeface="Calibri"/>
                <a:cs typeface="Calibri"/>
              </a:rPr>
              <a:t>i</a:t>
            </a:r>
            <a:r>
              <a:rPr sz="3000" spc="-9" baseline="9557" dirty="0" smtClean="0">
                <a:latin typeface="Calibri"/>
                <a:cs typeface="Calibri"/>
              </a:rPr>
              <a:t>m</a:t>
            </a:r>
            <a:r>
              <a:rPr sz="3000" spc="0" baseline="9557" dirty="0" smtClean="0">
                <a:latin typeface="Calibri"/>
                <a:cs typeface="Calibri"/>
              </a:rPr>
              <a:t>in</a:t>
            </a:r>
            <a:r>
              <a:rPr sz="3000" spc="-29" baseline="9557" dirty="0" smtClean="0">
                <a:latin typeface="Calibri"/>
                <a:cs typeface="Calibri"/>
              </a:rPr>
              <a:t>a</a:t>
            </a:r>
            <a:r>
              <a:rPr sz="3000" spc="0" baseline="9557" dirty="0" smtClean="0">
                <a:latin typeface="Calibri"/>
                <a:cs typeface="Calibri"/>
              </a:rPr>
              <a:t>ti</a:t>
            </a:r>
            <a:r>
              <a:rPr sz="3000" spc="-4" baseline="9557" dirty="0" smtClean="0">
                <a:latin typeface="Calibri"/>
                <a:cs typeface="Calibri"/>
              </a:rPr>
              <a:t>o</a:t>
            </a:r>
            <a:r>
              <a:rPr sz="3000" spc="0" baseline="9557" dirty="0" smtClean="0">
                <a:latin typeface="Calibri"/>
                <a:cs typeface="Calibri"/>
              </a:rPr>
              <a:t>n</a:t>
            </a:r>
            <a:r>
              <a:rPr sz="3000" spc="29" baseline="9557" dirty="0" smtClean="0">
                <a:latin typeface="Calibri"/>
                <a:cs typeface="Calibri"/>
              </a:rPr>
              <a:t> </a:t>
            </a:r>
            <a:r>
              <a:rPr sz="3000" spc="-39" baseline="9557" dirty="0" smtClean="0">
                <a:latin typeface="Calibri"/>
                <a:cs typeface="Calibri"/>
              </a:rPr>
              <a:t>r</a:t>
            </a:r>
            <a:r>
              <a:rPr sz="3000" spc="-25" baseline="9557" dirty="0" smtClean="0">
                <a:latin typeface="Calibri"/>
                <a:cs typeface="Calibri"/>
              </a:rPr>
              <a:t>at</a:t>
            </a:r>
            <a:r>
              <a:rPr sz="3000" spc="0" baseline="9557" dirty="0" smtClean="0">
                <a:latin typeface="Calibri"/>
                <a:cs typeface="Calibri"/>
              </a:rPr>
              <a:t>e</a:t>
            </a:r>
            <a:r>
              <a:rPr sz="3000" spc="9" baseline="9557" dirty="0" smtClean="0">
                <a:latin typeface="Calibri"/>
                <a:cs typeface="Calibri"/>
              </a:rPr>
              <a:t> </a:t>
            </a:r>
            <a:r>
              <a:rPr sz="3000" spc="-9" baseline="9557" dirty="0" smtClean="0">
                <a:latin typeface="Calibri"/>
                <a:cs typeface="Calibri"/>
              </a:rPr>
              <a:t>c</a:t>
            </a:r>
            <a:r>
              <a:rPr sz="3000" spc="0" baseline="9557" dirty="0" smtClean="0">
                <a:latin typeface="Calibri"/>
                <a:cs typeface="Calibri"/>
              </a:rPr>
              <a:t>on</a:t>
            </a:r>
            <a:r>
              <a:rPr sz="3000" spc="-29" baseline="9557" dirty="0" smtClean="0">
                <a:latin typeface="Calibri"/>
                <a:cs typeface="Calibri"/>
              </a:rPr>
              <a:t>s</a:t>
            </a:r>
            <a:r>
              <a:rPr sz="3000" spc="-25" baseline="9557" dirty="0" smtClean="0">
                <a:latin typeface="Calibri"/>
                <a:cs typeface="Calibri"/>
              </a:rPr>
              <a:t>t</a:t>
            </a:r>
            <a:r>
              <a:rPr sz="3000" spc="0" baseline="9557" dirty="0" smtClean="0">
                <a:latin typeface="Calibri"/>
                <a:cs typeface="Calibri"/>
              </a:rPr>
              <a:t>a</a:t>
            </a:r>
            <a:r>
              <a:rPr sz="3000" spc="-25" baseline="9557" dirty="0" smtClean="0">
                <a:latin typeface="Calibri"/>
                <a:cs typeface="Calibri"/>
              </a:rPr>
              <a:t>n</a:t>
            </a:r>
            <a:r>
              <a:rPr sz="3000" spc="0" baseline="9557" dirty="0" smtClean="0">
                <a:latin typeface="Calibri"/>
                <a:cs typeface="Calibri"/>
              </a:rPr>
              <a:t>t</a:t>
            </a:r>
            <a:endParaRPr sz="2000" dirty="0">
              <a:latin typeface="Calibri"/>
              <a:cs typeface="Calibri"/>
            </a:endParaRPr>
          </a:p>
          <a:p>
            <a:pPr marL="12700" marR="44394">
              <a:lnSpc>
                <a:spcPts val="2330"/>
              </a:lnSpc>
            </a:pPr>
            <a:r>
              <a:rPr sz="3000" spc="9" baseline="1365" dirty="0" smtClean="0">
                <a:latin typeface="Calibri"/>
                <a:cs typeface="Calibri"/>
              </a:rPr>
              <a:t>t</a:t>
            </a:r>
            <a:r>
              <a:rPr sz="3000" spc="0" baseline="1365" dirty="0" smtClean="0">
                <a:latin typeface="Calibri"/>
                <a:cs typeface="Calibri"/>
              </a:rPr>
              <a:t>‘:</a:t>
            </a:r>
            <a:r>
              <a:rPr sz="3000" spc="-1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i</a:t>
            </a:r>
            <a:r>
              <a:rPr sz="3000" spc="-9" baseline="1365" dirty="0" smtClean="0">
                <a:latin typeface="Calibri"/>
                <a:cs typeface="Calibri"/>
              </a:rPr>
              <a:t>n</a:t>
            </a:r>
            <a:r>
              <a:rPr sz="3000" spc="0" baseline="1365" dirty="0" smtClean="0">
                <a:latin typeface="Calibri"/>
                <a:cs typeface="Calibri"/>
              </a:rPr>
              <a:t>fusion</a:t>
            </a:r>
            <a:r>
              <a:rPr sz="3000" spc="-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ti</a:t>
            </a:r>
            <a:r>
              <a:rPr sz="3000" spc="-9" baseline="1365" dirty="0" smtClean="0">
                <a:latin typeface="Calibri"/>
                <a:cs typeface="Calibri"/>
              </a:rPr>
              <a:t>m</a:t>
            </a:r>
            <a:r>
              <a:rPr sz="3000" spc="0" baseline="1365" dirty="0" smtClean="0">
                <a:latin typeface="Calibri"/>
                <a:cs typeface="Calibri"/>
              </a:rPr>
              <a:t>e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5354193"/>
            <a:ext cx="561818" cy="3210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45"/>
              </a:lnSpc>
              <a:spcBef>
                <a:spcPts val="122"/>
              </a:spcBef>
            </a:pPr>
            <a:r>
              <a:rPr sz="3000" baseline="9557" dirty="0" smtClean="0">
                <a:latin typeface="Calibri"/>
                <a:cs typeface="Calibri"/>
              </a:rPr>
              <a:t>C</a:t>
            </a:r>
            <a:r>
              <a:rPr sz="1950" baseline="-6301" dirty="0" smtClean="0">
                <a:latin typeface="Calibri"/>
                <a:cs typeface="Calibri"/>
              </a:rPr>
              <a:t>m</a:t>
            </a:r>
            <a:r>
              <a:rPr sz="1950" spc="-9" baseline="-6301" dirty="0" smtClean="0">
                <a:latin typeface="Calibri"/>
                <a:cs typeface="Calibri"/>
              </a:rPr>
              <a:t>a</a:t>
            </a:r>
            <a:r>
              <a:rPr sz="1950" spc="0" baseline="-6301" dirty="0" smtClean="0">
                <a:latin typeface="Calibri"/>
                <a:cs typeface="Calibri"/>
              </a:rPr>
              <a:t>x</a:t>
            </a:r>
            <a:r>
              <a:rPr sz="3000" spc="0" baseline="9557" dirty="0" smtClean="0"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1826" y="5354193"/>
            <a:ext cx="486077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m</a:t>
            </a:r>
            <a:r>
              <a:rPr sz="3000" spc="-29" baseline="2730" dirty="0" smtClean="0">
                <a:latin typeface="Calibri"/>
                <a:cs typeface="Calibri"/>
              </a:rPr>
              <a:t>a</a:t>
            </a:r>
            <a:r>
              <a:rPr sz="3000" spc="0" baseline="2730" dirty="0" smtClean="0">
                <a:latin typeface="Calibri"/>
                <a:cs typeface="Calibri"/>
              </a:rPr>
              <a:t>x</a:t>
            </a:r>
            <a:r>
              <a:rPr sz="3000" spc="-4" baseline="2730" dirty="0" smtClean="0">
                <a:latin typeface="Calibri"/>
                <a:cs typeface="Calibri"/>
              </a:rPr>
              <a:t>i</a:t>
            </a:r>
            <a:r>
              <a:rPr sz="3000" spc="0" baseline="2730" dirty="0" smtClean="0">
                <a:latin typeface="Calibri"/>
                <a:cs typeface="Calibri"/>
              </a:rPr>
              <a:t>mum</a:t>
            </a:r>
            <a:r>
              <a:rPr sz="3000" spc="9" baseline="2730" dirty="0" smtClean="0">
                <a:latin typeface="Calibri"/>
                <a:cs typeface="Calibri"/>
              </a:rPr>
              <a:t> </a:t>
            </a:r>
            <a:r>
              <a:rPr sz="3000" spc="-9" baseline="2730" dirty="0" smtClean="0">
                <a:latin typeface="Calibri"/>
                <a:cs typeface="Calibri"/>
              </a:rPr>
              <a:t>c</a:t>
            </a:r>
            <a:r>
              <a:rPr sz="3000" spc="0" baseline="2730" dirty="0" smtClean="0">
                <a:latin typeface="Calibri"/>
                <a:cs typeface="Calibri"/>
              </a:rPr>
              <a:t>on</a:t>
            </a:r>
            <a:r>
              <a:rPr sz="3000" spc="4" baseline="2730" dirty="0" smtClean="0">
                <a:latin typeface="Calibri"/>
                <a:cs typeface="Calibri"/>
              </a:rPr>
              <a:t>c</a:t>
            </a:r>
            <a:r>
              <a:rPr sz="3000" spc="0" baseline="2730" dirty="0" smtClean="0">
                <a:latin typeface="Calibri"/>
                <a:cs typeface="Calibri"/>
              </a:rPr>
              <a:t>e</a:t>
            </a:r>
            <a:r>
              <a:rPr sz="3000" spc="-19" baseline="2730" dirty="0" smtClean="0">
                <a:latin typeface="Calibri"/>
                <a:cs typeface="Calibri"/>
              </a:rPr>
              <a:t>n</a:t>
            </a:r>
            <a:r>
              <a:rPr sz="3000" spc="0" baseline="2730" dirty="0" smtClean="0">
                <a:latin typeface="Calibri"/>
                <a:cs typeface="Calibri"/>
              </a:rPr>
              <a:t>t</a:t>
            </a:r>
            <a:r>
              <a:rPr sz="3000" spc="-34" baseline="2730" dirty="0" smtClean="0">
                <a:latin typeface="Calibri"/>
                <a:cs typeface="Calibri"/>
              </a:rPr>
              <a:t>r</a:t>
            </a:r>
            <a:r>
              <a:rPr sz="3000" spc="-25" baseline="2730" dirty="0" smtClean="0">
                <a:latin typeface="Calibri"/>
                <a:cs typeface="Calibri"/>
              </a:rPr>
              <a:t>a</a:t>
            </a:r>
            <a:r>
              <a:rPr sz="3000" spc="0" baseline="2730" dirty="0" smtClean="0">
                <a:latin typeface="Calibri"/>
                <a:cs typeface="Calibri"/>
              </a:rPr>
              <a:t>tion</a:t>
            </a:r>
            <a:r>
              <a:rPr sz="3000" spc="-9" baseline="2730" dirty="0" smtClean="0">
                <a:latin typeface="Calibri"/>
                <a:cs typeface="Calibri"/>
              </a:rPr>
              <a:t> </a:t>
            </a:r>
            <a:r>
              <a:rPr sz="3000" spc="-25" baseline="2730" dirty="0" smtClean="0">
                <a:latin typeface="Calibri"/>
                <a:cs typeface="Calibri"/>
              </a:rPr>
              <a:t>a</a:t>
            </a:r>
            <a:r>
              <a:rPr sz="3000" spc="0" baseline="2730" dirty="0" smtClean="0">
                <a:latin typeface="Calibri"/>
                <a:cs typeface="Calibri"/>
              </a:rPr>
              <a:t>t</a:t>
            </a:r>
            <a:r>
              <a:rPr sz="3000" spc="1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the</a:t>
            </a:r>
            <a:r>
              <a:rPr sz="3000" spc="-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end of</a:t>
            </a:r>
            <a:r>
              <a:rPr sz="3000" spc="-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i</a:t>
            </a:r>
            <a:r>
              <a:rPr sz="3000" spc="-9" baseline="2730" dirty="0" smtClean="0">
                <a:latin typeface="Calibri"/>
                <a:cs typeface="Calibri"/>
              </a:rPr>
              <a:t>n</a:t>
            </a:r>
            <a:r>
              <a:rPr sz="3000" spc="0" baseline="2730" dirty="0" smtClean="0">
                <a:latin typeface="Calibri"/>
                <a:cs typeface="Calibri"/>
              </a:rPr>
              <a:t>fusion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5689422"/>
            <a:ext cx="831573" cy="3210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45"/>
              </a:lnSpc>
              <a:spcBef>
                <a:spcPts val="122"/>
              </a:spcBef>
            </a:pPr>
            <a:r>
              <a:rPr sz="3000" baseline="9557" dirty="0" smtClean="0">
                <a:latin typeface="Calibri"/>
                <a:cs typeface="Calibri"/>
              </a:rPr>
              <a:t>C</a:t>
            </a:r>
            <a:r>
              <a:rPr sz="1950" baseline="-6301" dirty="0" smtClean="0">
                <a:latin typeface="Calibri"/>
                <a:cs typeface="Calibri"/>
              </a:rPr>
              <a:t>p</a:t>
            </a:r>
            <a:r>
              <a:rPr sz="1950" spc="-9" baseline="-6301" dirty="0" smtClean="0">
                <a:latin typeface="Calibri"/>
                <a:cs typeface="Calibri"/>
              </a:rPr>
              <a:t>r</a:t>
            </a:r>
            <a:r>
              <a:rPr sz="1950" spc="0" baseline="-6301" dirty="0" smtClean="0">
                <a:latin typeface="Calibri"/>
                <a:cs typeface="Calibri"/>
              </a:rPr>
              <a:t>e</a:t>
            </a:r>
            <a:r>
              <a:rPr sz="1950" spc="-4" baseline="-6301" dirty="0" smtClean="0">
                <a:latin typeface="Calibri"/>
                <a:cs typeface="Calibri"/>
              </a:rPr>
              <a:t>d</a:t>
            </a:r>
            <a:r>
              <a:rPr sz="1950" spc="4" baseline="-6301" dirty="0" smtClean="0">
                <a:latin typeface="Calibri"/>
                <a:cs typeface="Calibri"/>
              </a:rPr>
              <a:t>o</a:t>
            </a:r>
            <a:r>
              <a:rPr sz="1950" spc="-4" baseline="-6301" dirty="0" smtClean="0">
                <a:latin typeface="Calibri"/>
                <a:cs typeface="Calibri"/>
              </a:rPr>
              <a:t>s</a:t>
            </a:r>
            <a:r>
              <a:rPr sz="1950" spc="0" baseline="-6301" dirty="0" smtClean="0">
                <a:latin typeface="Calibri"/>
                <a:cs typeface="Calibri"/>
              </a:rPr>
              <a:t>e</a:t>
            </a:r>
            <a:r>
              <a:rPr sz="3000" spc="0" baseline="9557" dirty="0" smtClean="0"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53058" y="5689422"/>
            <a:ext cx="240126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p</a:t>
            </a:r>
            <a:r>
              <a:rPr sz="3000" spc="-25" baseline="2730" dirty="0" smtClean="0">
                <a:latin typeface="Calibri"/>
                <a:cs typeface="Calibri"/>
              </a:rPr>
              <a:t>r</a:t>
            </a:r>
            <a:r>
              <a:rPr sz="3000" spc="0" baseline="2730" dirty="0" smtClean="0">
                <a:latin typeface="Calibri"/>
                <a:cs typeface="Calibri"/>
              </a:rPr>
              <a:t>edose </a:t>
            </a:r>
            <a:r>
              <a:rPr sz="3000" spc="-9" baseline="2730" dirty="0" smtClean="0">
                <a:latin typeface="Calibri"/>
                <a:cs typeface="Calibri"/>
              </a:rPr>
              <a:t>c</a:t>
            </a:r>
            <a:r>
              <a:rPr sz="3000" spc="0" baseline="2730" dirty="0" smtClean="0">
                <a:latin typeface="Calibri"/>
                <a:cs typeface="Calibri"/>
              </a:rPr>
              <a:t>on</a:t>
            </a:r>
            <a:r>
              <a:rPr sz="3000" spc="4" baseline="2730" dirty="0" smtClean="0">
                <a:latin typeface="Calibri"/>
                <a:cs typeface="Calibri"/>
              </a:rPr>
              <a:t>c</a:t>
            </a:r>
            <a:r>
              <a:rPr sz="3000" spc="0" baseline="2730" dirty="0" smtClean="0">
                <a:latin typeface="Calibri"/>
                <a:cs typeface="Calibri"/>
              </a:rPr>
              <a:t>e</a:t>
            </a:r>
            <a:r>
              <a:rPr sz="3000" spc="-19" baseline="2730" dirty="0" smtClean="0">
                <a:latin typeface="Calibri"/>
                <a:cs typeface="Calibri"/>
              </a:rPr>
              <a:t>n</a:t>
            </a:r>
            <a:r>
              <a:rPr sz="3000" spc="0" baseline="2730" dirty="0" smtClean="0">
                <a:latin typeface="Calibri"/>
                <a:cs typeface="Calibri"/>
              </a:rPr>
              <a:t>t</a:t>
            </a:r>
            <a:r>
              <a:rPr sz="3000" spc="-34" baseline="2730" dirty="0" smtClean="0">
                <a:latin typeface="Calibri"/>
                <a:cs typeface="Calibri"/>
              </a:rPr>
              <a:t>r</a:t>
            </a:r>
            <a:r>
              <a:rPr sz="3000" spc="-25" baseline="2730" dirty="0" smtClean="0">
                <a:latin typeface="Calibri"/>
                <a:cs typeface="Calibri"/>
              </a:rPr>
              <a:t>a</a:t>
            </a:r>
            <a:r>
              <a:rPr sz="3000" spc="0" baseline="2730" dirty="0" smtClean="0">
                <a:latin typeface="Calibri"/>
                <a:cs typeface="Calibri"/>
              </a:rPr>
              <a:t>tion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9" name="object 18"/>
          <p:cNvSpPr txBox="1"/>
          <p:nvPr/>
        </p:nvSpPr>
        <p:spPr>
          <a:xfrm>
            <a:off x="5929720" y="3581400"/>
            <a:ext cx="930819" cy="345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0"/>
              </a:lnSpc>
              <a:spcBef>
                <a:spcPts val="132"/>
              </a:spcBef>
            </a:pPr>
            <a:r>
              <a:rPr sz="2400" b="1" spc="0" baseline="27306" dirty="0" smtClean="0">
                <a:solidFill>
                  <a:srgbClr val="006FC0"/>
                </a:solidFill>
                <a:latin typeface="Calibri"/>
                <a:cs typeface="Calibri"/>
              </a:rPr>
              <a:t>-</a:t>
            </a:r>
            <a:r>
              <a:rPr sz="2400" b="1" spc="-14" baseline="27306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b="1" spc="-44" baseline="27306" dirty="0" err="1" smtClean="0">
                <a:solidFill>
                  <a:srgbClr val="006FC0"/>
                </a:solidFill>
                <a:latin typeface="Calibri"/>
                <a:cs typeface="Calibri"/>
              </a:rPr>
              <a:t>k</a:t>
            </a:r>
            <a:r>
              <a:rPr sz="2400" b="1" spc="0" baseline="20480" dirty="0" err="1" smtClean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2400" b="1" spc="-15" baseline="20480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b="1" spc="9" baseline="27306" dirty="0" smtClean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r>
              <a:rPr lang="ar-IQ" sz="4000" b="1" spc="-4" baseline="3413" dirty="0">
                <a:solidFill>
                  <a:srgbClr val="0070C0"/>
                </a:solidFill>
                <a:cs typeface="Calibri"/>
              </a:rPr>
              <a:t>[</a:t>
            </a:r>
            <a:r>
              <a:rPr lang="ar-IQ" sz="2400" b="1" spc="-4" baseline="2275" dirty="0" smtClean="0">
                <a:solidFill>
                  <a:srgbClr val="006FC0"/>
                </a:solidFill>
                <a:cs typeface="Calibri"/>
              </a:rPr>
              <a:t> </a:t>
            </a:r>
            <a:r>
              <a:rPr lang="ar-IQ" sz="3600" b="1" spc="-4" baseline="10240" dirty="0" smtClean="0">
                <a:solidFill>
                  <a:srgbClr val="006FC0"/>
                </a:solidFill>
                <a:cs typeface="Calibri"/>
              </a:rPr>
              <a:t>(</a:t>
            </a:r>
            <a:r>
              <a:rPr lang="ar-IQ" sz="2400" b="1" spc="-4" baseline="27306" dirty="0" smtClean="0">
                <a:solidFill>
                  <a:srgbClr val="006FC0"/>
                </a:solidFill>
                <a:cs typeface="Calibri"/>
              </a:rPr>
              <a:t>‘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833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1115618" y="2708910"/>
            <a:ext cx="5976696" cy="0"/>
          </a:xfrm>
          <a:custGeom>
            <a:avLst/>
            <a:gdLst/>
            <a:ahLst/>
            <a:cxnLst/>
            <a:rect l="l" t="t" r="r" b="b"/>
            <a:pathLst>
              <a:path w="5976696">
                <a:moveTo>
                  <a:pt x="0" y="0"/>
                </a:moveTo>
                <a:lnTo>
                  <a:pt x="5976696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15618" y="2708910"/>
            <a:ext cx="5976696" cy="0"/>
          </a:xfrm>
          <a:custGeom>
            <a:avLst/>
            <a:gdLst/>
            <a:ahLst/>
            <a:cxnLst/>
            <a:rect l="l" t="t" r="r" b="b"/>
            <a:pathLst>
              <a:path w="5976696">
                <a:moveTo>
                  <a:pt x="5976696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03782" y="421665"/>
            <a:ext cx="6964772" cy="9202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Co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tinuous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ermi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69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ous</a:t>
            </a:r>
            <a:endParaRPr sz="3200">
              <a:latin typeface="Calibri"/>
              <a:cs typeface="Calibri"/>
            </a:endParaRPr>
          </a:p>
          <a:p>
            <a:pPr marL="1861121" marR="1890310" algn="ctr">
              <a:lnSpc>
                <a:spcPts val="3840"/>
              </a:lnSpc>
              <a:spcBef>
                <a:spcPts val="23"/>
              </a:spcBef>
            </a:pP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14" baseline="1706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fusion</a:t>
            </a:r>
            <a:r>
              <a:rPr sz="4800" b="1" spc="-34" baseline="1706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-50" baseline="1706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qu</a:t>
            </a:r>
            <a:r>
              <a:rPr sz="4800" b="1" spc="-29" baseline="1706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4800" b="1" spc="14" baseline="1706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ns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75887" y="2053335"/>
            <a:ext cx="1920113" cy="4060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20"/>
              </a:lnSpc>
              <a:spcBef>
                <a:spcPts val="156"/>
              </a:spcBef>
            </a:pPr>
            <a:r>
              <a:rPr sz="2400" spc="0" baseline="23893" dirty="0" smtClean="0">
                <a:latin typeface="Calibri"/>
                <a:cs typeface="Calibri"/>
              </a:rPr>
              <a:t>–</a:t>
            </a:r>
            <a:r>
              <a:rPr sz="2400" spc="1" baseline="23893" dirty="0" smtClean="0">
                <a:latin typeface="Calibri"/>
                <a:cs typeface="Calibri"/>
              </a:rPr>
              <a:t> </a:t>
            </a:r>
            <a:r>
              <a:rPr sz="2400" spc="-4" baseline="23893" dirty="0" smtClean="0">
                <a:latin typeface="Calibri"/>
                <a:cs typeface="Calibri"/>
              </a:rPr>
              <a:t>(0</a:t>
            </a:r>
            <a:r>
              <a:rPr sz="2400" spc="4" baseline="23893" dirty="0" smtClean="0">
                <a:latin typeface="Calibri"/>
                <a:cs typeface="Calibri"/>
              </a:rPr>
              <a:t>.</a:t>
            </a:r>
            <a:r>
              <a:rPr sz="2400" spc="-4" baseline="23893" dirty="0" smtClean="0">
                <a:latin typeface="Calibri"/>
                <a:cs typeface="Calibri"/>
              </a:rPr>
              <a:t>33</a:t>
            </a:r>
            <a:r>
              <a:rPr sz="2400" spc="0" baseline="23893" dirty="0" smtClean="0">
                <a:latin typeface="Calibri"/>
                <a:cs typeface="Calibri"/>
              </a:rPr>
              <a:t>9</a:t>
            </a:r>
            <a:r>
              <a:rPr lang="ar-IQ" sz="2400" baseline="23893" dirty="0">
                <a:cs typeface="Calibri"/>
              </a:rPr>
              <a:t> –</a:t>
            </a:r>
            <a:r>
              <a:rPr sz="2400" spc="-11" baseline="23893" dirty="0" smtClean="0">
                <a:latin typeface="Calibri"/>
                <a:cs typeface="Calibri"/>
              </a:rPr>
              <a:t> </a:t>
            </a:r>
            <a:r>
              <a:rPr sz="2400" spc="0" baseline="23893" dirty="0" smtClean="0">
                <a:latin typeface="Calibri"/>
                <a:cs typeface="Calibri"/>
              </a:rPr>
              <a:t>h</a:t>
            </a:r>
            <a:r>
              <a:rPr sz="2400" spc="4" baseline="40960" dirty="0" smtClean="0">
                <a:latin typeface="Calibri"/>
                <a:cs typeface="Calibri"/>
              </a:rPr>
              <a:t>-</a:t>
            </a:r>
            <a:r>
              <a:rPr sz="2400" spc="-4" baseline="40960" dirty="0" smtClean="0">
                <a:latin typeface="Calibri"/>
                <a:cs typeface="Calibri"/>
              </a:rPr>
              <a:t>1</a:t>
            </a:r>
            <a:r>
              <a:rPr sz="2400" spc="0" baseline="23893" dirty="0" smtClean="0">
                <a:latin typeface="Calibri"/>
                <a:cs typeface="Calibri"/>
              </a:rPr>
              <a:t>)</a:t>
            </a:r>
            <a:r>
              <a:rPr sz="2400" spc="-21" baseline="23893" dirty="0" smtClean="0">
                <a:latin typeface="Calibri"/>
                <a:cs typeface="Calibri"/>
              </a:rPr>
              <a:t> </a:t>
            </a:r>
            <a:r>
              <a:rPr sz="2400" spc="-4" baseline="23893" dirty="0" smtClean="0">
                <a:latin typeface="Calibri"/>
                <a:cs typeface="Calibri"/>
              </a:rPr>
              <a:t>(1</a:t>
            </a:r>
            <a:r>
              <a:rPr sz="2400" spc="0" baseline="23893" dirty="0" smtClean="0">
                <a:latin typeface="Calibri"/>
                <a:cs typeface="Calibri"/>
              </a:rPr>
              <a:t>h</a:t>
            </a:r>
            <a:r>
              <a:rPr lang="ar-IQ" sz="2400" b="1" spc="0" baseline="23893" dirty="0" smtClean="0">
                <a:latin typeface="Calibri"/>
                <a:cs typeface="Calibri"/>
              </a:rPr>
              <a:t>(</a:t>
            </a:r>
            <a:r>
              <a:rPr lang="ar-IQ" sz="2400" spc="-4" baseline="23893" dirty="0" smtClean="0">
                <a:latin typeface="Calibri"/>
                <a:cs typeface="Calibri"/>
              </a:rPr>
              <a:t>(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18687" y="2129154"/>
            <a:ext cx="227903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120</a:t>
            </a:r>
            <a:r>
              <a:rPr lang="ar-IQ" sz="3600" spc="-4" baseline="3413" dirty="0" smtClean="0">
                <a:latin typeface="Calibri"/>
                <a:cs typeface="Calibri"/>
              </a:rPr>
              <a:t>)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84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/</a:t>
            </a:r>
            <a:r>
              <a:rPr sz="3600" spc="-4" baseline="3413" dirty="0" smtClean="0">
                <a:latin typeface="Calibri"/>
                <a:cs typeface="Calibri"/>
              </a:rPr>
              <a:t>1</a:t>
            </a:r>
            <a:r>
              <a:rPr sz="3600" spc="0" baseline="3413" dirty="0" smtClean="0">
                <a:latin typeface="Calibri"/>
                <a:cs typeface="Calibri"/>
              </a:rPr>
              <a:t>h)</a:t>
            </a:r>
            <a:r>
              <a:rPr sz="3600" spc="-189" baseline="3413" dirty="0" smtClean="0">
                <a:latin typeface="Calibri"/>
                <a:cs typeface="Calibri"/>
              </a:rPr>
              <a:t> </a:t>
            </a:r>
            <a:r>
              <a:rPr sz="3600" spc="4" baseline="3413" dirty="0" smtClean="0">
                <a:latin typeface="Calibri"/>
                <a:cs typeface="Calibri"/>
              </a:rPr>
              <a:t>(</a:t>
            </a:r>
            <a:r>
              <a:rPr sz="3600" spc="0" baseline="3413" dirty="0" smtClean="0">
                <a:latin typeface="Calibri"/>
                <a:cs typeface="Calibri"/>
              </a:rPr>
              <a:t>1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– 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2568066"/>
            <a:ext cx="46219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V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=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88633" y="2931159"/>
            <a:ext cx="3907767" cy="4060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20"/>
              </a:lnSpc>
              <a:spcBef>
                <a:spcPts val="156"/>
              </a:spcBef>
            </a:pPr>
            <a:r>
              <a:rPr sz="2400" spc="0" baseline="23893" dirty="0" smtClean="0">
                <a:latin typeface="Calibri"/>
                <a:cs typeface="Calibri"/>
              </a:rPr>
              <a:t>–</a:t>
            </a:r>
            <a:r>
              <a:rPr sz="2400" spc="-12" baseline="23893" dirty="0" smtClean="0">
                <a:latin typeface="Calibri"/>
                <a:cs typeface="Calibri"/>
              </a:rPr>
              <a:t> </a:t>
            </a:r>
            <a:r>
              <a:rPr sz="2400" spc="-4" baseline="23893" dirty="0" smtClean="0">
                <a:latin typeface="Calibri"/>
                <a:cs typeface="Calibri"/>
              </a:rPr>
              <a:t>(0</a:t>
            </a:r>
            <a:r>
              <a:rPr sz="2400" spc="4" baseline="23893" dirty="0" smtClean="0">
                <a:latin typeface="Calibri"/>
                <a:cs typeface="Calibri"/>
              </a:rPr>
              <a:t>.</a:t>
            </a:r>
            <a:r>
              <a:rPr sz="2400" spc="-4" baseline="23893" dirty="0" smtClean="0">
                <a:latin typeface="Calibri"/>
                <a:cs typeface="Calibri"/>
              </a:rPr>
              <a:t>33</a:t>
            </a:r>
            <a:r>
              <a:rPr sz="2400" spc="0" baseline="23893" dirty="0" smtClean="0">
                <a:latin typeface="Calibri"/>
                <a:cs typeface="Calibri"/>
              </a:rPr>
              <a:t>9</a:t>
            </a:r>
            <a:r>
              <a:rPr lang="ar-IQ" sz="2400" baseline="23893" dirty="0" smtClean="0">
                <a:cs typeface="Calibri"/>
              </a:rPr>
              <a:t> –</a:t>
            </a:r>
            <a:r>
              <a:rPr sz="2400" spc="-11" baseline="23893" dirty="0" smtClean="0">
                <a:latin typeface="Calibri"/>
                <a:cs typeface="Calibri"/>
              </a:rPr>
              <a:t> </a:t>
            </a:r>
            <a:r>
              <a:rPr sz="2400" spc="0" baseline="23893" dirty="0" smtClean="0">
                <a:latin typeface="Calibri"/>
                <a:cs typeface="Calibri"/>
              </a:rPr>
              <a:t>h</a:t>
            </a:r>
            <a:r>
              <a:rPr sz="2400" spc="4" baseline="40960" dirty="0" smtClean="0">
                <a:latin typeface="Calibri"/>
                <a:cs typeface="Calibri"/>
              </a:rPr>
              <a:t>-</a:t>
            </a:r>
            <a:r>
              <a:rPr sz="2400" spc="-4" baseline="40960" dirty="0" smtClean="0">
                <a:latin typeface="Calibri"/>
                <a:cs typeface="Calibri"/>
              </a:rPr>
              <a:t>1</a:t>
            </a:r>
            <a:r>
              <a:rPr sz="2400" spc="0" baseline="23893" dirty="0" smtClean="0">
                <a:latin typeface="Calibri"/>
                <a:cs typeface="Calibri"/>
              </a:rPr>
              <a:t>)</a:t>
            </a:r>
            <a:r>
              <a:rPr sz="2400" spc="-21" baseline="23893" dirty="0" smtClean="0">
                <a:latin typeface="Calibri"/>
                <a:cs typeface="Calibri"/>
              </a:rPr>
              <a:t> </a:t>
            </a:r>
            <a:r>
              <a:rPr sz="2400" spc="0" baseline="23893" dirty="0" smtClean="0">
                <a:latin typeface="Calibri"/>
                <a:cs typeface="Calibri"/>
              </a:rPr>
              <a:t>(</a:t>
            </a:r>
            <a:r>
              <a:rPr sz="2400" spc="-4" baseline="23893" dirty="0" smtClean="0">
                <a:latin typeface="Calibri"/>
                <a:cs typeface="Calibri"/>
              </a:rPr>
              <a:t>1</a:t>
            </a:r>
            <a:r>
              <a:rPr sz="2400" spc="0" baseline="23893" dirty="0" smtClean="0">
                <a:latin typeface="Calibri"/>
                <a:cs typeface="Calibri"/>
              </a:rPr>
              <a:t>h</a:t>
            </a:r>
            <a:r>
              <a:rPr lang="ar-IQ" sz="3200" b="1" spc="-4" baseline="3413" dirty="0">
                <a:solidFill>
                  <a:srgbClr val="0070C0"/>
                </a:solidFill>
                <a:cs typeface="Calibri"/>
              </a:rPr>
              <a:t> </a:t>
            </a:r>
            <a:r>
              <a:rPr lang="ar-IQ" sz="4400" spc="-4" baseline="3413" dirty="0" smtClean="0">
                <a:cs typeface="Calibri"/>
              </a:rPr>
              <a:t>[</a:t>
            </a:r>
            <a:r>
              <a:rPr lang="ar-IQ" sz="3200" baseline="23893" dirty="0" smtClean="0">
                <a:cs typeface="Calibri"/>
              </a:rPr>
              <a:t>(</a:t>
            </a:r>
            <a:r>
              <a:rPr lang="ar-IQ" sz="2400" spc="-4" baseline="23893" dirty="0" smtClean="0">
                <a:cs typeface="Calibri"/>
              </a:rPr>
              <a:t>(</a:t>
            </a:r>
            <a:endParaRPr lang="ar-IQ" sz="2400" dirty="0" smtClean="0"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9318" y="2992119"/>
            <a:ext cx="398584" cy="345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0"/>
              </a:lnSpc>
              <a:spcBef>
                <a:spcPts val="132"/>
              </a:spcBef>
            </a:pPr>
            <a:r>
              <a:rPr sz="3600" spc="0" baseline="2275" dirty="0" smtClean="0">
                <a:latin typeface="Calibri"/>
                <a:cs typeface="Calibri"/>
              </a:rPr>
              <a:t>h</a:t>
            </a:r>
            <a:r>
              <a:rPr sz="2400" spc="4" baseline="27306" dirty="0" smtClean="0">
                <a:latin typeface="Calibri"/>
                <a:cs typeface="Calibri"/>
              </a:rPr>
              <a:t>-</a:t>
            </a:r>
            <a:r>
              <a:rPr sz="2400" spc="0" baseline="27306" dirty="0" smtClean="0">
                <a:latin typeface="Calibri"/>
                <a:cs typeface="Calibri"/>
              </a:rPr>
              <a:t>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8892" y="3006979"/>
            <a:ext cx="76281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0.339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2509" y="3006979"/>
            <a:ext cx="308612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lang="ar-IQ" sz="3600" spc="4" baseline="3413" dirty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6.</a:t>
            </a:r>
            <a:r>
              <a:rPr sz="3600" spc="0" baseline="3413" dirty="0" smtClean="0">
                <a:latin typeface="Calibri"/>
                <a:cs typeface="Calibri"/>
              </a:rPr>
              <a:t>2</a:t>
            </a:r>
            <a:r>
              <a:rPr lang="ar-IQ" sz="3200" spc="4" dirty="0" smtClean="0">
                <a:cs typeface="Calibri"/>
              </a:rPr>
              <a:t>]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84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/L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– </a:t>
            </a:r>
            <a:r>
              <a:rPr sz="3600" spc="4" baseline="3413" dirty="0" smtClean="0">
                <a:latin typeface="Calibri"/>
                <a:cs typeface="Calibri"/>
              </a:rPr>
              <a:t>(</a:t>
            </a:r>
            <a:r>
              <a:rPr sz="3600" spc="0" baseline="3413" dirty="0" smtClean="0">
                <a:latin typeface="Calibri"/>
                <a:cs typeface="Calibri"/>
              </a:rPr>
              <a:t>0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84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/L </a:t>
            </a:r>
            <a:r>
              <a:rPr sz="3600" b="1" i="1" spc="0" baseline="3413" dirty="0" smtClean="0">
                <a:latin typeface="Calibri"/>
                <a:cs typeface="Calibri"/>
              </a:rPr>
              <a:t>·</a:t>
            </a:r>
            <a:r>
              <a:rPr sz="3600" b="1" i="1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11353" y="3885056"/>
            <a:ext cx="148424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lang="ar-IQ" sz="3600" spc="-4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16.</a:t>
            </a:r>
            <a:r>
              <a:rPr sz="3600" spc="0" baseline="3413" dirty="0" smtClean="0">
                <a:latin typeface="Calibri"/>
                <a:cs typeface="Calibri"/>
              </a:rPr>
              <a:t>4</a:t>
            </a:r>
            <a:r>
              <a:rPr lang="ar-IQ" sz="3600" baseline="3413" dirty="0" smtClean="0">
                <a:cs typeface="Calibri"/>
              </a:rPr>
              <a:t> </a:t>
            </a:r>
            <a:r>
              <a:rPr lang="ar-IQ" sz="3600" baseline="3413" dirty="0">
                <a:cs typeface="Calibri"/>
              </a:rPr>
              <a:t>=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L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921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32"/>
          <p:cNvSpPr txBox="1"/>
          <p:nvPr/>
        </p:nvSpPr>
        <p:spPr>
          <a:xfrm>
            <a:off x="2643378" y="665733"/>
            <a:ext cx="3919650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Ext</a:t>
            </a:r>
            <a:r>
              <a:rPr sz="4800" b="1" spc="-6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-50" baseline="3413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as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ul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-5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qu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4800" b="1" spc="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78840" y="1689862"/>
            <a:ext cx="81421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When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798066" y="1689862"/>
            <a:ext cx="2171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119630" y="1689862"/>
            <a:ext cx="64113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drug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865247" y="1689862"/>
            <a:ext cx="26028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29483" y="1689862"/>
            <a:ext cx="169965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ad</a:t>
            </a:r>
            <a:r>
              <a:rPr sz="3600" spc="-9" baseline="3413" dirty="0" smtClean="0">
                <a:latin typeface="Calibri"/>
                <a:cs typeface="Calibri"/>
              </a:rPr>
              <a:t>mi</a:t>
            </a:r>
            <a:r>
              <a:rPr sz="3600" spc="0" baseline="3413" dirty="0" smtClean="0">
                <a:latin typeface="Calibri"/>
                <a:cs typeface="Calibri"/>
              </a:rPr>
              <a:t>ni</a:t>
            </a:r>
            <a:r>
              <a:rPr sz="3600" spc="-25" baseline="3413" dirty="0" smtClean="0">
                <a:latin typeface="Calibri"/>
                <a:cs typeface="Calibri"/>
              </a:rPr>
              <a:t>st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034153" y="1689862"/>
            <a:ext cx="190956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xt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-34" baseline="3413" dirty="0" smtClean="0">
                <a:latin typeface="Calibri"/>
                <a:cs typeface="Calibri"/>
              </a:rPr>
              <a:t>a</a:t>
            </a:r>
            <a:r>
              <a:rPr sz="3600" spc="-3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ascul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rl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049261" y="1689862"/>
            <a:ext cx="69123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lang="ar-IQ" sz="3600" spc="4" baseline="3413" dirty="0" smtClean="0">
                <a:latin typeface="Calibri"/>
                <a:cs typeface="Calibri"/>
              </a:rPr>
              <a:t>)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19" baseline="3413" dirty="0" smtClean="0">
                <a:latin typeface="Calibri"/>
                <a:cs typeface="Calibri"/>
              </a:rPr>
              <a:t>.</a:t>
            </a:r>
            <a:r>
              <a:rPr sz="3600" spc="0" baseline="3413" dirty="0" smtClean="0">
                <a:latin typeface="Calibri"/>
                <a:cs typeface="Calibri"/>
              </a:rPr>
              <a:t>g</a:t>
            </a:r>
            <a:r>
              <a:rPr sz="3600" spc="-4" baseline="3413" dirty="0" smtClean="0">
                <a:latin typeface="Calibri"/>
                <a:cs typeface="Calibri"/>
              </a:rPr>
              <a:t>.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736585" y="1689862"/>
            <a:ext cx="894862" cy="10621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3820" marR="931" algn="ctr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50" baseline="3413" dirty="0" smtClean="0">
                <a:latin typeface="Calibri"/>
                <a:cs typeface="Calibri"/>
              </a:rPr>
              <a:t>r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ll</a:t>
            </a:r>
            <a:r>
              <a:rPr sz="3600" spc="-164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endParaRPr sz="2400" dirty="0">
              <a:latin typeface="Calibri"/>
              <a:cs typeface="Calibri"/>
            </a:endParaRPr>
          </a:p>
          <a:p>
            <a:pPr marL="201168" algn="ctr">
              <a:lnSpc>
                <a:spcPts val="2885"/>
              </a:lnSpc>
              <a:spcBef>
                <a:spcPts val="17"/>
              </a:spcBef>
            </a:pP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39" baseline="1137" dirty="0" smtClean="0">
                <a:latin typeface="Calibri"/>
                <a:cs typeface="Calibri"/>
              </a:rPr>
              <a:t>t</a:t>
            </a:r>
            <a:r>
              <a:rPr sz="3600" spc="-4" baseline="1137" dirty="0" smtClean="0">
                <a:latin typeface="Calibri"/>
                <a:cs typeface="Calibri"/>
              </a:rPr>
              <a:t>c.</a:t>
            </a:r>
            <a:r>
              <a:rPr lang="ar-IQ" sz="3600" spc="4" baseline="1137" dirty="0" smtClean="0">
                <a:latin typeface="Calibri"/>
                <a:cs typeface="Calibri"/>
              </a:rPr>
              <a:t>(</a:t>
            </a:r>
            <a:r>
              <a:rPr sz="3600" spc="4" baseline="1137" dirty="0" smtClean="0">
                <a:latin typeface="Calibri"/>
                <a:cs typeface="Calibri"/>
              </a:rPr>
              <a:t>,</a:t>
            </a:r>
            <a:endParaRPr sz="2400" dirty="0">
              <a:latin typeface="Calibri"/>
              <a:cs typeface="Calibri"/>
            </a:endParaRPr>
          </a:p>
          <a:p>
            <a:pPr marL="12700" marR="22859">
              <a:lnSpc>
                <a:spcPts val="2880"/>
              </a:lnSpc>
            </a:pPr>
            <a:r>
              <a:rPr sz="3600" spc="0" baseline="1137" dirty="0" smtClean="0">
                <a:latin typeface="Calibri"/>
                <a:cs typeface="Calibri"/>
              </a:rPr>
              <a:t>pla</a:t>
            </a:r>
            <a:r>
              <a:rPr sz="3600" spc="4" baseline="1137" dirty="0" smtClean="0">
                <a:latin typeface="Calibri"/>
                <a:cs typeface="Calibri"/>
              </a:rPr>
              <a:t>c</a:t>
            </a:r>
            <a:r>
              <a:rPr sz="3600" spc="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78840" y="2056002"/>
            <a:ext cx="20430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amu</a:t>
            </a:r>
            <a:r>
              <a:rPr sz="3600" spc="-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cu</a:t>
            </a:r>
            <a:r>
              <a:rPr sz="3600" spc="-4" baseline="3413" dirty="0" smtClean="0">
                <a:latin typeface="Calibri"/>
                <a:cs typeface="Calibri"/>
              </a:rPr>
              <a:t>l</a:t>
            </a:r>
            <a:r>
              <a:rPr sz="3600" spc="0" baseline="3413" dirty="0" smtClean="0">
                <a:latin typeface="Calibri"/>
                <a:cs typeface="Calibri"/>
              </a:rPr>
              <a:t>arl</a:t>
            </a:r>
            <a:r>
              <a:rPr sz="3600" spc="-159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02635" y="2056002"/>
            <a:ext cx="205796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sub</a:t>
            </a:r>
            <a:r>
              <a:rPr sz="3600" spc="-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u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ou</a:t>
            </a:r>
            <a:r>
              <a:rPr sz="3600" spc="-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l</a:t>
            </a:r>
            <a:r>
              <a:rPr sz="3600" spc="-164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741289" y="2056002"/>
            <a:ext cx="183919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ansdermal</a:t>
            </a:r>
            <a:r>
              <a:rPr sz="3600" spc="-9" baseline="3413" dirty="0" smtClean="0">
                <a:latin typeface="Calibri"/>
                <a:cs typeface="Calibri"/>
              </a:rPr>
              <a:t>l</a:t>
            </a:r>
            <a:r>
              <a:rPr sz="3600" spc="-159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78840" y="2421763"/>
            <a:ext cx="686258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b</a:t>
            </a:r>
            <a:r>
              <a:rPr sz="3600" spc="0" baseline="3413" dirty="0" smtClean="0">
                <a:latin typeface="Calibri"/>
                <a:cs typeface="Calibri"/>
              </a:rPr>
              <a:t>sor</a:t>
            </a:r>
            <a:r>
              <a:rPr sz="3600" spc="-19" baseline="3413" dirty="0" smtClean="0">
                <a:latin typeface="Calibri"/>
                <a:cs typeface="Calibri"/>
              </a:rPr>
              <a:t>p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25" baseline="3413" dirty="0" smtClean="0">
                <a:latin typeface="Calibri"/>
                <a:cs typeface="Calibri"/>
              </a:rPr>
              <a:t>nt</a:t>
            </a:r>
            <a:r>
              <a:rPr sz="3600" spc="0" baseline="3413" dirty="0" smtClean="0">
                <a:latin typeface="Calibri"/>
                <a:cs typeface="Calibri"/>
              </a:rPr>
              <a:t>o the </a:t>
            </a:r>
            <a:r>
              <a:rPr sz="3600" spc="-50" baseline="3413" dirty="0" smtClean="0">
                <a:latin typeface="Calibri"/>
                <a:cs typeface="Calibri"/>
              </a:rPr>
              <a:t>s</a:t>
            </a:r>
            <a:r>
              <a:rPr sz="3600" spc="-19" baseline="3413" dirty="0" smtClean="0">
                <a:latin typeface="Calibri"/>
                <a:cs typeface="Calibri"/>
              </a:rPr>
              <a:t>y</a:t>
            </a:r>
            <a:r>
              <a:rPr sz="3600" spc="-25" baseline="3413" dirty="0" smtClean="0">
                <a:latin typeface="Calibri"/>
                <a:cs typeface="Calibri"/>
              </a:rPr>
              <a:t>st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ic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-3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ascul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r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s</a:t>
            </a:r>
            <a:r>
              <a:rPr sz="3600" spc="-19" baseline="3413" dirty="0" smtClean="0">
                <a:latin typeface="Calibri"/>
                <a:cs typeface="Calibri"/>
              </a:rPr>
              <a:t>y</a:t>
            </a:r>
            <a:r>
              <a:rPr sz="3600" spc="-25" baseline="3413" dirty="0" smtClean="0">
                <a:latin typeface="Calibri"/>
                <a:cs typeface="Calibri"/>
              </a:rPr>
              <a:t>st</a:t>
            </a:r>
            <a:r>
              <a:rPr sz="3600" spc="0" baseline="3413" dirty="0" smtClean="0">
                <a:latin typeface="Calibri"/>
                <a:cs typeface="Calibri"/>
              </a:rPr>
              <a:t>em mu</a:t>
            </a: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69" baseline="3413" dirty="0" smtClean="0">
                <a:latin typeface="Calibri"/>
                <a:cs typeface="Calibri"/>
              </a:rPr>
              <a:t>k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40" y="3281210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8840" y="3299612"/>
            <a:ext cx="239776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If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15948" y="3299612"/>
            <a:ext cx="85269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serum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65350" y="3299612"/>
            <a:ext cx="1912626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</a:t>
            </a:r>
            <a:r>
              <a:rPr sz="3600" spc="-1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74363" y="3299612"/>
            <a:ext cx="1184259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dec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ease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56301" y="3299612"/>
            <a:ext cx="30134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54065" y="3299612"/>
            <a:ext cx="1321159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 </a:t>
            </a:r>
            <a:r>
              <a:rPr sz="3600" spc="234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ig</a:t>
            </a:r>
            <a:r>
              <a:rPr sz="3600" spc="-29" baseline="3413" dirty="0" smtClean="0">
                <a:latin typeface="Calibri"/>
                <a:cs typeface="Calibri"/>
              </a:rPr>
              <a:t>h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71766" y="3299612"/>
            <a:ext cx="52303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line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92033" y="3299612"/>
            <a:ext cx="75989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4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hen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40" y="3665601"/>
            <a:ext cx="96965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plo</a:t>
            </a:r>
            <a:r>
              <a:rPr sz="3600" spc="-39" baseline="3413" dirty="0" smtClean="0">
                <a:latin typeface="Calibri"/>
                <a:cs typeface="Calibri"/>
              </a:rPr>
              <a:t>t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59610" y="3665601"/>
            <a:ext cx="255114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 </a:t>
            </a:r>
            <a:r>
              <a:rPr sz="3600" spc="34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semilo</a:t>
            </a:r>
            <a:r>
              <a:rPr sz="3600" spc="-44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ari</a:t>
            </a:r>
            <a:r>
              <a:rPr sz="3600" spc="-4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hmic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22673" y="3665601"/>
            <a:ext cx="60868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4" baseline="3413" dirty="0" smtClean="0">
                <a:latin typeface="Calibri"/>
                <a:cs typeface="Calibri"/>
              </a:rPr>
              <a:t>a</a:t>
            </a:r>
            <a:r>
              <a:rPr sz="3600" spc="-54" baseline="3413" dirty="0" smtClean="0">
                <a:latin typeface="Calibri"/>
                <a:cs typeface="Calibri"/>
              </a:rPr>
              <a:t>x</a:t>
            </a:r>
            <a:r>
              <a:rPr sz="3600" spc="0" baseline="3413" dirty="0" smtClean="0">
                <a:latin typeface="Calibri"/>
                <a:cs typeface="Calibri"/>
              </a:rPr>
              <a:t>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0477" y="3665601"/>
            <a:ext cx="66584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17717" y="3665601"/>
            <a:ext cx="64113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drug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69430" y="3665601"/>
            <a:ext cx="141290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b</a:t>
            </a:r>
            <a:r>
              <a:rPr sz="3600" spc="0" baseline="3413" dirty="0" smtClean="0">
                <a:latin typeface="Calibri"/>
                <a:cs typeface="Calibri"/>
              </a:rPr>
              <a:t>sor</a:t>
            </a:r>
            <a:r>
              <a:rPr sz="3600" spc="-19" baseline="3413" dirty="0" smtClean="0">
                <a:latin typeface="Calibri"/>
                <a:cs typeface="Calibri"/>
              </a:rPr>
              <a:t>p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93684" y="3665601"/>
            <a:ext cx="26028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4031361"/>
            <a:ext cx="7776876" cy="6959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ompl</a:t>
            </a:r>
            <a:r>
              <a:rPr sz="3600" spc="-9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e,</a:t>
            </a:r>
            <a:r>
              <a:rPr sz="3600" spc="26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26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one</a:t>
            </a:r>
            <a:r>
              <a:rPr sz="3600" spc="277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ompartm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26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model</a:t>
            </a:r>
            <a:r>
              <a:rPr sz="3600" spc="277" baseline="3413" dirty="0" smtClean="0">
                <a:latin typeface="Calibri"/>
                <a:cs typeface="Calibri"/>
              </a:rPr>
              <a:t> </a:t>
            </a:r>
            <a:r>
              <a:rPr sz="3600" spc="-2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xt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-34" baseline="3413" dirty="0" smtClean="0">
                <a:latin typeface="Calibri"/>
                <a:cs typeface="Calibri"/>
              </a:rPr>
              <a:t>a</a:t>
            </a:r>
            <a:r>
              <a:rPr sz="3600" spc="-3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as</a:t>
            </a:r>
            <a:r>
              <a:rPr sz="3600" spc="-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ular</a:t>
            </a:r>
            <a:r>
              <a:rPr sz="3600" spc="28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equ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endParaRPr sz="2400" dirty="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an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be used 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o des</a:t>
            </a:r>
            <a:r>
              <a:rPr sz="3600" spc="4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ribe the serum </a:t>
            </a: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once</a:t>
            </a:r>
            <a:r>
              <a:rPr sz="3600" spc="-1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44" baseline="1137" dirty="0" smtClean="0">
                <a:latin typeface="Calibri"/>
                <a:cs typeface="Calibri"/>
              </a:rPr>
              <a:t>r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tion</a:t>
            </a:r>
            <a:r>
              <a:rPr sz="3600" spc="-9" baseline="1137" dirty="0" smtClean="0">
                <a:latin typeface="Calibri"/>
                <a:cs typeface="Calibri"/>
              </a:rPr>
              <a:t>/</a:t>
            </a:r>
            <a:r>
              <a:rPr sz="3600" spc="0" baseline="1137" dirty="0" smtClean="0">
                <a:latin typeface="Calibri"/>
                <a:cs typeface="Calibri"/>
              </a:rPr>
              <a:t>time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cu</a:t>
            </a:r>
            <a:r>
              <a:rPr sz="3600" spc="29" baseline="1137" dirty="0" smtClean="0">
                <a:latin typeface="Calibri"/>
                <a:cs typeface="Calibri"/>
              </a:rPr>
              <a:t>r</a:t>
            </a:r>
            <a:r>
              <a:rPr sz="3600" spc="-2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lang="ar-IQ" sz="3600" baseline="1137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740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2643378" y="665733"/>
            <a:ext cx="3919650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Ext</a:t>
            </a:r>
            <a:r>
              <a:rPr sz="4800" b="1" spc="-6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-50" baseline="3413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as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ul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-5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qu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4800" b="1" spc="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76925" y="1640332"/>
            <a:ext cx="503111" cy="3378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65"/>
              </a:lnSpc>
              <a:spcBef>
                <a:spcPts val="128"/>
              </a:spcBef>
            </a:pPr>
            <a:r>
              <a:rPr sz="3150" b="1" i="1" spc="4" baseline="9102" dirty="0" smtClean="0">
                <a:solidFill>
                  <a:srgbClr val="006FC0"/>
                </a:solidFill>
                <a:latin typeface="Calibri"/>
                <a:cs typeface="Calibri"/>
              </a:rPr>
              <a:t>-</a:t>
            </a:r>
            <a:r>
              <a:rPr sz="3150" b="1" i="1" spc="-64" baseline="9102" dirty="0" smtClean="0">
                <a:solidFill>
                  <a:srgbClr val="006FC0"/>
                </a:solidFill>
                <a:latin typeface="Calibri"/>
                <a:cs typeface="Calibri"/>
              </a:rPr>
              <a:t>k</a:t>
            </a:r>
            <a:r>
              <a:rPr sz="3150" b="1" i="1" spc="-14" baseline="1300" dirty="0" smtClean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3150" b="1" i="1" spc="0" baseline="9102" dirty="0" smtClean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77050" y="1640332"/>
            <a:ext cx="659710" cy="452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10"/>
              </a:lnSpc>
              <a:spcBef>
                <a:spcPts val="175"/>
              </a:spcBef>
            </a:pPr>
            <a:r>
              <a:rPr sz="3150" b="1" i="1" spc="4" baseline="28606" dirty="0" smtClean="0">
                <a:solidFill>
                  <a:srgbClr val="006FC0"/>
                </a:solidFill>
                <a:latin typeface="Calibri"/>
                <a:cs typeface="Calibri"/>
              </a:rPr>
              <a:t>-</a:t>
            </a:r>
            <a:r>
              <a:rPr sz="3150" b="1" i="1" spc="-64" baseline="28606" dirty="0" err="1" smtClean="0">
                <a:solidFill>
                  <a:srgbClr val="006FC0"/>
                </a:solidFill>
                <a:latin typeface="Calibri"/>
                <a:cs typeface="Calibri"/>
              </a:rPr>
              <a:t>k</a:t>
            </a:r>
            <a:r>
              <a:rPr sz="3150" b="1" i="1" spc="0" baseline="20805" dirty="0" err="1" smtClean="0">
                <a:solidFill>
                  <a:srgbClr val="006FC0"/>
                </a:solidFill>
                <a:latin typeface="Calibri"/>
                <a:cs typeface="Calibri"/>
              </a:rPr>
              <a:t>a</a:t>
            </a:r>
            <a:r>
              <a:rPr sz="3150" b="1" i="1" spc="4" baseline="28606" dirty="0" err="1" smtClean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r>
              <a:rPr lang="ar-IQ" sz="4800" b="1" i="1" spc="0" baseline="2560" dirty="0" smtClean="0">
                <a:solidFill>
                  <a:srgbClr val="006FC0"/>
                </a:solidFill>
                <a:latin typeface="Calibri"/>
                <a:cs typeface="Calibri"/>
              </a:rPr>
              <a:t>(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70050" y="1660525"/>
            <a:ext cx="4208858" cy="4993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65"/>
              </a:lnSpc>
              <a:spcBef>
                <a:spcPts val="193"/>
              </a:spcBef>
            </a:pPr>
            <a:r>
              <a:rPr sz="4800" b="1" i="1" spc="0" baseline="10240" dirty="0" smtClean="0">
                <a:solidFill>
                  <a:srgbClr val="006FC0"/>
                </a:solidFill>
                <a:latin typeface="Calibri"/>
                <a:cs typeface="Calibri"/>
              </a:rPr>
              <a:t>C</a:t>
            </a:r>
            <a:r>
              <a:rPr sz="4800" b="1" i="1" spc="-4" baseline="10240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4800" b="1" i="1" spc="0" baseline="10240" dirty="0" smtClean="0">
                <a:solidFill>
                  <a:srgbClr val="006FC0"/>
                </a:solidFill>
                <a:latin typeface="Calibri"/>
                <a:cs typeface="Calibri"/>
              </a:rPr>
              <a:t>= </a:t>
            </a:r>
            <a:r>
              <a:rPr sz="4800" b="1" i="1" spc="4" baseline="10240" dirty="0" smtClean="0">
                <a:solidFill>
                  <a:srgbClr val="006FC0"/>
                </a:solidFill>
                <a:latin typeface="Calibri"/>
                <a:cs typeface="Calibri"/>
              </a:rPr>
              <a:t>{</a:t>
            </a:r>
            <a:r>
              <a:rPr sz="4800" b="1" i="1" spc="0" baseline="10240" dirty="0" smtClean="0">
                <a:solidFill>
                  <a:srgbClr val="006FC0"/>
                </a:solidFill>
                <a:latin typeface="Calibri"/>
                <a:cs typeface="Calibri"/>
              </a:rPr>
              <a:t>(</a:t>
            </a:r>
            <a:r>
              <a:rPr sz="4800" b="1" i="1" spc="4" baseline="10240" dirty="0" smtClean="0">
                <a:solidFill>
                  <a:srgbClr val="006FC0"/>
                </a:solidFill>
                <a:latin typeface="Calibri"/>
                <a:cs typeface="Calibri"/>
              </a:rPr>
              <a:t>F</a:t>
            </a:r>
            <a:r>
              <a:rPr sz="4800" b="1" i="1" spc="-84" baseline="10240" dirty="0" smtClean="0">
                <a:solidFill>
                  <a:srgbClr val="006FC0"/>
                </a:solidFill>
                <a:latin typeface="Calibri"/>
                <a:cs typeface="Calibri"/>
              </a:rPr>
              <a:t>k</a:t>
            </a:r>
            <a:r>
              <a:rPr sz="3150" b="1" i="1" spc="0" baseline="-5201" dirty="0" smtClean="0">
                <a:solidFill>
                  <a:srgbClr val="006FC0"/>
                </a:solidFill>
                <a:latin typeface="Calibri"/>
                <a:cs typeface="Calibri"/>
              </a:rPr>
              <a:t>a</a:t>
            </a:r>
            <a:r>
              <a:rPr sz="4800" b="1" i="1" spc="-4" baseline="10240" dirty="0" smtClean="0">
                <a:solidFill>
                  <a:srgbClr val="006FC0"/>
                </a:solidFill>
                <a:latin typeface="Calibri"/>
                <a:cs typeface="Calibri"/>
              </a:rPr>
              <a:t>D</a:t>
            </a:r>
            <a:r>
              <a:rPr sz="4800" b="1" i="1" spc="0" baseline="10240" dirty="0" smtClean="0">
                <a:solidFill>
                  <a:srgbClr val="006FC0"/>
                </a:solidFill>
                <a:latin typeface="Calibri"/>
                <a:cs typeface="Calibri"/>
              </a:rPr>
              <a:t>)/[V(</a:t>
            </a:r>
            <a:r>
              <a:rPr sz="4800" b="1" i="1" spc="-84" baseline="10240" dirty="0" smtClean="0">
                <a:solidFill>
                  <a:srgbClr val="006FC0"/>
                </a:solidFill>
                <a:latin typeface="Calibri"/>
                <a:cs typeface="Calibri"/>
              </a:rPr>
              <a:t>k</a:t>
            </a:r>
            <a:r>
              <a:rPr sz="3150" b="1" i="1" spc="0" baseline="-5201" dirty="0" smtClean="0">
                <a:solidFill>
                  <a:srgbClr val="006FC0"/>
                </a:solidFill>
                <a:latin typeface="Calibri"/>
                <a:cs typeface="Calibri"/>
              </a:rPr>
              <a:t>a</a:t>
            </a:r>
            <a:r>
              <a:rPr sz="3150" b="1" i="1" spc="257" baseline="-5201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4800" b="1" i="1" spc="0" baseline="10240" dirty="0" smtClean="0">
                <a:solidFill>
                  <a:srgbClr val="006FC0"/>
                </a:solidFill>
                <a:latin typeface="Calibri"/>
                <a:cs typeface="Calibri"/>
              </a:rPr>
              <a:t>-</a:t>
            </a:r>
            <a:r>
              <a:rPr sz="4800" b="1" i="1" spc="-9" baseline="10240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4800" b="1" i="1" spc="-100" baseline="10240" dirty="0" smtClean="0">
                <a:solidFill>
                  <a:srgbClr val="006FC0"/>
                </a:solidFill>
                <a:latin typeface="Calibri"/>
                <a:cs typeface="Calibri"/>
              </a:rPr>
              <a:t>k</a:t>
            </a:r>
            <a:r>
              <a:rPr sz="3150" b="1" i="1" spc="-4" baseline="-5201" dirty="0" smtClean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4800" b="1" i="1" spc="0" baseline="10240" dirty="0" smtClean="0">
                <a:solidFill>
                  <a:srgbClr val="006FC0"/>
                </a:solidFill>
                <a:latin typeface="Calibri"/>
                <a:cs typeface="Calibri"/>
              </a:rPr>
              <a:t>)]}(e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69177" y="1660525"/>
            <a:ext cx="211012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i="1" spc="0" baseline="3413" dirty="0" smtClean="0">
                <a:solidFill>
                  <a:srgbClr val="006FC0"/>
                </a:solidFill>
                <a:latin typeface="Calibri"/>
                <a:cs typeface="Calibri"/>
              </a:rPr>
              <a:t>-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85966" y="1660525"/>
            <a:ext cx="28631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i="1" spc="0" baseline="3413" dirty="0" smtClean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702179"/>
            <a:ext cx="567030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t: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time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er the </a:t>
            </a:r>
            <a:r>
              <a:rPr sz="3600" spc="-29" baseline="3413" dirty="0" smtClean="0">
                <a:latin typeface="Calibri"/>
                <a:cs typeface="Calibri"/>
              </a:rPr>
              <a:t>e</a:t>
            </a:r>
            <a:r>
              <a:rPr sz="3600" spc="14" baseline="3413" dirty="0" smtClean="0">
                <a:latin typeface="Calibri"/>
                <a:cs typeface="Calibri"/>
              </a:rPr>
              <a:t>x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34" baseline="3413" dirty="0" smtClean="0">
                <a:latin typeface="Calibri"/>
                <a:cs typeface="Calibri"/>
              </a:rPr>
              <a:t>a</a:t>
            </a:r>
            <a:r>
              <a:rPr sz="3600" spc="-3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ascul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r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do</a:t>
            </a:r>
            <a:r>
              <a:rPr sz="3600" spc="-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e </a:t>
            </a:r>
            <a:r>
              <a:rPr sz="3600" spc="-19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as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gi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3104515"/>
            <a:ext cx="3827815" cy="27939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lang="ar-IQ" sz="3600" spc="0" baseline="3413" dirty="0" smtClean="0">
                <a:latin typeface="Calibri"/>
                <a:cs typeface="Calibri"/>
              </a:rPr>
              <a:t>)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= 0</a:t>
            </a:r>
            <a:r>
              <a:rPr sz="3600" spc="-19" baseline="3413" dirty="0" smtClean="0">
                <a:latin typeface="Calibri"/>
                <a:cs typeface="Calibri"/>
              </a:rPr>
              <a:t> a</a:t>
            </a:r>
            <a:r>
              <a:rPr sz="3600" spc="0" baseline="3413" dirty="0" smtClean="0">
                <a:latin typeface="Calibri"/>
                <a:cs typeface="Calibri"/>
              </a:rPr>
              <a:t>t the time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 dose 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as</a:t>
            </a:r>
            <a:endParaRPr sz="2400" dirty="0">
              <a:latin typeface="Calibri"/>
              <a:cs typeface="Calibri"/>
            </a:endParaRPr>
          </a:p>
          <a:p>
            <a:pPr marL="12700" marR="45720">
              <a:lnSpc>
                <a:spcPct val="101725"/>
              </a:lnSpc>
              <a:spcBef>
                <a:spcPts val="112"/>
              </a:spcBef>
            </a:pPr>
            <a:r>
              <a:rPr sz="2400" spc="0" dirty="0" smtClean="0">
                <a:latin typeface="Calibri"/>
                <a:cs typeface="Calibri"/>
              </a:rPr>
              <a:t>C:</a:t>
            </a:r>
            <a:r>
              <a:rPr sz="2400" spc="-29" dirty="0" smtClean="0">
                <a:latin typeface="Calibri"/>
                <a:cs typeface="Calibri"/>
              </a:rPr>
              <a:t> </a:t>
            </a:r>
            <a:r>
              <a:rPr sz="2400" spc="-1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once</a:t>
            </a:r>
            <a:r>
              <a:rPr sz="2400" spc="-1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tion</a:t>
            </a:r>
            <a:r>
              <a:rPr sz="2400" spc="-19" dirty="0" smtClean="0">
                <a:latin typeface="Calibri"/>
                <a:cs typeface="Calibri"/>
              </a:rPr>
              <a:t> a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time = t</a:t>
            </a:r>
            <a:endParaRPr sz="2400" dirty="0">
              <a:latin typeface="Calibri"/>
              <a:cs typeface="Calibri"/>
            </a:endParaRPr>
          </a:p>
          <a:p>
            <a:pPr marL="12700" marR="45720">
              <a:lnSpc>
                <a:spcPct val="101725"/>
              </a:lnSpc>
              <a:spcBef>
                <a:spcPts val="235"/>
              </a:spcBef>
            </a:pPr>
            <a:r>
              <a:rPr sz="2400" spc="0" dirty="0" smtClean="0">
                <a:latin typeface="Calibri"/>
                <a:cs typeface="Calibri"/>
              </a:rPr>
              <a:t>F: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bio</a:t>
            </a:r>
            <a:r>
              <a:rPr sz="2400" spc="-39" dirty="0" smtClean="0">
                <a:latin typeface="Calibri"/>
                <a:cs typeface="Calibri"/>
              </a:rPr>
              <a:t>av</a:t>
            </a:r>
            <a:r>
              <a:rPr sz="2400" spc="0" dirty="0" smtClean="0">
                <a:latin typeface="Calibri"/>
                <a:cs typeface="Calibri"/>
              </a:rPr>
              <a:t>ailability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f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4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tion</a:t>
            </a:r>
            <a:endParaRPr sz="2400" dirty="0">
              <a:latin typeface="Calibri"/>
              <a:cs typeface="Calibri"/>
            </a:endParaRPr>
          </a:p>
          <a:p>
            <a:pPr marL="12700" marR="45720">
              <a:lnSpc>
                <a:spcPts val="2693"/>
              </a:lnSpc>
              <a:spcBef>
                <a:spcPts val="235"/>
              </a:spcBef>
            </a:pPr>
            <a:r>
              <a:rPr sz="2400" spc="-34" dirty="0" smtClean="0">
                <a:latin typeface="Calibri"/>
                <a:cs typeface="Calibri"/>
              </a:rPr>
              <a:t>k</a:t>
            </a:r>
            <a:r>
              <a:rPr sz="2400" spc="4" baseline="-20480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:</a:t>
            </a:r>
            <a:r>
              <a:rPr sz="2400" spc="-42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9" dirty="0" smtClean="0">
                <a:latin typeface="Calibri"/>
                <a:cs typeface="Calibri"/>
              </a:rPr>
              <a:t>b</a:t>
            </a:r>
            <a:r>
              <a:rPr sz="2400" spc="0" dirty="0" smtClean="0">
                <a:latin typeface="Calibri"/>
                <a:cs typeface="Calibri"/>
              </a:rPr>
              <a:t>sor</a:t>
            </a:r>
            <a:r>
              <a:rPr sz="2400" spc="-19" dirty="0" smtClean="0">
                <a:latin typeface="Calibri"/>
                <a:cs typeface="Calibri"/>
              </a:rPr>
              <a:t>p</a:t>
            </a:r>
            <a:r>
              <a:rPr sz="2400" spc="0" dirty="0" smtClean="0">
                <a:latin typeface="Calibri"/>
                <a:cs typeface="Calibri"/>
              </a:rPr>
              <a:t>tion </a:t>
            </a:r>
            <a:r>
              <a:rPr sz="2400" spc="-50" dirty="0" smtClean="0">
                <a:latin typeface="Calibri"/>
                <a:cs typeface="Calibri"/>
              </a:rPr>
              <a:t>r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-1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on</a:t>
            </a:r>
            <a:r>
              <a:rPr sz="2400" spc="-34" dirty="0" smtClean="0">
                <a:latin typeface="Calibri"/>
                <a:cs typeface="Calibri"/>
              </a:rPr>
              <a:t>s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25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endParaRPr sz="2400" dirty="0">
              <a:latin typeface="Calibri"/>
              <a:cs typeface="Calibri"/>
            </a:endParaRPr>
          </a:p>
          <a:p>
            <a:pPr marL="12700" marR="45720">
              <a:lnSpc>
                <a:spcPts val="2785"/>
              </a:lnSpc>
              <a:spcBef>
                <a:spcPts val="739"/>
              </a:spcBef>
            </a:pPr>
            <a:r>
              <a:rPr sz="3600" spc="0" baseline="2275" dirty="0" smtClean="0">
                <a:latin typeface="Calibri"/>
                <a:cs typeface="Calibri"/>
              </a:rPr>
              <a:t>D:</a:t>
            </a:r>
            <a:r>
              <a:rPr sz="3600" spc="-25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d</a:t>
            </a:r>
            <a:r>
              <a:rPr sz="3600" spc="-9" baseline="2275" dirty="0" smtClean="0">
                <a:latin typeface="Calibri"/>
                <a:cs typeface="Calibri"/>
              </a:rPr>
              <a:t>o</a:t>
            </a:r>
            <a:r>
              <a:rPr sz="3600" spc="0" baseline="2275" dirty="0" smtClean="0">
                <a:latin typeface="Calibri"/>
                <a:cs typeface="Calibri"/>
              </a:rPr>
              <a:t>se</a:t>
            </a:r>
            <a:endParaRPr sz="2400" dirty="0">
              <a:latin typeface="Calibri"/>
              <a:cs typeface="Calibri"/>
            </a:endParaRPr>
          </a:p>
          <a:p>
            <a:pPr marL="12700" marR="45720">
              <a:lnSpc>
                <a:spcPct val="101725"/>
              </a:lnSpc>
              <a:spcBef>
                <a:spcPts val="95"/>
              </a:spcBef>
            </a:pPr>
            <a:r>
              <a:rPr sz="2400" spc="-89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: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-29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olume of di</a:t>
            </a:r>
            <a:r>
              <a:rPr sz="2400" spc="-19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tribution</a:t>
            </a:r>
            <a:endParaRPr sz="2400" dirty="0">
              <a:latin typeface="Calibri"/>
              <a:cs typeface="Calibri"/>
            </a:endParaRPr>
          </a:p>
          <a:p>
            <a:pPr marL="12700" marR="45720">
              <a:lnSpc>
                <a:spcPts val="2693"/>
              </a:lnSpc>
              <a:spcBef>
                <a:spcPts val="235"/>
              </a:spcBef>
            </a:pPr>
            <a:r>
              <a:rPr sz="2400" spc="-69" dirty="0" smtClean="0">
                <a:latin typeface="Calibri"/>
                <a:cs typeface="Calibri"/>
              </a:rPr>
              <a:t>k</a:t>
            </a:r>
            <a:r>
              <a:rPr sz="2400" spc="0" baseline="-20480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:</a:t>
            </a:r>
            <a:r>
              <a:rPr sz="2400" spc="-27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eli</a:t>
            </a:r>
            <a:r>
              <a:rPr sz="2400" spc="9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in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tion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19" dirty="0" smtClean="0">
                <a:latin typeface="Calibri"/>
                <a:cs typeface="Calibri"/>
              </a:rPr>
              <a:t> c</a:t>
            </a:r>
            <a:r>
              <a:rPr sz="2400" spc="0" dirty="0" smtClean="0">
                <a:latin typeface="Calibri"/>
                <a:cs typeface="Calibri"/>
              </a:rPr>
              <a:t>on</a:t>
            </a:r>
            <a:r>
              <a:rPr sz="2400" spc="-34" dirty="0" smtClean="0">
                <a:latin typeface="Calibri"/>
                <a:cs typeface="Calibri"/>
              </a:rPr>
              <a:t>s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25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9656" y="3104515"/>
            <a:ext cx="179512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admini</a:t>
            </a:r>
            <a:r>
              <a:rPr sz="3600" spc="-19" baseline="3413" dirty="0" smtClean="0">
                <a:latin typeface="Calibri"/>
                <a:cs typeface="Calibri"/>
              </a:rPr>
              <a:t>s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r>
              <a:rPr lang="ar-IQ" sz="3600" spc="0" baseline="3413" dirty="0" smtClean="0">
                <a:latin typeface="Calibri"/>
                <a:cs typeface="Calibri"/>
              </a:rPr>
              <a:t>(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681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546303" y="4427601"/>
            <a:ext cx="811029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Serum</a:t>
            </a:r>
            <a:r>
              <a:rPr sz="3000" spc="401" baseline="2730" dirty="0" smtClean="0">
                <a:latin typeface="Calibri"/>
                <a:cs typeface="Calibri"/>
              </a:rPr>
              <a:t> </a:t>
            </a:r>
            <a:r>
              <a:rPr sz="3000" spc="-9" baseline="2730" dirty="0" smtClean="0">
                <a:latin typeface="Calibri"/>
                <a:cs typeface="Calibri"/>
              </a:rPr>
              <a:t>c</a:t>
            </a:r>
            <a:r>
              <a:rPr sz="3000" spc="0" baseline="2730" dirty="0" smtClean="0">
                <a:latin typeface="Calibri"/>
                <a:cs typeface="Calibri"/>
              </a:rPr>
              <a:t>on</a:t>
            </a:r>
            <a:r>
              <a:rPr sz="3000" spc="4" baseline="2730" dirty="0" smtClean="0">
                <a:latin typeface="Calibri"/>
                <a:cs typeface="Calibri"/>
              </a:rPr>
              <a:t>c</a:t>
            </a:r>
            <a:r>
              <a:rPr sz="3000" spc="0" baseline="2730" dirty="0" smtClean="0">
                <a:latin typeface="Calibri"/>
                <a:cs typeface="Calibri"/>
              </a:rPr>
              <a:t>e</a:t>
            </a:r>
            <a:r>
              <a:rPr sz="3000" spc="-34" baseline="2730" dirty="0" smtClean="0">
                <a:latin typeface="Calibri"/>
                <a:cs typeface="Calibri"/>
              </a:rPr>
              <a:t>n</a:t>
            </a:r>
            <a:r>
              <a:rPr sz="3000" spc="0" baseline="2730" dirty="0" smtClean="0">
                <a:latin typeface="Calibri"/>
                <a:cs typeface="Calibri"/>
              </a:rPr>
              <a:t>t</a:t>
            </a:r>
            <a:r>
              <a:rPr sz="3000" spc="-34" baseline="2730" dirty="0" smtClean="0">
                <a:latin typeface="Calibri"/>
                <a:cs typeface="Calibri"/>
              </a:rPr>
              <a:t>r</a:t>
            </a:r>
            <a:r>
              <a:rPr sz="3000" spc="-25" baseline="2730" dirty="0" smtClean="0">
                <a:latin typeface="Calibri"/>
                <a:cs typeface="Calibri"/>
              </a:rPr>
              <a:t>a</a:t>
            </a:r>
            <a:r>
              <a:rPr sz="3000" spc="9" baseline="2730" dirty="0" smtClean="0">
                <a:latin typeface="Calibri"/>
                <a:cs typeface="Calibri"/>
              </a:rPr>
              <a:t>t</a:t>
            </a:r>
            <a:r>
              <a:rPr sz="3000" spc="0" baseline="2730" dirty="0" smtClean="0">
                <a:latin typeface="Calibri"/>
                <a:cs typeface="Calibri"/>
              </a:rPr>
              <a:t>ion/time</a:t>
            </a:r>
            <a:r>
              <a:rPr sz="3000" spc="401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c</a:t>
            </a:r>
            <a:r>
              <a:rPr sz="3000" spc="4" baseline="2730" dirty="0" smtClean="0">
                <a:latin typeface="Calibri"/>
                <a:cs typeface="Calibri"/>
              </a:rPr>
              <a:t>u</a:t>
            </a:r>
            <a:r>
              <a:rPr sz="3000" spc="19" baseline="2730" dirty="0" smtClean="0">
                <a:latin typeface="Calibri"/>
                <a:cs typeface="Calibri"/>
              </a:rPr>
              <a:t>r</a:t>
            </a:r>
            <a:r>
              <a:rPr sz="3000" spc="-29" baseline="2730" dirty="0" smtClean="0">
                <a:latin typeface="Calibri"/>
                <a:cs typeface="Calibri"/>
              </a:rPr>
              <a:t>v</a:t>
            </a:r>
            <a:r>
              <a:rPr sz="3000" spc="0" baseline="2730" dirty="0" smtClean="0">
                <a:latin typeface="Calibri"/>
                <a:cs typeface="Calibri"/>
              </a:rPr>
              <a:t>es</a:t>
            </a:r>
            <a:r>
              <a:rPr sz="3000" spc="401" baseline="2730" dirty="0" smtClean="0">
                <a:latin typeface="Calibri"/>
                <a:cs typeface="Calibri"/>
              </a:rPr>
              <a:t> </a:t>
            </a:r>
            <a:r>
              <a:rPr sz="3000" spc="-34" baseline="2730" dirty="0" smtClean="0">
                <a:latin typeface="Calibri"/>
                <a:cs typeface="Calibri"/>
              </a:rPr>
              <a:t>f</a:t>
            </a:r>
            <a:r>
              <a:rPr sz="3000" spc="0" baseline="2730" dirty="0" smtClean="0">
                <a:latin typeface="Calibri"/>
                <a:cs typeface="Calibri"/>
              </a:rPr>
              <a:t>or</a:t>
            </a:r>
            <a:r>
              <a:rPr sz="3000" spc="396" baseline="2730" dirty="0" smtClean="0">
                <a:latin typeface="Calibri"/>
                <a:cs typeface="Calibri"/>
              </a:rPr>
              <a:t> </a:t>
            </a:r>
            <a:r>
              <a:rPr sz="3000" spc="-34" baseline="2730" dirty="0" smtClean="0">
                <a:latin typeface="Calibri"/>
                <a:cs typeface="Calibri"/>
              </a:rPr>
              <a:t>e</a:t>
            </a:r>
            <a:r>
              <a:rPr sz="3000" spc="0" baseline="2730" dirty="0" smtClean="0">
                <a:latin typeface="Calibri"/>
                <a:cs typeface="Calibri"/>
              </a:rPr>
              <a:t>xt</a:t>
            </a:r>
            <a:r>
              <a:rPr sz="3000" spc="-29" baseline="2730" dirty="0" smtClean="0">
                <a:latin typeface="Calibri"/>
                <a:cs typeface="Calibri"/>
              </a:rPr>
              <a:t>r</a:t>
            </a:r>
            <a:r>
              <a:rPr sz="3000" spc="-34" baseline="2730" dirty="0" smtClean="0">
                <a:latin typeface="Calibri"/>
                <a:cs typeface="Calibri"/>
              </a:rPr>
              <a:t>a</a:t>
            </a:r>
            <a:r>
              <a:rPr sz="3000" spc="-29" baseline="2730" dirty="0" smtClean="0">
                <a:latin typeface="Calibri"/>
                <a:cs typeface="Calibri"/>
              </a:rPr>
              <a:t>v</a:t>
            </a:r>
            <a:r>
              <a:rPr sz="3000" spc="0" baseline="2730" dirty="0" smtClean="0">
                <a:latin typeface="Calibri"/>
                <a:cs typeface="Calibri"/>
              </a:rPr>
              <a:t>ascular</a:t>
            </a:r>
            <a:r>
              <a:rPr sz="3000" spc="401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drug</a:t>
            </a:r>
            <a:r>
              <a:rPr sz="3000" spc="412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adm</a:t>
            </a:r>
            <a:r>
              <a:rPr sz="3000" spc="-4" baseline="2730" dirty="0" smtClean="0">
                <a:latin typeface="Calibri"/>
                <a:cs typeface="Calibri"/>
              </a:rPr>
              <a:t>i</a:t>
            </a:r>
            <a:r>
              <a:rPr sz="3000" spc="0" baseline="2730" dirty="0" smtClean="0">
                <a:latin typeface="Calibri"/>
                <a:cs typeface="Calibri"/>
              </a:rPr>
              <a:t>ni</a:t>
            </a:r>
            <a:r>
              <a:rPr sz="3000" spc="-29" baseline="2730" dirty="0" smtClean="0">
                <a:latin typeface="Calibri"/>
                <a:cs typeface="Calibri"/>
              </a:rPr>
              <a:t>s</a:t>
            </a:r>
            <a:r>
              <a:rPr sz="3000" spc="0" baseline="2730" dirty="0" smtClean="0">
                <a:latin typeface="Calibri"/>
                <a:cs typeface="Calibri"/>
              </a:rPr>
              <a:t>t</a:t>
            </a:r>
            <a:r>
              <a:rPr sz="3000" spc="-25" baseline="2730" dirty="0" smtClean="0">
                <a:latin typeface="Calibri"/>
                <a:cs typeface="Calibri"/>
              </a:rPr>
              <a:t>ra</a:t>
            </a:r>
            <a:r>
              <a:rPr sz="3000" spc="9" baseline="2730" dirty="0" smtClean="0">
                <a:latin typeface="Calibri"/>
                <a:cs typeface="Calibri"/>
              </a:rPr>
              <a:t>t</a:t>
            </a:r>
            <a:r>
              <a:rPr sz="3000" spc="0" baseline="2730" dirty="0" smtClean="0">
                <a:latin typeface="Calibri"/>
                <a:cs typeface="Calibri"/>
              </a:rPr>
              <a:t>ion</a:t>
            </a:r>
            <a:r>
              <a:rPr sz="3000" spc="401" baseline="2730" dirty="0" smtClean="0">
                <a:latin typeface="Calibri"/>
                <a:cs typeface="Calibri"/>
              </a:rPr>
              <a:t> </a:t>
            </a:r>
            <a:r>
              <a:rPr sz="3000" spc="-50" baseline="2730" dirty="0" smtClean="0">
                <a:latin typeface="Calibri"/>
                <a:cs typeface="Calibri"/>
              </a:rPr>
              <a:t>f</a:t>
            </a:r>
            <a:r>
              <a:rPr sz="3000" spc="0" baseline="2730" dirty="0" smtClean="0">
                <a:latin typeface="Calibri"/>
                <a:cs typeface="Calibri"/>
              </a:rPr>
              <a:t>or</a:t>
            </a:r>
            <a:endParaRPr sz="2000">
              <a:latin typeface="Calibri"/>
              <a:cs typeface="Calibri"/>
            </a:endParaRPr>
          </a:p>
          <a:p>
            <a:pPr marL="12700" marR="1904">
              <a:lnSpc>
                <a:spcPts val="2400"/>
              </a:lnSpc>
              <a:spcBef>
                <a:spcPts val="13"/>
              </a:spcBef>
            </a:pPr>
            <a:r>
              <a:rPr sz="3000" spc="0" baseline="1365" dirty="0" smtClean="0">
                <a:latin typeface="Calibri"/>
                <a:cs typeface="Calibri"/>
              </a:rPr>
              <a:t>a</a:t>
            </a:r>
            <a:r>
              <a:rPr sz="3000" spc="-4" baseline="1365" dirty="0" smtClean="0">
                <a:latin typeface="Calibri"/>
                <a:cs typeface="Calibri"/>
              </a:rPr>
              <a:t>g</a:t>
            </a:r>
            <a:r>
              <a:rPr sz="3000" spc="0" baseline="1365" dirty="0" smtClean="0">
                <a:latin typeface="Calibri"/>
                <a:cs typeface="Calibri"/>
              </a:rPr>
              <a:t>e</a:t>
            </a:r>
            <a:r>
              <a:rPr sz="3000" spc="-19" baseline="1365" dirty="0" smtClean="0">
                <a:latin typeface="Calibri"/>
                <a:cs typeface="Calibri"/>
              </a:rPr>
              <a:t>n</a:t>
            </a:r>
            <a:r>
              <a:rPr sz="3000" spc="0" baseline="1365" dirty="0" smtClean="0">
                <a:latin typeface="Calibri"/>
                <a:cs typeface="Calibri"/>
              </a:rPr>
              <a:t>ts</a:t>
            </a:r>
            <a:r>
              <a:rPr sz="3000" spc="134" baseline="1365" dirty="0" smtClean="0">
                <a:latin typeface="Calibri"/>
                <a:cs typeface="Calibri"/>
              </a:rPr>
              <a:t> </a:t>
            </a:r>
            <a:r>
              <a:rPr sz="3000" spc="-34" baseline="1365" dirty="0" smtClean="0">
                <a:latin typeface="Calibri"/>
                <a:cs typeface="Calibri"/>
              </a:rPr>
              <a:t>f</a:t>
            </a:r>
            <a:r>
              <a:rPr sz="3000" spc="0" baseline="1365" dirty="0" smtClean="0">
                <a:latin typeface="Calibri"/>
                <a:cs typeface="Calibri"/>
              </a:rPr>
              <a:t>ol</a:t>
            </a:r>
            <a:r>
              <a:rPr sz="3000" spc="-9" baseline="1365" dirty="0" smtClean="0">
                <a:latin typeface="Calibri"/>
                <a:cs typeface="Calibri"/>
              </a:rPr>
              <a:t>l</a:t>
            </a:r>
            <a:r>
              <a:rPr sz="3000" spc="-14" baseline="1365" dirty="0" smtClean="0">
                <a:latin typeface="Calibri"/>
                <a:cs typeface="Calibri"/>
              </a:rPr>
              <a:t>o</a:t>
            </a:r>
            <a:r>
              <a:rPr sz="3000" spc="0" baseline="1365" dirty="0" smtClean="0">
                <a:latin typeface="Calibri"/>
                <a:cs typeface="Calibri"/>
              </a:rPr>
              <a:t>w</a:t>
            </a:r>
            <a:r>
              <a:rPr sz="3000" spc="-9" baseline="1365" dirty="0" smtClean="0">
                <a:latin typeface="Calibri"/>
                <a:cs typeface="Calibri"/>
              </a:rPr>
              <a:t>i</a:t>
            </a:r>
            <a:r>
              <a:rPr sz="3000" spc="0" baseline="1365" dirty="0" smtClean="0">
                <a:latin typeface="Calibri"/>
                <a:cs typeface="Calibri"/>
              </a:rPr>
              <a:t>ng</a:t>
            </a:r>
            <a:r>
              <a:rPr sz="3000" spc="13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a</a:t>
            </a:r>
            <a:r>
              <a:rPr sz="3000" spc="134" baseline="1365" dirty="0" smtClean="0">
                <a:latin typeface="Calibri"/>
                <a:cs typeface="Calibri"/>
              </a:rPr>
              <a:t> </a:t>
            </a:r>
            <a:r>
              <a:rPr sz="3000" b="1" spc="0" baseline="1365" dirty="0" smtClean="0">
                <a:solidFill>
                  <a:srgbClr val="FF0000"/>
                </a:solidFill>
                <a:latin typeface="Calibri"/>
                <a:cs typeface="Calibri"/>
              </a:rPr>
              <a:t>on</a:t>
            </a:r>
            <a:r>
              <a:rPr sz="3000" b="1" spc="9" baseline="1365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000" b="1" spc="0" baseline="1365" dirty="0" smtClean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sz="3000" b="1" spc="-9" baseline="1365" dirty="0" smtClean="0">
                <a:solidFill>
                  <a:srgbClr val="FF0000"/>
                </a:solidFill>
                <a:latin typeface="Calibri"/>
                <a:cs typeface="Calibri"/>
              </a:rPr>
              <a:t>com</a:t>
            </a:r>
            <a:r>
              <a:rPr sz="3000" b="1" spc="0" baseline="1365" dirty="0" smtClean="0">
                <a:solidFill>
                  <a:srgbClr val="FF0000"/>
                </a:solidFill>
                <a:latin typeface="Calibri"/>
                <a:cs typeface="Calibri"/>
              </a:rPr>
              <a:t>partme</a:t>
            </a:r>
            <a:r>
              <a:rPr sz="3000" b="1" spc="-19" baseline="1365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000" b="1" spc="0" baseline="1365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000" b="1" spc="124" baseline="136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b="1" spc="0" baseline="1365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000" b="1" spc="9" baseline="1365" dirty="0" smtClean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3000" b="1" spc="0" baseline="1365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000" b="1" spc="-19" baseline="1365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000" b="1" spc="0" baseline="1365" dirty="0" smtClean="0">
                <a:solidFill>
                  <a:srgbClr val="FF0000"/>
                </a:solidFill>
                <a:latin typeface="Calibri"/>
                <a:cs typeface="Calibri"/>
              </a:rPr>
              <a:t>ma</a:t>
            </a:r>
            <a:r>
              <a:rPr sz="3000" b="1" spc="-14" baseline="1365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000" b="1" spc="0" baseline="1365" dirty="0" smtClean="0">
                <a:solidFill>
                  <a:srgbClr val="FF0000"/>
                </a:solidFill>
                <a:latin typeface="Calibri"/>
                <a:cs typeface="Calibri"/>
              </a:rPr>
              <a:t>okin</a:t>
            </a:r>
            <a:r>
              <a:rPr sz="3000" b="1" spc="-19" baseline="1365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000" b="1" spc="0" baseline="1365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3000" b="1" spc="-9" baseline="1365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000" b="1" spc="9" baseline="1365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000" spc="0" baseline="1365" dirty="0" smtClean="0">
                <a:latin typeface="Calibri"/>
                <a:cs typeface="Calibri"/>
              </a:rPr>
              <a:t>.</a:t>
            </a:r>
            <a:r>
              <a:rPr sz="3000" spc="119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The</a:t>
            </a:r>
            <a:r>
              <a:rPr sz="3000" spc="13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a</a:t>
            </a:r>
            <a:r>
              <a:rPr sz="3000" spc="-9" baseline="1365" dirty="0" smtClean="0">
                <a:latin typeface="Calibri"/>
                <a:cs typeface="Calibri"/>
              </a:rPr>
              <a:t>b</a:t>
            </a:r>
            <a:r>
              <a:rPr sz="3000" spc="0" baseline="1365" dirty="0" smtClean="0">
                <a:latin typeface="Calibri"/>
                <a:cs typeface="Calibri"/>
              </a:rPr>
              <a:t>so</a:t>
            </a:r>
            <a:r>
              <a:rPr sz="3000" spc="-9" baseline="1365" dirty="0" smtClean="0">
                <a:latin typeface="Calibri"/>
                <a:cs typeface="Calibri"/>
              </a:rPr>
              <a:t>rp</a:t>
            </a:r>
            <a:r>
              <a:rPr sz="3000" spc="0" baseline="1365" dirty="0" smtClean="0">
                <a:latin typeface="Calibri"/>
                <a:cs typeface="Calibri"/>
              </a:rPr>
              <a:t>tion</a:t>
            </a:r>
            <a:r>
              <a:rPr sz="3000" spc="134" baseline="1365" dirty="0" smtClean="0">
                <a:latin typeface="Calibri"/>
                <a:cs typeface="Calibri"/>
              </a:rPr>
              <a:t> </a:t>
            </a:r>
            <a:r>
              <a:rPr sz="3000" spc="-39" baseline="1365" dirty="0" smtClean="0">
                <a:latin typeface="Calibri"/>
                <a:cs typeface="Calibri"/>
              </a:rPr>
              <a:t>r</a:t>
            </a:r>
            <a:r>
              <a:rPr sz="3000" spc="-25" baseline="1365" dirty="0" smtClean="0">
                <a:latin typeface="Calibri"/>
                <a:cs typeface="Calibri"/>
              </a:rPr>
              <a:t>at</a:t>
            </a:r>
            <a:r>
              <a:rPr sz="3000" spc="0" baseline="1365" dirty="0" smtClean="0">
                <a:latin typeface="Calibri"/>
                <a:cs typeface="Calibri"/>
              </a:rPr>
              <a:t>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6303" y="5037201"/>
            <a:ext cx="95332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-9" baseline="2730" dirty="0" smtClean="0">
                <a:latin typeface="Calibri"/>
                <a:cs typeface="Calibri"/>
              </a:rPr>
              <a:t>c</a:t>
            </a:r>
            <a:r>
              <a:rPr sz="3000" spc="-14" baseline="2730" dirty="0" smtClean="0">
                <a:latin typeface="Calibri"/>
                <a:cs typeface="Calibri"/>
              </a:rPr>
              <a:t>o</a:t>
            </a:r>
            <a:r>
              <a:rPr sz="3000" spc="0" baseline="2730" dirty="0" smtClean="0">
                <a:latin typeface="Calibri"/>
                <a:cs typeface="Calibri"/>
              </a:rPr>
              <a:t>n</a:t>
            </a:r>
            <a:r>
              <a:rPr sz="3000" spc="-25" baseline="2730" dirty="0" smtClean="0">
                <a:latin typeface="Calibri"/>
                <a:cs typeface="Calibri"/>
              </a:rPr>
              <a:t>st</a:t>
            </a:r>
            <a:r>
              <a:rPr sz="3000" spc="0" baseline="2730" dirty="0" smtClean="0">
                <a:latin typeface="Calibri"/>
                <a:cs typeface="Calibri"/>
              </a:rPr>
              <a:t>a</a:t>
            </a:r>
            <a:r>
              <a:rPr sz="3000" spc="-19" baseline="2730" dirty="0" smtClean="0">
                <a:latin typeface="Calibri"/>
                <a:cs typeface="Calibri"/>
              </a:rPr>
              <a:t>n</a:t>
            </a:r>
            <a:r>
              <a:rPr sz="3000" spc="0" baseline="2730" dirty="0" smtClean="0">
                <a:latin typeface="Calibri"/>
                <a:cs typeface="Calibri"/>
              </a:rPr>
              <a:t>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96644" y="5037201"/>
            <a:ext cx="430973" cy="3210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lang="ar-IQ" sz="3000" b="1" baseline="9557" dirty="0" smtClean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r>
              <a:rPr sz="3000" b="1" spc="-25" baseline="9557" dirty="0" err="1" smtClean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1950" b="1" spc="0" baseline="-6301" dirty="0" err="1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lang="ar-IQ" sz="1950" b="1" spc="0" baseline="-630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ar-IQ" sz="3000" b="1" spc="0" baseline="9557" dirty="0" smtClean="0">
                <a:solidFill>
                  <a:srgbClr val="FF0000"/>
                </a:solidFill>
                <a:latin typeface="Calibri"/>
                <a:cs typeface="Calibri"/>
              </a:rPr>
              <a:t>(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19376" y="5037201"/>
            <a:ext cx="895295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-19" baseline="2730" dirty="0" smtClean="0">
                <a:latin typeface="Calibri"/>
                <a:cs typeface="Calibri"/>
              </a:rPr>
              <a:t>c</a:t>
            </a:r>
            <a:r>
              <a:rPr sz="3000" spc="0" baseline="2730" dirty="0" smtClean="0">
                <a:latin typeface="Calibri"/>
                <a:cs typeface="Calibri"/>
              </a:rPr>
              <a:t>o</a:t>
            </a:r>
            <a:r>
              <a:rPr sz="3000" spc="-19" baseline="2730" dirty="0" smtClean="0">
                <a:latin typeface="Calibri"/>
                <a:cs typeface="Calibri"/>
              </a:rPr>
              <a:t>n</a:t>
            </a:r>
            <a:r>
              <a:rPr sz="3000" spc="0" baseline="2730" dirty="0" smtClean="0">
                <a:latin typeface="Calibri"/>
                <a:cs typeface="Calibri"/>
              </a:rPr>
              <a:t>t</a:t>
            </a:r>
            <a:r>
              <a:rPr sz="3000" spc="-34" baseline="2730" dirty="0" smtClean="0">
                <a:latin typeface="Calibri"/>
                <a:cs typeface="Calibri"/>
              </a:rPr>
              <a:t>r</a:t>
            </a:r>
            <a:r>
              <a:rPr sz="3000" spc="0" baseline="2730" dirty="0" smtClean="0">
                <a:latin typeface="Calibri"/>
                <a:cs typeface="Calibri"/>
              </a:rPr>
              <a:t>ols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10230" y="5037201"/>
            <a:ext cx="512234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h</a:t>
            </a:r>
            <a:r>
              <a:rPr sz="3000" spc="-9" baseline="2730" dirty="0" smtClean="0">
                <a:latin typeface="Calibri"/>
                <a:cs typeface="Calibri"/>
              </a:rPr>
              <a:t>o</a:t>
            </a:r>
            <a:r>
              <a:rPr sz="3000" spc="0" baseline="2730" dirty="0" smtClean="0">
                <a:latin typeface="Calibri"/>
                <a:cs typeface="Calibri"/>
              </a:rPr>
              <a:t>w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18305" y="5037201"/>
            <a:ext cx="78522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-9" baseline="2730" dirty="0" smtClean="0">
                <a:latin typeface="Calibri"/>
                <a:cs typeface="Calibri"/>
              </a:rPr>
              <a:t>q</a:t>
            </a:r>
            <a:r>
              <a:rPr sz="3000" spc="0" baseline="2730" dirty="0" smtClean="0">
                <a:latin typeface="Calibri"/>
                <a:cs typeface="Calibri"/>
              </a:rPr>
              <a:t>uickly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00702" y="5037201"/>
            <a:ext cx="40654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-9" baseline="2730" dirty="0" smtClean="0">
                <a:latin typeface="Calibri"/>
                <a:cs typeface="Calibri"/>
              </a:rPr>
              <a:t>th</a:t>
            </a:r>
            <a:r>
              <a:rPr sz="3000" spc="0" baseline="2730" dirty="0" smtClean="0">
                <a:latin typeface="Calibri"/>
                <a:cs typeface="Calibri"/>
              </a:rPr>
              <a:t>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04003" y="5037201"/>
            <a:ext cx="538412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dr</a:t>
            </a:r>
            <a:r>
              <a:rPr sz="3000" spc="-9" baseline="2730" dirty="0" smtClean="0">
                <a:latin typeface="Calibri"/>
                <a:cs typeface="Calibri"/>
              </a:rPr>
              <a:t>u</a:t>
            </a:r>
            <a:r>
              <a:rPr sz="3000" spc="0" baseline="2730" dirty="0" smtClean="0">
                <a:latin typeface="Calibri"/>
                <a:cs typeface="Calibri"/>
              </a:rPr>
              <a:t>g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39511" y="5037201"/>
            <a:ext cx="713109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e</a:t>
            </a:r>
            <a:r>
              <a:rPr sz="3000" spc="-19" baseline="2730" dirty="0" smtClean="0">
                <a:latin typeface="Calibri"/>
                <a:cs typeface="Calibri"/>
              </a:rPr>
              <a:t>n</a:t>
            </a:r>
            <a:r>
              <a:rPr sz="3000" spc="-25" baseline="2730" dirty="0" smtClean="0">
                <a:latin typeface="Calibri"/>
                <a:cs typeface="Calibri"/>
              </a:rPr>
              <a:t>t</a:t>
            </a:r>
            <a:r>
              <a:rPr sz="3000" spc="0" baseline="2730" dirty="0" smtClean="0">
                <a:latin typeface="Calibri"/>
                <a:cs typeface="Calibri"/>
              </a:rPr>
              <a:t>e</a:t>
            </a:r>
            <a:r>
              <a:rPr sz="3000" spc="-39" baseline="2730" dirty="0" smtClean="0">
                <a:latin typeface="Calibri"/>
                <a:cs typeface="Calibri"/>
              </a:rPr>
              <a:t>r</a:t>
            </a:r>
            <a:r>
              <a:rPr sz="3000" spc="0" baseline="2730" dirty="0" smtClean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49008" y="5037201"/>
            <a:ext cx="409175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the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54977" y="5037201"/>
            <a:ext cx="626172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b</a:t>
            </a:r>
            <a:r>
              <a:rPr sz="3000" spc="-9" baseline="2730" dirty="0" smtClean="0">
                <a:latin typeface="Calibri"/>
                <a:cs typeface="Calibri"/>
              </a:rPr>
              <a:t>od</a:t>
            </a:r>
            <a:r>
              <a:rPr sz="3000" spc="-129" baseline="2730" dirty="0" smtClean="0">
                <a:latin typeface="Calibri"/>
                <a:cs typeface="Calibri"/>
              </a:rPr>
              <a:t>y</a:t>
            </a:r>
            <a:r>
              <a:rPr sz="3000" spc="0" baseline="2730" dirty="0" smtClean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74305" y="5037201"/>
            <a:ext cx="882109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A </a:t>
            </a:r>
            <a:r>
              <a:rPr sz="3000" spc="362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la</a:t>
            </a:r>
            <a:r>
              <a:rPr sz="3000" spc="-29" baseline="2730" dirty="0" smtClean="0">
                <a:latin typeface="Calibri"/>
                <a:cs typeface="Calibri"/>
              </a:rPr>
              <a:t>r</a:t>
            </a:r>
            <a:r>
              <a:rPr sz="3000" spc="-4" baseline="2730" dirty="0" smtClean="0">
                <a:latin typeface="Calibri"/>
                <a:cs typeface="Calibri"/>
              </a:rPr>
              <a:t>g</a:t>
            </a:r>
            <a:r>
              <a:rPr sz="3000" spc="0" baseline="2730" dirty="0" smtClean="0">
                <a:latin typeface="Calibri"/>
                <a:cs typeface="Calibri"/>
              </a:rPr>
              <a:t>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46303" y="5342026"/>
            <a:ext cx="8112111" cy="5849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a</a:t>
            </a:r>
            <a:r>
              <a:rPr sz="3000" spc="-9" baseline="2730" dirty="0" smtClean="0">
                <a:latin typeface="Calibri"/>
                <a:cs typeface="Calibri"/>
              </a:rPr>
              <a:t>b</a:t>
            </a:r>
            <a:r>
              <a:rPr sz="3000" spc="0" baseline="2730" dirty="0" smtClean="0">
                <a:latin typeface="Calibri"/>
                <a:cs typeface="Calibri"/>
              </a:rPr>
              <a:t>so</a:t>
            </a:r>
            <a:r>
              <a:rPr sz="3000" spc="-9" baseline="2730" dirty="0" smtClean="0">
                <a:latin typeface="Calibri"/>
                <a:cs typeface="Calibri"/>
              </a:rPr>
              <a:t>rp</a:t>
            </a:r>
            <a:r>
              <a:rPr sz="3000" spc="0" baseline="2730" dirty="0" smtClean="0">
                <a:latin typeface="Calibri"/>
                <a:cs typeface="Calibri"/>
              </a:rPr>
              <a:t>ti</a:t>
            </a:r>
            <a:r>
              <a:rPr sz="3000" spc="-4" baseline="2730" dirty="0" smtClean="0">
                <a:latin typeface="Calibri"/>
                <a:cs typeface="Calibri"/>
              </a:rPr>
              <a:t>o</a:t>
            </a:r>
            <a:r>
              <a:rPr sz="3000" spc="0" baseline="2730" dirty="0" smtClean="0">
                <a:latin typeface="Calibri"/>
                <a:cs typeface="Calibri"/>
              </a:rPr>
              <a:t>n</a:t>
            </a:r>
            <a:r>
              <a:rPr sz="3000" spc="149" baseline="2730" dirty="0" smtClean="0">
                <a:latin typeface="Calibri"/>
                <a:cs typeface="Calibri"/>
              </a:rPr>
              <a:t> </a:t>
            </a:r>
            <a:r>
              <a:rPr sz="3000" spc="-39" baseline="2730" dirty="0" smtClean="0">
                <a:latin typeface="Calibri"/>
                <a:cs typeface="Calibri"/>
              </a:rPr>
              <a:t>r</a:t>
            </a:r>
            <a:r>
              <a:rPr sz="3000" spc="-25" baseline="2730" dirty="0" smtClean="0">
                <a:latin typeface="Calibri"/>
                <a:cs typeface="Calibri"/>
              </a:rPr>
              <a:t>a</a:t>
            </a:r>
            <a:r>
              <a:rPr sz="3000" spc="-9" baseline="2730" dirty="0" smtClean="0">
                <a:latin typeface="Calibri"/>
                <a:cs typeface="Calibri"/>
              </a:rPr>
              <a:t>t</a:t>
            </a:r>
            <a:r>
              <a:rPr sz="3000" spc="0" baseline="2730" dirty="0" smtClean="0">
                <a:latin typeface="Calibri"/>
                <a:cs typeface="Calibri"/>
              </a:rPr>
              <a:t>e</a:t>
            </a:r>
            <a:r>
              <a:rPr sz="3000" spc="144" baseline="2730" dirty="0" smtClean="0">
                <a:latin typeface="Calibri"/>
                <a:cs typeface="Calibri"/>
              </a:rPr>
              <a:t> </a:t>
            </a:r>
            <a:r>
              <a:rPr sz="3000" spc="-9" baseline="2730" dirty="0" smtClean="0">
                <a:latin typeface="Calibri"/>
                <a:cs typeface="Calibri"/>
              </a:rPr>
              <a:t>c</a:t>
            </a:r>
            <a:r>
              <a:rPr sz="3000" spc="0" baseline="2730" dirty="0" smtClean="0">
                <a:latin typeface="Calibri"/>
                <a:cs typeface="Calibri"/>
              </a:rPr>
              <a:t>on</a:t>
            </a:r>
            <a:r>
              <a:rPr sz="3000" spc="-29" baseline="2730" dirty="0" smtClean="0">
                <a:latin typeface="Calibri"/>
                <a:cs typeface="Calibri"/>
              </a:rPr>
              <a:t>s</a:t>
            </a:r>
            <a:r>
              <a:rPr sz="3000" spc="-25" baseline="2730" dirty="0" smtClean="0">
                <a:latin typeface="Calibri"/>
                <a:cs typeface="Calibri"/>
              </a:rPr>
              <a:t>t</a:t>
            </a:r>
            <a:r>
              <a:rPr sz="3000" spc="0" baseline="2730" dirty="0" smtClean="0">
                <a:latin typeface="Calibri"/>
                <a:cs typeface="Calibri"/>
              </a:rPr>
              <a:t>a</a:t>
            </a:r>
            <a:r>
              <a:rPr sz="3000" spc="-25" baseline="2730" dirty="0" smtClean="0">
                <a:latin typeface="Calibri"/>
                <a:cs typeface="Calibri"/>
              </a:rPr>
              <a:t>n</a:t>
            </a:r>
            <a:r>
              <a:rPr sz="3000" spc="0" baseline="2730" dirty="0" smtClean="0">
                <a:latin typeface="Calibri"/>
                <a:cs typeface="Calibri"/>
              </a:rPr>
              <a:t>t</a:t>
            </a:r>
            <a:r>
              <a:rPr sz="3000" spc="150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a</a:t>
            </a:r>
            <a:r>
              <a:rPr sz="3000" spc="-4" baseline="2730" dirty="0" smtClean="0">
                <a:latin typeface="Calibri"/>
                <a:cs typeface="Calibri"/>
              </a:rPr>
              <a:t>l</a:t>
            </a:r>
            <a:r>
              <a:rPr sz="3000" spc="0" baseline="2730" dirty="0" smtClean="0">
                <a:latin typeface="Calibri"/>
                <a:cs typeface="Calibri"/>
              </a:rPr>
              <a:t>l</a:t>
            </a:r>
            <a:r>
              <a:rPr sz="3000" spc="-4" baseline="2730" dirty="0" smtClean="0">
                <a:latin typeface="Calibri"/>
                <a:cs typeface="Calibri"/>
              </a:rPr>
              <a:t>o</a:t>
            </a:r>
            <a:r>
              <a:rPr sz="3000" spc="-19" baseline="2730" dirty="0" smtClean="0">
                <a:latin typeface="Calibri"/>
                <a:cs typeface="Calibri"/>
              </a:rPr>
              <a:t>w</a:t>
            </a:r>
            <a:r>
              <a:rPr sz="3000" spc="0" baseline="2730" dirty="0" smtClean="0">
                <a:latin typeface="Calibri"/>
                <a:cs typeface="Calibri"/>
              </a:rPr>
              <a:t>s</a:t>
            </a:r>
            <a:r>
              <a:rPr sz="3000" spc="13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dr</a:t>
            </a:r>
            <a:r>
              <a:rPr sz="3000" spc="-9" baseline="2730" dirty="0" smtClean="0">
                <a:latin typeface="Calibri"/>
                <a:cs typeface="Calibri"/>
              </a:rPr>
              <a:t>u</a:t>
            </a:r>
            <a:r>
              <a:rPr sz="3000" spc="0" baseline="2730" dirty="0" smtClean="0">
                <a:latin typeface="Calibri"/>
                <a:cs typeface="Calibri"/>
              </a:rPr>
              <a:t>g</a:t>
            </a:r>
            <a:r>
              <a:rPr sz="3000" spc="149" baseline="2730" dirty="0" smtClean="0">
                <a:latin typeface="Calibri"/>
                <a:cs typeface="Calibri"/>
              </a:rPr>
              <a:t> </a:t>
            </a:r>
            <a:r>
              <a:rPr sz="3000" spc="-25" baseline="2730" dirty="0" smtClean="0">
                <a:latin typeface="Calibri"/>
                <a:cs typeface="Calibri"/>
              </a:rPr>
              <a:t>t</a:t>
            </a:r>
            <a:r>
              <a:rPr sz="3000" spc="0" baseline="2730" dirty="0" smtClean="0">
                <a:latin typeface="Calibri"/>
                <a:cs typeface="Calibri"/>
              </a:rPr>
              <a:t>o</a:t>
            </a:r>
            <a:r>
              <a:rPr sz="3000" spc="15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e</a:t>
            </a:r>
            <a:r>
              <a:rPr sz="3000" spc="-25" baseline="2730" dirty="0" smtClean="0">
                <a:latin typeface="Calibri"/>
                <a:cs typeface="Calibri"/>
              </a:rPr>
              <a:t>n</a:t>
            </a:r>
            <a:r>
              <a:rPr sz="3000" spc="-34" baseline="2730" dirty="0" smtClean="0">
                <a:latin typeface="Calibri"/>
                <a:cs typeface="Calibri"/>
              </a:rPr>
              <a:t>t</a:t>
            </a:r>
            <a:r>
              <a:rPr sz="3000" spc="0" baseline="2730" dirty="0" smtClean="0">
                <a:latin typeface="Calibri"/>
                <a:cs typeface="Calibri"/>
              </a:rPr>
              <a:t>er</a:t>
            </a:r>
            <a:r>
              <a:rPr sz="3000" spc="15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the</a:t>
            </a:r>
            <a:r>
              <a:rPr sz="3000" spc="14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b</a:t>
            </a:r>
            <a:r>
              <a:rPr sz="3000" spc="-9" baseline="2730" dirty="0" smtClean="0">
                <a:latin typeface="Calibri"/>
                <a:cs typeface="Calibri"/>
              </a:rPr>
              <a:t>od</a:t>
            </a:r>
            <a:r>
              <a:rPr sz="3000" spc="0" baseline="2730" dirty="0" smtClean="0">
                <a:latin typeface="Calibri"/>
                <a:cs typeface="Calibri"/>
              </a:rPr>
              <a:t>y</a:t>
            </a:r>
            <a:r>
              <a:rPr sz="3000" spc="149" baseline="2730" dirty="0" smtClean="0">
                <a:latin typeface="Calibri"/>
                <a:cs typeface="Calibri"/>
              </a:rPr>
              <a:t> </a:t>
            </a:r>
            <a:r>
              <a:rPr sz="3000" spc="-9" baseline="2730" dirty="0" smtClean="0">
                <a:latin typeface="Calibri"/>
                <a:cs typeface="Calibri"/>
              </a:rPr>
              <a:t>q</a:t>
            </a:r>
            <a:r>
              <a:rPr sz="3000" spc="0" baseline="2730" dirty="0" smtClean="0">
                <a:latin typeface="Calibri"/>
                <a:cs typeface="Calibri"/>
              </a:rPr>
              <a:t>uickly</a:t>
            </a:r>
            <a:r>
              <a:rPr sz="3000" spc="149" baseline="2730" dirty="0" smtClean="0">
                <a:latin typeface="Calibri"/>
                <a:cs typeface="Calibri"/>
              </a:rPr>
              <a:t> </a:t>
            </a:r>
            <a:r>
              <a:rPr sz="3000" spc="-4" baseline="2730" dirty="0" smtClean="0">
                <a:latin typeface="Calibri"/>
                <a:cs typeface="Calibri"/>
              </a:rPr>
              <a:t>w</a:t>
            </a:r>
            <a:r>
              <a:rPr sz="3000" spc="0" baseline="2730" dirty="0" smtClean="0">
                <a:latin typeface="Calibri"/>
                <a:cs typeface="Calibri"/>
              </a:rPr>
              <a:t>hi</a:t>
            </a:r>
            <a:r>
              <a:rPr sz="3000" spc="-4" baseline="2730" dirty="0" smtClean="0">
                <a:latin typeface="Calibri"/>
                <a:cs typeface="Calibri"/>
              </a:rPr>
              <a:t>l</a:t>
            </a:r>
            <a:r>
              <a:rPr sz="3000" spc="0" baseline="2730" dirty="0" smtClean="0">
                <a:latin typeface="Calibri"/>
                <a:cs typeface="Calibri"/>
              </a:rPr>
              <a:t>e</a:t>
            </a:r>
            <a:r>
              <a:rPr sz="3000" spc="15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a</a:t>
            </a:r>
            <a:r>
              <a:rPr sz="3000" spc="13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s</a:t>
            </a:r>
            <a:r>
              <a:rPr sz="3000" spc="-9" baseline="2730" dirty="0" smtClean="0">
                <a:latin typeface="Calibri"/>
                <a:cs typeface="Calibri"/>
              </a:rPr>
              <a:t>m</a:t>
            </a:r>
            <a:r>
              <a:rPr sz="3000" spc="9" baseline="2730" dirty="0" smtClean="0">
                <a:latin typeface="Calibri"/>
                <a:cs typeface="Calibri"/>
              </a:rPr>
              <a:t>a</a:t>
            </a:r>
            <a:r>
              <a:rPr sz="3000" spc="4" baseline="2730" dirty="0" smtClean="0">
                <a:latin typeface="Calibri"/>
                <a:cs typeface="Calibri"/>
              </a:rPr>
              <a:t>l</a:t>
            </a:r>
            <a:r>
              <a:rPr sz="3000" spc="0" baseline="2730" dirty="0" smtClean="0">
                <a:latin typeface="Calibri"/>
                <a:cs typeface="Calibri"/>
              </a:rPr>
              <a:t>l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400"/>
              </a:lnSpc>
              <a:spcBef>
                <a:spcPts val="13"/>
              </a:spcBef>
            </a:pPr>
            <a:r>
              <a:rPr sz="3000" spc="0" baseline="1365" dirty="0" smtClean="0">
                <a:latin typeface="Calibri"/>
                <a:cs typeface="Calibri"/>
              </a:rPr>
              <a:t>a</a:t>
            </a:r>
            <a:r>
              <a:rPr sz="3000" spc="-9" baseline="1365" dirty="0" smtClean="0">
                <a:latin typeface="Calibri"/>
                <a:cs typeface="Calibri"/>
              </a:rPr>
              <a:t>b</a:t>
            </a:r>
            <a:r>
              <a:rPr sz="3000" spc="0" baseline="1365" dirty="0" smtClean="0">
                <a:latin typeface="Calibri"/>
                <a:cs typeface="Calibri"/>
              </a:rPr>
              <a:t>so</a:t>
            </a:r>
            <a:r>
              <a:rPr sz="3000" spc="-9" baseline="1365" dirty="0" smtClean="0">
                <a:latin typeface="Calibri"/>
                <a:cs typeface="Calibri"/>
              </a:rPr>
              <a:t>rp</a:t>
            </a:r>
            <a:r>
              <a:rPr sz="3000" spc="0" baseline="1365" dirty="0" smtClean="0">
                <a:latin typeface="Calibri"/>
                <a:cs typeface="Calibri"/>
              </a:rPr>
              <a:t>tion </a:t>
            </a:r>
            <a:r>
              <a:rPr sz="3000" spc="262" baseline="1365" dirty="0" smtClean="0">
                <a:latin typeface="Calibri"/>
                <a:cs typeface="Calibri"/>
              </a:rPr>
              <a:t> </a:t>
            </a:r>
            <a:r>
              <a:rPr sz="3000" spc="-39" baseline="1365" dirty="0" smtClean="0">
                <a:latin typeface="Calibri"/>
                <a:cs typeface="Calibri"/>
              </a:rPr>
              <a:t>r</a:t>
            </a:r>
            <a:r>
              <a:rPr sz="3000" spc="-25" baseline="1365" dirty="0" smtClean="0">
                <a:latin typeface="Calibri"/>
                <a:cs typeface="Calibri"/>
              </a:rPr>
              <a:t>a</a:t>
            </a:r>
            <a:r>
              <a:rPr sz="3000" spc="-9" baseline="1365" dirty="0" smtClean="0">
                <a:latin typeface="Calibri"/>
                <a:cs typeface="Calibri"/>
              </a:rPr>
              <a:t>t</a:t>
            </a:r>
            <a:r>
              <a:rPr sz="3000" spc="0" baseline="1365" dirty="0" smtClean="0">
                <a:latin typeface="Calibri"/>
                <a:cs typeface="Calibri"/>
              </a:rPr>
              <a:t>e </a:t>
            </a:r>
            <a:r>
              <a:rPr sz="3000" spc="262" baseline="1365" dirty="0" smtClean="0">
                <a:latin typeface="Calibri"/>
                <a:cs typeface="Calibri"/>
              </a:rPr>
              <a:t> </a:t>
            </a:r>
            <a:r>
              <a:rPr sz="3000" spc="-9" baseline="1365" dirty="0" smtClean="0">
                <a:latin typeface="Calibri"/>
                <a:cs typeface="Calibri"/>
              </a:rPr>
              <a:t>c</a:t>
            </a:r>
            <a:r>
              <a:rPr sz="3000" spc="0" baseline="1365" dirty="0" smtClean="0">
                <a:latin typeface="Calibri"/>
                <a:cs typeface="Calibri"/>
              </a:rPr>
              <a:t>on</a:t>
            </a:r>
            <a:r>
              <a:rPr sz="3000" spc="-25" baseline="1365" dirty="0" smtClean="0">
                <a:latin typeface="Calibri"/>
                <a:cs typeface="Calibri"/>
              </a:rPr>
              <a:t>st</a:t>
            </a:r>
            <a:r>
              <a:rPr sz="3000" spc="0" baseline="1365" dirty="0" smtClean="0">
                <a:latin typeface="Calibri"/>
                <a:cs typeface="Calibri"/>
              </a:rPr>
              <a:t>a</a:t>
            </a:r>
            <a:r>
              <a:rPr sz="3000" spc="-19" baseline="1365" dirty="0" smtClean="0">
                <a:latin typeface="Calibri"/>
                <a:cs typeface="Calibri"/>
              </a:rPr>
              <a:t>n</a:t>
            </a:r>
            <a:r>
              <a:rPr sz="3000" spc="0" baseline="1365" dirty="0" smtClean="0">
                <a:latin typeface="Calibri"/>
                <a:cs typeface="Calibri"/>
              </a:rPr>
              <a:t>t </a:t>
            </a:r>
            <a:r>
              <a:rPr sz="3000" spc="262" baseline="1365" dirty="0" smtClean="0">
                <a:latin typeface="Calibri"/>
                <a:cs typeface="Calibri"/>
              </a:rPr>
              <a:t> </a:t>
            </a:r>
            <a:r>
              <a:rPr sz="3000" spc="-9" baseline="1365" dirty="0" smtClean="0">
                <a:latin typeface="Calibri"/>
                <a:cs typeface="Calibri"/>
              </a:rPr>
              <a:t>p</a:t>
            </a:r>
            <a:r>
              <a:rPr sz="3000" spc="0" baseline="1365" dirty="0" smtClean="0">
                <a:latin typeface="Calibri"/>
                <a:cs typeface="Calibri"/>
              </a:rPr>
              <a:t>ermits </a:t>
            </a:r>
            <a:r>
              <a:rPr sz="3000" spc="257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drug </a:t>
            </a:r>
            <a:r>
              <a:rPr sz="3000" spc="271" baseline="1365" dirty="0" smtClean="0">
                <a:latin typeface="Calibri"/>
                <a:cs typeface="Calibri"/>
              </a:rPr>
              <a:t> </a:t>
            </a:r>
            <a:r>
              <a:rPr sz="3000" spc="-25" baseline="1365" dirty="0" smtClean="0">
                <a:latin typeface="Calibri"/>
                <a:cs typeface="Calibri"/>
              </a:rPr>
              <a:t>t</a:t>
            </a:r>
            <a:r>
              <a:rPr sz="3000" spc="0" baseline="1365" dirty="0" smtClean="0">
                <a:latin typeface="Calibri"/>
                <a:cs typeface="Calibri"/>
              </a:rPr>
              <a:t>o </a:t>
            </a:r>
            <a:r>
              <a:rPr sz="3000" spc="257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e</a:t>
            </a:r>
            <a:r>
              <a:rPr sz="3000" spc="-19" baseline="1365" dirty="0" smtClean="0">
                <a:latin typeface="Calibri"/>
                <a:cs typeface="Calibri"/>
              </a:rPr>
              <a:t>n</a:t>
            </a:r>
            <a:r>
              <a:rPr sz="3000" spc="-25" baseline="1365" dirty="0" smtClean="0">
                <a:latin typeface="Calibri"/>
                <a:cs typeface="Calibri"/>
              </a:rPr>
              <a:t>t</a:t>
            </a:r>
            <a:r>
              <a:rPr sz="3000" spc="0" baseline="1365" dirty="0" smtClean="0">
                <a:latin typeface="Calibri"/>
                <a:cs typeface="Calibri"/>
              </a:rPr>
              <a:t>er </a:t>
            </a:r>
            <a:r>
              <a:rPr sz="3000" spc="257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the </a:t>
            </a:r>
            <a:r>
              <a:rPr sz="3000" spc="266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b</a:t>
            </a:r>
            <a:r>
              <a:rPr sz="3000" spc="-9" baseline="1365" dirty="0" smtClean="0">
                <a:latin typeface="Calibri"/>
                <a:cs typeface="Calibri"/>
              </a:rPr>
              <a:t>od</a:t>
            </a:r>
            <a:r>
              <a:rPr sz="3000" spc="0" baseline="1365" dirty="0" smtClean="0">
                <a:latin typeface="Calibri"/>
                <a:cs typeface="Calibri"/>
              </a:rPr>
              <a:t>y </a:t>
            </a:r>
            <a:r>
              <a:rPr sz="3000" spc="266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mo</a:t>
            </a:r>
            <a:r>
              <a:rPr sz="3000" spc="-29" baseline="1365" dirty="0" smtClean="0">
                <a:latin typeface="Calibri"/>
                <a:cs typeface="Calibri"/>
              </a:rPr>
              <a:t>r</a:t>
            </a:r>
            <a:r>
              <a:rPr sz="3000" spc="0" baseline="1365" dirty="0" smtClean="0">
                <a:latin typeface="Calibri"/>
                <a:cs typeface="Calibri"/>
              </a:rPr>
              <a:t>e </a:t>
            </a:r>
            <a:r>
              <a:rPr sz="3000" spc="257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s</a:t>
            </a:r>
            <a:r>
              <a:rPr sz="3000" spc="-4" baseline="1365" dirty="0" smtClean="0">
                <a:latin typeface="Calibri"/>
                <a:cs typeface="Calibri"/>
              </a:rPr>
              <a:t>l</a:t>
            </a:r>
            <a:r>
              <a:rPr sz="3000" spc="-14" baseline="1365" dirty="0" smtClean="0">
                <a:latin typeface="Calibri"/>
                <a:cs typeface="Calibri"/>
              </a:rPr>
              <a:t>o</a:t>
            </a:r>
            <a:r>
              <a:rPr sz="3000" spc="0" baseline="1365" dirty="0" smtClean="0">
                <a:latin typeface="Calibri"/>
                <a:cs typeface="Calibri"/>
              </a:rPr>
              <a:t>w</a:t>
            </a:r>
            <a:r>
              <a:rPr sz="3000" spc="-9" baseline="1365" dirty="0" smtClean="0">
                <a:latin typeface="Calibri"/>
                <a:cs typeface="Calibri"/>
              </a:rPr>
              <a:t>l</a:t>
            </a:r>
            <a:r>
              <a:rPr sz="3000" spc="-125" baseline="1365" dirty="0" smtClean="0">
                <a:latin typeface="Calibri"/>
                <a:cs typeface="Calibri"/>
              </a:rPr>
              <a:t>y</a:t>
            </a:r>
            <a:r>
              <a:rPr sz="3000" spc="0" baseline="1365" dirty="0" smtClean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7240905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862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 txBox="1"/>
          <p:nvPr/>
        </p:nvSpPr>
        <p:spPr>
          <a:xfrm>
            <a:off x="2643378" y="665733"/>
            <a:ext cx="3919650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Ext</a:t>
            </a:r>
            <a:r>
              <a:rPr sz="4800" b="1" spc="-6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-50" baseline="3413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as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ul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-5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qu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4800" b="1" spc="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78840" y="1689862"/>
            <a:ext cx="339667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An</a:t>
            </a:r>
            <a:r>
              <a:rPr sz="3600" spc="382" baseline="3413" dirty="0" smtClean="0">
                <a:latin typeface="Calibri"/>
                <a:cs typeface="Calibri"/>
              </a:rPr>
              <a:t> </a:t>
            </a:r>
            <a:r>
              <a:rPr sz="3600" spc="-29" baseline="3413" dirty="0" smtClean="0">
                <a:latin typeface="Calibri"/>
                <a:cs typeface="Calibri"/>
              </a:rPr>
              <a:t>e</a:t>
            </a:r>
            <a:r>
              <a:rPr sz="3600" spc="-44" baseline="3413" dirty="0" smtClean="0">
                <a:latin typeface="Calibri"/>
                <a:cs typeface="Calibri"/>
              </a:rPr>
              <a:t>x</a:t>
            </a:r>
            <a:r>
              <a:rPr sz="3600" spc="0" baseline="3413" dirty="0" smtClean="0">
                <a:latin typeface="Calibri"/>
                <a:cs typeface="Calibri"/>
              </a:rPr>
              <a:t>ample</a:t>
            </a:r>
            <a:r>
              <a:rPr sz="3600" spc="392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39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39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use</a:t>
            </a:r>
            <a:r>
              <a:rPr sz="3600" spc="382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323715" y="1689862"/>
            <a:ext cx="432979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this</a:t>
            </a:r>
            <a:r>
              <a:rPr sz="3600" spc="38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equ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r>
              <a:rPr sz="3600" spc="387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ould</a:t>
            </a:r>
            <a:r>
              <a:rPr sz="3600" spc="37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be</a:t>
            </a:r>
            <a:r>
              <a:rPr sz="3600" spc="39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38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78840" y="2056002"/>
            <a:ext cx="5786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74038" y="2056002"/>
            <a:ext cx="26028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50466" y="2056002"/>
            <a:ext cx="170269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admini</a:t>
            </a:r>
            <a:r>
              <a:rPr sz="3600" spc="-19" baseline="3413" dirty="0" smtClean="0">
                <a:latin typeface="Calibri"/>
                <a:cs typeface="Calibri"/>
              </a:rPr>
              <a:t>s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68979" y="2056002"/>
            <a:ext cx="53274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500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18203" y="2056002"/>
            <a:ext cx="45868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993005" y="2056002"/>
            <a:ext cx="3236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33441" y="2056002"/>
            <a:ext cx="54767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50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97905" y="2056002"/>
            <a:ext cx="176777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25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aina</a:t>
            </a:r>
            <a:r>
              <a:rPr sz="3600" spc="4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ide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983474" y="2056002"/>
            <a:ext cx="33694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434832" y="2056002"/>
            <a:ext cx="2171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8840" y="2421763"/>
            <a:ext cx="108100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p</a:t>
            </a:r>
            <a:r>
              <a:rPr sz="3600" spc="0" baseline="3413" dirty="0" smtClean="0">
                <a:latin typeface="Calibri"/>
                <a:cs typeface="Calibri"/>
              </a:rPr>
              <a:t>sul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3281210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40" y="3299612"/>
            <a:ext cx="344338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2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 kn</a:t>
            </a:r>
            <a:r>
              <a:rPr sz="3600" spc="-1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wn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om prior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clinic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17619" y="3299612"/>
            <a:ext cx="174729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vi</a:t>
            </a:r>
            <a:r>
              <a:rPr sz="3600" spc="-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its th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 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61329" y="3299612"/>
            <a:ext cx="145287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 has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3738753"/>
            <a:ext cx="614649" cy="379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20"/>
              </a:lnSpc>
              <a:spcBef>
                <a:spcPts val="146"/>
              </a:spcBef>
            </a:pPr>
            <a:r>
              <a:rPr sz="3600" spc="0" baseline="10240" dirty="0" smtClean="0">
                <a:latin typeface="Calibri"/>
                <a:cs typeface="Calibri"/>
              </a:rPr>
              <a:t>t=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4400" y="3738753"/>
            <a:ext cx="9949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4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hou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lang="ar-IQ" sz="3600" spc="0" baseline="3413" dirty="0" smtClean="0">
                <a:latin typeface="Calibri"/>
                <a:cs typeface="Calibri"/>
              </a:rPr>
              <a:t> 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69110" y="4162805"/>
            <a:ext cx="398584" cy="345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0"/>
              </a:lnSpc>
              <a:spcBef>
                <a:spcPts val="132"/>
              </a:spcBef>
            </a:pPr>
            <a:r>
              <a:rPr sz="3600" spc="0" baseline="2275" dirty="0" smtClean="0">
                <a:latin typeface="Calibri"/>
                <a:cs typeface="Calibri"/>
              </a:rPr>
              <a:t>h</a:t>
            </a:r>
            <a:r>
              <a:rPr sz="2400" spc="4" baseline="27306" dirty="0" smtClean="0">
                <a:latin typeface="Calibri"/>
                <a:cs typeface="Calibri"/>
              </a:rPr>
              <a:t>-</a:t>
            </a:r>
            <a:r>
              <a:rPr sz="2400" spc="0" baseline="27306" dirty="0" smtClean="0">
                <a:latin typeface="Calibri"/>
                <a:cs typeface="Calibri"/>
              </a:rPr>
              <a:t>1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177665"/>
            <a:ext cx="1242983" cy="379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0"/>
              </a:lnSpc>
              <a:spcBef>
                <a:spcPts val="146"/>
              </a:spcBef>
            </a:pPr>
            <a:r>
              <a:rPr sz="3600" spc="-69" baseline="10240" dirty="0" smtClean="0">
                <a:latin typeface="Calibri"/>
                <a:cs typeface="Calibri"/>
              </a:rPr>
              <a:t>k</a:t>
            </a:r>
            <a:r>
              <a:rPr sz="2400" spc="0" baseline="-5120" dirty="0" smtClean="0">
                <a:latin typeface="Calibri"/>
                <a:cs typeface="Calibri"/>
              </a:rPr>
              <a:t>e</a:t>
            </a:r>
            <a:r>
              <a:rPr sz="2400" spc="-22" baseline="-5120" dirty="0" smtClean="0">
                <a:latin typeface="Calibri"/>
                <a:cs typeface="Calibri"/>
              </a:rPr>
              <a:t> </a:t>
            </a:r>
            <a:r>
              <a:rPr sz="3600" spc="0" baseline="10240" dirty="0" smtClean="0">
                <a:latin typeface="Calibri"/>
                <a:cs typeface="Calibri"/>
              </a:rPr>
              <a:t>=</a:t>
            </a:r>
            <a:r>
              <a:rPr sz="3600" spc="-175" baseline="10240" dirty="0" smtClean="0">
                <a:latin typeface="Calibri"/>
                <a:cs typeface="Calibri"/>
              </a:rPr>
              <a:t> </a:t>
            </a:r>
            <a:r>
              <a:rPr sz="3600" spc="-4" baseline="10240" dirty="0" smtClean="0">
                <a:latin typeface="Calibri"/>
                <a:cs typeface="Calibri"/>
              </a:rPr>
              <a:t>0.173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38600" y="4177665"/>
            <a:ext cx="119176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V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= </a:t>
            </a:r>
            <a:r>
              <a:rPr sz="3600" spc="-4" baseline="3413" dirty="0" smtClean="0">
                <a:latin typeface="Calibri"/>
                <a:cs typeface="Calibri"/>
              </a:rPr>
              <a:t>17</a:t>
            </a:r>
            <a:r>
              <a:rPr sz="3600" spc="0" baseline="3413" dirty="0" smtClean="0">
                <a:latin typeface="Calibri"/>
                <a:cs typeface="Calibri"/>
              </a:rPr>
              <a:t>5 L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45438" y="4602099"/>
            <a:ext cx="474099" cy="345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0"/>
              </a:lnSpc>
              <a:spcBef>
                <a:spcPts val="132"/>
              </a:spcBef>
            </a:pPr>
            <a:r>
              <a:rPr sz="3600" spc="0" baseline="2275" dirty="0" smtClean="0">
                <a:latin typeface="Calibri"/>
                <a:cs typeface="Calibri"/>
              </a:rPr>
              <a:t>h</a:t>
            </a:r>
            <a:r>
              <a:rPr sz="2400" spc="4" baseline="27306" dirty="0" smtClean="0">
                <a:latin typeface="Calibri"/>
                <a:cs typeface="Calibri"/>
              </a:rPr>
              <a:t>-</a:t>
            </a:r>
            <a:r>
              <a:rPr sz="2400" spc="-4" baseline="27306" dirty="0" smtClean="0">
                <a:latin typeface="Calibri"/>
                <a:cs typeface="Calibri"/>
              </a:rPr>
              <a:t>1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616729"/>
            <a:ext cx="81284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4" baseline="3413" dirty="0" smtClean="0">
                <a:latin typeface="Calibri"/>
                <a:cs typeface="Calibri"/>
              </a:rPr>
              <a:t>K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= 2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5055870"/>
            <a:ext cx="103601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-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= </a:t>
            </a:r>
            <a:r>
              <a:rPr sz="3600" spc="-4" baseline="3413" dirty="0" smtClean="0">
                <a:latin typeface="Calibri"/>
                <a:cs typeface="Calibri"/>
              </a:rPr>
              <a:t>0.85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366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/>
          <p:nvPr/>
        </p:nvSpPr>
        <p:spPr>
          <a:xfrm>
            <a:off x="971600" y="3140964"/>
            <a:ext cx="1728165" cy="0"/>
          </a:xfrm>
          <a:custGeom>
            <a:avLst/>
            <a:gdLst/>
            <a:ahLst/>
            <a:cxnLst/>
            <a:rect l="l" t="t" r="r" b="b"/>
            <a:pathLst>
              <a:path w="1728165">
                <a:moveTo>
                  <a:pt x="0" y="0"/>
                </a:moveTo>
                <a:lnTo>
                  <a:pt x="172816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71600" y="3140964"/>
            <a:ext cx="1728165" cy="0"/>
          </a:xfrm>
          <a:custGeom>
            <a:avLst/>
            <a:gdLst/>
            <a:ahLst/>
            <a:cxnLst/>
            <a:rect l="l" t="t" r="r" b="b"/>
            <a:pathLst>
              <a:path w="1728165">
                <a:moveTo>
                  <a:pt x="172816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43609" y="4509135"/>
            <a:ext cx="3312363" cy="0"/>
          </a:xfrm>
          <a:custGeom>
            <a:avLst/>
            <a:gdLst/>
            <a:ahLst/>
            <a:cxnLst/>
            <a:rect l="l" t="t" r="r" b="b"/>
            <a:pathLst>
              <a:path w="3312363">
                <a:moveTo>
                  <a:pt x="0" y="0"/>
                </a:moveTo>
                <a:lnTo>
                  <a:pt x="3312363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43609" y="4509135"/>
            <a:ext cx="3312363" cy="0"/>
          </a:xfrm>
          <a:custGeom>
            <a:avLst/>
            <a:gdLst/>
            <a:ahLst/>
            <a:cxnLst/>
            <a:rect l="l" t="t" r="r" b="b"/>
            <a:pathLst>
              <a:path w="3312363">
                <a:moveTo>
                  <a:pt x="3312363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643378" y="665733"/>
            <a:ext cx="3919650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Ext</a:t>
            </a:r>
            <a:r>
              <a:rPr sz="4800" b="1" spc="-6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-50" baseline="3413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as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ul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-5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qu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4800" b="1" spc="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5940" y="1605946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78840" y="1624329"/>
            <a:ext cx="5017224" cy="623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75"/>
              </a:lnSpc>
              <a:spcBef>
                <a:spcPts val="123"/>
              </a:spcBef>
            </a:pPr>
            <a:r>
              <a:rPr sz="3600" spc="0" baseline="2275" dirty="0" smtClean="0">
                <a:latin typeface="Calibri"/>
                <a:cs typeface="Calibri"/>
              </a:rPr>
              <a:t>The</a:t>
            </a:r>
            <a:r>
              <a:rPr sz="3600" spc="179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p</a:t>
            </a:r>
            <a:r>
              <a:rPr sz="3600" spc="-34" baseline="2275" dirty="0" smtClean="0">
                <a:latin typeface="Calibri"/>
                <a:cs typeface="Calibri"/>
              </a:rPr>
              <a:t>r</a:t>
            </a:r>
            <a:r>
              <a:rPr sz="3600" spc="0" baseline="2275" dirty="0" smtClean="0">
                <a:latin typeface="Calibri"/>
                <a:cs typeface="Calibri"/>
              </a:rPr>
              <a:t>o</a:t>
            </a:r>
            <a:r>
              <a:rPr sz="3600" spc="-25" baseline="2275" dirty="0" smtClean="0">
                <a:latin typeface="Calibri"/>
                <a:cs typeface="Calibri"/>
              </a:rPr>
              <a:t>c</a:t>
            </a:r>
            <a:r>
              <a:rPr sz="3600" spc="0" baseline="2275" dirty="0" smtClean="0">
                <a:latin typeface="Calibri"/>
                <a:cs typeface="Calibri"/>
              </a:rPr>
              <a:t>ai</a:t>
            </a:r>
            <a:r>
              <a:rPr sz="3600" spc="9" baseline="2275" dirty="0" smtClean="0">
                <a:latin typeface="Calibri"/>
                <a:cs typeface="Calibri"/>
              </a:rPr>
              <a:t>n</a:t>
            </a:r>
            <a:r>
              <a:rPr sz="3600" spc="0" baseline="2275" dirty="0" smtClean="0">
                <a:latin typeface="Calibri"/>
                <a:cs typeface="Calibri"/>
              </a:rPr>
              <a:t>amide</a:t>
            </a:r>
            <a:r>
              <a:rPr sz="3600" spc="194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ser</a:t>
            </a:r>
            <a:r>
              <a:rPr sz="3600" spc="-4" baseline="2275" dirty="0" smtClean="0">
                <a:latin typeface="Calibri"/>
                <a:cs typeface="Calibri"/>
              </a:rPr>
              <a:t>u</a:t>
            </a:r>
            <a:r>
              <a:rPr sz="3600" spc="0" baseline="2275" dirty="0" smtClean="0">
                <a:latin typeface="Calibri"/>
                <a:cs typeface="Calibri"/>
              </a:rPr>
              <a:t>m</a:t>
            </a:r>
            <a:r>
              <a:rPr sz="3600" spc="179" baseline="2275" dirty="0" smtClean="0">
                <a:latin typeface="Calibri"/>
                <a:cs typeface="Calibri"/>
              </a:rPr>
              <a:t> </a:t>
            </a:r>
            <a:r>
              <a:rPr sz="3600" spc="-19" baseline="2275" dirty="0" smtClean="0">
                <a:latin typeface="Calibri"/>
                <a:cs typeface="Calibri"/>
              </a:rPr>
              <a:t>c</a:t>
            </a:r>
            <a:r>
              <a:rPr sz="3600" spc="0" baseline="2275" dirty="0" smtClean="0">
                <a:latin typeface="Calibri"/>
                <a:cs typeface="Calibri"/>
              </a:rPr>
              <a:t>once</a:t>
            </a:r>
            <a:r>
              <a:rPr sz="3600" spc="-19" baseline="2275" dirty="0" smtClean="0">
                <a:latin typeface="Calibri"/>
                <a:cs typeface="Calibri"/>
              </a:rPr>
              <a:t>n</a:t>
            </a:r>
            <a:r>
              <a:rPr sz="3600" spc="-9" baseline="2275" dirty="0" smtClean="0">
                <a:latin typeface="Calibri"/>
                <a:cs typeface="Calibri"/>
              </a:rPr>
              <a:t>t</a:t>
            </a:r>
            <a:r>
              <a:rPr sz="3600" spc="-54" baseline="2275" dirty="0" smtClean="0">
                <a:latin typeface="Calibri"/>
                <a:cs typeface="Calibri"/>
              </a:rPr>
              <a:t>r</a:t>
            </a:r>
            <a:r>
              <a:rPr sz="3600" spc="-19" baseline="2275" dirty="0" smtClean="0">
                <a:latin typeface="Calibri"/>
                <a:cs typeface="Calibri"/>
              </a:rPr>
              <a:t>a</a:t>
            </a:r>
            <a:r>
              <a:rPr sz="3600" spc="0" baseline="2275" dirty="0" smtClean="0">
                <a:latin typeface="Calibri"/>
                <a:cs typeface="Calibri"/>
              </a:rPr>
              <a:t>tion</a:t>
            </a:r>
            <a:endParaRPr sz="2400">
              <a:latin typeface="Calibri"/>
              <a:cs typeface="Calibri"/>
            </a:endParaRPr>
          </a:p>
          <a:p>
            <a:pPr marL="12700" marR="55810">
              <a:lnSpc>
                <a:spcPts val="2375"/>
              </a:lnSpc>
            </a:pP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se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u</a:t>
            </a:r>
            <a:r>
              <a:rPr sz="3600" spc="0" baseline="3413" dirty="0" smtClean="0">
                <a:latin typeface="Calibri"/>
                <a:cs typeface="Calibri"/>
              </a:rPr>
              <a:t>ld be equal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905881" y="1624329"/>
            <a:ext cx="2256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4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151245" y="1624329"/>
            <a:ext cx="77249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hou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944106" y="1624329"/>
            <a:ext cx="66584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631430" y="1624329"/>
            <a:ext cx="2171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869174" y="1624329"/>
            <a:ext cx="78366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si</a:t>
            </a:r>
            <a:r>
              <a:rPr sz="3600" spc="-1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gle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90218" y="2648839"/>
            <a:ext cx="657683" cy="379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0"/>
              </a:lnSpc>
              <a:spcBef>
                <a:spcPts val="146"/>
              </a:spcBef>
            </a:pPr>
            <a:r>
              <a:rPr sz="3600" spc="0" baseline="10240" dirty="0" smtClean="0">
                <a:latin typeface="Calibri"/>
                <a:cs typeface="Calibri"/>
              </a:rPr>
              <a:t>F</a:t>
            </a:r>
            <a:r>
              <a:rPr sz="3600" spc="-34" baseline="10240" dirty="0" smtClean="0">
                <a:latin typeface="Calibri"/>
                <a:cs typeface="Calibri"/>
              </a:rPr>
              <a:t>K</a:t>
            </a:r>
            <a:r>
              <a:rPr sz="2400" spc="4" baseline="-5120" dirty="0" smtClean="0">
                <a:latin typeface="Calibri"/>
                <a:cs typeface="Calibri"/>
              </a:rPr>
              <a:t>a</a:t>
            </a:r>
            <a:r>
              <a:rPr sz="3600" spc="0" baseline="10240" dirty="0" smtClean="0">
                <a:latin typeface="Calibri"/>
                <a:cs typeface="Calibri"/>
              </a:rPr>
              <a:t>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09671" y="2926588"/>
            <a:ext cx="1226475" cy="345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0"/>
              </a:lnSpc>
              <a:spcBef>
                <a:spcPts val="132"/>
              </a:spcBef>
            </a:pPr>
            <a:r>
              <a:rPr sz="2400" spc="4" baseline="27306" dirty="0" smtClean="0">
                <a:latin typeface="Calibri"/>
                <a:cs typeface="Calibri"/>
              </a:rPr>
              <a:t>-</a:t>
            </a:r>
            <a:r>
              <a:rPr sz="2400" spc="-54" baseline="27306" dirty="0" smtClean="0">
                <a:latin typeface="Calibri"/>
                <a:cs typeface="Calibri"/>
              </a:rPr>
              <a:t>k</a:t>
            </a:r>
            <a:r>
              <a:rPr sz="2400" spc="-14" baseline="20480" dirty="0" smtClean="0">
                <a:latin typeface="Calibri"/>
                <a:cs typeface="Calibri"/>
              </a:rPr>
              <a:t>e</a:t>
            </a:r>
            <a:r>
              <a:rPr sz="2400" spc="0" baseline="27306" dirty="0" smtClean="0">
                <a:latin typeface="Calibri"/>
                <a:cs typeface="Calibri"/>
              </a:rPr>
              <a:t>t</a:t>
            </a:r>
            <a:r>
              <a:rPr sz="2400" spc="-5" baseline="27306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-   </a:t>
            </a:r>
            <a:r>
              <a:rPr sz="3600" spc="109" baseline="2275" dirty="0" smtClean="0">
                <a:latin typeface="Calibri"/>
                <a:cs typeface="Calibri"/>
              </a:rPr>
              <a:t> </a:t>
            </a:r>
            <a:r>
              <a:rPr sz="2400" spc="4" baseline="27306" dirty="0" smtClean="0">
                <a:latin typeface="Calibri"/>
                <a:cs typeface="Calibri"/>
              </a:rPr>
              <a:t>-</a:t>
            </a:r>
            <a:r>
              <a:rPr sz="2400" spc="-29" baseline="27306" dirty="0" err="1" smtClean="0">
                <a:latin typeface="Calibri"/>
                <a:cs typeface="Calibri"/>
              </a:rPr>
              <a:t>k</a:t>
            </a:r>
            <a:r>
              <a:rPr sz="2400" spc="-9" baseline="20480" dirty="0" err="1" smtClean="0">
                <a:latin typeface="Calibri"/>
                <a:cs typeface="Calibri"/>
              </a:rPr>
              <a:t>a</a:t>
            </a:r>
            <a:r>
              <a:rPr sz="2400" spc="4" baseline="27306" dirty="0" err="1" smtClean="0">
                <a:latin typeface="Calibri"/>
                <a:cs typeface="Calibri"/>
              </a:rPr>
              <a:t>t</a:t>
            </a:r>
            <a:r>
              <a:rPr lang="ar-IQ" sz="3600" spc="0" baseline="2275" dirty="0" smtClean="0">
                <a:latin typeface="Calibri"/>
                <a:cs typeface="Calibri"/>
              </a:rPr>
              <a:t>(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2941447"/>
            <a:ext cx="23364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64540" y="2941447"/>
            <a:ext cx="22292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=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97251" y="2941447"/>
            <a:ext cx="3164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lang="ar-IQ" sz="3600" spc="4" baseline="3413" dirty="0" smtClean="0">
                <a:latin typeface="Calibri"/>
                <a:cs typeface="Calibri"/>
              </a:rPr>
              <a:t>)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33927" y="2941447"/>
            <a:ext cx="22277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17472" y="3307232"/>
            <a:ext cx="1253041" cy="379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0"/>
              </a:lnSpc>
              <a:spcBef>
                <a:spcPts val="146"/>
              </a:spcBef>
            </a:pPr>
            <a:r>
              <a:rPr sz="3600" spc="0" baseline="10240" dirty="0" smtClean="0">
                <a:latin typeface="Calibri"/>
                <a:cs typeface="Calibri"/>
              </a:rPr>
              <a:t>V</a:t>
            </a:r>
            <a:r>
              <a:rPr sz="3600" spc="-9" baseline="10240" dirty="0" smtClean="0">
                <a:latin typeface="Calibri"/>
                <a:cs typeface="Calibri"/>
              </a:rPr>
              <a:t> </a:t>
            </a:r>
            <a:r>
              <a:rPr sz="3600" spc="4" baseline="10240" dirty="0" smtClean="0">
                <a:latin typeface="Calibri"/>
                <a:cs typeface="Calibri"/>
              </a:rPr>
              <a:t>(</a:t>
            </a:r>
            <a:r>
              <a:rPr sz="3600" spc="-34" baseline="10240" dirty="0" smtClean="0">
                <a:latin typeface="Calibri"/>
                <a:cs typeface="Calibri"/>
              </a:rPr>
              <a:t>k</a:t>
            </a:r>
            <a:r>
              <a:rPr sz="2400" spc="0" baseline="-5120" dirty="0" smtClean="0">
                <a:latin typeface="Calibri"/>
                <a:cs typeface="Calibri"/>
              </a:rPr>
              <a:t>a</a:t>
            </a:r>
            <a:r>
              <a:rPr sz="2400" spc="147" baseline="-5120" dirty="0" smtClean="0">
                <a:latin typeface="Calibri"/>
                <a:cs typeface="Calibri"/>
              </a:rPr>
              <a:t> </a:t>
            </a:r>
            <a:r>
              <a:rPr sz="3600" spc="0" baseline="10240" dirty="0" smtClean="0">
                <a:latin typeface="Calibri"/>
                <a:cs typeface="Calibri"/>
              </a:rPr>
              <a:t>– </a:t>
            </a:r>
            <a:r>
              <a:rPr sz="3600" spc="-69" baseline="10240" dirty="0" err="1" smtClean="0">
                <a:latin typeface="Calibri"/>
                <a:cs typeface="Calibri"/>
              </a:rPr>
              <a:t>k</a:t>
            </a:r>
            <a:r>
              <a:rPr sz="2400" spc="-4" baseline="-5120" dirty="0" err="1" smtClean="0">
                <a:latin typeface="Calibri"/>
                <a:cs typeface="Calibri"/>
              </a:rPr>
              <a:t>e</a:t>
            </a:r>
            <a:r>
              <a:rPr lang="ar-IQ" sz="3600" spc="0" baseline="10240" dirty="0" smtClean="0">
                <a:latin typeface="Calibri"/>
                <a:cs typeface="Calibri"/>
              </a:rPr>
              <a:t>(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21638" y="4038600"/>
            <a:ext cx="2934334" cy="4829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60"/>
              </a:lnSpc>
              <a:spcBef>
                <a:spcPts val="133"/>
              </a:spcBef>
            </a:pPr>
            <a:r>
              <a:rPr sz="3600" spc="4" baseline="2275" dirty="0" smtClean="0">
                <a:latin typeface="Calibri"/>
                <a:cs typeface="Calibri"/>
              </a:rPr>
              <a:t>(</a:t>
            </a:r>
            <a:r>
              <a:rPr sz="3600" spc="-4" baseline="2275" dirty="0" smtClean="0">
                <a:latin typeface="Calibri"/>
                <a:cs typeface="Calibri"/>
              </a:rPr>
              <a:t>0.85</a:t>
            </a:r>
            <a:r>
              <a:rPr sz="3600" spc="4" baseline="2275" dirty="0" smtClean="0">
                <a:latin typeface="Calibri"/>
                <a:cs typeface="Calibri"/>
              </a:rPr>
              <a:t>) </a:t>
            </a:r>
            <a:r>
              <a:rPr sz="3600" spc="0" baseline="2275" dirty="0" smtClean="0">
                <a:latin typeface="Calibri"/>
                <a:cs typeface="Calibri"/>
              </a:rPr>
              <a:t>2</a:t>
            </a:r>
            <a:r>
              <a:rPr sz="3600" spc="-19" baseline="2275" dirty="0" smtClean="0">
                <a:latin typeface="Calibri"/>
                <a:cs typeface="Calibri"/>
              </a:rPr>
              <a:t> </a:t>
            </a:r>
            <a:r>
              <a:rPr lang="ar-IQ" sz="3600" spc="-19" baseline="2275" dirty="0" smtClean="0">
                <a:latin typeface="Calibri"/>
                <a:cs typeface="Calibri"/>
              </a:rPr>
              <a:t>)</a:t>
            </a:r>
            <a:r>
              <a:rPr sz="3600" spc="0" baseline="2275" dirty="0" smtClean="0">
                <a:latin typeface="Calibri"/>
                <a:cs typeface="Calibri"/>
              </a:rPr>
              <a:t>h</a:t>
            </a:r>
            <a:r>
              <a:rPr sz="2400" spc="4" baseline="29013" dirty="0" smtClean="0">
                <a:latin typeface="Calibri"/>
                <a:cs typeface="Calibri"/>
              </a:rPr>
              <a:t>-</a:t>
            </a:r>
            <a:r>
              <a:rPr sz="2400" spc="0" baseline="29013" dirty="0" smtClean="0">
                <a:latin typeface="Calibri"/>
                <a:cs typeface="Calibri"/>
              </a:rPr>
              <a:t>1</a:t>
            </a:r>
            <a:r>
              <a:rPr sz="3600" spc="4" baseline="2275" dirty="0" smtClean="0">
                <a:latin typeface="Calibri"/>
                <a:cs typeface="Calibri"/>
              </a:rPr>
              <a:t>)(</a:t>
            </a:r>
            <a:r>
              <a:rPr sz="3600" spc="-4" baseline="2275" dirty="0" smtClean="0">
                <a:latin typeface="Calibri"/>
                <a:cs typeface="Calibri"/>
              </a:rPr>
              <a:t>500</a:t>
            </a:r>
            <a:r>
              <a:rPr sz="3600" spc="0" baseline="2275" dirty="0" smtClean="0">
                <a:latin typeface="Calibri"/>
                <a:cs typeface="Calibri"/>
              </a:rPr>
              <a:t>mg</a:t>
            </a:r>
            <a:r>
              <a:rPr lang="ar-IQ" sz="3600" spc="0" baseline="2275" dirty="0" smtClean="0">
                <a:latin typeface="Calibri"/>
                <a:cs typeface="Calibri"/>
              </a:rPr>
              <a:t>(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79645" y="4255770"/>
            <a:ext cx="1363499" cy="4060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20"/>
              </a:lnSpc>
              <a:spcBef>
                <a:spcPts val="156"/>
              </a:spcBef>
            </a:pPr>
            <a:r>
              <a:rPr sz="2400" spc="-4" dirty="0" smtClean="0">
                <a:latin typeface="Calibri"/>
                <a:cs typeface="Calibri"/>
              </a:rPr>
              <a:t>-</a:t>
            </a:r>
            <a:r>
              <a:rPr sz="2400" spc="-4" baseline="23893" dirty="0" smtClean="0">
                <a:latin typeface="Calibri"/>
                <a:cs typeface="Calibri"/>
              </a:rPr>
              <a:t>(0</a:t>
            </a:r>
            <a:r>
              <a:rPr sz="2400" spc="4" baseline="23893" dirty="0" smtClean="0">
                <a:latin typeface="Calibri"/>
                <a:cs typeface="Calibri"/>
              </a:rPr>
              <a:t>.</a:t>
            </a:r>
            <a:r>
              <a:rPr sz="2400" spc="-4" baseline="23893" dirty="0" smtClean="0">
                <a:latin typeface="Calibri"/>
                <a:cs typeface="Calibri"/>
              </a:rPr>
              <a:t>173</a:t>
            </a:r>
            <a:r>
              <a:rPr sz="2400" spc="0" baseline="23893" dirty="0" smtClean="0">
                <a:latin typeface="Calibri"/>
                <a:cs typeface="Calibri"/>
              </a:rPr>
              <a:t>h</a:t>
            </a:r>
            <a:r>
              <a:rPr sz="2400" spc="4" baseline="40960" dirty="0" smtClean="0">
                <a:latin typeface="Calibri"/>
                <a:cs typeface="Calibri"/>
              </a:rPr>
              <a:t>-</a:t>
            </a:r>
            <a:r>
              <a:rPr sz="2400" spc="-4" baseline="40960" dirty="0" smtClean="0">
                <a:latin typeface="Calibri"/>
                <a:cs typeface="Calibri"/>
              </a:rPr>
              <a:t>1</a:t>
            </a:r>
            <a:r>
              <a:rPr sz="2400" spc="9" baseline="23893" dirty="0" smtClean="0">
                <a:latin typeface="Calibri"/>
                <a:cs typeface="Calibri"/>
              </a:rPr>
              <a:t>)(</a:t>
            </a:r>
            <a:r>
              <a:rPr sz="2400" spc="-4" baseline="23893" dirty="0" smtClean="0">
                <a:latin typeface="Calibri"/>
                <a:cs typeface="Calibri"/>
              </a:rPr>
              <a:t>4</a:t>
            </a:r>
            <a:r>
              <a:rPr sz="2400" spc="0" baseline="23893" dirty="0" smtClean="0">
                <a:latin typeface="Calibri"/>
                <a:cs typeface="Calibri"/>
              </a:rPr>
              <a:t>h)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94526" y="4255770"/>
            <a:ext cx="1103031" cy="4060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20"/>
              </a:lnSpc>
              <a:spcBef>
                <a:spcPts val="156"/>
              </a:spcBef>
            </a:pPr>
            <a:r>
              <a:rPr sz="2400" spc="-4" baseline="23893" dirty="0" smtClean="0">
                <a:latin typeface="Calibri"/>
                <a:cs typeface="Calibri"/>
              </a:rPr>
              <a:t>–(2</a:t>
            </a:r>
            <a:r>
              <a:rPr sz="2400" spc="0" baseline="23893" dirty="0" smtClean="0">
                <a:latin typeface="Calibri"/>
                <a:cs typeface="Calibri"/>
              </a:rPr>
              <a:t>h</a:t>
            </a:r>
            <a:r>
              <a:rPr sz="2400" spc="4" baseline="40960" dirty="0" smtClean="0">
                <a:latin typeface="Calibri"/>
                <a:cs typeface="Calibri"/>
              </a:rPr>
              <a:t>-</a:t>
            </a:r>
            <a:r>
              <a:rPr sz="2400" spc="-4" baseline="40960" dirty="0" smtClean="0">
                <a:latin typeface="Calibri"/>
                <a:cs typeface="Calibri"/>
              </a:rPr>
              <a:t>1</a:t>
            </a:r>
            <a:r>
              <a:rPr sz="2400" spc="-4" baseline="23893" dirty="0" smtClean="0">
                <a:latin typeface="Calibri"/>
                <a:cs typeface="Calibri"/>
              </a:rPr>
              <a:t>)</a:t>
            </a:r>
            <a:r>
              <a:rPr sz="2400" spc="9" baseline="23893" dirty="0" smtClean="0">
                <a:latin typeface="Calibri"/>
                <a:cs typeface="Calibri"/>
              </a:rPr>
              <a:t>(</a:t>
            </a:r>
            <a:r>
              <a:rPr sz="2400" spc="-4" baseline="23893" dirty="0" smtClean="0">
                <a:latin typeface="Calibri"/>
                <a:cs typeface="Calibri"/>
              </a:rPr>
              <a:t>4</a:t>
            </a:r>
            <a:r>
              <a:rPr sz="2400" spc="0" baseline="23893" dirty="0" smtClean="0">
                <a:latin typeface="Calibri"/>
                <a:cs typeface="Calibri"/>
              </a:rPr>
              <a:t>h</a:t>
            </a:r>
            <a:r>
              <a:rPr sz="2400" spc="-4" baseline="23893" dirty="0" smtClean="0">
                <a:latin typeface="Calibri"/>
                <a:cs typeface="Calibri"/>
              </a:rPr>
              <a:t>)</a:t>
            </a:r>
            <a:r>
              <a:rPr sz="2400" spc="0" dirty="0" smtClean="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331589"/>
            <a:ext cx="23364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40" y="4331589"/>
            <a:ext cx="22292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=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66971" y="4331589"/>
            <a:ext cx="3164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lang="ar-IQ" sz="3600" spc="4" baseline="3413" dirty="0" smtClean="0">
                <a:latin typeface="Calibri"/>
                <a:cs typeface="Calibri"/>
              </a:rPr>
              <a:t>)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11621" y="4331589"/>
            <a:ext cx="38584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-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17472" y="4682642"/>
            <a:ext cx="2886579" cy="3453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65"/>
              </a:lnSpc>
              <a:spcBef>
                <a:spcPts val="133"/>
              </a:spcBef>
            </a:pPr>
            <a:r>
              <a:rPr sz="3600" spc="-4" baseline="2275" dirty="0" smtClean="0">
                <a:latin typeface="Calibri"/>
                <a:cs typeface="Calibri"/>
              </a:rPr>
              <a:t>17</a:t>
            </a:r>
            <a:r>
              <a:rPr sz="3600" spc="0" baseline="2275" dirty="0" smtClean="0">
                <a:latin typeface="Calibri"/>
                <a:cs typeface="Calibri"/>
              </a:rPr>
              <a:t>5</a:t>
            </a:r>
            <a:r>
              <a:rPr lang="ar-IQ" sz="3600" spc="0" baseline="2275" dirty="0" smtClean="0">
                <a:latin typeface="Calibri"/>
                <a:cs typeface="Calibri"/>
              </a:rPr>
              <a:t>)</a:t>
            </a:r>
            <a:r>
              <a:rPr sz="3600" spc="-19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L)</a:t>
            </a:r>
            <a:r>
              <a:rPr sz="3600" spc="4" baseline="2275" dirty="0" smtClean="0">
                <a:latin typeface="Calibri"/>
                <a:cs typeface="Calibri"/>
              </a:rPr>
              <a:t>(</a:t>
            </a:r>
            <a:r>
              <a:rPr sz="3600" spc="-4" baseline="2275" dirty="0" smtClean="0">
                <a:latin typeface="Calibri"/>
                <a:cs typeface="Calibri"/>
              </a:rPr>
              <a:t>2</a:t>
            </a:r>
            <a:r>
              <a:rPr sz="3600" spc="0" baseline="2275" dirty="0" smtClean="0">
                <a:latin typeface="Calibri"/>
                <a:cs typeface="Calibri"/>
              </a:rPr>
              <a:t>h</a:t>
            </a:r>
            <a:r>
              <a:rPr sz="2400" spc="4" baseline="29013" dirty="0" smtClean="0">
                <a:latin typeface="Calibri"/>
                <a:cs typeface="Calibri"/>
              </a:rPr>
              <a:t>-</a:t>
            </a:r>
            <a:r>
              <a:rPr sz="2400" spc="0" baseline="29013" dirty="0" smtClean="0">
                <a:latin typeface="Calibri"/>
                <a:cs typeface="Calibri"/>
              </a:rPr>
              <a:t>1</a:t>
            </a:r>
            <a:r>
              <a:rPr sz="2400" spc="164" baseline="29013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– </a:t>
            </a:r>
            <a:r>
              <a:rPr sz="3600" spc="-4" baseline="2275" dirty="0" smtClean="0">
                <a:latin typeface="Calibri"/>
                <a:cs typeface="Calibri"/>
              </a:rPr>
              <a:t>0.173</a:t>
            </a:r>
            <a:r>
              <a:rPr sz="3600" spc="0" baseline="2275" dirty="0" smtClean="0">
                <a:latin typeface="Calibri"/>
                <a:cs typeface="Calibri"/>
              </a:rPr>
              <a:t>h</a:t>
            </a:r>
            <a:r>
              <a:rPr sz="2400" spc="4" baseline="29013" dirty="0" smtClean="0">
                <a:latin typeface="Calibri"/>
                <a:cs typeface="Calibri"/>
              </a:rPr>
              <a:t>-</a:t>
            </a:r>
            <a:r>
              <a:rPr sz="2400" spc="-4" baseline="29013" dirty="0" smtClean="0">
                <a:latin typeface="Calibri"/>
                <a:cs typeface="Calibri"/>
              </a:rPr>
              <a:t>1</a:t>
            </a:r>
            <a:r>
              <a:rPr sz="3600" spc="0" baseline="2275" dirty="0" smtClean="0">
                <a:latin typeface="Calibri"/>
                <a:cs typeface="Calibri"/>
              </a:rPr>
              <a:t>)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72476" y="5429199"/>
            <a:ext cx="22292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=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95400" y="5429199"/>
            <a:ext cx="11670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1.</a:t>
            </a:r>
            <a:r>
              <a:rPr sz="3600" spc="0" baseline="3413" dirty="0" smtClean="0">
                <a:latin typeface="Calibri"/>
                <a:cs typeface="Calibri"/>
              </a:rPr>
              <a:t>3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84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/L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492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 txBox="1"/>
          <p:nvPr/>
        </p:nvSpPr>
        <p:spPr>
          <a:xfrm>
            <a:off x="2643378" y="665733"/>
            <a:ext cx="3919650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Ext</a:t>
            </a:r>
            <a:r>
              <a:rPr sz="4800" b="1" spc="-6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-50" baseline="3413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as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ul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-5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qu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4800" b="1" spc="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78840" y="1689862"/>
            <a:ext cx="777536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23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23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serum</a:t>
            </a:r>
            <a:r>
              <a:rPr sz="3600" spc="244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5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r>
              <a:rPr sz="3600" spc="-9" baseline="3413" dirty="0" smtClean="0">
                <a:latin typeface="Calibri"/>
                <a:cs typeface="Calibri"/>
              </a:rPr>
              <a:t>/</a:t>
            </a:r>
            <a:r>
              <a:rPr sz="3600" spc="0" baseline="3413" dirty="0" smtClean="0">
                <a:latin typeface="Calibri"/>
                <a:cs typeface="Calibri"/>
              </a:rPr>
              <a:t>time</a:t>
            </a:r>
            <a:r>
              <a:rPr sz="3600" spc="244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u</a:t>
            </a:r>
            <a:r>
              <a:rPr sz="3600" spc="25" baseline="3413" dirty="0" smtClean="0">
                <a:latin typeface="Calibri"/>
                <a:cs typeface="Calibri"/>
              </a:rPr>
              <a:t>r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24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displ</a:t>
            </a:r>
            <a:r>
              <a:rPr sz="3600" spc="-50" baseline="3413" dirty="0" smtClean="0">
                <a:latin typeface="Calibri"/>
                <a:cs typeface="Calibri"/>
              </a:rPr>
              <a:t>a</a:t>
            </a:r>
            <a:r>
              <a:rPr sz="3600" spc="-19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23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23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di</a:t>
            </a: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ribu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78840" y="2056002"/>
            <a:ext cx="88431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phase,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52930" y="2056002"/>
            <a:ext cx="59251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it </a:t>
            </a:r>
            <a:r>
              <a:rPr sz="3600" spc="17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34158" y="2056002"/>
            <a:ext cx="49888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till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22803" y="2056002"/>
            <a:ext cx="108093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po</a:t>
            </a:r>
            <a:r>
              <a:rPr sz="3600" spc="-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sible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93235" y="2056002"/>
            <a:ext cx="32785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to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12589" y="2056002"/>
            <a:ext cx="50212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use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03901" y="2056002"/>
            <a:ext cx="54415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37885" y="2056002"/>
            <a:ext cx="177036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ompar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me</a:t>
            </a:r>
            <a:r>
              <a:rPr sz="3600" spc="-1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797546" y="2056002"/>
            <a:ext cx="85582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mod</a:t>
            </a:r>
            <a:r>
              <a:rPr sz="3600" spc="-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8840" y="2421763"/>
            <a:ext cx="673301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equ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tions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er an </a:t>
            </a:r>
            <a:r>
              <a:rPr sz="3600" spc="-29" baseline="3413" dirty="0" smtClean="0">
                <a:latin typeface="Calibri"/>
                <a:cs typeface="Calibri"/>
              </a:rPr>
              <a:t>e</a:t>
            </a:r>
            <a:r>
              <a:rPr sz="3600" spc="14" baseline="3413" dirty="0" smtClean="0">
                <a:latin typeface="Calibri"/>
                <a:cs typeface="Calibri"/>
              </a:rPr>
              <a:t>x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34" baseline="3413" dirty="0" smtClean="0">
                <a:latin typeface="Calibri"/>
                <a:cs typeface="Calibri"/>
              </a:rPr>
              <a:t>a</a:t>
            </a:r>
            <a:r>
              <a:rPr sz="3600" spc="-3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ascul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r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do</a:t>
            </a:r>
            <a:r>
              <a:rPr sz="3600" spc="-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e is admini</a:t>
            </a:r>
            <a:r>
              <a:rPr sz="3600" spc="-19" baseline="3413" dirty="0" smtClean="0">
                <a:latin typeface="Calibri"/>
                <a:cs typeface="Calibri"/>
              </a:rPr>
              <a:t>s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9" baseline="3413" dirty="0" smtClean="0">
                <a:latin typeface="Calibri"/>
                <a:cs typeface="Calibri"/>
              </a:rPr>
              <a:t>d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940" y="3281210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8840" y="3299612"/>
            <a:ext cx="6858643" cy="6961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7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der</a:t>
            </a:r>
            <a:r>
              <a:rPr sz="3600" spc="84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7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do</a:t>
            </a:r>
            <a:r>
              <a:rPr sz="3600" spc="7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this,</a:t>
            </a:r>
            <a:r>
              <a:rPr sz="3600" spc="7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serum</a:t>
            </a:r>
            <a:r>
              <a:rPr sz="3600" spc="84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3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ns</a:t>
            </a:r>
            <a:r>
              <a:rPr sz="3600" spc="7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8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19" baseline="3413" dirty="0" smtClean="0">
                <a:latin typeface="Calibri"/>
                <a:cs typeface="Calibri"/>
              </a:rPr>
              <a:t>b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ained</a:t>
            </a:r>
            <a:endParaRPr sz="2400">
              <a:latin typeface="Calibri"/>
              <a:cs typeface="Calibri"/>
            </a:endParaRPr>
          </a:p>
          <a:p>
            <a:pPr marL="12700" marR="45765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the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po</a:t>
            </a:r>
            <a:r>
              <a:rPr sz="3600" spc="-34" baseline="1137" dirty="0" smtClean="0">
                <a:latin typeface="Calibri"/>
                <a:cs typeface="Calibri"/>
              </a:rPr>
              <a:t>s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di</a:t>
            </a:r>
            <a:r>
              <a:rPr sz="3600" spc="-25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tribution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phas</a:t>
            </a:r>
            <a:r>
              <a:rPr sz="3600" spc="4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45730" y="3299612"/>
            <a:ext cx="90661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ly</a:t>
            </a:r>
            <a:r>
              <a:rPr sz="3600" spc="89" baseline="3413" dirty="0" smtClean="0">
                <a:latin typeface="Calibri"/>
                <a:cs typeface="Calibri"/>
              </a:rPr>
              <a:t> </a:t>
            </a:r>
            <a:r>
              <a:rPr sz="3600" spc="-14" baseline="3413" dirty="0" smtClean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4525422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8840" y="4543806"/>
            <a:ext cx="777490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Sin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18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18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b</a:t>
            </a:r>
            <a:r>
              <a:rPr sz="3600" spc="0" baseline="3413" dirty="0" smtClean="0">
                <a:latin typeface="Calibri"/>
                <a:cs typeface="Calibri"/>
              </a:rPr>
              <a:t>sor</a:t>
            </a:r>
            <a:r>
              <a:rPr sz="3600" spc="-19" baseline="3413" dirty="0" smtClean="0">
                <a:latin typeface="Calibri"/>
                <a:cs typeface="Calibri"/>
              </a:rPr>
              <a:t>p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r>
              <a:rPr sz="3600" spc="175" baseline="3413" dirty="0" smtClean="0">
                <a:latin typeface="Calibri"/>
                <a:cs typeface="Calibri"/>
              </a:rPr>
              <a:t> 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184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on</a:t>
            </a:r>
            <a:r>
              <a:rPr sz="3600" spc="-34" baseline="3413" dirty="0" smtClean="0">
                <a:latin typeface="Calibri"/>
                <a:cs typeface="Calibri"/>
              </a:rPr>
              <a:t>s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179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17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also</a:t>
            </a:r>
            <a:r>
              <a:rPr sz="3600" spc="17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179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16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me</a:t>
            </a:r>
            <a:r>
              <a:rPr sz="3600" spc="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su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18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40" y="4909566"/>
            <a:ext cx="1913284" cy="1061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9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ts, </a:t>
            </a:r>
            <a:r>
              <a:rPr sz="3600" spc="1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it </a:t>
            </a:r>
            <a:r>
              <a:rPr sz="3600" spc="9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80"/>
              </a:lnSpc>
              <a:spcBef>
                <a:spcPts val="16"/>
              </a:spcBef>
            </a:pP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once</a:t>
            </a:r>
            <a:r>
              <a:rPr sz="3600" spc="-1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44" baseline="1137" dirty="0" smtClean="0">
                <a:latin typeface="Calibri"/>
                <a:cs typeface="Calibri"/>
              </a:rPr>
              <a:t>r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9" baseline="1137" dirty="0" smtClean="0">
                <a:latin typeface="Calibri"/>
                <a:cs typeface="Calibri"/>
              </a:rPr>
              <a:t>i</a:t>
            </a:r>
            <a:r>
              <a:rPr sz="3600" spc="0" baseline="1137" dirty="0" smtClean="0">
                <a:latin typeface="Calibri"/>
                <a:cs typeface="Calibri"/>
              </a:rPr>
              <a:t>ons</a:t>
            </a:r>
            <a:endParaRPr sz="2400">
              <a:latin typeface="Calibri"/>
              <a:cs typeface="Calibri"/>
            </a:endParaRPr>
          </a:p>
          <a:p>
            <a:pPr marL="12700" marR="45719">
              <a:lnSpc>
                <a:spcPts val="2880"/>
              </a:lnSpc>
            </a:pPr>
            <a:r>
              <a:rPr sz="3600" spc="0" baseline="1137" dirty="0" smtClean="0">
                <a:latin typeface="Calibri"/>
                <a:cs typeface="Calibri"/>
              </a:rPr>
              <a:t>situ</a:t>
            </a:r>
            <a:r>
              <a:rPr sz="3600" spc="-25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tion</a:t>
            </a:r>
            <a:r>
              <a:rPr sz="3600" spc="-4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76855" y="4909566"/>
            <a:ext cx="225749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also </a:t>
            </a:r>
            <a:r>
              <a:rPr sz="3600" spc="10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des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able </a:t>
            </a:r>
            <a:r>
              <a:rPr sz="3600" spc="125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16449" y="4909566"/>
            <a:ext cx="35367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4" baseline="3413" dirty="0" smtClean="0">
                <a:latin typeface="Calibri"/>
                <a:cs typeface="Calibri"/>
              </a:rPr>
              <a:t>a</a:t>
            </a:r>
            <a:r>
              <a:rPr sz="3600" spc="-3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oid </a:t>
            </a:r>
            <a:r>
              <a:rPr sz="3600" spc="10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wi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g </a:t>
            </a:r>
            <a:r>
              <a:rPr sz="3600" spc="10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drug </a:t>
            </a:r>
            <a:r>
              <a:rPr sz="3600" spc="1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ser</a:t>
            </a:r>
            <a:r>
              <a:rPr sz="3600" spc="-4" baseline="3413" dirty="0" smtClean="0">
                <a:latin typeface="Calibri"/>
                <a:cs typeface="Calibri"/>
              </a:rPr>
              <a:t>u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70403" y="5275326"/>
            <a:ext cx="8712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during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0439" y="5275326"/>
            <a:ext cx="48501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85157" y="5275326"/>
            <a:ext cx="141290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b</a:t>
            </a:r>
            <a:r>
              <a:rPr sz="3600" spc="0" baseline="3413" dirty="0" smtClean="0">
                <a:latin typeface="Calibri"/>
                <a:cs typeface="Calibri"/>
              </a:rPr>
              <a:t>sor</a:t>
            </a:r>
            <a:r>
              <a:rPr sz="3600" spc="-19" baseline="3413" dirty="0" smtClean="0">
                <a:latin typeface="Calibri"/>
                <a:cs typeface="Calibri"/>
              </a:rPr>
              <a:t>p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76213" y="5275326"/>
            <a:ext cx="80826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phase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64146" y="5275326"/>
            <a:ext cx="30120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744206" y="5275326"/>
            <a:ext cx="91038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-4" baseline="3413" dirty="0" smtClean="0">
                <a:latin typeface="Calibri"/>
                <a:cs typeface="Calibri"/>
              </a:rPr>
              <a:t>l</a:t>
            </a:r>
            <a:r>
              <a:rPr sz="3600" spc="0" baseline="3413" dirty="0" smtClean="0">
                <a:latin typeface="Calibri"/>
                <a:cs typeface="Calibri"/>
              </a:rPr>
              <a:t>in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al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5191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1066800"/>
            <a:ext cx="7391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elimination rate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constant can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also be measured graphically by computing the slope of the log concentration versus time graph during the elimination phase: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using: </a:t>
            </a:r>
          </a:p>
          <a:p>
            <a:pPr algn="just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log 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/2.303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−(log C1 − log C2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)/(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t1 − t2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using natural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logarithms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−(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C1 −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C2)/(t1 − t2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half-life is important because it determines the time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needed to achieve steady state during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continuous dosing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a drug and the dosage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interval.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a drug is administered on a continuous basis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3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half-lives, serum concentrations are ~90% of steady-state values;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 &amp; 7 half-lives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gives serum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concentrations equal ~95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% &amp;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~99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% of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steady-state values;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respectively.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Generally, drug serum concentrations used for pharmacokinetic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monitoring can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be safely measured after 3–5 estimated half-lives</a:t>
            </a: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1" y="304800"/>
            <a:ext cx="71627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HALF-LIFE </a:t>
            </a:r>
            <a:r>
              <a:rPr lang="en-US" sz="2800" b="1" dirty="0" smtClean="0">
                <a:solidFill>
                  <a:srgbClr val="FF0000"/>
                </a:solidFill>
              </a:rPr>
              <a:t>&amp; </a:t>
            </a:r>
            <a:r>
              <a:rPr lang="en-US" sz="2800" b="1" dirty="0">
                <a:solidFill>
                  <a:srgbClr val="FF0000"/>
                </a:solidFill>
              </a:rPr>
              <a:t>ELIMINATION </a:t>
            </a:r>
            <a:r>
              <a:rPr lang="en-US" sz="2800" b="1" dirty="0" smtClean="0">
                <a:solidFill>
                  <a:srgbClr val="FF0000"/>
                </a:solidFill>
              </a:rPr>
              <a:t>RATE CONSTANT</a:t>
            </a:r>
            <a:endParaRPr lang="ar-IQ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92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2643378" y="665733"/>
            <a:ext cx="3919650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Ext</a:t>
            </a:r>
            <a:r>
              <a:rPr sz="4800" b="1" spc="-6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-50" baseline="3413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as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ul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-5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qu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4800" b="1" spc="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40" y="1689862"/>
            <a:ext cx="81421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When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54098" y="1689862"/>
            <a:ext cx="60029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ly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16123" y="1689862"/>
            <a:ext cx="202194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po</a:t>
            </a:r>
            <a:r>
              <a:rPr sz="3600" spc="-34" baseline="3413" dirty="0" smtClean="0">
                <a:latin typeface="Calibri"/>
                <a:cs typeface="Calibri"/>
              </a:rPr>
              <a:t>s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b</a:t>
            </a:r>
            <a:r>
              <a:rPr sz="3600" spc="0" baseline="3413" dirty="0" smtClean="0">
                <a:latin typeface="Calibri"/>
                <a:cs typeface="Calibri"/>
              </a:rPr>
              <a:t>sor</a:t>
            </a:r>
            <a:r>
              <a:rPr sz="3600" spc="-19" baseline="3413" dirty="0" smtClean="0">
                <a:latin typeface="Calibri"/>
                <a:cs typeface="Calibri"/>
              </a:rPr>
              <a:t>p</a:t>
            </a:r>
            <a:r>
              <a:rPr sz="3600" spc="0" baseline="3413" dirty="0" smtClean="0">
                <a:latin typeface="Calibri"/>
                <a:cs typeface="Calibri"/>
              </a:rPr>
              <a:t>tio</a:t>
            </a:r>
            <a:r>
              <a:rPr sz="3600" spc="-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98389" y="1689862"/>
            <a:ext cx="204231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po</a:t>
            </a:r>
            <a:r>
              <a:rPr sz="3600" spc="-34" baseline="3413" dirty="0" smtClean="0">
                <a:latin typeface="Calibri"/>
                <a:cs typeface="Calibri"/>
              </a:rPr>
              <a:t>s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di</a:t>
            </a: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trib</a:t>
            </a:r>
            <a:r>
              <a:rPr sz="3600" spc="-9" baseline="3413" dirty="0" smtClean="0">
                <a:latin typeface="Calibri"/>
                <a:cs typeface="Calibri"/>
              </a:rPr>
              <a:t>u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00594" y="1689862"/>
            <a:ext cx="85187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serum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2056002"/>
            <a:ext cx="7774060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once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ons</a:t>
            </a:r>
            <a:r>
              <a:rPr sz="3600" spc="40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1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19" baseline="3413" dirty="0" smtClean="0">
                <a:latin typeface="Calibri"/>
                <a:cs typeface="Calibri"/>
              </a:rPr>
              <a:t>b</a:t>
            </a:r>
            <a:r>
              <a:rPr sz="3600" spc="-34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ain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407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r>
              <a:rPr sz="3600" spc="40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39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drug</a:t>
            </a:r>
            <a:r>
              <a:rPr sz="3600" spc="40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39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</a:t>
            </a:r>
            <a:r>
              <a:rPr sz="3600" spc="40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admini</a:t>
            </a:r>
            <a:r>
              <a:rPr sz="3600" spc="-34" baseline="3413" dirty="0" smtClean="0">
                <a:latin typeface="Calibri"/>
                <a:cs typeface="Calibri"/>
              </a:rPr>
              <a:t>s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endParaRPr sz="2400" dirty="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-29" baseline="1137" dirty="0" smtClean="0">
                <a:latin typeface="Calibri"/>
                <a:cs typeface="Calibri"/>
              </a:rPr>
              <a:t>e</a:t>
            </a:r>
            <a:r>
              <a:rPr sz="3600" spc="14" baseline="1137" dirty="0" smtClean="0">
                <a:latin typeface="Calibri"/>
                <a:cs typeface="Calibri"/>
              </a:rPr>
              <a:t>x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44" baseline="1137" dirty="0" smtClean="0">
                <a:latin typeface="Calibri"/>
                <a:cs typeface="Calibri"/>
              </a:rPr>
              <a:t>r</a:t>
            </a:r>
            <a:r>
              <a:rPr sz="3600" spc="-34" baseline="1137" dirty="0" smtClean="0">
                <a:latin typeface="Calibri"/>
                <a:cs typeface="Calibri"/>
              </a:rPr>
              <a:t>a</a:t>
            </a:r>
            <a:r>
              <a:rPr sz="3600" spc="-3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ascul</a:t>
            </a:r>
            <a:r>
              <a:rPr sz="3600" spc="4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rl</a:t>
            </a:r>
            <a:r>
              <a:rPr sz="3600" spc="-154" baseline="1137" dirty="0" smtClean="0">
                <a:latin typeface="Calibri"/>
                <a:cs typeface="Calibri"/>
              </a:rPr>
              <a:t>y</a:t>
            </a:r>
            <a:r>
              <a:rPr sz="3600" spc="0" baseline="1137" dirty="0" smtClean="0">
                <a:latin typeface="Calibri"/>
                <a:cs typeface="Calibri"/>
              </a:rPr>
              <a:t>,</a:t>
            </a:r>
            <a:r>
              <a:rPr sz="3600" spc="-4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the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equ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tion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simpliﬁ</a:t>
            </a:r>
            <a:r>
              <a:rPr sz="3600" spc="4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s 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-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: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endParaRPr lang="ar-IQ" sz="3600" spc="-9" baseline="1137" dirty="0" smtClean="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endParaRPr lang="ar-IQ" sz="3600" spc="-9" baseline="1137" dirty="0">
              <a:latin typeface="Calibri"/>
              <a:cs typeface="Calibri"/>
            </a:endParaRPr>
          </a:p>
          <a:p>
            <a:pPr marL="12700" marR="45720" algn="ctr">
              <a:lnSpc>
                <a:spcPts val="2880"/>
              </a:lnSpc>
              <a:spcBef>
                <a:spcPts val="16"/>
              </a:spcBef>
            </a:pPr>
            <a:r>
              <a:rPr sz="3600" b="1" spc="0" baseline="1137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600" b="1" spc="-9" baseline="1137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solidFill>
                  <a:srgbClr val="FF0000"/>
                </a:solidFill>
                <a:latin typeface="Calibri"/>
                <a:cs typeface="Calibri"/>
              </a:rPr>
              <a:t>=</a:t>
            </a:r>
            <a:r>
              <a:rPr sz="3600" b="1" spc="-4" baseline="1137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solidFill>
                  <a:srgbClr val="FF0000"/>
                </a:solidFill>
                <a:latin typeface="Calibri"/>
                <a:cs typeface="Calibri"/>
              </a:rPr>
              <a:t>[(FD</a:t>
            </a:r>
            <a:r>
              <a:rPr sz="3600" b="1" spc="4" baseline="1137" dirty="0" smtClean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r>
              <a:rPr sz="3600" b="1" spc="0" baseline="1137" dirty="0" smtClean="0">
                <a:solidFill>
                  <a:srgbClr val="FF0000"/>
                </a:solidFill>
                <a:latin typeface="Calibri"/>
                <a:cs typeface="Calibri"/>
              </a:rPr>
              <a:t>/V</a:t>
            </a:r>
            <a:r>
              <a:rPr sz="3600" b="1" spc="-14" baseline="1137" dirty="0" smtClean="0">
                <a:solidFill>
                  <a:srgbClr val="FF0000"/>
                </a:solidFill>
                <a:latin typeface="Calibri"/>
                <a:cs typeface="Calibri"/>
              </a:rPr>
              <a:t>]</a:t>
            </a:r>
            <a:r>
              <a:rPr sz="3600" b="1" spc="9" baseline="1137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600" b="1" spc="-4" baseline="1137" dirty="0" smtClean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sz="3600" b="1" spc="-69" baseline="1137" dirty="0" smtClean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3600" b="1" spc="0" baseline="1137" dirty="0" smtClean="0">
                <a:solidFill>
                  <a:srgbClr val="FF0000"/>
                </a:solidFill>
                <a:latin typeface="Calibri"/>
                <a:cs typeface="Calibri"/>
              </a:rPr>
              <a:t>et</a:t>
            </a:r>
            <a:endParaRPr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6940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8" y="29839"/>
            <a:ext cx="9128922" cy="682816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85401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1" y="381000"/>
            <a:ext cx="71627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HALF-LIFE </a:t>
            </a:r>
            <a:r>
              <a:rPr lang="en-US" sz="2800" b="1" dirty="0" smtClean="0">
                <a:solidFill>
                  <a:srgbClr val="FF0000"/>
                </a:solidFill>
              </a:rPr>
              <a:t>&amp; </a:t>
            </a:r>
            <a:r>
              <a:rPr lang="en-US" sz="2800" b="1" dirty="0">
                <a:solidFill>
                  <a:srgbClr val="FF0000"/>
                </a:solidFill>
              </a:rPr>
              <a:t>ELIMINATION </a:t>
            </a:r>
            <a:r>
              <a:rPr lang="en-US" sz="2800" b="1" dirty="0" smtClean="0">
                <a:solidFill>
                  <a:srgbClr val="FF0000"/>
                </a:solidFill>
              </a:rPr>
              <a:t>RATE CONSTANT</a:t>
            </a:r>
            <a:endParaRPr lang="ar-IQ" sz="2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111984"/>
            <a:ext cx="7772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dosage interval for a drug is also determined by the half-life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medication. For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example, if the therapeutic range of a drug is 10–20 mg/L, the ideal dosage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interval would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not let maximum serum concentrations exceed 20 mg/L or allow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minimum serum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concentration to go below 10 mg/L</a:t>
            </a: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00400"/>
            <a:ext cx="6400800" cy="3008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95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1" y="381000"/>
            <a:ext cx="71627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HALF-LIFE </a:t>
            </a:r>
            <a:r>
              <a:rPr lang="en-US" sz="2800" b="1" dirty="0" smtClean="0">
                <a:solidFill>
                  <a:srgbClr val="FF0000"/>
                </a:solidFill>
              </a:rPr>
              <a:t>&amp; </a:t>
            </a:r>
            <a:r>
              <a:rPr lang="en-US" sz="2800" b="1" dirty="0">
                <a:solidFill>
                  <a:srgbClr val="FF0000"/>
                </a:solidFill>
              </a:rPr>
              <a:t>ELIMINATION </a:t>
            </a:r>
            <a:r>
              <a:rPr lang="en-US" sz="2800" b="1" dirty="0" smtClean="0">
                <a:solidFill>
                  <a:srgbClr val="FF0000"/>
                </a:solidFill>
              </a:rPr>
              <a:t>RATE CONSTANT</a:t>
            </a:r>
            <a:endParaRPr lang="ar-IQ" sz="2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1" y="1305342"/>
            <a:ext cx="754379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half-life and elimination rate constant are known as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dependent 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parameters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their values depend on the clearance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and volume of distribution (V)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agent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t1/2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(0.693 ⋅ V)/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/V. </a:t>
            </a: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half-life and elimination rate constant for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drug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 changed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either because of a change in clearance or a change in the volume of distribution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Because the values for clearance and volume of distribution depend solely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 physiological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parameters and can vary independently of each other, they are known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independent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parameters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60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0960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Michaelis-Menten</a:t>
            </a:r>
            <a:r>
              <a:rPr lang="en-US" sz="2800" b="1" dirty="0" smtClean="0">
                <a:solidFill>
                  <a:srgbClr val="FF0000"/>
                </a:solidFill>
              </a:rPr>
              <a:t> or </a:t>
            </a:r>
            <a:r>
              <a:rPr lang="en-US" sz="2800" b="1" dirty="0" err="1" smtClean="0">
                <a:solidFill>
                  <a:srgbClr val="FF0000"/>
                </a:solidFill>
              </a:rPr>
              <a:t>Saturable</a:t>
            </a:r>
            <a:r>
              <a:rPr lang="en-US" sz="2800" b="1" dirty="0" smtClean="0">
                <a:solidFill>
                  <a:srgbClr val="FF0000"/>
                </a:solidFill>
              </a:rPr>
              <a:t> PKs</a:t>
            </a:r>
            <a:endParaRPr lang="ar-IQ" sz="2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369874"/>
            <a:ext cx="7696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Drugs that are metabolized by the cytochrome P-450 enzymes and other enzyme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systems may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undergo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Michaelis-Menten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saturable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pharmacokinetics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This is the type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nonlinear pharmacokinetics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that occurs when the number of drug molecules overwhelms or saturates the enzyme’s ability to metabolize the drug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this case the rate of drug removal is described by the classic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Michaelis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Menten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relationship that is used for all enzyme systems: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rate of metabolism = (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Vmax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⋅ C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)/(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Km + C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Vmax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maximum rate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metabolism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substrate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concentration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=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substrate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conc.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where the rate of metabolism =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Vmax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/2.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79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Michaelis-Menten</a:t>
            </a:r>
            <a:r>
              <a:rPr lang="en-US" sz="2800" b="1" dirty="0" smtClean="0">
                <a:solidFill>
                  <a:srgbClr val="FF0000"/>
                </a:solidFill>
              </a:rPr>
              <a:t> or </a:t>
            </a:r>
            <a:r>
              <a:rPr lang="en-US" sz="2800" b="1" dirty="0" err="1" smtClean="0">
                <a:solidFill>
                  <a:srgbClr val="FF0000"/>
                </a:solidFill>
              </a:rPr>
              <a:t>Saturable</a:t>
            </a:r>
            <a:r>
              <a:rPr lang="en-US" sz="2800" b="1" dirty="0" smtClean="0">
                <a:solidFill>
                  <a:srgbClr val="FF0000"/>
                </a:solidFill>
              </a:rPr>
              <a:t> PKs</a:t>
            </a:r>
            <a:endParaRPr lang="ar-IQ" sz="2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066800"/>
            <a:ext cx="7772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clinical implication of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Michaelis-Menten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pharmacokinetics is that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clearance of 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drug is not a constant as it is with linear pharmacokinetics, but 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concentration or dose-dependent.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 the dose or concentration increases, the clearance rate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decreases as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enzyme approaches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saturable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conditions: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Vmax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/(Km + C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phenytoin follows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saturable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pharmacokinetics with average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Michaelis-Menten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constants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Vmax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500 mg/d and Km = 4 mg/L. The therapeutic range of phenytoin is 10–20 mg/L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Vmax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/(Km + C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just"/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(500 mg/d) / (4 mg/L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+10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mg/L) = 36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L/d </a:t>
            </a:r>
          </a:p>
          <a:p>
            <a:pPr algn="just"/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(500 mg/d)/(4 mg/L + 20 mg/L) = 21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L/d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therapeutic range of phenytoin is 10–20 mg/L. As the steady-state concentration of phenytoin increases from 10 mg/L to 20 mg/L, clearance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decreases from 36 L/d to 21 L/d </a:t>
            </a:r>
          </a:p>
          <a:p>
            <a:pPr algn="just"/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1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Michaelis-Menten</a:t>
            </a:r>
            <a:r>
              <a:rPr lang="en-US" sz="2800" b="1" dirty="0" smtClean="0">
                <a:solidFill>
                  <a:srgbClr val="FF0000"/>
                </a:solidFill>
              </a:rPr>
              <a:t> or </a:t>
            </a:r>
            <a:r>
              <a:rPr lang="en-US" sz="2800" b="1" dirty="0" err="1" smtClean="0">
                <a:solidFill>
                  <a:srgbClr val="FF0000"/>
                </a:solidFill>
              </a:rPr>
              <a:t>Saturable</a:t>
            </a:r>
            <a:r>
              <a:rPr lang="en-US" sz="2800" b="1" dirty="0" smtClean="0">
                <a:solidFill>
                  <a:srgbClr val="FF0000"/>
                </a:solidFill>
              </a:rPr>
              <a:t> PKs</a:t>
            </a:r>
            <a:endParaRPr lang="ar-IQ" sz="2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189672"/>
            <a:ext cx="7696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volume of distribution (V) is unaffected by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saturable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metabolism and 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still determined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by the physiological volume of blood (VB) and tissues (VT) as well as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unbound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concentration of drug in the blood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tissues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):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VB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)VT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 doses or concentrations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increase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 a drug that follows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Michaelis-Menten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pharmacokinetics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clearance decreases and half-life becomes longer for the drug: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↑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t1/2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0.693 ⋅ V)/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↓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Under steady-state conditions the rate of drug administration equals the rate of drug removal.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Michaelis-Menten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equation can be used to compute the maintenance dose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MD) required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achieve a target steady-state serum concentration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Css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                                     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MD =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.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Css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/Km +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Css</a:t>
            </a:r>
            <a:endParaRPr lang="ar-IQ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74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3163</Words>
  <Application>Microsoft Office PowerPoint</Application>
  <PresentationFormat>On-screen Show (4:3)</PresentationFormat>
  <Paragraphs>546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- The body can be represented as a series of discrete sections.  - The simplest model is the one-compartment model which depicts the body as one large container where drug distribution between blood and tissues occurs instantaneously.   - Drug is introduced into the compartment by infusion (ko), absorption (ka), or IV bolus; distributes immediately into a volume of distribution (V); and is removed from the body via metabolism and elimination via the elimination rate constant (ke).  - The simplest multicompartment model is a two-compartment model which represents the body as a central compartment into which drug is administered and a peripheral compartment into which drug distributes.   - The central compartment (1) is composed of blood and tissues which equilibrate rapidly with blood. The peripheral compartment (2) represents tissues that equilibrate slowly with blood. Rate constants (k1-2, k2-1) represent the transfer between compartments and elimination from the body (k1-0).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70</cp:revision>
  <dcterms:created xsi:type="dcterms:W3CDTF">2006-08-16T00:00:00Z</dcterms:created>
  <dcterms:modified xsi:type="dcterms:W3CDTF">2018-02-17T20:56:11Z</dcterms:modified>
</cp:coreProperties>
</file>