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94" r:id="rId3"/>
    <p:sldId id="260" r:id="rId4"/>
    <p:sldId id="293" r:id="rId5"/>
    <p:sldId id="295" r:id="rId6"/>
    <p:sldId id="257" r:id="rId7"/>
    <p:sldId id="258" r:id="rId8"/>
    <p:sldId id="281" r:id="rId9"/>
    <p:sldId id="289" r:id="rId10"/>
    <p:sldId id="261" r:id="rId11"/>
    <p:sldId id="282" r:id="rId12"/>
    <p:sldId id="299" r:id="rId13"/>
    <p:sldId id="262" r:id="rId14"/>
    <p:sldId id="283" r:id="rId15"/>
    <p:sldId id="263" r:id="rId16"/>
    <p:sldId id="264" r:id="rId17"/>
    <p:sldId id="285" r:id="rId18"/>
    <p:sldId id="290" r:id="rId19"/>
    <p:sldId id="300" r:id="rId20"/>
    <p:sldId id="265" r:id="rId21"/>
    <p:sldId id="278" r:id="rId22"/>
    <p:sldId id="302" r:id="rId23"/>
    <p:sldId id="280" r:id="rId24"/>
    <p:sldId id="266" r:id="rId25"/>
    <p:sldId id="291" r:id="rId26"/>
    <p:sldId id="267" r:id="rId27"/>
    <p:sldId id="268" r:id="rId28"/>
    <p:sldId id="272" r:id="rId29"/>
    <p:sldId id="273" r:id="rId30"/>
    <p:sldId id="274" r:id="rId31"/>
    <p:sldId id="275" r:id="rId32"/>
    <p:sldId id="276" r:id="rId33"/>
    <p:sldId id="277" r:id="rId34"/>
    <p:sldId id="304" r:id="rId35"/>
    <p:sldId id="298" r:id="rId36"/>
    <p:sldId id="303"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457200" y="1600200"/>
            <a:ext cx="4038600" cy="45339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339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رقم الشريحة 4"/>
          <p:cNvSpPr>
            <a:spLocks noGrp="1"/>
          </p:cNvSpPr>
          <p:nvPr>
            <p:ph type="sldNum" sz="quarter" idx="10"/>
          </p:nvPr>
        </p:nvSpPr>
        <p:spPr>
          <a:xfrm>
            <a:off x="6553200" y="6243638"/>
            <a:ext cx="2133600" cy="457200"/>
          </a:xfrm>
        </p:spPr>
        <p:txBody>
          <a:bodyPr/>
          <a:lstStyle>
            <a:lvl1pPr>
              <a:defRPr/>
            </a:lvl1pPr>
          </a:lstStyle>
          <a:p>
            <a:fld id="{3D2AD1A2-008D-41ED-9105-5C1DB59B9C7A}" type="slidenum">
              <a:rPr lang="en-US"/>
              <a:pPr/>
              <a:t>‹#›</a:t>
            </a:fld>
            <a:endParaRPr lang="en-US"/>
          </a:p>
        </p:txBody>
      </p:sp>
      <p:sp>
        <p:nvSpPr>
          <p:cNvPr id="6" name="عنصر نائب للتاريخ 5"/>
          <p:cNvSpPr>
            <a:spLocks noGrp="1"/>
          </p:cNvSpPr>
          <p:nvPr>
            <p:ph type="dt" sz="half" idx="11"/>
          </p:nvPr>
        </p:nvSpPr>
        <p:spPr>
          <a:xfrm>
            <a:off x="457200" y="6243638"/>
            <a:ext cx="2133600" cy="457200"/>
          </a:xfrm>
        </p:spPr>
        <p:txBody>
          <a:bodyPr/>
          <a:lstStyle>
            <a:lvl1pPr>
              <a:defRPr/>
            </a:lvl1pPr>
          </a:lstStyle>
          <a:p>
            <a:endParaRPr lang="en-US"/>
          </a:p>
        </p:txBody>
      </p:sp>
      <p:sp>
        <p:nvSpPr>
          <p:cNvPr id="7" name="عنصر نائب للتذييل 6"/>
          <p:cNvSpPr>
            <a:spLocks noGrp="1"/>
          </p:cNvSpPr>
          <p:nvPr>
            <p:ph type="ftr" sz="quarter" idx="12"/>
          </p:nvPr>
        </p:nvSpPr>
        <p:spPr>
          <a:xfrm>
            <a:off x="3124200" y="6243638"/>
            <a:ext cx="2895600" cy="45720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457200" y="1600200"/>
            <a:ext cx="8229600" cy="21907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57200" y="3943350"/>
            <a:ext cx="8229600" cy="21907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رقم الشريحة 4"/>
          <p:cNvSpPr>
            <a:spLocks noGrp="1"/>
          </p:cNvSpPr>
          <p:nvPr>
            <p:ph type="sldNum" sz="quarter" idx="10"/>
          </p:nvPr>
        </p:nvSpPr>
        <p:spPr>
          <a:xfrm>
            <a:off x="6553200" y="6243638"/>
            <a:ext cx="2133600" cy="457200"/>
          </a:xfrm>
        </p:spPr>
        <p:txBody>
          <a:bodyPr/>
          <a:lstStyle>
            <a:lvl1pPr>
              <a:defRPr/>
            </a:lvl1pPr>
          </a:lstStyle>
          <a:p>
            <a:fld id="{1F2F63BD-35E5-4D3F-9B07-167A7CCEB045}" type="slidenum">
              <a:rPr lang="en-US"/>
              <a:pPr/>
              <a:t>‹#›</a:t>
            </a:fld>
            <a:endParaRPr lang="en-US"/>
          </a:p>
        </p:txBody>
      </p:sp>
      <p:sp>
        <p:nvSpPr>
          <p:cNvPr id="6" name="عنصر نائب للتاريخ 5"/>
          <p:cNvSpPr>
            <a:spLocks noGrp="1"/>
          </p:cNvSpPr>
          <p:nvPr>
            <p:ph type="dt" sz="half" idx="11"/>
          </p:nvPr>
        </p:nvSpPr>
        <p:spPr>
          <a:xfrm>
            <a:off x="457200" y="6243638"/>
            <a:ext cx="2133600" cy="457200"/>
          </a:xfrm>
        </p:spPr>
        <p:txBody>
          <a:bodyPr/>
          <a:lstStyle>
            <a:lvl1pPr>
              <a:defRPr/>
            </a:lvl1pPr>
          </a:lstStyle>
          <a:p>
            <a:endParaRPr lang="en-US"/>
          </a:p>
        </p:txBody>
      </p:sp>
      <p:sp>
        <p:nvSpPr>
          <p:cNvPr id="7" name="عنصر نائب للتذييل 6"/>
          <p:cNvSpPr>
            <a:spLocks noGrp="1"/>
          </p:cNvSpPr>
          <p:nvPr>
            <p:ph type="ftr" sz="quarter" idx="12"/>
          </p:nvPr>
        </p:nvSpPr>
        <p:spPr>
          <a:xfrm>
            <a:off x="3124200" y="6243638"/>
            <a:ext cx="2895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C36B854-4AF8-4F26-869F-07B8951C29AC}" type="datetimeFigureOut">
              <a:rPr lang="ar-IQ" smtClean="0"/>
              <a:pPr/>
              <a:t>24/02/1437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7E3DA0-31B5-45FD-AC29-AAB0AE2EB941}"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C36B854-4AF8-4F26-869F-07B8951C29AC}" type="datetimeFigureOut">
              <a:rPr lang="ar-IQ" smtClean="0"/>
              <a:pPr/>
              <a:t>24/02/1437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7E3DA0-31B5-45FD-AC29-AAB0AE2EB941}"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928670"/>
            <a:ext cx="7772400" cy="1470025"/>
          </a:xfrm>
        </p:spPr>
        <p:txBody>
          <a:bodyPr/>
          <a:lstStyle/>
          <a:p>
            <a:r>
              <a:rPr lang="en-US" b="1" dirty="0"/>
              <a:t>ANTIDYSRHYTHMICS</a:t>
            </a:r>
            <a:endParaRPr lang="ar-IQ" dirty="0"/>
          </a:p>
        </p:txBody>
      </p:sp>
      <p:pic>
        <p:nvPicPr>
          <p:cNvPr id="3" name="Picture 4" descr="static heart showing arrhythmia"/>
          <p:cNvPicPr>
            <a:picLocks noChangeAspect="1" noChangeArrowheads="1"/>
          </p:cNvPicPr>
          <p:nvPr/>
        </p:nvPicPr>
        <p:blipFill>
          <a:blip r:embed="rId2"/>
          <a:srcRect/>
          <a:stretch>
            <a:fillRect/>
          </a:stretch>
        </p:blipFill>
        <p:spPr bwMode="auto">
          <a:xfrm>
            <a:off x="2643174" y="2571744"/>
            <a:ext cx="3429000" cy="27527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15436" cy="6215106"/>
          </a:xfrm>
        </p:spPr>
        <p:txBody>
          <a:bodyPr>
            <a:normAutofit lnSpcReduction="10000"/>
          </a:bodyPr>
          <a:lstStyle/>
          <a:p>
            <a:pPr lvl="1" algn="l" rtl="0"/>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Subclass IB</a:t>
            </a:r>
          </a:p>
          <a:p>
            <a:pPr lvl="2" algn="l" rtl="0"/>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Includes</a:t>
            </a:r>
          </a:p>
          <a:p>
            <a:pPr lvl="3" algn="l" rtl="0"/>
            <a:r>
              <a:rPr lang="en-US" sz="32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Lidocane</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(also acts as local anesthetic) – blocks Na+ channels mostly in ventricular cells, also good for digitalis-associated arrhythmias</a:t>
            </a:r>
          </a:p>
          <a:p>
            <a:pPr lvl="3" algn="l" rtl="0"/>
            <a:r>
              <a:rPr lang="en-US" sz="32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Mexiletine</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 oral </a:t>
            </a:r>
            <a:r>
              <a:rPr lang="en-US" sz="32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lidocaine</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derivative, similar activity</a:t>
            </a:r>
          </a:p>
          <a:p>
            <a:pPr lvl="3" algn="l" rtl="0"/>
            <a:r>
              <a:rPr lang="en-US" sz="32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Phenytoin</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 anticonvulsant that also works as </a:t>
            </a:r>
            <a:r>
              <a:rPr lang="en-US" sz="32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antiarrhythmic</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similar to </a:t>
            </a:r>
            <a:r>
              <a:rPr lang="en-US" sz="32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lidocane</a:t>
            </a:r>
            <a:endPar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normAutofit/>
          </a:bodyPr>
          <a:lstStyle/>
          <a:p>
            <a:pPr algn="l" rtl="0">
              <a:buNone/>
            </a:pPr>
            <a:r>
              <a:rPr lang="en-US" b="1" i="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Lidocaine</a:t>
            </a:r>
            <a:endPar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Symptoms include drowsiness, light-headedness, vision changes, tinnitus, and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paresthesias</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l" rtl="0">
              <a:buNone/>
            </a:pPr>
            <a:r>
              <a:rPr lang="en-US" b="1" i="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Mexiletine</a:t>
            </a:r>
            <a:endPar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Nausea and vomiting,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neurotoxic</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adverse effects similar to those that occur with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lidocaine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71480"/>
            <a:ext cx="8786874" cy="6000792"/>
          </a:xfrm>
        </p:spPr>
        <p:txBody>
          <a:bodyPr/>
          <a:lstStyle/>
          <a:p>
            <a:pPr algn="l" rtl="0"/>
            <a:r>
              <a:rPr lang="en-US"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Phenytoin</a:t>
            </a:r>
            <a:r>
              <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Mouth -Gingival hyperplasia is the most common adverse effect</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Hypotension,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bradycardia</a:t>
            </a:r>
            <a:endPar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Hirsutism</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acne</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Right upper quadrant tenderness,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Hepatomegaly</a:t>
            </a:r>
            <a:endPar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Fetal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hydantoin</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syndrome if used by pregnant women</a:t>
            </a:r>
          </a:p>
          <a:p>
            <a:pPr algn="l" rtl="0"/>
            <a:endParaRPr lang="ar-IQ"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428604"/>
            <a:ext cx="8715436" cy="6143668"/>
          </a:xfrm>
        </p:spPr>
        <p:txBody>
          <a:bodyPr>
            <a:normAutofit fontScale="92500" lnSpcReduction="10000"/>
          </a:bodyPr>
          <a:lstStyle/>
          <a:p>
            <a:pPr lvl="1"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Subclass IC</a:t>
            </a:r>
          </a:p>
          <a:p>
            <a:pPr lvl="2" algn="l" rtl="0">
              <a:lnSpc>
                <a:spcPct val="90000"/>
              </a:lnSpc>
              <a:buNone/>
            </a:pPr>
            <a:endPar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Includes</a:t>
            </a:r>
          </a:p>
          <a:p>
            <a:pPr lvl="3" algn="l" rtl="0">
              <a:lnSpc>
                <a:spcPct val="90000"/>
              </a:lnSpc>
            </a:pPr>
            <a:r>
              <a:rPr lang="en-US" sz="3200" b="1" u="sng"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Flecainide</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(initially developed as a local anesthetic)</a:t>
            </a:r>
          </a:p>
          <a:p>
            <a:pPr lvl="4"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Slows conduction in all parts of heart, </a:t>
            </a:r>
          </a:p>
          <a:p>
            <a:pPr lvl="4"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Also inhibits abnormal automaticity</a:t>
            </a:r>
          </a:p>
          <a:p>
            <a:pPr lvl="3" algn="l" rtl="0">
              <a:lnSpc>
                <a:spcPct val="90000"/>
              </a:lnSpc>
            </a:pPr>
            <a:r>
              <a:rPr lang="en-US" sz="3200" b="1" u="sng"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Propafenone</a:t>
            </a:r>
            <a:endParaRPr lang="en-US" sz="32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4"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Also slows conduction</a:t>
            </a:r>
          </a:p>
          <a:p>
            <a:pPr lvl="4"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Weak </a:t>
            </a:r>
            <a:r>
              <a:rPr lang="el-GR"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β</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 blocker</a:t>
            </a:r>
          </a:p>
          <a:p>
            <a:pPr lvl="4"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Also some Ca</a:t>
            </a:r>
            <a:r>
              <a:rPr lang="en-US" sz="3200" b="1"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channel blockade</a:t>
            </a:r>
            <a:endParaRPr lang="el-GR"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15436" cy="6143668"/>
          </a:xfrm>
        </p:spPr>
        <p:txBody>
          <a:bodyPr>
            <a:normAutofit lnSpcReduction="10000"/>
          </a:bodyPr>
          <a:lstStyle/>
          <a:p>
            <a:pPr algn="l" rtl="0">
              <a:buNone/>
            </a:pPr>
            <a:r>
              <a:rPr lang="en-US" b="1" i="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Flecainide</a:t>
            </a:r>
            <a:endPar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Worsening congestive heart failure, CNS symptoms that patients may report are headache, irritability, and confusion.</a:t>
            </a:r>
          </a:p>
          <a:p>
            <a:pPr algn="l" rtl="0">
              <a:buNone/>
            </a:pPr>
            <a:r>
              <a:rPr lang="en-US" b="1" i="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Propafenone</a:t>
            </a:r>
            <a:endPar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Alteration in taste, blurred vision, and dizziness. nausea, vomiting, and constipation. Asthmatic patients may report worsening symptoms, owing to the weak beta-blocking effects of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propafenone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l" rtl="0"/>
            <a:endParaRPr lang="en-US" dirty="0" smtClean="0"/>
          </a:p>
          <a:p>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429420"/>
          </a:xfrm>
        </p:spPr>
        <p:txBody>
          <a:bodyPr>
            <a:normAutofit/>
          </a:bodyPr>
          <a:lstStyle/>
          <a:p>
            <a:pPr algn="l" rtl="0">
              <a:lnSpc>
                <a:spcPct val="80000"/>
              </a:lnSpc>
            </a:pP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Class II – </a:t>
            </a:r>
            <a:r>
              <a:rPr lang="el-GR"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β</a:t>
            </a: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–adrenergic blockers</a:t>
            </a:r>
          </a:p>
          <a:p>
            <a:pPr lvl="1" algn="l" rtl="0">
              <a:lnSpc>
                <a:spcPct val="80000"/>
              </a:lnSpc>
            </a:pP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Based on two major actions</a:t>
            </a:r>
          </a:p>
          <a:p>
            <a:pPr lvl="2" algn="l" rtl="0">
              <a:lnSpc>
                <a:spcPct val="80000"/>
              </a:lnSpc>
              <a:buFont typeface="Wingdings" pitchFamily="2" charset="2"/>
              <a:buNone/>
            </a:pP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1) blockade of myocardial </a:t>
            </a:r>
            <a:r>
              <a:rPr lang="el-GR"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β</a:t>
            </a: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–adrenergic receptors</a:t>
            </a:r>
          </a:p>
          <a:p>
            <a:pPr lvl="2" algn="l" rtl="0">
              <a:lnSpc>
                <a:spcPct val="80000"/>
              </a:lnSpc>
              <a:buFont typeface="Wingdings" pitchFamily="2" charset="2"/>
              <a:buNone/>
            </a:pP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 Direct membrane-stabilizing effects related to Na</a:t>
            </a:r>
            <a:r>
              <a:rPr lang="en-US" sz="1800" b="1"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channel blockade</a:t>
            </a:r>
          </a:p>
          <a:p>
            <a:pPr lvl="2" algn="l" rtl="0">
              <a:lnSpc>
                <a:spcPct val="80000"/>
              </a:lnSpc>
              <a:buFont typeface="Wingdings" pitchFamily="2" charset="2"/>
              <a:buNone/>
            </a:pPr>
            <a:endPar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1" algn="l" rtl="0">
              <a:lnSpc>
                <a:spcPct val="80000"/>
              </a:lnSpc>
            </a:pP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Includes</a:t>
            </a:r>
          </a:p>
          <a:p>
            <a:pPr lvl="2" algn="l" rtl="0">
              <a:lnSpc>
                <a:spcPct val="80000"/>
              </a:lnSpc>
            </a:pPr>
            <a:r>
              <a:rPr lang="en-US" sz="18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Propranolol</a:t>
            </a: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lvl="3" algn="l" rtl="0">
              <a:lnSpc>
                <a:spcPct val="80000"/>
              </a:lnSpc>
            </a:pP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causes both myocardial </a:t>
            </a:r>
            <a:r>
              <a:rPr lang="el-GR"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β</a:t>
            </a: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–adrenergic blockade and membrane-stabilizing effects</a:t>
            </a:r>
          </a:p>
          <a:p>
            <a:pPr lvl="3" algn="l" rtl="0">
              <a:lnSpc>
                <a:spcPct val="80000"/>
              </a:lnSpc>
            </a:pP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Slows SA node and ectopic </a:t>
            </a:r>
            <a:r>
              <a:rPr lang="en-US" sz="1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pacemaking</a:t>
            </a:r>
            <a:endPar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3" algn="l" rtl="0">
              <a:lnSpc>
                <a:spcPct val="80000"/>
              </a:lnSpc>
            </a:pP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Can block arrhythmias induced by exercise.</a:t>
            </a:r>
          </a:p>
          <a:p>
            <a:pPr lvl="3" algn="l" rtl="0">
              <a:lnSpc>
                <a:spcPct val="80000"/>
              </a:lnSpc>
            </a:pP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Other </a:t>
            </a:r>
            <a:r>
              <a:rPr lang="el-GR"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β</a:t>
            </a:r>
            <a:r>
              <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–adrenergic blockers have similar therapeutic effect </a:t>
            </a:r>
          </a:p>
          <a:p>
            <a:pPr lvl="2" algn="l" rtl="0">
              <a:lnSpc>
                <a:spcPct val="80000"/>
              </a:lnSpc>
            </a:pPr>
            <a:r>
              <a:rPr lang="en-US" sz="1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Metoprolol</a:t>
            </a:r>
            <a:endPar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algn="l" rtl="0">
              <a:lnSpc>
                <a:spcPct val="80000"/>
              </a:lnSpc>
            </a:pPr>
            <a:r>
              <a:rPr lang="en-US" sz="1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Nadolol</a:t>
            </a:r>
            <a:endPar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algn="l" rtl="0">
              <a:lnSpc>
                <a:spcPct val="80000"/>
              </a:lnSpc>
            </a:pPr>
            <a:r>
              <a:rPr lang="en-US" sz="1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Atenolol</a:t>
            </a:r>
            <a:endPar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algn="l" rtl="0">
              <a:lnSpc>
                <a:spcPct val="80000"/>
              </a:lnSpc>
            </a:pPr>
            <a:r>
              <a:rPr lang="en-US" sz="1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Acebutolol</a:t>
            </a:r>
            <a:endPar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algn="l" rtl="0">
              <a:lnSpc>
                <a:spcPct val="80000"/>
              </a:lnSpc>
            </a:pPr>
            <a:r>
              <a:rPr lang="en-US" sz="1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Pindolol</a:t>
            </a:r>
            <a:endPar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algn="l" rtl="0">
              <a:lnSpc>
                <a:spcPct val="80000"/>
              </a:lnSpc>
            </a:pPr>
            <a:r>
              <a:rPr lang="en-US" sz="1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Satolol</a:t>
            </a:r>
            <a:endPar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algn="l" rtl="0">
              <a:lnSpc>
                <a:spcPct val="80000"/>
              </a:lnSpc>
            </a:pPr>
            <a:r>
              <a:rPr lang="en-US" sz="1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Timolol</a:t>
            </a:r>
            <a:endParaRPr lang="en-US"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algn="l" rtl="0">
              <a:lnSpc>
                <a:spcPct val="80000"/>
              </a:lnSpc>
            </a:pPr>
            <a:r>
              <a:rPr lang="en-US" sz="1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Esmolol</a:t>
            </a:r>
            <a:endParaRPr lang="el-GR" sz="1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15106"/>
          </a:xfrm>
        </p:spPr>
        <p:txBody>
          <a:bodyPr>
            <a:normAutofit/>
          </a:bodyPr>
          <a:lstStyle/>
          <a:p>
            <a:pPr algn="l" rtl="0">
              <a:lnSpc>
                <a:spcPct val="80000"/>
              </a:lnSpc>
            </a:pP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Class III – K</a:t>
            </a:r>
            <a:r>
              <a:rPr lang="en-US" b="1"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channel blockers </a:t>
            </a:r>
          </a:p>
          <a:p>
            <a:pPr lvl="1" algn="l" rtl="0">
              <a:lnSpc>
                <a:spcPct val="8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Includes</a:t>
            </a:r>
          </a:p>
          <a:p>
            <a:pPr lvl="2" algn="l" rtl="0">
              <a:lnSpc>
                <a:spcPct val="80000"/>
              </a:lnSpc>
            </a:pPr>
            <a:r>
              <a:rPr lang="en-US" sz="3200" b="1" u="sng"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Amiodarone</a:t>
            </a:r>
            <a:r>
              <a:rPr lang="en-US" sz="3200" b="1" u="sng"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2" algn="l" rtl="0">
              <a:lnSpc>
                <a:spcPct val="80000"/>
              </a:lnSpc>
            </a:pPr>
            <a:r>
              <a:rPr lang="en-US" sz="3200" b="1" u="sng"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Ibutilide</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lvl="2" algn="l" rtl="0">
              <a:lnSpc>
                <a:spcPct val="80000"/>
              </a:lnSpc>
            </a:pPr>
            <a:r>
              <a:rPr lang="en-US" sz="3200" b="1" u="sng"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Bretylium</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 first developed to treat hypertension but found to also suppress ventricular fibrillation associated with myocardial infarction</a:t>
            </a:r>
          </a:p>
          <a:p>
            <a:pPr lvl="2" algn="l" rtl="0">
              <a:lnSpc>
                <a:spcPct val="80000"/>
              </a:lnSpc>
            </a:pPr>
            <a:r>
              <a:rPr lang="en-US" sz="32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Dofetilide</a:t>
            </a:r>
            <a:endParaRPr lang="ar-IQ"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72560" cy="6215106"/>
          </a:xfrm>
        </p:spPr>
        <p:txBody>
          <a:bodyPr>
            <a:normAutofit fontScale="92500" lnSpcReduction="20000"/>
          </a:bodyPr>
          <a:lstStyle/>
          <a:p>
            <a:pPr algn="l" rtl="0">
              <a:buNone/>
            </a:pPr>
            <a:r>
              <a:rPr lang="en-US" b="1" i="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Amiodarone</a:t>
            </a:r>
            <a:endPar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Pulmonary toxicity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is the most concerning adverse effect (cough, fever,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dyspnea</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l" rtl="0"/>
            <a:r>
              <a:rPr lang="en-US" b="1" dirty="0" err="1"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Hepatotoxicity</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leading to cirrhosis is uncommon.</a:t>
            </a:r>
          </a:p>
          <a:p>
            <a:pPr algn="l" rtl="0"/>
            <a:r>
              <a:rPr lang="en-US" b="1" dirty="0"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skin changes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such as photosensitivity and bluish discoloration. </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Patients may also report </a:t>
            </a:r>
            <a:r>
              <a:rPr lang="en-US" b="1" dirty="0"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symptoms suggestive of both hyperthyroidism and hypothyroidism. </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Patients on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amiodarone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long term may report </a:t>
            </a:r>
            <a:r>
              <a:rPr lang="en-US" b="1" dirty="0"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vision loss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from corneal deposition, optic neuropathy, or optic neuritis.</a:t>
            </a:r>
          </a:p>
          <a:p>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lstStyle/>
          <a:p>
            <a:pPr algn="l" rtl="0">
              <a:buNone/>
            </a:pPr>
            <a:r>
              <a:rPr lang="en-US" b="1" i="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Ibutilide</a:t>
            </a:r>
            <a:endParaRPr lang="en-US" b="1" i="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Headache, Light-headedness from hypotension.</a:t>
            </a:r>
          </a:p>
          <a:p>
            <a:pPr algn="l" rtl="0">
              <a:buNone/>
            </a:pPr>
            <a:r>
              <a:rPr lang="en-US" b="1" i="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Dofetilide</a:t>
            </a:r>
            <a:endPar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Headache , chest pain, and light-headedness.</a:t>
            </a:r>
          </a:p>
          <a:p>
            <a:pPr algn="l" rtl="0"/>
            <a:endParaRPr lang="en-US" dirty="0" smtClean="0"/>
          </a:p>
          <a:p>
            <a:pPr algn="l" rtl="0"/>
            <a:endParaRPr lang="en-US" i="1" dirty="0" smtClean="0"/>
          </a:p>
          <a:p>
            <a:pPr algn="l" rtl="0"/>
            <a:endParaRPr lang="en-US" dirty="0" smtClean="0"/>
          </a:p>
          <a:p>
            <a:pPr algn="l" rtl="0"/>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642918"/>
            <a:ext cx="8715436" cy="5483245"/>
          </a:xfrm>
        </p:spPr>
        <p:txBody>
          <a:bodyPr/>
          <a:lstStyle/>
          <a:p>
            <a:pPr algn="l" rtl="0"/>
            <a:r>
              <a:rPr lang="en-US" b="1" u="sng"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Bretylium</a:t>
            </a:r>
            <a:endParaRPr lang="en-US"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Hypotension and postural hypotension have been the most frequently reported adverse reactions</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Renal dysfunction, diarrhea , abdominal pain , hiccups</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SinusRhythmLabels"/>
          <p:cNvPicPr>
            <a:picLocks noChangeAspect="1" noChangeArrowheads="1"/>
          </p:cNvPicPr>
          <p:nvPr/>
        </p:nvPicPr>
        <p:blipFill>
          <a:blip r:embed="rId2"/>
          <a:srcRect/>
          <a:stretch>
            <a:fillRect/>
          </a:stretch>
        </p:blipFill>
        <p:spPr bwMode="auto">
          <a:xfrm>
            <a:off x="2667000" y="0"/>
            <a:ext cx="6477000" cy="6858000"/>
          </a:xfrm>
          <a:prstGeom prst="rect">
            <a:avLst/>
          </a:prstGeom>
          <a:noFill/>
        </p:spPr>
      </p:pic>
      <p:sp>
        <p:nvSpPr>
          <p:cNvPr id="16389" name="Text Box 5"/>
          <p:cNvSpPr txBox="1">
            <a:spLocks noChangeArrowheads="1"/>
          </p:cNvSpPr>
          <p:nvPr/>
        </p:nvSpPr>
        <p:spPr bwMode="auto">
          <a:xfrm>
            <a:off x="228600" y="304800"/>
            <a:ext cx="4038600" cy="461665"/>
          </a:xfrm>
          <a:prstGeom prst="rect">
            <a:avLst/>
          </a:prstGeom>
          <a:noFill/>
          <a:ln w="9525">
            <a:noFill/>
            <a:miter lim="800000"/>
            <a:headEnd/>
            <a:tailEnd/>
          </a:ln>
          <a:effectLst/>
        </p:spPr>
        <p:txBody>
          <a:bodyPr>
            <a:spAutoFit/>
          </a:bodyPr>
          <a:lstStyle/>
          <a:p>
            <a:pPr algn="l" eaLnBrk="1" hangingPunct="1">
              <a:spcBef>
                <a:spcPct val="50000"/>
              </a:spcBef>
            </a:pPr>
            <a:r>
              <a:rPr lang="en-US" sz="2400" b="1" dirty="0" smtClean="0">
                <a:solidFill>
                  <a:srgbClr val="0B0B11"/>
                </a:solidFill>
              </a:rPr>
              <a:t>ECG</a:t>
            </a:r>
            <a:endParaRPr lang="en-US" sz="2400" b="1" dirty="0">
              <a:solidFill>
                <a:srgbClr val="0B0B11"/>
              </a:solidFill>
            </a:endParaRPr>
          </a:p>
        </p:txBody>
      </p:sp>
      <p:sp>
        <p:nvSpPr>
          <p:cNvPr id="16390" name="Text Box 6"/>
          <p:cNvSpPr txBox="1">
            <a:spLocks noChangeArrowheads="1"/>
          </p:cNvSpPr>
          <p:nvPr/>
        </p:nvSpPr>
        <p:spPr bwMode="auto">
          <a:xfrm>
            <a:off x="2895600" y="2438400"/>
            <a:ext cx="1600200" cy="641350"/>
          </a:xfrm>
          <a:prstGeom prst="rect">
            <a:avLst/>
          </a:prstGeom>
          <a:noFill/>
          <a:ln w="9525">
            <a:noFill/>
            <a:miter lim="800000"/>
            <a:headEnd/>
            <a:tailEnd/>
          </a:ln>
          <a:effectLst/>
        </p:spPr>
        <p:txBody>
          <a:bodyPr>
            <a:spAutoFit/>
          </a:bodyPr>
          <a:lstStyle/>
          <a:p>
            <a:pPr algn="l" eaLnBrk="1" hangingPunct="1">
              <a:spcBef>
                <a:spcPct val="50000"/>
              </a:spcBef>
            </a:pPr>
            <a:r>
              <a:rPr lang="en-US">
                <a:solidFill>
                  <a:srgbClr val="0B0B11"/>
                </a:solidFill>
              </a:rPr>
              <a:t>Contraction of atria</a:t>
            </a:r>
          </a:p>
        </p:txBody>
      </p:sp>
      <p:sp>
        <p:nvSpPr>
          <p:cNvPr id="16391" name="Line 7"/>
          <p:cNvSpPr>
            <a:spLocks noChangeShapeType="1"/>
          </p:cNvSpPr>
          <p:nvPr/>
        </p:nvSpPr>
        <p:spPr bwMode="auto">
          <a:xfrm>
            <a:off x="3429000" y="3124200"/>
            <a:ext cx="685800" cy="762000"/>
          </a:xfrm>
          <a:prstGeom prst="line">
            <a:avLst/>
          </a:prstGeom>
          <a:noFill/>
          <a:ln w="9525">
            <a:solidFill>
              <a:srgbClr val="0B0B11"/>
            </a:solidFill>
            <a:round/>
            <a:headEnd/>
            <a:tailEnd type="triangle" w="med" len="med"/>
          </a:ln>
          <a:effectLst/>
        </p:spPr>
        <p:txBody>
          <a:bodyPr/>
          <a:lstStyle/>
          <a:p>
            <a:endParaRPr lang="ar-IQ"/>
          </a:p>
        </p:txBody>
      </p:sp>
      <p:sp>
        <p:nvSpPr>
          <p:cNvPr id="16392" name="Text Box 8"/>
          <p:cNvSpPr txBox="1">
            <a:spLocks noChangeArrowheads="1"/>
          </p:cNvSpPr>
          <p:nvPr/>
        </p:nvSpPr>
        <p:spPr bwMode="auto">
          <a:xfrm>
            <a:off x="7239000" y="228600"/>
            <a:ext cx="1676400" cy="641350"/>
          </a:xfrm>
          <a:prstGeom prst="rect">
            <a:avLst/>
          </a:prstGeom>
          <a:noFill/>
          <a:ln w="9525">
            <a:noFill/>
            <a:miter lim="800000"/>
            <a:headEnd/>
            <a:tailEnd/>
          </a:ln>
          <a:effectLst/>
        </p:spPr>
        <p:txBody>
          <a:bodyPr>
            <a:spAutoFit/>
          </a:bodyPr>
          <a:lstStyle/>
          <a:p>
            <a:pPr algn="l" eaLnBrk="1" hangingPunct="1">
              <a:spcBef>
                <a:spcPct val="50000"/>
              </a:spcBef>
            </a:pPr>
            <a:r>
              <a:rPr lang="en-US">
                <a:solidFill>
                  <a:srgbClr val="0B0B11"/>
                </a:solidFill>
              </a:rPr>
              <a:t>Contraction of ventricles</a:t>
            </a:r>
          </a:p>
        </p:txBody>
      </p:sp>
      <p:sp>
        <p:nvSpPr>
          <p:cNvPr id="16393" name="Line 9"/>
          <p:cNvSpPr>
            <a:spLocks noChangeShapeType="1"/>
          </p:cNvSpPr>
          <p:nvPr/>
        </p:nvSpPr>
        <p:spPr bwMode="auto">
          <a:xfrm flipH="1" flipV="1">
            <a:off x="5867400" y="381000"/>
            <a:ext cx="1371600" cy="152400"/>
          </a:xfrm>
          <a:prstGeom prst="line">
            <a:avLst/>
          </a:prstGeom>
          <a:noFill/>
          <a:ln w="9525">
            <a:solidFill>
              <a:srgbClr val="0B0B11"/>
            </a:solidFill>
            <a:round/>
            <a:headEnd/>
            <a:tailEnd type="triangle" w="med" len="med"/>
          </a:ln>
          <a:effectLst/>
        </p:spPr>
        <p:txBody>
          <a:bodyPr/>
          <a:lstStyle/>
          <a:p>
            <a:endParaRPr lang="ar-IQ"/>
          </a:p>
        </p:txBody>
      </p:sp>
      <p:sp>
        <p:nvSpPr>
          <p:cNvPr id="16394" name="Text Box 10"/>
          <p:cNvSpPr txBox="1">
            <a:spLocks noChangeArrowheads="1"/>
          </p:cNvSpPr>
          <p:nvPr/>
        </p:nvSpPr>
        <p:spPr bwMode="auto">
          <a:xfrm>
            <a:off x="7239000" y="2286000"/>
            <a:ext cx="1905000" cy="641350"/>
          </a:xfrm>
          <a:prstGeom prst="rect">
            <a:avLst/>
          </a:prstGeom>
          <a:noFill/>
          <a:ln w="9525">
            <a:noFill/>
            <a:miter lim="800000"/>
            <a:headEnd/>
            <a:tailEnd/>
          </a:ln>
          <a:effectLst/>
        </p:spPr>
        <p:txBody>
          <a:bodyPr>
            <a:spAutoFit/>
          </a:bodyPr>
          <a:lstStyle/>
          <a:p>
            <a:pPr algn="l" eaLnBrk="1" hangingPunct="1">
              <a:spcBef>
                <a:spcPct val="50000"/>
              </a:spcBef>
            </a:pPr>
            <a:r>
              <a:rPr lang="en-US">
                <a:solidFill>
                  <a:srgbClr val="0B0B11"/>
                </a:solidFill>
              </a:rPr>
              <a:t>Repolarization of ventricles</a:t>
            </a:r>
          </a:p>
        </p:txBody>
      </p:sp>
      <p:sp>
        <p:nvSpPr>
          <p:cNvPr id="16395" name="Line 11"/>
          <p:cNvSpPr>
            <a:spLocks noChangeShapeType="1"/>
          </p:cNvSpPr>
          <p:nvPr/>
        </p:nvSpPr>
        <p:spPr bwMode="auto">
          <a:xfrm flipH="1">
            <a:off x="7696200" y="2895600"/>
            <a:ext cx="381000" cy="533400"/>
          </a:xfrm>
          <a:prstGeom prst="line">
            <a:avLst/>
          </a:prstGeom>
          <a:noFill/>
          <a:ln w="9525">
            <a:solidFill>
              <a:srgbClr val="0B0B11"/>
            </a:solidFill>
            <a:round/>
            <a:headEnd/>
            <a:tailEnd type="triangle" w="med" len="med"/>
          </a:ln>
          <a:effectLst/>
        </p:spPr>
        <p:txBody>
          <a:bodyPr/>
          <a:lstStyle/>
          <a:p>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ppt_w</p:attrName>
                                        </p:attrNameLst>
                                      </p:cBhvr>
                                      <p:tavLst>
                                        <p:tav tm="0">
                                          <p:val>
                                            <p:fltVal val="0"/>
                                          </p:val>
                                        </p:tav>
                                        <p:tav tm="100000">
                                          <p:val>
                                            <p:strVal val="#ppt_w"/>
                                          </p:val>
                                        </p:tav>
                                      </p:tavLst>
                                    </p:anim>
                                    <p:anim calcmode="lin" valueType="num">
                                      <p:cBhvr>
                                        <p:cTn id="8" dur="500" fill="hold"/>
                                        <p:tgtEl>
                                          <p:spTgt spid="16390"/>
                                        </p:tgtEl>
                                        <p:attrNameLst>
                                          <p:attrName>ppt_h</p:attrName>
                                        </p:attrNameLst>
                                      </p:cBhvr>
                                      <p:tavLst>
                                        <p:tav tm="0">
                                          <p:val>
                                            <p:fltVal val="0"/>
                                          </p:val>
                                        </p:tav>
                                        <p:tav tm="100000">
                                          <p:val>
                                            <p:strVal val="#ppt_h"/>
                                          </p:val>
                                        </p:tav>
                                      </p:tavLst>
                                    </p:anim>
                                  </p:childTnLst>
                                </p:cTn>
                              </p:par>
                              <p:par>
                                <p:cTn id="9" presetID="39" presetClass="entr" presetSubtype="0" accel="100000" fill="hold" grpId="0" nodeType="withEffect">
                                  <p:stCondLst>
                                    <p:cond delay="0"/>
                                  </p:stCondLst>
                                  <p:childTnLst>
                                    <p:set>
                                      <p:cBhvr>
                                        <p:cTn id="10" dur="1" fill="hold">
                                          <p:stCondLst>
                                            <p:cond delay="0"/>
                                          </p:stCondLst>
                                        </p:cTn>
                                        <p:tgtEl>
                                          <p:spTgt spid="16391"/>
                                        </p:tgtEl>
                                        <p:attrNameLst>
                                          <p:attrName>style.visibility</p:attrName>
                                        </p:attrNameLst>
                                      </p:cBhvr>
                                      <p:to>
                                        <p:strVal val="visible"/>
                                      </p:to>
                                    </p:set>
                                    <p:anim calcmode="lin" valueType="num">
                                      <p:cBhvr>
                                        <p:cTn id="11" dur="500" fill="hold"/>
                                        <p:tgtEl>
                                          <p:spTgt spid="16391"/>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6391"/>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6391"/>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p:cTn id="19" dur="500" fill="hold"/>
                                        <p:tgtEl>
                                          <p:spTgt spid="16392"/>
                                        </p:tgtEl>
                                        <p:attrNameLst>
                                          <p:attrName>ppt_w</p:attrName>
                                        </p:attrNameLst>
                                      </p:cBhvr>
                                      <p:tavLst>
                                        <p:tav tm="0">
                                          <p:val>
                                            <p:fltVal val="0"/>
                                          </p:val>
                                        </p:tav>
                                        <p:tav tm="100000">
                                          <p:val>
                                            <p:strVal val="#ppt_w"/>
                                          </p:val>
                                        </p:tav>
                                      </p:tavLst>
                                    </p:anim>
                                    <p:anim calcmode="lin" valueType="num">
                                      <p:cBhvr>
                                        <p:cTn id="20" dur="500" fill="hold"/>
                                        <p:tgtEl>
                                          <p:spTgt spid="16392"/>
                                        </p:tgtEl>
                                        <p:attrNameLst>
                                          <p:attrName>ppt_h</p:attrName>
                                        </p:attrNameLst>
                                      </p:cBhvr>
                                      <p:tavLst>
                                        <p:tav tm="0">
                                          <p:val>
                                            <p:fltVal val="0"/>
                                          </p:val>
                                        </p:tav>
                                        <p:tav tm="100000">
                                          <p:val>
                                            <p:strVal val="#ppt_h"/>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6393"/>
                                        </p:tgtEl>
                                        <p:attrNameLst>
                                          <p:attrName>style.visibility</p:attrName>
                                        </p:attrNameLst>
                                      </p:cBhvr>
                                      <p:to>
                                        <p:strVal val="visible"/>
                                      </p:to>
                                    </p:set>
                                    <p:anim calcmode="lin" valueType="num">
                                      <p:cBhvr>
                                        <p:cTn id="23" dur="500" fill="hold"/>
                                        <p:tgtEl>
                                          <p:spTgt spid="16393"/>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6393"/>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6393"/>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94"/>
                                        </p:tgtEl>
                                        <p:attrNameLst>
                                          <p:attrName>style.visibility</p:attrName>
                                        </p:attrNameLst>
                                      </p:cBhvr>
                                      <p:to>
                                        <p:strVal val="visible"/>
                                      </p:to>
                                    </p:set>
                                    <p:anim calcmode="lin" valueType="num">
                                      <p:cBhvr>
                                        <p:cTn id="31" dur="500" fill="hold"/>
                                        <p:tgtEl>
                                          <p:spTgt spid="16394"/>
                                        </p:tgtEl>
                                        <p:attrNameLst>
                                          <p:attrName>ppt_w</p:attrName>
                                        </p:attrNameLst>
                                      </p:cBhvr>
                                      <p:tavLst>
                                        <p:tav tm="0">
                                          <p:val>
                                            <p:fltVal val="0"/>
                                          </p:val>
                                        </p:tav>
                                        <p:tav tm="100000">
                                          <p:val>
                                            <p:strVal val="#ppt_w"/>
                                          </p:val>
                                        </p:tav>
                                      </p:tavLst>
                                    </p:anim>
                                    <p:anim calcmode="lin" valueType="num">
                                      <p:cBhvr>
                                        <p:cTn id="32" dur="500" fill="hold"/>
                                        <p:tgtEl>
                                          <p:spTgt spid="16394"/>
                                        </p:tgtEl>
                                        <p:attrNameLst>
                                          <p:attrName>ppt_h</p:attrName>
                                        </p:attrNameLst>
                                      </p:cBhvr>
                                      <p:tavLst>
                                        <p:tav tm="0">
                                          <p:val>
                                            <p:fltVal val="0"/>
                                          </p:val>
                                        </p:tav>
                                        <p:tav tm="100000">
                                          <p:val>
                                            <p:strVal val="#ppt_h"/>
                                          </p:val>
                                        </p:tav>
                                      </p:tavLst>
                                    </p:anim>
                                  </p:childTnLst>
                                </p:cTn>
                              </p:par>
                              <p:par>
                                <p:cTn id="33" presetID="39" presetClass="entr" presetSubtype="0" accel="100000" fill="hold" grpId="0" nodeType="withEffect">
                                  <p:stCondLst>
                                    <p:cond delay="0"/>
                                  </p:stCondLst>
                                  <p:childTnLst>
                                    <p:set>
                                      <p:cBhvr>
                                        <p:cTn id="34" dur="1" fill="hold">
                                          <p:stCondLst>
                                            <p:cond delay="0"/>
                                          </p:stCondLst>
                                        </p:cTn>
                                        <p:tgtEl>
                                          <p:spTgt spid="16395"/>
                                        </p:tgtEl>
                                        <p:attrNameLst>
                                          <p:attrName>style.visibility</p:attrName>
                                        </p:attrNameLst>
                                      </p:cBhvr>
                                      <p:to>
                                        <p:strVal val="visible"/>
                                      </p:to>
                                    </p:set>
                                    <p:anim calcmode="lin" valueType="num">
                                      <p:cBhvr>
                                        <p:cTn id="35" dur="500" fill="hold"/>
                                        <p:tgtEl>
                                          <p:spTgt spid="16395"/>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6395"/>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6395"/>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6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animBg="1"/>
      <p:bldP spid="16392" grpId="0"/>
      <p:bldP spid="16393" grpId="0" animBg="1"/>
      <p:bldP spid="16394" grpId="0"/>
      <p:bldP spid="163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85794"/>
            <a:ext cx="8229600" cy="5340369"/>
          </a:xfrm>
        </p:spPr>
        <p:txBody>
          <a:bodyPr/>
          <a:lstStyle/>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Class IV – Ca</a:t>
            </a:r>
            <a:r>
              <a:rPr lang="en-US" b="1"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channel blockers</a:t>
            </a:r>
          </a:p>
          <a:p>
            <a:pPr lvl="1" algn="l" rtl="0"/>
            <a:r>
              <a:rPr lang="en-US" b="1"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slow rate of AV-conduction in  patients with </a:t>
            </a:r>
            <a:r>
              <a:rPr lang="en-US" sz="32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atrial</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fibrillation</a:t>
            </a:r>
          </a:p>
          <a:p>
            <a:pPr lvl="1" algn="l" rtl="0"/>
            <a:endPar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1" algn="l" rtl="0"/>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Includes</a:t>
            </a:r>
          </a:p>
          <a:p>
            <a:pPr lvl="2" algn="l" rtl="0"/>
            <a:r>
              <a:rPr lang="en-US" sz="32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Verapamil</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 blocks Na</a:t>
            </a:r>
            <a:r>
              <a:rPr lang="en-US" sz="3200" b="1"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channels in addition to Ca</a:t>
            </a:r>
            <a:r>
              <a:rPr lang="en-US" sz="3200" b="1"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  </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also slows SA node in tachycardia</a:t>
            </a:r>
          </a:p>
          <a:p>
            <a:pPr lvl="2" algn="l" rtl="0"/>
            <a:r>
              <a:rPr lang="en-US" sz="32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Diltiazem</a:t>
            </a:r>
            <a:endParaRPr lang="en-US"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a:bodyPr>
          <a:lstStyle/>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UNCLASSIFIED: ADENOSINE</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Adenosine, a nucleoside found in all cells, is released from myocardial cells under physiologic and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pathophysiologic</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conditions. It is administered as a rapid IV bolus to terminate reentrant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supraventricular</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tachycardia. The resultant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hyperpolarization</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of adenosine reduces the rate of cellular firing. </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M32869-014-f004"/>
          <p:cNvPicPr>
            <a:picLocks noGrp="1" noChangeAspect="1" noChangeArrowheads="1"/>
          </p:cNvPicPr>
          <p:nvPr>
            <p:ph sz="half" idx="2"/>
          </p:nvPr>
        </p:nvPicPr>
        <p:blipFill>
          <a:blip r:embed="rId2"/>
          <a:srcRect/>
          <a:stretch>
            <a:fillRect/>
          </a:stretch>
        </p:blipFill>
        <p:spPr>
          <a:xfrm>
            <a:off x="1071538" y="571480"/>
            <a:ext cx="6781800" cy="4511675"/>
          </a:xfrm>
          <a:noFill/>
          <a:ln>
            <a:solidFill>
              <a:schemeClr val="tx1"/>
            </a:solidFill>
          </a:ln>
        </p:spPr>
      </p:pic>
      <p:sp>
        <p:nvSpPr>
          <p:cNvPr id="25606" name="Text Box 6"/>
          <p:cNvSpPr txBox="1">
            <a:spLocks noChangeArrowheads="1"/>
          </p:cNvSpPr>
          <p:nvPr/>
        </p:nvSpPr>
        <p:spPr bwMode="auto">
          <a:xfrm>
            <a:off x="3214678" y="5715016"/>
            <a:ext cx="1600200" cy="822325"/>
          </a:xfrm>
          <a:prstGeom prst="rect">
            <a:avLst/>
          </a:prstGeom>
          <a:noFill/>
          <a:ln w="9525">
            <a:noFill/>
            <a:miter lim="800000"/>
            <a:headEnd/>
            <a:tailEnd/>
          </a:ln>
          <a:effectLst/>
        </p:spPr>
        <p:txBody>
          <a:bodyPr>
            <a:spAutoFit/>
          </a:bodyPr>
          <a:lstStyle/>
          <a:p>
            <a:pPr algn="l" eaLnBrk="1" hangingPunct="1">
              <a:spcBef>
                <a:spcPct val="50000"/>
              </a:spcBef>
            </a:pPr>
            <a:r>
              <a:rPr lang="en-US" sz="2400" dirty="0"/>
              <a:t>Reentrant circuit</a:t>
            </a:r>
          </a:p>
        </p:txBody>
      </p:sp>
      <p:sp>
        <p:nvSpPr>
          <p:cNvPr id="25607" name="Line 7"/>
          <p:cNvSpPr>
            <a:spLocks noChangeShapeType="1"/>
          </p:cNvSpPr>
          <p:nvPr/>
        </p:nvSpPr>
        <p:spPr bwMode="auto">
          <a:xfrm>
            <a:off x="3143240" y="1142984"/>
            <a:ext cx="1219200" cy="1143000"/>
          </a:xfrm>
          <a:prstGeom prst="line">
            <a:avLst/>
          </a:prstGeom>
          <a:noFill/>
          <a:ln w="38100">
            <a:solidFill>
              <a:srgbClr val="0B0B11"/>
            </a:solidFill>
            <a:round/>
            <a:headEnd/>
            <a:tailEnd type="triangle" w="med" len="med"/>
          </a:ln>
          <a:effectLst/>
        </p:spPr>
        <p:txBody>
          <a:bodyPr/>
          <a:lstStyle/>
          <a:p>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500" fill="hold"/>
                                        <p:tgtEl>
                                          <p:spTgt spid="25605"/>
                                        </p:tgtEl>
                                        <p:attrNameLst>
                                          <p:attrName>ppt_w</p:attrName>
                                        </p:attrNameLst>
                                      </p:cBhvr>
                                      <p:tavLst>
                                        <p:tav tm="0">
                                          <p:val>
                                            <p:fltVal val="0"/>
                                          </p:val>
                                        </p:tav>
                                        <p:tav tm="100000">
                                          <p:val>
                                            <p:strVal val="#ppt_w"/>
                                          </p:val>
                                        </p:tav>
                                      </p:tavLst>
                                    </p:anim>
                                    <p:anim calcmode="lin" valueType="num">
                                      <p:cBhvr>
                                        <p:cTn id="8" dur="500" fill="hold"/>
                                        <p:tgtEl>
                                          <p:spTgt spid="256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1000"/>
                                        <p:tgtEl>
                                          <p:spTgt spid="25606"/>
                                        </p:tgtEl>
                                      </p:cBhvr>
                                    </p:animEffect>
                                    <p:anim calcmode="lin" valueType="num">
                                      <p:cBhvr>
                                        <p:cTn id="14" dur="1000" fill="hold"/>
                                        <p:tgtEl>
                                          <p:spTgt spid="25606"/>
                                        </p:tgtEl>
                                        <p:attrNameLst>
                                          <p:attrName>ppt_x</p:attrName>
                                        </p:attrNameLst>
                                      </p:cBhvr>
                                      <p:tavLst>
                                        <p:tav tm="0">
                                          <p:val>
                                            <p:strVal val="#ppt_x"/>
                                          </p:val>
                                        </p:tav>
                                        <p:tav tm="100000">
                                          <p:val>
                                            <p:strVal val="#ppt_x"/>
                                          </p:val>
                                        </p:tav>
                                      </p:tavLst>
                                    </p:anim>
                                    <p:anim calcmode="lin" valueType="num">
                                      <p:cBhvr>
                                        <p:cTn id="15" dur="900" decel="100000" fill="hold"/>
                                        <p:tgtEl>
                                          <p:spTgt spid="2560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5606"/>
                                        </p:tgtEl>
                                        <p:attrNameLst>
                                          <p:attrName>ppt_y</p:attrName>
                                        </p:attrNameLst>
                                      </p:cBhvr>
                                      <p:tavLst>
                                        <p:tav tm="0">
                                          <p:val>
                                            <p:strVal val="#ppt_y-.03"/>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5607"/>
                                        </p:tgtEl>
                                        <p:attrNameLst>
                                          <p:attrName>style.visibility</p:attrName>
                                        </p:attrNameLst>
                                      </p:cBhvr>
                                      <p:to>
                                        <p:strVal val="visible"/>
                                      </p:to>
                                    </p:set>
                                    <p:anim calcmode="lin" valueType="num">
                                      <p:cBhvr>
                                        <p:cTn id="19" dur="500" fill="hold"/>
                                        <p:tgtEl>
                                          <p:spTgt spid="2560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560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560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lstStyle/>
          <a:p>
            <a:pPr algn="l" rtl="0">
              <a:buNone/>
            </a:pP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The adverse effects of adenosine </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Transient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asystole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dyspnea</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chest tightness, flushing, hypotension, and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atrial</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fibrillation.</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headache.</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86874" cy="6429420"/>
          </a:xfrm>
        </p:spPr>
        <p:txBody>
          <a:bodyPr>
            <a:normAutofit/>
          </a:bodyPr>
          <a:lstStyle/>
          <a:p>
            <a:pPr algn="l" rtl="0">
              <a:buNone/>
            </a:pPr>
            <a:r>
              <a:rPr lang="en-US" b="1" dirty="0" smtClean="0">
                <a:solidFill>
                  <a:schemeClr val="tx2">
                    <a:lumMod val="60000"/>
                    <a:lumOff val="4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Diagnosis</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The most important diagnostic test for patients with acute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antidysrhythmic</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toxicity is </a:t>
            </a:r>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electrocardiography</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algn="l" rtl="0"/>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Serum electrolytes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should be obtained.</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Serum drug levels are not likely to be helpful, but levels of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quinidine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lidocaine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propafenone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can be measured in the acute care setting.</a:t>
            </a:r>
          </a:p>
          <a:p>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643998" cy="5768997"/>
          </a:xfrm>
        </p:spPr>
        <p:txBody>
          <a:bodyPr/>
          <a:lstStyle/>
          <a:p>
            <a:pPr algn="l" rtl="0"/>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Chest radiographs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it should be obtained in patients taking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amiodarone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presenting with pulmonary symptoms.</a:t>
            </a:r>
          </a:p>
          <a:p>
            <a:pPr algn="l" rtl="0"/>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Thyroid function tests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should be obtained in patients taking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amiodarone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who present with signs and symptoms of hypothyroidism or hyperthyroidism.</a:t>
            </a:r>
          </a:p>
          <a:p>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normAutofit fontScale="92500"/>
          </a:bodyPr>
          <a:lstStyle/>
          <a:p>
            <a:pPr algn="l" rtl="0">
              <a:buNone/>
            </a:pP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Management of Class IA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Antidysrhythmic</a:t>
            </a:r>
            <a:endPar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Assessment and correction of cardiovascular dysfunction. Following airway evaluation and IV line placement, continuous ECG monitoring. Appropriate gastrointestinal decontamination is recommended when the patient is sufficiently stabilized and should include whole-bowel irrigation if a sustained-release preparation is involved.</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For patients who have widening of the QRS complex duration, bolus administration of IV hypertonic sodium bicarbonate is indicated.</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86874" cy="6429420"/>
          </a:xfrm>
        </p:spPr>
        <p:txBody>
          <a:bodyPr>
            <a:normAutofit lnSpcReduction="10000"/>
          </a:bodyPr>
          <a:lstStyle/>
          <a:p>
            <a:pPr algn="l" rtl="0">
              <a:buNone/>
            </a:pPr>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Management of Class IB </a:t>
            </a:r>
            <a:r>
              <a:rPr lang="en-US" b="1" dirty="0" err="1"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Antidysrhythmic</a:t>
            </a:r>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Toxicity </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The  initial management for IV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lidocaine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-induced cardiac arrest is continuous cardiopulmonary resuscitation to allow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lidocaine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to redistribute away from the heart. Apart from this setting, management of hemodynamic compromise includes fluid replacement and other conventional strategies. Resistant hypotension may require dopamine or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norepinephrine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administration.</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000792"/>
          </a:xfrm>
        </p:spPr>
        <p:txBody>
          <a:bodyPr>
            <a:normAutofit lnSpcReduction="10000"/>
          </a:bodyPr>
          <a:lstStyle/>
          <a:p>
            <a:pPr algn="l" rtl="0"/>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Bradydysrhythmias</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typically do not respond to atropine, requiring the administration of a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chronotrope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such as dopamine,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norepinephrine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or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isoproterenol</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l" rtl="0"/>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Lidocaine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-induced seizures and those related to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lidocaine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analogs are generally brief in nature and do not require specific therapy. For patients requiring treatment, an IV benzodiazepine generally used; rarely, a barbiturate is required.</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lstStyle/>
          <a:p>
            <a:pPr algn="l" rtl="0">
              <a:lnSpc>
                <a:spcPct val="90000"/>
              </a:lnSpc>
            </a:pP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Cardiac Arrhythmias result from disorders of impulse </a:t>
            </a:r>
            <a:r>
              <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formation</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conduction</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or </a:t>
            </a:r>
            <a:r>
              <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both</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l" rtl="0">
              <a:lnSpc>
                <a:spcPct val="90000"/>
              </a:lnSpc>
            </a:pP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Causes of arrhythmias</a:t>
            </a:r>
          </a:p>
          <a:p>
            <a:pPr lvl="1"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Cardiac ischemia</a:t>
            </a:r>
          </a:p>
          <a:p>
            <a:pPr lvl="1"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Excessive discharge or sensitivity to autonomic transmitters</a:t>
            </a:r>
          </a:p>
          <a:p>
            <a:pPr lvl="1"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Exposure to toxic substances</a:t>
            </a:r>
          </a:p>
          <a:p>
            <a:pPr lvl="1"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Unknown etiology</a:t>
            </a:r>
          </a:p>
          <a:p>
            <a:pPr algn="l">
              <a:lnSpc>
                <a:spcPct val="90000"/>
              </a:lnSpc>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472518" cy="5643602"/>
          </a:xfrm>
        </p:spPr>
        <p:txBody>
          <a:bodyPr>
            <a:normAutofit/>
          </a:bodyPr>
          <a:lstStyle/>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Enhanced elimination techniques are limited after IV poisoning because of the rapid time course of poisoning.</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After oral poisoning by a class IB drug, activated charcoal should be administered.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357982"/>
          </a:xfrm>
        </p:spPr>
        <p:txBody>
          <a:bodyPr>
            <a:normAutofit/>
          </a:bodyPr>
          <a:lstStyle/>
          <a:p>
            <a:pPr algn="l" rtl="0">
              <a:buNone/>
            </a:pPr>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Management of Class IC </a:t>
            </a:r>
            <a:r>
              <a:rPr lang="en-US" b="1" dirty="0" err="1"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Antidysrhythmic</a:t>
            </a:r>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Toxicity </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Initial stabilization should include standard management strategies for hypotension and seizures. Additionally, therapy for hypotension and the electrocardiographic manifestations of class IC poisoning includes IV hypertonic</a:t>
            </a:r>
          </a:p>
          <a:p>
            <a:pPr algn="l" rtl="0">
              <a:buNone/>
            </a:pP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sodium bicarbonate to overcome the Na + channel blockade. </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642918"/>
            <a:ext cx="9144000" cy="6000792"/>
          </a:xfrm>
        </p:spPr>
        <p:txBody>
          <a:bodyPr>
            <a:normAutofit/>
          </a:bodyPr>
          <a:lstStyle/>
          <a:p>
            <a:pPr algn="l" rtl="0"/>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Amiodarone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has been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benefecial</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the setting of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flecainide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-induced ventricular fibrillation refractory to other therapy. </a:t>
            </a:r>
          </a:p>
          <a:p>
            <a:pPr algn="l" rtl="0"/>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hemodialysis</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successful in removing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propafenone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after overdose.</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6357982"/>
          </a:xfrm>
        </p:spPr>
        <p:txBody>
          <a:bodyPr>
            <a:normAutofit fontScale="85000" lnSpcReduction="10000"/>
          </a:bodyPr>
          <a:lstStyle/>
          <a:p>
            <a:pPr algn="l" rtl="0">
              <a:buNone/>
            </a:pPr>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Management of Class III </a:t>
            </a:r>
            <a:r>
              <a:rPr lang="en-US" b="1" dirty="0" err="1"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Antidysrhythmic</a:t>
            </a:r>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Toxicity </a:t>
            </a:r>
          </a:p>
          <a:p>
            <a:pPr algn="l" rtl="0"/>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Isoproterenol</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has been used successfully to treat patients with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amiodarone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-induced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torsades</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de pointes. </a:t>
            </a:r>
          </a:p>
          <a:p>
            <a:pPr algn="l" rtl="0"/>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Amiodarone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may reduce the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torsadogenic</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effects of the other class III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antidysrhythmics</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This effect is likely mediated by its calcium channel–blocking activity.</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Multiple-dose activated charcoal may be helpful if used shortly after overdose.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Hemodialysis</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not expected to be beneficial in general, either because of extensive protein binding or because of large volumes of distribution</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229600" cy="5268931"/>
          </a:xfrm>
        </p:spPr>
        <p:txBody>
          <a:bodyPr/>
          <a:lstStyle/>
          <a:p>
            <a:pPr algn="l" rtl="0">
              <a:buNone/>
            </a:pPr>
            <a:r>
              <a:rPr lang="en-US"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Management of adenosine toxicity  </a:t>
            </a:r>
          </a:p>
          <a:p>
            <a:pPr algn="l" rtl="0"/>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Overdose of  adenosine has not been reported. Treatment is supportive because of  the rapid elimination of the drug.</a:t>
            </a:r>
            <a:r>
              <a:rPr lang="en-US" dirty="0" smtClean="0"/>
              <a:t> </a:t>
            </a:r>
          </a:p>
          <a:p>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a:xfrm>
            <a:off x="457200" y="228600"/>
            <a:ext cx="8229600" cy="1020763"/>
          </a:xfrm>
        </p:spPr>
        <p:txBody>
          <a:bodyPr/>
          <a:lstStyle/>
          <a:p>
            <a:r>
              <a:rPr lang="en-US"/>
              <a:t>Implantation of Pacemaker</a:t>
            </a:r>
          </a:p>
        </p:txBody>
      </p:sp>
      <p:pic>
        <p:nvPicPr>
          <p:cNvPr id="36868" name="Picture 4" descr="pacemaker"/>
          <p:cNvPicPr>
            <a:picLocks noGrp="1" noChangeAspect="1" noChangeArrowheads="1" noCrop="1"/>
          </p:cNvPicPr>
          <p:nvPr>
            <p:ph idx="1"/>
          </p:nvPr>
        </p:nvPicPr>
        <p:blipFill>
          <a:blip r:embed="rId2"/>
          <a:srcRect/>
          <a:stretch>
            <a:fillRect/>
          </a:stretch>
        </p:blipFill>
        <p:spPr>
          <a:xfrm>
            <a:off x="1752600" y="1295400"/>
            <a:ext cx="5562600" cy="5291138"/>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85728"/>
            <a:ext cx="8229600" cy="2071694"/>
          </a:xfrm>
        </p:spPr>
        <p:txBody>
          <a:bodyPr>
            <a:noAutofit/>
          </a:bodyPr>
          <a:lstStyle/>
          <a:p>
            <a:pPr algn="l" rtl="0"/>
            <a:r>
              <a:rPr lang="en-US" sz="32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Torsades</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 </a:t>
            </a:r>
            <a:r>
              <a:rPr lang="en-US" sz="32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polymorphic ventricular tachycardia)</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with a characteristic illusion of a twisting of the QRS complex</a:t>
            </a:r>
            <a:endParaRPr lang="ar-IQ"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26" name="Picture 2" descr="C:\Users\user\Desktop\Torsades_de_Pointes_TdP.png"/>
          <p:cNvPicPr>
            <a:picLocks noGrp="1" noChangeAspect="1" noChangeArrowheads="1"/>
          </p:cNvPicPr>
          <p:nvPr>
            <p:ph idx="1"/>
          </p:nvPr>
        </p:nvPicPr>
        <p:blipFill>
          <a:blip r:embed="rId2"/>
          <a:srcRect/>
          <a:stretch>
            <a:fillRect/>
          </a:stretch>
        </p:blipFill>
        <p:spPr bwMode="auto">
          <a:xfrm>
            <a:off x="571472" y="2786058"/>
            <a:ext cx="8070773" cy="36433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rrhythmia"/>
          <p:cNvPicPr>
            <a:picLocks noChangeAspect="1" noChangeArrowheads="1" noCrop="1"/>
          </p:cNvPicPr>
          <p:nvPr/>
        </p:nvPicPr>
        <p:blipFill>
          <a:blip r:embed="rId2"/>
          <a:srcRect/>
          <a:stretch>
            <a:fillRect/>
          </a:stretch>
        </p:blipFill>
        <p:spPr bwMode="auto">
          <a:xfrm>
            <a:off x="609600" y="2895600"/>
            <a:ext cx="3810000" cy="3571875"/>
          </a:xfrm>
          <a:prstGeom prst="rect">
            <a:avLst/>
          </a:prstGeom>
          <a:noFill/>
        </p:spPr>
      </p:pic>
      <p:pic>
        <p:nvPicPr>
          <p:cNvPr id="4102" name="Picture 6" descr="atrifab"/>
          <p:cNvPicPr>
            <a:picLocks noChangeAspect="1" noChangeArrowheads="1" noCrop="1"/>
          </p:cNvPicPr>
          <p:nvPr/>
        </p:nvPicPr>
        <p:blipFill>
          <a:blip r:embed="rId3"/>
          <a:srcRect/>
          <a:stretch>
            <a:fillRect/>
          </a:stretch>
        </p:blipFill>
        <p:spPr bwMode="auto">
          <a:xfrm>
            <a:off x="4724400" y="2895600"/>
            <a:ext cx="3886200" cy="3643313"/>
          </a:xfrm>
          <a:prstGeom prst="rect">
            <a:avLst/>
          </a:prstGeom>
          <a:noFill/>
        </p:spPr>
      </p:pic>
      <p:sp>
        <p:nvSpPr>
          <p:cNvPr id="4103" name="Rectangle 7"/>
          <p:cNvSpPr>
            <a:spLocks noGrp="1" noChangeArrowheads="1"/>
          </p:cNvSpPr>
          <p:nvPr>
            <p:ph type="title"/>
          </p:nvPr>
        </p:nvSpPr>
        <p:spPr/>
        <p:txBody>
          <a:bodyPr/>
          <a:lstStyle/>
          <a:p>
            <a:r>
              <a:rPr lang="en-US" sz="3600"/>
              <a:t>Normal heartbeat and atrial arrhythmia</a:t>
            </a:r>
          </a:p>
        </p:txBody>
      </p:sp>
      <p:sp>
        <p:nvSpPr>
          <p:cNvPr id="4104" name="Text Box 8"/>
          <p:cNvSpPr txBox="1">
            <a:spLocks noChangeArrowheads="1"/>
          </p:cNvSpPr>
          <p:nvPr/>
        </p:nvSpPr>
        <p:spPr bwMode="auto">
          <a:xfrm>
            <a:off x="914400" y="1905000"/>
            <a:ext cx="2514600" cy="457200"/>
          </a:xfrm>
          <a:prstGeom prst="rect">
            <a:avLst/>
          </a:prstGeom>
          <a:noFill/>
          <a:ln w="9525">
            <a:noFill/>
            <a:miter lim="800000"/>
            <a:headEnd/>
            <a:tailEnd/>
          </a:ln>
          <a:effectLst/>
        </p:spPr>
        <p:txBody>
          <a:bodyPr>
            <a:spAutoFit/>
          </a:bodyPr>
          <a:lstStyle/>
          <a:p>
            <a:pPr algn="l" eaLnBrk="1" hangingPunct="1">
              <a:spcBef>
                <a:spcPct val="50000"/>
              </a:spcBef>
            </a:pPr>
            <a:r>
              <a:rPr lang="en-US" sz="2400" u="sng"/>
              <a:t>Normal rhythm</a:t>
            </a:r>
          </a:p>
        </p:txBody>
      </p:sp>
      <p:sp>
        <p:nvSpPr>
          <p:cNvPr id="4105" name="Text Box 9"/>
          <p:cNvSpPr txBox="1">
            <a:spLocks noChangeArrowheads="1"/>
          </p:cNvSpPr>
          <p:nvPr/>
        </p:nvSpPr>
        <p:spPr bwMode="auto">
          <a:xfrm>
            <a:off x="5181600" y="1905000"/>
            <a:ext cx="2743200" cy="457200"/>
          </a:xfrm>
          <a:prstGeom prst="rect">
            <a:avLst/>
          </a:prstGeom>
          <a:noFill/>
          <a:ln w="9525">
            <a:noFill/>
            <a:miter lim="800000"/>
            <a:headEnd/>
            <a:tailEnd/>
          </a:ln>
          <a:effectLst/>
        </p:spPr>
        <p:txBody>
          <a:bodyPr>
            <a:spAutoFit/>
          </a:bodyPr>
          <a:lstStyle/>
          <a:p>
            <a:pPr algn="l" eaLnBrk="1" hangingPunct="1">
              <a:spcBef>
                <a:spcPct val="50000"/>
              </a:spcBef>
            </a:pPr>
            <a:r>
              <a:rPr lang="en-US" sz="2400" u="sng"/>
              <a:t>Atrial arrhythmia</a:t>
            </a:r>
          </a:p>
        </p:txBody>
      </p:sp>
      <p:sp>
        <p:nvSpPr>
          <p:cNvPr id="4106" name="Text Box 10"/>
          <p:cNvSpPr txBox="1">
            <a:spLocks noChangeArrowheads="1"/>
          </p:cNvSpPr>
          <p:nvPr/>
        </p:nvSpPr>
        <p:spPr bwMode="auto">
          <a:xfrm>
            <a:off x="3200400" y="2895600"/>
            <a:ext cx="1447800" cy="336550"/>
          </a:xfrm>
          <a:prstGeom prst="rect">
            <a:avLst/>
          </a:prstGeom>
          <a:noFill/>
          <a:ln w="9525">
            <a:noFill/>
            <a:miter lim="800000"/>
            <a:headEnd/>
            <a:tailEnd/>
          </a:ln>
          <a:effectLst/>
        </p:spPr>
        <p:txBody>
          <a:bodyPr>
            <a:spAutoFit/>
          </a:bodyPr>
          <a:lstStyle/>
          <a:p>
            <a:pPr algn="l" eaLnBrk="1" hangingPunct="1">
              <a:spcBef>
                <a:spcPct val="50000"/>
              </a:spcBef>
            </a:pPr>
            <a:r>
              <a:rPr lang="en-US" sz="1600" b="1">
                <a:solidFill>
                  <a:srgbClr val="0B0B11"/>
                </a:solidFill>
              </a:rPr>
              <a:t>AV septum</a:t>
            </a:r>
          </a:p>
        </p:txBody>
      </p:sp>
      <p:sp>
        <p:nvSpPr>
          <p:cNvPr id="4107" name="Line 11"/>
          <p:cNvSpPr>
            <a:spLocks noChangeShapeType="1"/>
          </p:cNvSpPr>
          <p:nvPr/>
        </p:nvSpPr>
        <p:spPr bwMode="auto">
          <a:xfrm flipH="1">
            <a:off x="2895600" y="3276600"/>
            <a:ext cx="685800" cy="990600"/>
          </a:xfrm>
          <a:prstGeom prst="line">
            <a:avLst/>
          </a:prstGeom>
          <a:noFill/>
          <a:ln w="9525">
            <a:solidFill>
              <a:srgbClr val="0B0B11"/>
            </a:solidFill>
            <a:round/>
            <a:headEnd/>
            <a:tailEnd type="triangle" w="med" len="med"/>
          </a:ln>
          <a:effectLst/>
        </p:spPr>
        <p:txBody>
          <a:bodyPr/>
          <a:lstStyle/>
          <a:p>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additive="base">
                                        <p:cTn id="7" dur="500" fill="hold"/>
                                        <p:tgtEl>
                                          <p:spTgt spid="4104"/>
                                        </p:tgtEl>
                                        <p:attrNameLst>
                                          <p:attrName>ppt_x</p:attrName>
                                        </p:attrNameLst>
                                      </p:cBhvr>
                                      <p:tavLst>
                                        <p:tav tm="0">
                                          <p:val>
                                            <p:strVal val="#ppt_x"/>
                                          </p:val>
                                        </p:tav>
                                        <p:tav tm="100000">
                                          <p:val>
                                            <p:strVal val="#ppt_x"/>
                                          </p:val>
                                        </p:tav>
                                      </p:tavLst>
                                    </p:anim>
                                    <p:anim calcmode="lin" valueType="num">
                                      <p:cBhvr additive="base">
                                        <p:cTn id="8" dur="500" fill="hold"/>
                                        <p:tgtEl>
                                          <p:spTgt spid="410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500" fill="hold"/>
                                        <p:tgtEl>
                                          <p:spTgt spid="4100"/>
                                        </p:tgtEl>
                                        <p:attrNameLst>
                                          <p:attrName>ppt_w</p:attrName>
                                        </p:attrNameLst>
                                      </p:cBhvr>
                                      <p:tavLst>
                                        <p:tav tm="0">
                                          <p:val>
                                            <p:fltVal val="0"/>
                                          </p:val>
                                        </p:tav>
                                        <p:tav tm="100000">
                                          <p:val>
                                            <p:strVal val="#ppt_w"/>
                                          </p:val>
                                        </p:tav>
                                      </p:tavLst>
                                    </p:anim>
                                    <p:anim calcmode="lin" valueType="num">
                                      <p:cBhvr>
                                        <p:cTn id="13" dur="500" fill="hold"/>
                                        <p:tgtEl>
                                          <p:spTgt spid="4100"/>
                                        </p:tgtEl>
                                        <p:attrNameLst>
                                          <p:attrName>ppt_h</p:attrName>
                                        </p:attrNameLst>
                                      </p:cBhvr>
                                      <p:tavLst>
                                        <p:tav tm="0">
                                          <p:val>
                                            <p:fltVal val="0"/>
                                          </p:val>
                                        </p:tav>
                                        <p:tav tm="100000">
                                          <p:val>
                                            <p:strVal val="#ppt_h"/>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106"/>
                                        </p:tgtEl>
                                        <p:attrNameLst>
                                          <p:attrName>style.visibility</p:attrName>
                                        </p:attrNameLst>
                                      </p:cBhvr>
                                      <p:to>
                                        <p:strVal val="visible"/>
                                      </p:to>
                                    </p:set>
                                    <p:anim calcmode="lin" valueType="num">
                                      <p:cBhvr additive="base">
                                        <p:cTn id="16" dur="500" fill="hold"/>
                                        <p:tgtEl>
                                          <p:spTgt spid="4106"/>
                                        </p:tgtEl>
                                        <p:attrNameLst>
                                          <p:attrName>ppt_x</p:attrName>
                                        </p:attrNameLst>
                                      </p:cBhvr>
                                      <p:tavLst>
                                        <p:tav tm="0">
                                          <p:val>
                                            <p:strVal val="#ppt_x"/>
                                          </p:val>
                                        </p:tav>
                                        <p:tav tm="100000">
                                          <p:val>
                                            <p:strVal val="#ppt_x"/>
                                          </p:val>
                                        </p:tav>
                                      </p:tavLst>
                                    </p:anim>
                                    <p:anim calcmode="lin" valueType="num">
                                      <p:cBhvr additive="base">
                                        <p:cTn id="17" dur="500" fill="hold"/>
                                        <p:tgtEl>
                                          <p:spTgt spid="4106"/>
                                        </p:tgtEl>
                                        <p:attrNameLst>
                                          <p:attrName>ppt_y</p:attrName>
                                        </p:attrNameLst>
                                      </p:cBhvr>
                                      <p:tavLst>
                                        <p:tav tm="0">
                                          <p:val>
                                            <p:strVal val="1+#ppt_h/2"/>
                                          </p:val>
                                        </p:tav>
                                        <p:tav tm="100000">
                                          <p:val>
                                            <p:strVal val="#ppt_y"/>
                                          </p:val>
                                        </p:tav>
                                      </p:tavLst>
                                    </p:anim>
                                  </p:childTnLst>
                                </p:cTn>
                              </p:par>
                              <p:par>
                                <p:cTn id="18" presetID="39" presetClass="entr" presetSubtype="0" accel="100000" fill="hold" grpId="0" nodeType="withEffect">
                                  <p:stCondLst>
                                    <p:cond delay="0"/>
                                  </p:stCondLst>
                                  <p:childTnLst>
                                    <p:set>
                                      <p:cBhvr>
                                        <p:cTn id="19" dur="1" fill="hold">
                                          <p:stCondLst>
                                            <p:cond delay="0"/>
                                          </p:stCondLst>
                                        </p:cTn>
                                        <p:tgtEl>
                                          <p:spTgt spid="4107"/>
                                        </p:tgtEl>
                                        <p:attrNameLst>
                                          <p:attrName>style.visibility</p:attrName>
                                        </p:attrNameLst>
                                      </p:cBhvr>
                                      <p:to>
                                        <p:strVal val="visible"/>
                                      </p:to>
                                    </p:set>
                                    <p:anim calcmode="lin" valueType="num">
                                      <p:cBhvr>
                                        <p:cTn id="20" dur="500" fill="hold"/>
                                        <p:tgtEl>
                                          <p:spTgt spid="410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10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10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10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05"/>
                                        </p:tgtEl>
                                        <p:attrNameLst>
                                          <p:attrName>style.visibility</p:attrName>
                                        </p:attrNameLst>
                                      </p:cBhvr>
                                      <p:to>
                                        <p:strVal val="visible"/>
                                      </p:to>
                                    </p:set>
                                    <p:anim calcmode="lin" valueType="num">
                                      <p:cBhvr additive="base">
                                        <p:cTn id="28" dur="500" fill="hold"/>
                                        <p:tgtEl>
                                          <p:spTgt spid="4105"/>
                                        </p:tgtEl>
                                        <p:attrNameLst>
                                          <p:attrName>ppt_x</p:attrName>
                                        </p:attrNameLst>
                                      </p:cBhvr>
                                      <p:tavLst>
                                        <p:tav tm="0">
                                          <p:val>
                                            <p:strVal val="#ppt_x"/>
                                          </p:val>
                                        </p:tav>
                                        <p:tav tm="100000">
                                          <p:val>
                                            <p:strVal val="#ppt_x"/>
                                          </p:val>
                                        </p:tav>
                                      </p:tavLst>
                                    </p:anim>
                                    <p:anim calcmode="lin" valueType="num">
                                      <p:cBhvr additive="base">
                                        <p:cTn id="29"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4102"/>
                                        </p:tgtEl>
                                        <p:attrNameLst>
                                          <p:attrName>style.visibility</p:attrName>
                                        </p:attrNameLst>
                                      </p:cBhvr>
                                      <p:to>
                                        <p:strVal val="visible"/>
                                      </p:to>
                                    </p:set>
                                    <p:anim calcmode="lin" valueType="num">
                                      <p:cBhvr>
                                        <p:cTn id="34" dur="500" fill="hold"/>
                                        <p:tgtEl>
                                          <p:spTgt spid="4102"/>
                                        </p:tgtEl>
                                        <p:attrNameLst>
                                          <p:attrName>ppt_w</p:attrName>
                                        </p:attrNameLst>
                                      </p:cBhvr>
                                      <p:tavLst>
                                        <p:tav tm="0">
                                          <p:val>
                                            <p:fltVal val="0"/>
                                          </p:val>
                                        </p:tav>
                                        <p:tav tm="100000">
                                          <p:val>
                                            <p:strVal val="#ppt_w"/>
                                          </p:val>
                                        </p:tav>
                                      </p:tavLst>
                                    </p:anim>
                                    <p:anim calcmode="lin" valueType="num">
                                      <p:cBhvr>
                                        <p:cTn id="35" dur="500" fill="hold"/>
                                        <p:tgtEl>
                                          <p:spTgt spid="4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p:bldP spid="4106" grpId="0"/>
      <p:bldP spid="4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r>
              <a:rPr lang="en-US"/>
              <a:t>Ventricular Arrhythmia</a:t>
            </a:r>
          </a:p>
        </p:txBody>
      </p:sp>
      <p:pic>
        <p:nvPicPr>
          <p:cNvPr id="5124" name="Picture 4" descr="Ventriccular arrhythmias animation"/>
          <p:cNvPicPr>
            <a:picLocks noGrp="1" noChangeAspect="1" noChangeArrowheads="1" noCrop="1"/>
          </p:cNvPicPr>
          <p:nvPr>
            <p:ph sz="half" idx="2"/>
          </p:nvPr>
        </p:nvPicPr>
        <p:blipFill>
          <a:blip r:embed="rId2"/>
          <a:srcRect/>
          <a:stretch>
            <a:fillRect/>
          </a:stretch>
        </p:blipFill>
        <p:spPr>
          <a:xfrm>
            <a:off x="1214414" y="1500174"/>
            <a:ext cx="6500858" cy="5176609"/>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1000108"/>
            <a:ext cx="8286808" cy="5572164"/>
          </a:xfrm>
        </p:spPr>
        <p:txBody>
          <a:bodyPr/>
          <a:lstStyle/>
          <a:p>
            <a:pPr algn="l" rtl="0"/>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Antidysrhythmics</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modify impulse generation and conduction by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interacting with </a:t>
            </a: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various membrane sodium, potassium, and calcium </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ion channels</a:t>
            </a: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ar-IQ"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00042"/>
            <a:ext cx="8715436" cy="6072230"/>
          </a:xfrm>
        </p:spPr>
        <p:txBody>
          <a:bodyPr/>
          <a:lstStyle/>
          <a:p>
            <a:pPr algn="ctr">
              <a:buNone/>
            </a:pPr>
            <a:r>
              <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Classification of </a:t>
            </a:r>
            <a:r>
              <a:rPr lang="en-US"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antiarrhythmics</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(based on mechanisms of action)</a:t>
            </a:r>
          </a:p>
          <a:p>
            <a:pPr algn="l" rtl="0">
              <a:lnSpc>
                <a:spcPct val="90000"/>
              </a:lnSpc>
            </a:pP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Class I – blocker’s of fast Na</a:t>
            </a:r>
            <a:r>
              <a:rPr lang="en-US" b="1"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channels </a:t>
            </a:r>
          </a:p>
          <a:p>
            <a:pPr lvl="1" algn="l" rtl="0">
              <a:lnSpc>
                <a:spcPct val="90000"/>
              </a:lnSpc>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Subclass IA </a:t>
            </a:r>
          </a:p>
          <a:p>
            <a:pPr lvl="3" algn="l" rtl="0">
              <a:lnSpc>
                <a:spcPct val="90000"/>
              </a:lnSpc>
            </a:pPr>
            <a:r>
              <a:rPr lang="en-US" sz="32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Quinidine</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 1</a:t>
            </a:r>
            <a:r>
              <a:rPr lang="en-US" sz="3200" b="1"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st</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antiarrhythmic</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used, treat both </a:t>
            </a:r>
            <a:r>
              <a:rPr lang="en-US" sz="32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atrial</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ventricular arrhythmias</a:t>
            </a:r>
          </a:p>
          <a:p>
            <a:pPr lvl="3" algn="l" rtl="0">
              <a:lnSpc>
                <a:spcPct val="90000"/>
              </a:lnSpc>
            </a:pPr>
            <a:r>
              <a:rPr lang="en-US" sz="32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Procainamide</a:t>
            </a:r>
            <a:endPar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3" algn="l" rtl="0">
              <a:lnSpc>
                <a:spcPct val="90000"/>
              </a:lnSpc>
            </a:pPr>
            <a:r>
              <a:rPr lang="en-US" sz="32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Disopyramide</a:t>
            </a: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 extended duration of action, used only for treating ventricular </a:t>
            </a:r>
            <a:r>
              <a:rPr lang="en-US" sz="32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arrthymias</a:t>
            </a:r>
            <a:endPar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buNone/>
            </a:pP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00042"/>
            <a:ext cx="8786874" cy="6072230"/>
          </a:xfrm>
        </p:spPr>
        <p:txBody>
          <a:bodyPr>
            <a:normAutofit fontScale="85000" lnSpcReduction="20000"/>
          </a:bodyPr>
          <a:lstStyle/>
          <a:p>
            <a:pPr algn="ctr" rtl="0">
              <a:buNone/>
            </a:pPr>
            <a:r>
              <a:rPr lang="en-US" b="1" i="1" dirty="0" smtClean="0">
                <a:latin typeface="Tahoma" pitchFamily="34" charset="0"/>
                <a:ea typeface="Tahoma" pitchFamily="34" charset="0"/>
                <a:cs typeface="Tahoma" pitchFamily="34" charset="0"/>
              </a:rPr>
              <a:t>Toxicity </a:t>
            </a:r>
          </a:p>
          <a:p>
            <a:pPr algn="l" rtl="0">
              <a:buNone/>
            </a:pPr>
            <a:r>
              <a:rPr lang="en-US" b="1" i="1" dirty="0" err="1" smtClean="0">
                <a:solidFill>
                  <a:srgbClr val="FF0000"/>
                </a:solidFill>
                <a:latin typeface="Tahoma" pitchFamily="34" charset="0"/>
                <a:ea typeface="Tahoma" pitchFamily="34" charset="0"/>
                <a:cs typeface="Tahoma" pitchFamily="34" charset="0"/>
              </a:rPr>
              <a:t>Disopyramide</a:t>
            </a:r>
            <a:endParaRPr lang="en-US" b="1" dirty="0" smtClean="0">
              <a:solidFill>
                <a:srgbClr val="FF0000"/>
              </a:solidFill>
              <a:latin typeface="Tahoma" pitchFamily="34" charset="0"/>
              <a:ea typeface="Tahoma" pitchFamily="34" charset="0"/>
              <a:cs typeface="Tahoma" pitchFamily="34" charset="0"/>
            </a:endParaRPr>
          </a:p>
          <a:p>
            <a:pPr algn="l" rtl="0"/>
            <a:r>
              <a:rPr lang="en-US" b="1" dirty="0" smtClean="0">
                <a:latin typeface="Tahoma" pitchFamily="34" charset="0"/>
                <a:ea typeface="Tahoma" pitchFamily="34" charset="0"/>
                <a:cs typeface="Tahoma" pitchFamily="34" charset="0"/>
              </a:rPr>
              <a:t>The </a:t>
            </a:r>
            <a:r>
              <a:rPr lang="en-US" b="1" dirty="0" err="1" smtClean="0">
                <a:latin typeface="Tahoma" pitchFamily="34" charset="0"/>
                <a:ea typeface="Tahoma" pitchFamily="34" charset="0"/>
                <a:cs typeface="Tahoma" pitchFamily="34" charset="0"/>
              </a:rPr>
              <a:t>anticholinergic</a:t>
            </a:r>
            <a:r>
              <a:rPr lang="en-US" b="1" dirty="0" smtClean="0">
                <a:latin typeface="Tahoma" pitchFamily="34" charset="0"/>
                <a:ea typeface="Tahoma" pitchFamily="34" charset="0"/>
                <a:cs typeface="Tahoma" pitchFamily="34" charset="0"/>
              </a:rPr>
              <a:t> property of </a:t>
            </a:r>
            <a:r>
              <a:rPr lang="en-US" b="1" dirty="0" err="1" smtClean="0">
                <a:latin typeface="Tahoma" pitchFamily="34" charset="0"/>
                <a:ea typeface="Tahoma" pitchFamily="34" charset="0"/>
                <a:cs typeface="Tahoma" pitchFamily="34" charset="0"/>
              </a:rPr>
              <a:t>disopyramide</a:t>
            </a:r>
            <a:r>
              <a:rPr lang="en-US" b="1" dirty="0" smtClean="0">
                <a:latin typeface="Tahoma" pitchFamily="34" charset="0"/>
                <a:ea typeface="Tahoma" pitchFamily="34" charset="0"/>
                <a:cs typeface="Tahoma" pitchFamily="34" charset="0"/>
              </a:rPr>
              <a:t> leads to symptoms of urinary retention, constipation, dry mouth, and blurred vision. Patients with preexisting ventricular dysfunction may experience further decline in contractility and report </a:t>
            </a:r>
            <a:r>
              <a:rPr lang="en-US" b="1" dirty="0" err="1" smtClean="0">
                <a:latin typeface="Tahoma" pitchFamily="34" charset="0"/>
                <a:ea typeface="Tahoma" pitchFamily="34" charset="0"/>
                <a:cs typeface="Tahoma" pitchFamily="34" charset="0"/>
              </a:rPr>
              <a:t>dyspnea</a:t>
            </a:r>
            <a:r>
              <a:rPr lang="en-US" b="1" dirty="0" smtClean="0">
                <a:latin typeface="Tahoma" pitchFamily="34" charset="0"/>
                <a:ea typeface="Tahoma" pitchFamily="34" charset="0"/>
                <a:cs typeface="Tahoma" pitchFamily="34" charset="0"/>
              </a:rPr>
              <a:t>, edema, and decreased exercise tolerance.</a:t>
            </a:r>
          </a:p>
          <a:p>
            <a:pPr algn="l" rtl="0">
              <a:buNone/>
            </a:pPr>
            <a:r>
              <a:rPr lang="en-US" b="1" i="1" dirty="0" err="1" smtClean="0">
                <a:solidFill>
                  <a:srgbClr val="FF0000"/>
                </a:solidFill>
                <a:latin typeface="Tahoma" pitchFamily="34" charset="0"/>
                <a:ea typeface="Tahoma" pitchFamily="34" charset="0"/>
                <a:cs typeface="Tahoma" pitchFamily="34" charset="0"/>
              </a:rPr>
              <a:t>Procainamide</a:t>
            </a:r>
            <a:endParaRPr lang="en-US" b="1" dirty="0" smtClean="0">
              <a:solidFill>
                <a:srgbClr val="FF0000"/>
              </a:solidFill>
              <a:latin typeface="Tahoma" pitchFamily="34" charset="0"/>
              <a:ea typeface="Tahoma" pitchFamily="34" charset="0"/>
              <a:cs typeface="Tahoma" pitchFamily="34" charset="0"/>
            </a:endParaRPr>
          </a:p>
          <a:p>
            <a:pPr algn="l" rtl="0"/>
            <a:r>
              <a:rPr lang="en-US" b="1" dirty="0" smtClean="0">
                <a:latin typeface="Tahoma" pitchFamily="34" charset="0"/>
                <a:ea typeface="Tahoma" pitchFamily="34" charset="0"/>
                <a:cs typeface="Tahoma" pitchFamily="34" charset="0"/>
              </a:rPr>
              <a:t>Nausea, vomiting, diarrhea, bitter taste, and light-headedness. Long-term use of </a:t>
            </a:r>
            <a:r>
              <a:rPr lang="en-US" b="1" dirty="0" err="1" smtClean="0">
                <a:latin typeface="Tahoma" pitchFamily="34" charset="0"/>
                <a:ea typeface="Tahoma" pitchFamily="34" charset="0"/>
                <a:cs typeface="Tahoma" pitchFamily="34" charset="0"/>
              </a:rPr>
              <a:t>procainamide</a:t>
            </a:r>
            <a:r>
              <a:rPr lang="en-US" b="1" dirty="0" smtClean="0">
                <a:latin typeface="Tahoma" pitchFamily="34" charset="0"/>
                <a:ea typeface="Tahoma" pitchFamily="34" charset="0"/>
                <a:cs typeface="Tahoma" pitchFamily="34" charset="0"/>
              </a:rPr>
              <a:t> is associated with the development of antinuclear antibodies and drug-induced systemic lupus </a:t>
            </a:r>
            <a:r>
              <a:rPr lang="en-US" b="1" dirty="0" err="1" smtClean="0">
                <a:latin typeface="Tahoma" pitchFamily="34" charset="0"/>
                <a:ea typeface="Tahoma" pitchFamily="34" charset="0"/>
                <a:cs typeface="Tahoma" pitchFamily="34" charset="0"/>
              </a:rPr>
              <a:t>erythematosus</a:t>
            </a:r>
            <a:r>
              <a:rPr lang="en-US" b="1" dirty="0" smtClean="0">
                <a:latin typeface="Tahoma" pitchFamily="34" charset="0"/>
                <a:ea typeface="Tahoma" pitchFamily="34" charset="0"/>
                <a:cs typeface="Tahoma" pitchFamily="34" charset="0"/>
              </a:rPr>
              <a:t> syndrome characterized by </a:t>
            </a:r>
            <a:r>
              <a:rPr lang="en-US" b="1" dirty="0" err="1" smtClean="0">
                <a:latin typeface="Tahoma" pitchFamily="34" charset="0"/>
                <a:ea typeface="Tahoma" pitchFamily="34" charset="0"/>
                <a:cs typeface="Tahoma" pitchFamily="34" charset="0"/>
              </a:rPr>
              <a:t>arthralgias</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myalgias</a:t>
            </a:r>
            <a:r>
              <a:rPr lang="en-US" b="1" dirty="0" smtClean="0">
                <a:latin typeface="Tahoma" pitchFamily="34" charset="0"/>
                <a:ea typeface="Tahoma" pitchFamily="34" charset="0"/>
                <a:cs typeface="Tahoma" pitchFamily="34" charset="0"/>
              </a:rPr>
              <a:t>, rash, and fever.</a:t>
            </a:r>
          </a:p>
          <a:p>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71480"/>
            <a:ext cx="8786874" cy="5857916"/>
          </a:xfrm>
        </p:spPr>
        <p:txBody>
          <a:bodyPr>
            <a:normAutofit/>
          </a:bodyPr>
          <a:lstStyle/>
          <a:p>
            <a:pPr algn="l" rtl="0">
              <a:buNone/>
            </a:pPr>
            <a:r>
              <a:rPr lang="en-US" b="1" i="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Quinidine</a:t>
            </a:r>
            <a:endParaRPr lang="en-US"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rtl="0"/>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Cinchonism</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 syndrome characterized by GI symptoms (abdominal cramping, nausea, vomiting, and diarrhea), tinnitus, and altered mental status may occur in both chronic and acute toxicity. Patients on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quinidine</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may report </a:t>
            </a:r>
            <a:r>
              <a:rPr lang="en-US"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neuroglycopenic</a:t>
            </a: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or adrenergic symptoms of hypoglycemia, as the drug acts on potassium channels in the pancreatic islet cells.</a:t>
            </a:r>
          </a:p>
          <a:p>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1235</Words>
  <Application>Microsoft Office PowerPoint</Application>
  <PresentationFormat>عرض على الشاشة (3:4)‏</PresentationFormat>
  <Paragraphs>139</Paragraphs>
  <Slides>36</Slides>
  <Notes>0</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سمة Office</vt:lpstr>
      <vt:lpstr>ANTIDYSRHYTHMICS</vt:lpstr>
      <vt:lpstr>الشريحة 2</vt:lpstr>
      <vt:lpstr>الشريحة 3</vt:lpstr>
      <vt:lpstr>Normal heartbeat and atrial arrhythmia</vt:lpstr>
      <vt:lpstr>Ventricular Arrhythmia</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Implantation of Pacemaker</vt:lpstr>
      <vt:lpstr>Torsades (a polymorphic ventricular tachycardia) with a characteristic illusion of a twisting of the QRS complex</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ANTIDYSRHYTHMICS</dc:title>
  <dc:creator>user</dc:creator>
  <cp:lastModifiedBy>user</cp:lastModifiedBy>
  <cp:revision>41</cp:revision>
  <dcterms:created xsi:type="dcterms:W3CDTF">2014-11-05T04:31:58Z</dcterms:created>
  <dcterms:modified xsi:type="dcterms:W3CDTF">2015-12-06T19:36:21Z</dcterms:modified>
</cp:coreProperties>
</file>