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0682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1695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077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686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77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6858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6858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6858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-304800"/>
            <a:ext cx="82276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Cannizzaro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Both alcohols and organic acids are well known for their biological actions.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Antibacterial properties.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Preservatives for food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 local application as antiseptics.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Benzyl alcohol has some local anesthetic properties, it is useful as antipruritic and is the reason for its inclusion in some dental remedies 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injectibles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pharmaceutical preparations intended for local application, benzyl alcohol has been used up to 10 % in ointments as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antipruretic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to prevent secondary infections.</a:t>
            </a:r>
          </a:p>
        </p:txBody>
      </p:sp>
    </p:spTree>
    <p:extLst>
      <p:ext uri="{BB962C8B-B14F-4D97-AF65-F5344CB8AC3E}">
        <p14:creationId xmlns:p14="http://schemas.microsoft.com/office/powerpoint/2010/main" val="192154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1416158"/>
            <a:ext cx="85324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kumimoji="0" lang="en-US" altLang="ar-IQ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injectibles</a:t>
            </a: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it is included in many painful IM </a:t>
            </a:r>
            <a:r>
              <a:rPr kumimoji="0" lang="en-US" altLang="ar-IQ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injectibles</a:t>
            </a: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both as a preservative and as a local anesthetic.</a:t>
            </a: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Benzyl alcohol can be prepared by the hydrolysis of benzyl chloride with sodium hydroxide.</a:t>
            </a: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067114"/>
              </p:ext>
            </p:extLst>
          </p:nvPr>
        </p:nvGraphicFramePr>
        <p:xfrm>
          <a:off x="1615440" y="3733800"/>
          <a:ext cx="576072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S ChemDraw Drawing" r:id="rId3" imgW="3858300" imgH="715992" progId="">
                  <p:embed/>
                </p:oleObj>
              </mc:Choice>
              <mc:Fallback>
                <p:oleObj name="CS ChemDraw Drawing" r:id="rId3" imgW="3858300" imgH="715992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5440" y="3733800"/>
                        <a:ext cx="576072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296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899800"/>
            <a:ext cx="842493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other hand, benzoic acid is used as a food preservative as a free acid, or in the form of sodium salt, also used externally in form of lotions, ointments, mouth washes, etc.</a:t>
            </a: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Benzoic can be prepared by the oxidation of toluene using oxidizing agent.</a:t>
            </a: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77240"/>
              </p:ext>
            </p:extLst>
          </p:nvPr>
        </p:nvGraphicFramePr>
        <p:xfrm>
          <a:off x="1752600" y="4267200"/>
          <a:ext cx="5943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CS ChemDraw Drawing" r:id="rId3" imgW="3718170" imgH="715992" progId="">
                  <p:embed/>
                </p:oleObj>
              </mc:Choice>
              <mc:Fallback>
                <p:oleObj name="CS ChemDraw Drawing" r:id="rId3" imgW="3718170" imgH="715992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67200"/>
                        <a:ext cx="5943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29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762000"/>
            <a:ext cx="7696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However, both benzoic acid and benzyl alcohol can be prepared in laboratory by </a:t>
            </a:r>
            <a:r>
              <a:rPr kumimoji="0" lang="en-US" altLang="ar-IQ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cannizaro</a:t>
            </a: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reaction by the action of sodium or potassium hydroxide on </a:t>
            </a:r>
            <a:r>
              <a:rPr kumimoji="0" lang="en-US" altLang="ar-IQ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benzaldehyde</a:t>
            </a:r>
            <a:r>
              <a:rPr kumimoji="0" lang="en-US" altLang="ar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548340"/>
              </p:ext>
            </p:extLst>
          </p:nvPr>
        </p:nvGraphicFramePr>
        <p:xfrm>
          <a:off x="1600200" y="3505200"/>
          <a:ext cx="696326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S ChemDraw Drawing" r:id="rId3" imgW="6163973" imgH="1078689" progId="">
                  <p:embed/>
                </p:oleObj>
              </mc:Choice>
              <mc:Fallback>
                <p:oleObj name="CS ChemDraw Drawing" r:id="rId3" imgW="6163973" imgH="1078689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05200"/>
                        <a:ext cx="6963266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altLang="ar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6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of experiment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benzoic acid and benzyl alcohol.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for some compounds to interact by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cannizaro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are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373922"/>
              </p:ext>
            </p:extLst>
          </p:nvPr>
        </p:nvGraphicFramePr>
        <p:xfrm>
          <a:off x="5562600" y="4800600"/>
          <a:ext cx="1752600" cy="1381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CS ChemDraw Drawing" r:id="rId3" imgW="1480950" imgH="1166992" progId="">
                  <p:embed/>
                </p:oleObj>
              </mc:Choice>
              <mc:Fallback>
                <p:oleObj name="CS ChemDraw Drawing" r:id="rId3" imgW="1480950" imgH="1166992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00600"/>
                        <a:ext cx="1752600" cy="1381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659308"/>
              </p:ext>
            </p:extLst>
          </p:nvPr>
        </p:nvGraphicFramePr>
        <p:xfrm>
          <a:off x="2667000" y="4953000"/>
          <a:ext cx="1282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CS ChemDraw Drawing" r:id="rId5" imgW="924557" imgH="808907" progId="">
                  <p:embed/>
                </p:oleObj>
              </mc:Choice>
              <mc:Fallback>
                <p:oleObj name="CS ChemDraw Drawing" r:id="rId5" imgW="924557" imgH="808907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12827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78668"/>
              </p:ext>
            </p:extLst>
          </p:nvPr>
        </p:nvGraphicFramePr>
        <p:xfrm>
          <a:off x="5638799" y="2895600"/>
          <a:ext cx="193173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CS ChemDraw Drawing" r:id="rId7" imgW="1619730" imgH="1084772" progId="">
                  <p:embed/>
                </p:oleObj>
              </mc:Choice>
              <mc:Fallback>
                <p:oleObj name="CS ChemDraw Drawing" r:id="rId7" imgW="1619730" imgH="1084772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799" y="2895600"/>
                        <a:ext cx="193173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986154"/>
              </p:ext>
            </p:extLst>
          </p:nvPr>
        </p:nvGraphicFramePr>
        <p:xfrm>
          <a:off x="2146300" y="2971800"/>
          <a:ext cx="23749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CS ChemDraw Drawing" r:id="rId9" imgW="1929094" imgH="1165427" progId="">
                  <p:embed/>
                </p:oleObj>
              </mc:Choice>
              <mc:Fallback>
                <p:oleObj name="CS ChemDraw Drawing" r:id="rId9" imgW="1929094" imgH="1165427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971800"/>
                        <a:ext cx="23749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altLang="ar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altLang="ar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78550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benzyl alcohol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Colorless to very fine yellow (due to oxidation) oily liquid.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Immiscible with water, miscible with organic solvents like ether.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point is 204-207 ºC.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824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0662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benzoic acid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crystalline plates or needles.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Sparingly soluble in water, soluble in hot boiled water.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Volatile with steam (so can be purified by Steam distillation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Reacts with sod. bicarbonate to give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101933"/>
              </p:ext>
            </p:extLst>
          </p:nvPr>
        </p:nvGraphicFramePr>
        <p:xfrm>
          <a:off x="734452" y="3667780"/>
          <a:ext cx="82677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CS ChemDraw Drawing" r:id="rId3" imgW="6228131" imgH="801207" progId="">
                  <p:embed/>
                </p:oleObj>
              </mc:Choice>
              <mc:Fallback>
                <p:oleObj name="CS ChemDraw Drawing" r:id="rId3" imgW="6228131" imgH="801207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52" y="3667780"/>
                        <a:ext cx="826770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34452" y="5445224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 Melting point is 121-123 ºC.</a:t>
            </a:r>
          </a:p>
        </p:txBody>
      </p:sp>
    </p:spTree>
    <p:extLst>
      <p:ext uri="{BB962C8B-B14F-4D97-AF65-F5344CB8AC3E}">
        <p14:creationId xmlns:p14="http://schemas.microsoft.com/office/powerpoint/2010/main" val="322836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700" y="18864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the reagent bottle.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1.8 g of KOH.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2 ml tap water.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 the solution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cannizaro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is exothermic).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1.8 ml of benzaldehyde.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 15 min until thick white emulsion formed.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the mixture above to stand to the next lab by which time the reaction should have been completed.</a:t>
            </a:r>
          </a:p>
        </p:txBody>
      </p:sp>
    </p:spTree>
    <p:extLst>
      <p:ext uri="{BB962C8B-B14F-4D97-AF65-F5344CB8AC3E}">
        <p14:creationId xmlns:p14="http://schemas.microsoft.com/office/powerpoint/2010/main" val="38006678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158</TotalTime>
  <Words>372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Tahoma</vt:lpstr>
      <vt:lpstr>Times New Roman</vt:lpstr>
      <vt:lpstr>Crop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Sura</cp:lastModifiedBy>
  <cp:revision>37</cp:revision>
  <dcterms:created xsi:type="dcterms:W3CDTF">2006-08-16T00:00:00Z</dcterms:created>
  <dcterms:modified xsi:type="dcterms:W3CDTF">2018-11-25T11:37:02Z</dcterms:modified>
</cp:coreProperties>
</file>