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85" r:id="rId4"/>
    <p:sldId id="272" r:id="rId5"/>
    <p:sldId id="273" r:id="rId6"/>
    <p:sldId id="274" r:id="rId7"/>
    <p:sldId id="275" r:id="rId8"/>
    <p:sldId id="276" r:id="rId9"/>
    <p:sldId id="278" r:id="rId10"/>
    <p:sldId id="279" r:id="rId11"/>
    <p:sldId id="277" r:id="rId12"/>
    <p:sldId id="268" r:id="rId13"/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latin typeface="Andalus" pitchFamily="18" charset="-78"/>
                <a:cs typeface="Andalus" pitchFamily="18" charset="-78"/>
              </a:rPr>
              <a:t>Constipation</a:t>
            </a:r>
            <a:endParaRPr lang="en-US" sz="54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7315200" cy="33528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Constipation is a condition </a:t>
            </a:r>
            <a:r>
              <a:rPr lang="en-US" sz="40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characterised</a:t>
            </a:r>
            <a:r>
              <a:rPr lang="en-US" sz="4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by the passage of </a:t>
            </a:r>
            <a:r>
              <a:rPr lang="en-US" sz="4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hard, dry stools </a:t>
            </a:r>
            <a:r>
              <a:rPr lang="en-US" sz="4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less frequently </a:t>
            </a:r>
            <a:r>
              <a:rPr lang="en-US" sz="4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than by the person’s normal pattern.</a:t>
            </a:r>
            <a:endParaRPr lang="en-US" sz="40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Patient Preferred Laxative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5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4876800"/>
              </a:tblGrid>
              <a:tr h="910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Pregnant women</a:t>
                      </a:r>
                    </a:p>
                    <a:p>
                      <a:pPr algn="l"/>
                      <a:endParaRPr lang="en-US" sz="2400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Bulk-forming laxative.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Lactulose</a:t>
                      </a:r>
                      <a:endParaRPr lang="en-US" sz="2400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70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Breast-feeding mother</a:t>
                      </a:r>
                      <a:endParaRPr lang="en-US" sz="2400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Bulk-forming laxative,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Lactulose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92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Children</a:t>
                      </a:r>
                    </a:p>
                    <a:p>
                      <a:pPr algn="l"/>
                      <a:endParaRPr lang="en-US" sz="2400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Glycerin(supp.),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Lactulose</a:t>
                      </a:r>
                      <a:endParaRPr lang="en-US" sz="2400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1482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Advanced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age (elderly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Bulk-forming laxative, Also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Lactulose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and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Glycerin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(supp.)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latin typeface="Andalus" pitchFamily="18" charset="-78"/>
                <a:cs typeface="Andalus" pitchFamily="18" charset="-78"/>
              </a:rPr>
              <a:t>Special cases</a:t>
            </a:r>
            <a:endParaRPr lang="en-US" sz="6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144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Constipation in pregnancy</a:t>
            </a: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Constipation in the elderly</a:t>
            </a: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Constipation in children</a:t>
            </a: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Laxative abuse</a:t>
            </a:r>
            <a:endParaRPr lang="en-US" sz="4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When to refer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248400"/>
            <a:ext cx="6400800" cy="609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Laxative Abuse In Chronic Constipation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u="sng" dirty="0" err="1" smtClean="0">
                <a:latin typeface="Andalus" pitchFamily="18" charset="-78"/>
                <a:cs typeface="Andalus" pitchFamily="18" charset="-78"/>
              </a:rPr>
              <a:t>Diarrhoea</a:t>
            </a:r>
            <a:endParaRPr lang="en-US" sz="54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Diarrhoea</a:t>
            </a:r>
            <a:r>
              <a:rPr lang="en-US" sz="3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is defined as an </a:t>
            </a:r>
            <a:r>
              <a:rPr lang="en-US" sz="3600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increased frequency </a:t>
            </a:r>
            <a:r>
              <a:rPr lang="en-US" sz="3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of bowel evacuation, with the passage of abnormally </a:t>
            </a:r>
            <a:r>
              <a:rPr lang="en-US" sz="3600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soft or watery </a:t>
            </a:r>
            <a:r>
              <a:rPr lang="en-US" sz="3600" i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faeces</a:t>
            </a:r>
            <a:r>
              <a:rPr lang="en-US" sz="3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</a:t>
            </a:r>
            <a:endParaRPr lang="en-US" sz="36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Patient assessment</a:t>
            </a:r>
            <a:endParaRPr lang="en-US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0866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Age</a:t>
            </a:r>
            <a:endParaRPr lang="en-US" sz="4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Duration</a:t>
            </a:r>
            <a:endParaRPr lang="en-US" sz="4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Severity</a:t>
            </a:r>
            <a:endParaRPr lang="en-US" sz="4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Symptoms</a:t>
            </a:r>
            <a:endParaRPr lang="en-US" sz="4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Recent travel abroad</a:t>
            </a:r>
            <a:endParaRPr lang="en-US" sz="40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latin typeface="Andalus" pitchFamily="18" charset="-78"/>
                <a:cs typeface="Andalus" pitchFamily="18" charset="-78"/>
              </a:rPr>
              <a:t>Causes of </a:t>
            </a:r>
            <a:r>
              <a:rPr lang="en-US" sz="4800" b="1" u="sng" dirty="0" smtClean="0">
                <a:latin typeface="Andalus" pitchFamily="18" charset="-78"/>
                <a:cs typeface="Andalus" pitchFamily="18" charset="-78"/>
              </a:rPr>
              <a:t>Acute </a:t>
            </a:r>
            <a:r>
              <a:rPr lang="en-US" sz="4800" b="1" u="sng" dirty="0" err="1" smtClean="0">
                <a:latin typeface="Andalus" pitchFamily="18" charset="-78"/>
                <a:cs typeface="Andalus" pitchFamily="18" charset="-78"/>
              </a:rPr>
              <a:t>Diarrhoea</a:t>
            </a:r>
            <a:endParaRPr lang="en-US" sz="48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&lt; 14 days</a:t>
            </a:r>
            <a:endParaRPr lang="en-US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4400" b="1" i="1" dirty="0" smtClean="0">
                <a:latin typeface="Andalus" pitchFamily="18" charset="-78"/>
                <a:cs typeface="Andalus" pitchFamily="18" charset="-78"/>
              </a:rPr>
              <a:t>Viral </a:t>
            </a:r>
            <a:endParaRPr lang="en-US" sz="4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4400" b="1" i="1" dirty="0" smtClean="0">
                <a:latin typeface="Andalus" pitchFamily="18" charset="-78"/>
                <a:cs typeface="Andalus" pitchFamily="18" charset="-78"/>
              </a:rPr>
              <a:t>Bacterial</a:t>
            </a:r>
          </a:p>
          <a:p>
            <a:r>
              <a:rPr lang="en-US" sz="4400" b="1" i="1" dirty="0" smtClean="0">
                <a:latin typeface="Andalus" pitchFamily="18" charset="-78"/>
                <a:cs typeface="Andalus" pitchFamily="18" charset="-78"/>
              </a:rPr>
              <a:t>Protozoan</a:t>
            </a:r>
            <a:r>
              <a:rPr lang="en-US" sz="4400" i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4400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Causes of Chronic </a:t>
            </a:r>
            <a:r>
              <a:rPr lang="en-US" b="1" u="sng" dirty="0" err="1" smtClean="0">
                <a:latin typeface="Andalus" pitchFamily="18" charset="-78"/>
                <a:cs typeface="Andalus" pitchFamily="18" charset="-78"/>
              </a:rPr>
              <a:t>Diarrhoea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b="1" u="sng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&gt; 4 weeks</a:t>
            </a:r>
            <a:endParaRPr lang="en-US" sz="3600" u="sng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Irritable Bowel,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Bowel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Tumour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Inflammation of The Bowel (Ulcerative Colitis or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Crohn’s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Disease), </a:t>
            </a:r>
          </a:p>
          <a:p>
            <a:pPr algn="just"/>
            <a:r>
              <a:rPr lang="en-US" dirty="0" smtClean="0">
                <a:latin typeface="Andalus" pitchFamily="18" charset="-78"/>
                <a:cs typeface="Andalus" pitchFamily="18" charset="-78"/>
              </a:rPr>
              <a:t>An Inability to Digest or Absorb Food (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Malabsorption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Coeliac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Disease) or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Diverticular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Disease of The Colon.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Medication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Medicines already </a:t>
            </a:r>
            <a:r>
              <a:rPr lang="en-US" sz="2800" b="1" i="1" dirty="0" smtClean="0">
                <a:latin typeface="Andalus" pitchFamily="18" charset="-78"/>
                <a:cs typeface="Andalus" pitchFamily="18" charset="-78"/>
              </a:rPr>
              <a:t>tried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…The pharmacist should establish the identity of any medication that has already been taken to treat the symptoms in order to assess its appropriateness.</a:t>
            </a:r>
          </a:p>
          <a:p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Other medicines being </a:t>
            </a:r>
            <a:r>
              <a:rPr lang="en-US" sz="2800" b="1" i="1" dirty="0" smtClean="0">
                <a:latin typeface="Andalus" pitchFamily="18" charset="-78"/>
                <a:cs typeface="Andalus" pitchFamily="18" charset="-78"/>
              </a:rPr>
              <a:t>taken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…Details of any other medication being taken (both OTC and prescribed) are also needed, as the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diarrhoea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may be drug induced.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latin typeface="Andalus" pitchFamily="18" charset="-78"/>
                <a:cs typeface="Andalus" pitchFamily="18" charset="-78"/>
              </a:rPr>
              <a:t>Some </a:t>
            </a:r>
            <a:r>
              <a:rPr lang="en-US" sz="4000" b="1" u="sng" dirty="0" smtClean="0">
                <a:latin typeface="Andalus" pitchFamily="18" charset="-78"/>
                <a:cs typeface="Andalus" pitchFamily="18" charset="-78"/>
              </a:rPr>
              <a:t>Drugs that </a:t>
            </a:r>
            <a:r>
              <a:rPr lang="en-US" sz="4000" b="1" u="sng" dirty="0" smtClean="0">
                <a:latin typeface="Andalus" pitchFamily="18" charset="-78"/>
                <a:cs typeface="Andalus" pitchFamily="18" charset="-78"/>
              </a:rPr>
              <a:t>may cause </a:t>
            </a:r>
            <a:r>
              <a:rPr lang="en-US" sz="4000" b="1" u="sng" dirty="0" smtClean="0">
                <a:latin typeface="Andalus" pitchFamily="18" charset="-78"/>
                <a:cs typeface="Andalus" pitchFamily="18" charset="-78"/>
              </a:rPr>
              <a:t>Diarrhea: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545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Antacids: </a:t>
            </a:r>
            <a:r>
              <a:rPr lang="en-US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Magnesium salts</a:t>
            </a:r>
            <a:endParaRPr lang="en-US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Antibiotics</a:t>
            </a:r>
          </a:p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Antihypertensives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methyldopa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; beta-blockers (rare)</a:t>
            </a:r>
          </a:p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Digoxin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(toxic levels)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Diuretics (</a:t>
            </a:r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furosemide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Iron </a:t>
            </a:r>
            <a:r>
              <a:rPr lang="en-US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preparations</a:t>
            </a:r>
            <a:endParaRPr lang="en-US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Laxatives</a:t>
            </a:r>
          </a:p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Misoprostol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Non-steroidal anti-inflammatory drugs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Selective serotonin reuptake inhibitors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When to refer</a:t>
            </a:r>
            <a:endParaRPr lang="en-US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Diarrhoea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of greater than</a:t>
            </a:r>
          </a:p>
          <a:p>
            <a:pPr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1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day’s duration in children younger than 1 year</a:t>
            </a:r>
          </a:p>
          <a:p>
            <a:pPr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2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days’ duration in children under 3 years and elderly patients</a:t>
            </a:r>
          </a:p>
          <a:p>
            <a:pPr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3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days’ duration in older children and adults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Association with severe vomiting and fever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Recent travel abroad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Suspected drug-induced reaction to prescribed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medicine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Presence of blood or mucus in the stools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Pregnancy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Patient </a:t>
            </a:r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Assessment</a:t>
            </a:r>
            <a:endParaRPr lang="en-US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Details of bowel habit</a:t>
            </a: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Associated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symptoms….</a:t>
            </a: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Bowel cancer</a:t>
            </a: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Diet and lifestyle</a:t>
            </a: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Medication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(laxative abuse, drugs can induce constipation)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Symptoms of Dehydrations</a:t>
            </a:r>
            <a:endParaRPr lang="en-US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Children</a:t>
            </a:r>
            <a:endParaRPr lang="en-US" sz="40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Dry mouth, tongue and skin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Fewer or no tears when crying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Decreased urination (less than 4 wet diapers in 24 hours)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Sunken eye, cheeks or abdomen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Sunken fontanel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Decreased skin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turgor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Irritability or listlessness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Adults</a:t>
            </a:r>
            <a:endParaRPr lang="en-US" sz="40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Increased thirst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Decreased urination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Feeling weak or lightheaded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Dry mouth/ tongue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5165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800" b="1" u="sng" dirty="0" smtClean="0">
                <a:latin typeface="Andalus" pitchFamily="18" charset="-78"/>
                <a:cs typeface="Andalus" pitchFamily="18" charset="-78"/>
              </a:rPr>
              <a:t>Management</a:t>
            </a:r>
            <a:endParaRPr lang="en-US" sz="3800" u="sng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Oral rehydration 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therapy (ORT),  </a:t>
            </a:r>
            <a:r>
              <a:rPr lang="en-US" sz="3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1day </a:t>
            </a:r>
            <a:r>
              <a:rPr lang="en-US" sz="3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in children</a:t>
            </a:r>
            <a:r>
              <a:rPr lang="en-US" sz="3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; </a:t>
            </a:r>
          </a:p>
          <a:p>
            <a:pPr algn="ctr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2 days in others</a:t>
            </a:r>
            <a:endParaRPr lang="en-US" sz="3000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Amount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of </a:t>
            </a:r>
            <a:r>
              <a:rPr lang="en-US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ORT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to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be offered:</a:t>
            </a:r>
            <a:endParaRPr lang="en-US" u="sng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SA" b="1" dirty="0" smtClean="0"/>
              <a:t> </a:t>
            </a:r>
            <a:r>
              <a:rPr lang="en-US" b="1" dirty="0" smtClean="0"/>
              <a:t>   </a:t>
            </a:r>
            <a:r>
              <a:rPr lang="ar-SA" b="1" dirty="0" smtClean="0"/>
              <a:t>                                         </a:t>
            </a:r>
            <a:r>
              <a:rPr lang="en-US" b="1" dirty="0" smtClean="0"/>
              <a:t>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Quantity of solution</a:t>
            </a:r>
            <a:endParaRPr lang="en-US" u="sng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Age </a:t>
            </a:r>
            <a:r>
              <a:rPr lang="ar-SA" b="1" u="sng" dirty="0" smtClean="0">
                <a:latin typeface="Andalus" pitchFamily="18" charset="-78"/>
                <a:cs typeface="Andalus" pitchFamily="18" charset="-78"/>
              </a:rPr>
              <a:t>                                           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(per watery stool)</a:t>
            </a:r>
            <a:endParaRPr lang="en-US" u="sng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Under 1 year</a:t>
            </a:r>
            <a:r>
              <a:rPr lang="ar-SA" dirty="0" smtClean="0">
                <a:latin typeface="Andalus" pitchFamily="18" charset="-78"/>
                <a:cs typeface="Andalus" pitchFamily="18" charset="-78"/>
              </a:rPr>
              <a:t>                         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50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quarter of a glass)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1–5 years </a:t>
            </a:r>
            <a:r>
              <a:rPr lang="ar-SA" dirty="0" smtClean="0">
                <a:latin typeface="Andalus" pitchFamily="18" charset="-78"/>
                <a:cs typeface="Andalus" pitchFamily="18" charset="-78"/>
              </a:rPr>
              <a:t>                               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100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half a glass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6–12 years</a:t>
            </a:r>
            <a:r>
              <a:rPr lang="ar-SA" dirty="0" smtClean="0">
                <a:latin typeface="Andalus" pitchFamily="18" charset="-78"/>
                <a:cs typeface="Andalus" pitchFamily="18" charset="-78"/>
              </a:rPr>
              <a:t>                             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200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one glass)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Adult </a:t>
            </a:r>
            <a:r>
              <a:rPr lang="ar-SA" dirty="0" smtClean="0">
                <a:latin typeface="Andalus" pitchFamily="18" charset="-78"/>
                <a:cs typeface="Andalus" pitchFamily="18" charset="-78"/>
              </a:rPr>
              <a:t>                                     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400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two glasses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Antimotility</a:t>
            </a:r>
            <a:r>
              <a:rPr lang="en-US" sz="36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Drugs</a:t>
            </a:r>
            <a:r>
              <a:rPr lang="en-US" sz="3600" b="1" i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en-US" sz="3600" u="sng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3600" b="1" i="1" dirty="0" err="1" smtClean="0">
                <a:latin typeface="Andalus" pitchFamily="18" charset="-78"/>
                <a:cs typeface="Andalus" pitchFamily="18" charset="-78"/>
              </a:rPr>
              <a:t>Loperamide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3600" b="1" i="1" dirty="0" err="1" smtClean="0">
                <a:latin typeface="Andalus" pitchFamily="18" charset="-78"/>
                <a:cs typeface="Andalus" pitchFamily="18" charset="-78"/>
              </a:rPr>
              <a:t>Diphenoxylate</a:t>
            </a:r>
            <a:r>
              <a:rPr lang="en-US" sz="3600" b="1" i="1" dirty="0" smtClean="0">
                <a:latin typeface="Andalus" pitchFamily="18" charset="-78"/>
                <a:cs typeface="Andalus" pitchFamily="18" charset="-78"/>
              </a:rPr>
              <a:t>/atropine (Co-</a:t>
            </a:r>
            <a:r>
              <a:rPr lang="en-US" sz="3600" b="1" i="1" dirty="0" err="1" smtClean="0">
                <a:latin typeface="Andalus" pitchFamily="18" charset="-78"/>
                <a:cs typeface="Andalus" pitchFamily="18" charset="-78"/>
              </a:rPr>
              <a:t>phenotrope</a:t>
            </a:r>
            <a:r>
              <a:rPr lang="en-US" sz="3600" b="1" i="1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sz="3600" b="1" i="1" dirty="0" smtClean="0">
                <a:latin typeface="Andalus" pitchFamily="18" charset="-78"/>
                <a:cs typeface="Andalus" pitchFamily="18" charset="-78"/>
              </a:rPr>
              <a:t>Morphine</a:t>
            </a:r>
            <a:endParaRPr lang="en-US" sz="3600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en-US" sz="2000" b="1" u="sng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sz="36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Adsorbents</a:t>
            </a:r>
            <a:endParaRPr lang="en-US" sz="3600" u="sng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3600" b="1" i="1" dirty="0" smtClean="0">
                <a:latin typeface="Andalus" pitchFamily="18" charset="-78"/>
                <a:cs typeface="Andalus" pitchFamily="18" charset="-78"/>
              </a:rPr>
              <a:t>Kaolin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Andalus" pitchFamily="18" charset="-78"/>
                <a:cs typeface="Andalus" pitchFamily="18" charset="-78"/>
              </a:rPr>
              <a:t>Irritable </a:t>
            </a:r>
            <a:r>
              <a:rPr lang="en-US" sz="4800" b="1" u="sng" dirty="0" smtClean="0">
                <a:latin typeface="Andalus" pitchFamily="18" charset="-78"/>
                <a:cs typeface="Andalus" pitchFamily="18" charset="-78"/>
              </a:rPr>
              <a:t>Bowel Syndrome (IBS)</a:t>
            </a:r>
            <a:endParaRPr lang="en-US" sz="48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IBS is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chronic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, functional bowel disorder in which abdominal pain is associated with intermittent </a:t>
            </a:r>
            <a:r>
              <a:rPr lang="en-US" sz="2800" b="1" dirty="0" err="1" smtClean="0">
                <a:latin typeface="Andalus" pitchFamily="18" charset="-78"/>
                <a:cs typeface="Andalus" pitchFamily="18" charset="-78"/>
              </a:rPr>
              <a:t>diarrhoea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, sometimes alternating with constipation, and a feeling of abdominal distension.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the condition appears to be higher in women.</a:t>
            </a:r>
          </a:p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It often seems to be triggered by stress, and many IBS sufferers have symptoms of anxiety and depression. Some sufferers have food intolerances which trigger their symptoms.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Patient </a:t>
            </a:r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Assessment</a:t>
            </a:r>
            <a:endParaRPr lang="en-US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Age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Symptoms (</a:t>
            </a:r>
            <a:r>
              <a:rPr lang="en-US" sz="2800" b="1" i="1" dirty="0" smtClean="0">
                <a:latin typeface="Andalus" pitchFamily="18" charset="-78"/>
                <a:cs typeface="Andalus" pitchFamily="18" charset="-78"/>
              </a:rPr>
              <a:t>Abdominal pain, Bloating, Bowel habit)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Other symptoms (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Nausea; vomiting, backache, lethargic and tired, Urinary symptoms like frequency, urgency and </a:t>
            </a:r>
            <a:r>
              <a:rPr lang="en-US" sz="2600" dirty="0" err="1" smtClean="0">
                <a:latin typeface="Andalus" pitchFamily="18" charset="-78"/>
                <a:cs typeface="Andalus" pitchFamily="18" charset="-78"/>
              </a:rPr>
              <a:t>nocturia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).</a:t>
            </a:r>
            <a:endParaRPr lang="en-US" sz="26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Periodicity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Previous history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Aggravating factors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Medication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When to refer</a:t>
            </a:r>
            <a:endParaRPr lang="en-US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Children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Older person with no previous history of IBS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Pregnant women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Blood in stools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Unexplained weight loss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Caution in patients aged over 45 years with changed bowel habit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Signs of bowel obstruction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Unresponsive to appropriate treat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3886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4800" b="1" u="sng" dirty="0" smtClean="0">
                <a:latin typeface="Andalus" pitchFamily="18" charset="-78"/>
                <a:cs typeface="Andalus" pitchFamily="18" charset="-78"/>
              </a:rPr>
              <a:t>Treatment</a:t>
            </a:r>
            <a:r>
              <a:rPr lang="en-US" sz="3600" b="1" u="sn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800" b="1" u="sng" dirty="0" smtClean="0">
                <a:latin typeface="Andalus" pitchFamily="18" charset="-78"/>
                <a:cs typeface="Andalus" pitchFamily="18" charset="-78"/>
              </a:rPr>
              <a:t>timescale</a:t>
            </a:r>
            <a:br>
              <a:rPr lang="en-US" sz="4800" b="1" u="sng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Symptoms should start to improve within </a:t>
            </a:r>
            <a:r>
              <a:rPr lang="en-US" sz="36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 week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.</a:t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Andalus" pitchFamily="18" charset="-78"/>
                <a:cs typeface="Andalus" pitchFamily="18" charset="-78"/>
              </a:rPr>
              <a:t>Management</a:t>
            </a:r>
            <a:endParaRPr lang="en-US" sz="48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85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A-Diet</a:t>
            </a:r>
          </a:p>
          <a:p>
            <a:pPr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B-Antispasmodics</a:t>
            </a:r>
          </a:p>
          <a:p>
            <a:pPr algn="ctr"/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Mebeverine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 hydrochloride</a:t>
            </a:r>
          </a:p>
          <a:p>
            <a:pPr algn="ctr"/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Alverine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 citrate</a:t>
            </a:r>
          </a:p>
          <a:p>
            <a:pPr algn="ctr"/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Peppermint oil</a:t>
            </a:r>
          </a:p>
          <a:p>
            <a:pPr algn="ctr"/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Hyoscine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 butyl bromide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C-Laxative and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Antidiarrheals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Associated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Abdominal discomfort</a:t>
            </a:r>
            <a:r>
              <a:rPr lang="en-US" b="1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, </a:t>
            </a:r>
            <a:endParaRPr lang="en-US" b="1" dirty="0" smtClean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    bloating </a:t>
            </a:r>
            <a:r>
              <a:rPr lang="en-US" b="1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and </a:t>
            </a:r>
            <a:r>
              <a:rPr lang="en-US" b="1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nausea                      Mild Case</a:t>
            </a:r>
          </a:p>
          <a:p>
            <a:endParaRPr lang="en-US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Colicky abdominal </a:t>
            </a: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pain, </a:t>
            </a:r>
            <a:endParaRPr lang="en-US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   abdominal </a:t>
            </a: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distension </a:t>
            </a: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                  Severe Case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  and vomiting                                 (</a:t>
            </a: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obstruction)</a:t>
            </a:r>
            <a:endParaRPr lang="en-US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                                                                   </a:t>
            </a:r>
            <a:endParaRPr lang="en-US" sz="2800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Blood in the 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stool                       </a:t>
            </a:r>
            <a:r>
              <a:rPr lang="en-US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Haemorrhoid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or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                                                       anal fissure</a:t>
            </a:r>
            <a:endParaRPr lang="en-US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648200" y="1981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800600" y="3352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886200" y="4724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ndalus" pitchFamily="18" charset="-78"/>
                <a:cs typeface="Andalus" pitchFamily="18" charset="-78"/>
              </a:rPr>
              <a:t>drugs can induce constipation</a:t>
            </a:r>
            <a:endParaRPr lang="en-US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Analgesics and opiates (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Dihydrocodeine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, codeine),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Antacids (</a:t>
            </a:r>
            <a:r>
              <a:rPr lang="en-US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Aluminium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salts), 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Anticholinergics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Hyoscine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),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Anticonvulsants (</a:t>
            </a:r>
            <a:r>
              <a:rPr lang="en-US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Phenytoin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), 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Antidepressants (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Tricyclics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, selective serotonin reuptake inhibitors)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Antihistamines (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Chlorpheniramine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promethazine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), </a:t>
            </a:r>
          </a:p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Antihypertensives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Clonidine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, methyldopa),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Anti-Parkinson agents (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Levodopa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),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Iron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,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Laxative abuse.</a:t>
            </a:r>
            <a:endParaRPr lang="en-US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When to refer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Change in bowel habit of 2 weeks or longer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Presence of abdominal pain, vomiting, bloating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Blood in stools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Prescribed medication suspected of causing symptoms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Failure of OTC medication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Treatment timescale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848600" cy="41148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A-If the pharmacist gives 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non-pharmacologic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advice only, then the treatment timescale is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weeks.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B-If the pharmacist gives laxative drug, then the treatment timescale is </a:t>
            </a: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1week only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Management</a:t>
            </a:r>
            <a:endParaRPr lang="en-US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endParaRPr lang="en-US" sz="36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Non-pharmacologic advices:</a:t>
            </a:r>
          </a:p>
          <a:p>
            <a:pPr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1. Increasing the amount of dietary fiber,</a:t>
            </a:r>
          </a:p>
          <a:p>
            <a:pPr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2. Maintaining fluid consumption,</a:t>
            </a:r>
          </a:p>
          <a:p>
            <a:pPr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3. Doing regular exercise.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Pharmacological Treatment</a:t>
            </a:r>
            <a:endParaRPr lang="en-US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The drug selection should be based on: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Patients characteristics (age, pregnancy…), </a:t>
            </a:r>
          </a:p>
          <a:p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Patient preference,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How quickly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an effect is needed, </a:t>
            </a:r>
          </a:p>
          <a:p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Side effects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,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Cost.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6172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3886200"/>
              </a:tblGrid>
              <a:tr h="974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ndalus" pitchFamily="18" charset="-78"/>
                          <a:cs typeface="Andalus" pitchFamily="18" charset="-78"/>
                        </a:rPr>
                        <a:t>Type of laxative</a:t>
                      </a:r>
                    </a:p>
                    <a:p>
                      <a:endParaRPr lang="en-US" sz="2400" b="1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ndalus" pitchFamily="18" charset="-78"/>
                          <a:cs typeface="Andalus" pitchFamily="18" charset="-78"/>
                        </a:rPr>
                        <a:t>Example(s) Approximate onset of action</a:t>
                      </a:r>
                      <a:endParaRPr lang="en-US" sz="2400" b="1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140769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ndalus" pitchFamily="18" charset="-78"/>
                          <a:cs typeface="Andalus" pitchFamily="18" charset="-78"/>
                        </a:rPr>
                        <a:t>1-Stimulant laxative </a:t>
                      </a: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(</a:t>
                      </a:r>
                      <a:r>
                        <a:rPr lang="en-US" sz="2400" b="0" dirty="0" err="1" smtClean="0">
                          <a:latin typeface="Andalus" pitchFamily="18" charset="-78"/>
                          <a:cs typeface="Andalus" pitchFamily="18" charset="-78"/>
                        </a:rPr>
                        <a:t>Senna</a:t>
                      </a: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, </a:t>
                      </a:r>
                      <a:r>
                        <a:rPr lang="en-US" sz="2400" b="0" dirty="0" err="1" smtClean="0">
                          <a:latin typeface="Andalus" pitchFamily="18" charset="-78"/>
                          <a:cs typeface="Andalus" pitchFamily="18" charset="-78"/>
                        </a:rPr>
                        <a:t>Bisacodyl</a:t>
                      </a: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, Sodium,</a:t>
                      </a:r>
                      <a:r>
                        <a:rPr lang="en-US" sz="2400" b="0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2400" b="0" dirty="0" err="1" smtClean="0">
                          <a:latin typeface="Andalus" pitchFamily="18" charset="-78"/>
                          <a:cs typeface="Andalus" pitchFamily="18" charset="-78"/>
                        </a:rPr>
                        <a:t>picosulfate</a:t>
                      </a: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, and Glycerin (supp.)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Oral</a:t>
                      </a: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: 6-12 </a:t>
                      </a: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hours</a:t>
                      </a:r>
                    </a:p>
                    <a:p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Rectal: within 1 hour</a:t>
                      </a:r>
                    </a:p>
                  </a:txBody>
                  <a:tcPr/>
                </a:tc>
              </a:tr>
              <a:tr h="184083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ndalus" pitchFamily="18" charset="-78"/>
                          <a:cs typeface="Andalus" pitchFamily="18" charset="-78"/>
                        </a:rPr>
                        <a:t>2-Bulk-forming laxative </a:t>
                      </a: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Methylcellulose, Bran , </a:t>
                      </a:r>
                      <a:r>
                        <a:rPr lang="en-US" sz="2400" b="0" dirty="0" err="1" smtClean="0">
                          <a:latin typeface="Andalus" pitchFamily="18" charset="-78"/>
                          <a:cs typeface="Andalus" pitchFamily="18" charset="-78"/>
                        </a:rPr>
                        <a:t>Sterculia</a:t>
                      </a:r>
                      <a:r>
                        <a:rPr lang="en-US" sz="2400" b="0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and </a:t>
                      </a:r>
                      <a:r>
                        <a:rPr lang="en-US" sz="2400" b="0" dirty="0" err="1" smtClean="0">
                          <a:latin typeface="Andalus" pitchFamily="18" charset="-78"/>
                          <a:cs typeface="Andalus" pitchFamily="18" charset="-78"/>
                        </a:rPr>
                        <a:t>Ispaghula</a:t>
                      </a:r>
                      <a:r>
                        <a:rPr lang="en-US" sz="2400" b="0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(Metamucil®)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12 -24 hours, but onset may be delayed as long as 72 hours</a:t>
                      </a:r>
                    </a:p>
                  </a:txBody>
                  <a:tcPr/>
                </a:tc>
              </a:tr>
              <a:tr h="97455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ndalus" pitchFamily="18" charset="-78"/>
                          <a:cs typeface="Andalus" pitchFamily="18" charset="-78"/>
                        </a:rPr>
                        <a:t>3-Lubricant (</a:t>
                      </a:r>
                      <a:r>
                        <a:rPr lang="en-US" sz="2400" b="1" dirty="0" err="1" smtClean="0">
                          <a:latin typeface="Andalus" pitchFamily="18" charset="-78"/>
                          <a:cs typeface="Andalus" pitchFamily="18" charset="-78"/>
                        </a:rPr>
                        <a:t>faecal</a:t>
                      </a:r>
                      <a:r>
                        <a:rPr lang="en-US" sz="2400" b="1" dirty="0" smtClean="0">
                          <a:latin typeface="Andalus" pitchFamily="18" charset="-78"/>
                          <a:cs typeface="Andalus" pitchFamily="18" charset="-78"/>
                        </a:rPr>
                        <a:t> softeners) </a:t>
                      </a:r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Liquid paraffin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ndalus" pitchFamily="18" charset="-78"/>
                          <a:cs typeface="Andalus" pitchFamily="18" charset="-78"/>
                        </a:rPr>
                        <a:t>6-8 hours</a:t>
                      </a:r>
                      <a:endParaRPr lang="en-US" sz="24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974558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4-Osmotic laxative </a:t>
                      </a:r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Lactulose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1-2 days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936</Words>
  <Application>Microsoft Office PowerPoint</Application>
  <PresentationFormat>On-screen Show (4:3)</PresentationFormat>
  <Paragraphs>182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Constipation</vt:lpstr>
      <vt:lpstr>Patient Assessment</vt:lpstr>
      <vt:lpstr>Associated symptoms</vt:lpstr>
      <vt:lpstr>drugs can induce constipation</vt:lpstr>
      <vt:lpstr>When to refer</vt:lpstr>
      <vt:lpstr>Treatment timescale</vt:lpstr>
      <vt:lpstr>Management</vt:lpstr>
      <vt:lpstr>Pharmacological Treatment</vt:lpstr>
      <vt:lpstr>Slide 9</vt:lpstr>
      <vt:lpstr>Patient Preferred Laxative</vt:lpstr>
      <vt:lpstr>Special cases</vt:lpstr>
      <vt:lpstr>When to refer </vt:lpstr>
      <vt:lpstr>Diarrhoea</vt:lpstr>
      <vt:lpstr>Patient assessment</vt:lpstr>
      <vt:lpstr>Causes of Acute Diarrhoea</vt:lpstr>
      <vt:lpstr>Causes of Chronic Diarrhoea &gt; 4 weeks</vt:lpstr>
      <vt:lpstr>Medication</vt:lpstr>
      <vt:lpstr>Some Drugs that may cause Diarrhea:</vt:lpstr>
      <vt:lpstr>When to refer</vt:lpstr>
      <vt:lpstr>Symptoms of Dehydrations</vt:lpstr>
      <vt:lpstr>Slide 21</vt:lpstr>
      <vt:lpstr>Slide 22</vt:lpstr>
      <vt:lpstr>Irritable Bowel Syndrome (IBS)</vt:lpstr>
      <vt:lpstr>Patient Assessment</vt:lpstr>
      <vt:lpstr>When to refer</vt:lpstr>
      <vt:lpstr>  Treatment timescale  Symptoms should start to improve within 1 week. </vt:lpstr>
      <vt:lpstr>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Diarrhoea </dc:title>
  <dc:creator>saif</dc:creator>
  <cp:lastModifiedBy>Maher Fattouh</cp:lastModifiedBy>
  <cp:revision>37</cp:revision>
  <dcterms:created xsi:type="dcterms:W3CDTF">2006-08-16T00:00:00Z</dcterms:created>
  <dcterms:modified xsi:type="dcterms:W3CDTF">2018-10-13T19:39:11Z</dcterms:modified>
</cp:coreProperties>
</file>