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5" r:id="rId15"/>
    <p:sldId id="276" r:id="rId16"/>
    <p:sldId id="279" r:id="rId17"/>
    <p:sldId id="281" r:id="rId18"/>
    <p:sldId id="282" r:id="rId19"/>
    <p:sldId id="283" r:id="rId20"/>
    <p:sldId id="286" r:id="rId21"/>
    <p:sldId id="287" r:id="rId22"/>
    <p:sldId id="332" r:id="rId23"/>
    <p:sldId id="290" r:id="rId24"/>
    <p:sldId id="292" r:id="rId25"/>
    <p:sldId id="296" r:id="rId26"/>
    <p:sldId id="302" r:id="rId27"/>
    <p:sldId id="303" r:id="rId28"/>
    <p:sldId id="304" r:id="rId29"/>
    <p:sldId id="305" r:id="rId30"/>
    <p:sldId id="307" r:id="rId31"/>
    <p:sldId id="308" r:id="rId32"/>
    <p:sldId id="309" r:id="rId33"/>
    <p:sldId id="310" r:id="rId34"/>
    <p:sldId id="316" r:id="rId35"/>
    <p:sldId id="317" r:id="rId36"/>
    <p:sldId id="318" r:id="rId37"/>
    <p:sldId id="319" r:id="rId38"/>
    <p:sldId id="320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</p:sldIdLst>
  <p:sldSz cx="9144000" cy="6858000" type="screen4x3"/>
  <p:notesSz cx="9144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878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2227453" y="2638552"/>
            <a:ext cx="4813405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solidFill>
                  <a:srgbClr val="FFFFFF"/>
                </a:solidFill>
                <a:latin typeface="Calibri"/>
                <a:cs typeface="Calibri"/>
              </a:rPr>
              <a:t>Clinical biochemistry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70051" y="3428999"/>
            <a:ext cx="8171019" cy="12311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rtl="0"/>
            <a:r>
              <a:rPr sz="4000" spc="10" dirty="0">
                <a:solidFill>
                  <a:srgbClr val="FFFF00"/>
                </a:solidFill>
                <a:latin typeface="Calibri"/>
                <a:cs typeface="Calibri"/>
              </a:rPr>
              <a:t>The hypothalamus </a:t>
            </a:r>
            <a:r>
              <a:rPr sz="4000" spc="10" dirty="0" smtClean="0">
                <a:solidFill>
                  <a:srgbClr val="FFFF00"/>
                </a:solidFill>
                <a:latin typeface="Calibri"/>
                <a:cs typeface="Calibri"/>
              </a:rPr>
              <a:t>and</a:t>
            </a:r>
            <a:r>
              <a:rPr lang="ar-IQ" sz="4000" spc="1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US" sz="4000" spc="10" dirty="0">
                <a:solidFill>
                  <a:srgbClr val="FFFF00"/>
                </a:solidFill>
                <a:cs typeface="Calibri"/>
              </a:rPr>
              <a:t> pituitary gland</a:t>
            </a:r>
            <a:endParaRPr lang="en-US" sz="4000" dirty="0">
              <a:cs typeface="Calibri"/>
            </a:endParaRPr>
          </a:p>
          <a:p>
            <a:pPr marL="0" algn="l" rtl="0">
              <a:lnSpc>
                <a:spcPct val="100000"/>
              </a:lnSpc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048000" y="5029200"/>
            <a:ext cx="2861744" cy="12311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4000" spc="10" dirty="0" err="1" smtClean="0">
                <a:solidFill>
                  <a:schemeClr val="bg1"/>
                </a:solidFill>
                <a:latin typeface="Calibri"/>
                <a:cs typeface="Calibri"/>
              </a:rPr>
              <a:t>Presanted</a:t>
            </a:r>
            <a:r>
              <a:rPr lang="en-US" sz="4000" spc="10" dirty="0" smtClean="0">
                <a:solidFill>
                  <a:schemeClr val="bg1"/>
                </a:solidFill>
                <a:latin typeface="Calibri"/>
                <a:cs typeface="Calibri"/>
              </a:rPr>
              <a:t> by:</a:t>
            </a:r>
          </a:p>
          <a:p>
            <a:pPr marL="0" algn="ctr">
              <a:lnSpc>
                <a:spcPct val="100000"/>
              </a:lnSpc>
            </a:pPr>
            <a:r>
              <a:rPr lang="en-US" sz="4000" spc="10" dirty="0" smtClean="0">
                <a:solidFill>
                  <a:schemeClr val="bg1"/>
                </a:solidFill>
                <a:latin typeface="Calibri"/>
                <a:cs typeface="Calibri"/>
              </a:rPr>
              <a:t>Huda </a:t>
            </a:r>
            <a:r>
              <a:rPr lang="en-US" sz="4000" spc="10" dirty="0" err="1" smtClean="0">
                <a:solidFill>
                  <a:schemeClr val="bg1"/>
                </a:solidFill>
                <a:latin typeface="Calibri"/>
                <a:cs typeface="Calibri"/>
              </a:rPr>
              <a:t>Jaber</a:t>
            </a:r>
            <a:endParaRPr lang="ar-IQ" sz="4000" spc="1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43840" y="416204"/>
            <a:ext cx="890016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/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spc="10" dirty="0">
                <a:solidFill>
                  <a:srgbClr val="FFFF00"/>
                </a:solidFill>
                <a:latin typeface="Calibri"/>
                <a:cs typeface="Calibri"/>
              </a:rPr>
              <a:t>cells of the anterior pituitary lobe 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800" spc="10" dirty="0" smtClean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lang="en-US" sz="2800" spc="10" dirty="0">
                <a:solidFill>
                  <a:srgbClr val="FFFFFF"/>
                </a:solidFill>
                <a:cs typeface="Calibri"/>
              </a:rPr>
              <a:t> classified simply by </a:t>
            </a:r>
            <a:r>
              <a:rPr lang="en-US" sz="2800" spc="10" dirty="0">
                <a:solidFill>
                  <a:srgbClr val="FFFF00"/>
                </a:solidFill>
                <a:cs typeface="Calibri"/>
              </a:rPr>
              <a:t>their staining reactions as </a:t>
            </a:r>
            <a:r>
              <a:rPr lang="en-US" sz="2800" spc="10" dirty="0" err="1" smtClean="0">
                <a:solidFill>
                  <a:srgbClr val="FFC000"/>
                </a:solidFill>
                <a:cs typeface="Calibri"/>
              </a:rPr>
              <a:t>acidophils</a:t>
            </a:r>
            <a:r>
              <a:rPr lang="en-US" sz="2800" spc="10" dirty="0" smtClean="0">
                <a:solidFill>
                  <a:srgbClr val="FFC000"/>
                </a:solidFill>
                <a:cs typeface="Calibri"/>
              </a:rPr>
              <a:t>,</a:t>
            </a:r>
            <a:r>
              <a:rPr lang="en-US" sz="2800" spc="10" dirty="0" smtClean="0">
                <a:solidFill>
                  <a:srgbClr val="FFFF00"/>
                </a:solidFill>
                <a:cs typeface="Calibri"/>
              </a:rPr>
              <a:t> </a:t>
            </a:r>
            <a:r>
              <a:rPr lang="en-US" sz="2800" spc="10" dirty="0">
                <a:solidFill>
                  <a:srgbClr val="FFC000"/>
                </a:solidFill>
                <a:cs typeface="Calibri"/>
              </a:rPr>
              <a:t>basophils or </a:t>
            </a:r>
            <a:r>
              <a:rPr lang="en-US" sz="2800" spc="10" dirty="0" err="1">
                <a:solidFill>
                  <a:srgbClr val="FFC000"/>
                </a:solidFill>
                <a:cs typeface="Calibri"/>
              </a:rPr>
              <a:t>chromophobes</a:t>
            </a:r>
            <a:endParaRPr sz="2800" spc="10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328152" y="1270127"/>
            <a:ext cx="92653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 smtClean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43840" y="1696847"/>
            <a:ext cx="4721614" cy="4216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2740" i="1" spc="10" dirty="0">
                <a:solidFill>
                  <a:srgbClr val="FFFFFF"/>
                </a:solidFill>
                <a:latin typeface="Arial"/>
                <a:cs typeface="Arial"/>
              </a:rPr>
              <a:t>Acidophils </a:t>
            </a:r>
            <a:r>
              <a:rPr sz="2740" spc="10" dirty="0">
                <a:solidFill>
                  <a:srgbClr val="FFFFFF"/>
                </a:solidFill>
                <a:latin typeface="Calibri"/>
                <a:cs typeface="Calibri"/>
              </a:rPr>
              <a:t>are of two cell types: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24612" y="2123948"/>
            <a:ext cx="535665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2800" spc="10" dirty="0">
                <a:solidFill>
                  <a:srgbClr val="FFFF00"/>
                </a:solidFill>
                <a:latin typeface="Calibri"/>
                <a:cs typeface="Calibri"/>
              </a:rPr>
              <a:t>lactotrophs, which secrete </a:t>
            </a:r>
            <a:r>
              <a:rPr sz="2800" spc="10" dirty="0" smtClean="0">
                <a:solidFill>
                  <a:srgbClr val="FFFF00"/>
                </a:solidFill>
                <a:latin typeface="Calibri"/>
                <a:cs typeface="Calibri"/>
              </a:rPr>
              <a:t>prolactin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24612" y="2550668"/>
            <a:ext cx="7316875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2800" spc="10" dirty="0">
                <a:solidFill>
                  <a:srgbClr val="FFFF00"/>
                </a:solidFill>
                <a:latin typeface="Calibri"/>
                <a:cs typeface="Calibri"/>
              </a:rPr>
              <a:t>somatotrophs, which secrete GH (</a:t>
            </a:r>
            <a:r>
              <a:rPr sz="2800" spc="10" dirty="0" err="1" smtClean="0">
                <a:solidFill>
                  <a:srgbClr val="FFFF00"/>
                </a:solidFill>
                <a:latin typeface="Calibri"/>
                <a:cs typeface="Calibri"/>
              </a:rPr>
              <a:t>somatotrophi</a:t>
            </a:r>
            <a:r>
              <a:rPr lang="en-US" sz="2800" spc="10" dirty="0" err="1" smtClean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lang="en-US" sz="2800" spc="10" dirty="0" smtClean="0">
                <a:solidFill>
                  <a:srgbClr val="FFFF00"/>
                </a:solidFill>
                <a:latin typeface="Calibri"/>
                <a:cs typeface="Calibri"/>
              </a:rPr>
              <a:t>)</a:t>
            </a:r>
            <a:r>
              <a:rPr sz="2800" spc="10" dirty="0" smtClean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5179" y="3048000"/>
            <a:ext cx="8814021" cy="1431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00" spc="10" dirty="0">
                <a:solidFill>
                  <a:srgbClr val="FFFFFF"/>
                </a:solidFill>
                <a:latin typeface="Calibri"/>
                <a:cs typeface="Calibri"/>
              </a:rPr>
              <a:t>These hormones, which are simple polypeptides with</a:t>
            </a:r>
            <a:endParaRPr sz="3100" dirty="0"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100" spc="10" dirty="0">
                <a:solidFill>
                  <a:srgbClr val="FFFFFF"/>
                </a:solidFill>
                <a:latin typeface="Calibri"/>
                <a:cs typeface="Calibri"/>
              </a:rPr>
              <a:t>similar amino acid sequences, mainly </a:t>
            </a:r>
            <a:r>
              <a:rPr sz="3100" spc="10" dirty="0" smtClean="0">
                <a:solidFill>
                  <a:srgbClr val="FFFFFF"/>
                </a:solidFill>
                <a:latin typeface="Calibri"/>
                <a:cs typeface="Calibri"/>
              </a:rPr>
              <a:t>affect</a:t>
            </a:r>
            <a:r>
              <a:rPr lang="ar-IQ" sz="31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10" dirty="0" smtClean="0">
                <a:solidFill>
                  <a:srgbClr val="FFFFFF"/>
                </a:solidFill>
                <a:latin typeface="Calibri"/>
                <a:cs typeface="Calibri"/>
              </a:rPr>
              <a:t>peripheral </a:t>
            </a:r>
            <a:r>
              <a:rPr sz="3100" spc="10" dirty="0">
                <a:solidFill>
                  <a:srgbClr val="FFFFFF"/>
                </a:solidFill>
                <a:latin typeface="Calibri"/>
                <a:cs typeface="Calibri"/>
              </a:rPr>
              <a:t>tissues directly.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43840" y="5021478"/>
            <a:ext cx="8900160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391" algn="l" rtl="0">
              <a:lnSpc>
                <a:spcPct val="100000"/>
              </a:lnSpc>
            </a:pPr>
            <a:r>
              <a:rPr sz="3100" spc="10" dirty="0">
                <a:solidFill>
                  <a:srgbClr val="FFFFFF"/>
                </a:solidFill>
                <a:latin typeface="Calibri"/>
                <a:cs typeface="Calibri"/>
              </a:rPr>
              <a:t>Stimulation and inhibition of secretion via the</a:t>
            </a:r>
            <a:endParaRPr sz="3100" dirty="0"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100" spc="10" dirty="0">
                <a:solidFill>
                  <a:srgbClr val="FFFFFF"/>
                </a:solidFill>
                <a:latin typeface="Calibri"/>
                <a:cs typeface="Calibri"/>
              </a:rPr>
              <a:t>hypothalamus is influenced by </a:t>
            </a:r>
            <a:r>
              <a:rPr sz="2800" spc="10" dirty="0">
                <a:solidFill>
                  <a:srgbClr val="FFFF00"/>
                </a:solidFill>
                <a:latin typeface="Calibri"/>
                <a:cs typeface="Calibri"/>
              </a:rPr>
              <a:t>neural stimuli</a:t>
            </a:r>
            <a:r>
              <a:rPr sz="31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0" y="40983"/>
            <a:ext cx="9144000" cy="603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2000" i="1" spc="10" dirty="0">
                <a:solidFill>
                  <a:srgbClr val="FFFFFF"/>
                </a:solidFill>
                <a:latin typeface="Arial"/>
                <a:cs typeface="Arial"/>
              </a:rPr>
              <a:t>Basophils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secrete hormones that affect other </a:t>
            </a:r>
            <a:r>
              <a:rPr sz="2000" spc="10" dirty="0" smtClean="0">
                <a:solidFill>
                  <a:srgbClr val="FFFFFF"/>
                </a:solidFill>
                <a:latin typeface="Calibri"/>
                <a:cs typeface="Calibri"/>
              </a:rPr>
              <a:t>endocrine</a:t>
            </a:r>
            <a:r>
              <a:rPr lang="ar-IQ" sz="2000" dirty="0">
                <a:latin typeface="Calibri"/>
                <a:cs typeface="Calibri"/>
              </a:rPr>
              <a:t> </a:t>
            </a:r>
            <a:r>
              <a:rPr sz="2000" spc="10" dirty="0" smtClean="0">
                <a:solidFill>
                  <a:srgbClr val="FFFFFF"/>
                </a:solidFill>
                <a:latin typeface="Calibri"/>
                <a:cs typeface="Calibri"/>
              </a:rPr>
              <a:t>glands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74676" algn="l" rt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The hypothalamic control is mainly </a:t>
            </a:r>
            <a:r>
              <a:rPr sz="2000" spc="10" dirty="0">
                <a:solidFill>
                  <a:srgbClr val="FFFF00"/>
                </a:solidFill>
                <a:latin typeface="Calibri"/>
                <a:cs typeface="Calibri"/>
              </a:rPr>
              <a:t>stimulatory.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2000" spc="10" dirty="0" smtClean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lang="ar-IQ" sz="2000" dirty="0">
                <a:latin typeface="Calibri"/>
                <a:cs typeface="Calibri"/>
              </a:rPr>
              <a:t> </a:t>
            </a:r>
            <a:r>
              <a:rPr sz="2000" spc="10" dirty="0" smtClean="0">
                <a:solidFill>
                  <a:srgbClr val="FFFFFF"/>
                </a:solidFill>
                <a:latin typeface="Calibri"/>
                <a:cs typeface="Calibri"/>
              </a:rPr>
              <a:t>three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cell </a:t>
            </a:r>
            <a:r>
              <a:rPr sz="2000" spc="10" dirty="0" smtClean="0">
                <a:solidFill>
                  <a:srgbClr val="FFFFFF"/>
                </a:solidFill>
                <a:latin typeface="Calibri"/>
                <a:cs typeface="Calibri"/>
              </a:rPr>
              <a:t>types:</a:t>
            </a:r>
            <a:endParaRPr lang="ar-IQ" sz="2000" spc="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just" rtl="0"/>
            <a:r>
              <a:rPr lang="en-US" sz="2000" spc="10" dirty="0" err="1">
                <a:solidFill>
                  <a:srgbClr val="FFFF00"/>
                </a:solidFill>
                <a:cs typeface="Calibri"/>
              </a:rPr>
              <a:t>Corticotrophs</a:t>
            </a:r>
            <a:r>
              <a:rPr lang="en-US" sz="2000" spc="10" dirty="0">
                <a:solidFill>
                  <a:srgbClr val="FFFF00"/>
                </a:solidFill>
                <a:cs typeface="Calibri"/>
              </a:rPr>
              <a:t>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synthesize a large polypeptide (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pro-</a:t>
            </a:r>
            <a:r>
              <a:rPr lang="en-US" sz="2000" spc="10" dirty="0" err="1" smtClean="0">
                <a:solidFill>
                  <a:srgbClr val="FFFFFF"/>
                </a:solidFill>
                <a:cs typeface="Calibri"/>
              </a:rPr>
              <a:t>opiomelanocortin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), which is a precursor of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both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adrenocorticotrophic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hormone (ACTH; corticotrophin)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and</a:t>
            </a:r>
            <a:r>
              <a:rPr lang="en-US" sz="2000" dirty="0" smtClean="0">
                <a:cs typeface="Calibri"/>
              </a:rPr>
              <a:t> </a:t>
            </a:r>
            <a:r>
              <a:rPr lang="el-GR" sz="2000" spc="10" dirty="0" smtClean="0">
                <a:solidFill>
                  <a:srgbClr val="FFFFFF"/>
                </a:solidFill>
                <a:cs typeface="Calibri"/>
              </a:rPr>
              <a:t>β-</a:t>
            </a:r>
            <a:r>
              <a:rPr lang="en-US" sz="2000" spc="10" dirty="0" err="1" smtClean="0">
                <a:solidFill>
                  <a:srgbClr val="FFFFFF"/>
                </a:solidFill>
                <a:cs typeface="Calibri"/>
              </a:rPr>
              <a:t>lipotrophin</a:t>
            </a:r>
            <a:endParaRPr lang="en-US" sz="2000" spc="10" dirty="0" smtClean="0">
              <a:solidFill>
                <a:srgbClr val="FFFFFF"/>
              </a:solidFill>
              <a:cs typeface="Calibri"/>
            </a:endParaRPr>
          </a:p>
          <a:p>
            <a:pPr algn="just" rtl="0"/>
            <a:r>
              <a:rPr lang="en-US" sz="2000" spc="10" dirty="0">
                <a:solidFill>
                  <a:srgbClr val="FFFFFF"/>
                </a:solidFill>
                <a:cs typeface="Calibri"/>
              </a:rPr>
              <a:t>Secretion of these hormones occurs in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parallel</a:t>
            </a:r>
            <a:endParaRPr lang="en-US" sz="2000" spc="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74676" algn="just" rtl="0">
              <a:lnSpc>
                <a:spcPct val="100000"/>
              </a:lnSpc>
            </a:pPr>
            <a:r>
              <a:rPr lang="en-US" sz="2000" spc="10" dirty="0">
                <a:solidFill>
                  <a:srgbClr val="FFFF00"/>
                </a:solidFill>
                <a:cs typeface="Calibri"/>
              </a:rPr>
              <a:t>Adrenocorticotrophic hormone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stimulates the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synthesis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and secretion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of steroids, and maintains adrenal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cortical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growth.</a:t>
            </a:r>
          </a:p>
          <a:p>
            <a:pPr algn="l" rtl="0"/>
            <a:r>
              <a:rPr lang="en-US" sz="2000" spc="10" dirty="0" err="1">
                <a:solidFill>
                  <a:srgbClr val="FFFF00"/>
                </a:solidFill>
                <a:cs typeface="Calibri"/>
              </a:rPr>
              <a:t>Gonadotrophs</a:t>
            </a:r>
            <a:r>
              <a:rPr lang="en-US" sz="2000" spc="10" dirty="0">
                <a:solidFill>
                  <a:srgbClr val="FFFF00"/>
                </a:solidFill>
                <a:cs typeface="Calibri"/>
              </a:rPr>
              <a:t>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secrete the </a:t>
            </a:r>
            <a:r>
              <a:rPr lang="en-US" sz="2000" spc="10" dirty="0" err="1">
                <a:solidFill>
                  <a:srgbClr val="FFFFFF"/>
                </a:solidFill>
                <a:cs typeface="Calibri"/>
              </a:rPr>
              <a:t>gonadotrophins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,</a:t>
            </a:r>
            <a:r>
              <a:rPr lang="en-US" sz="2000" dirty="0">
                <a:cs typeface="Calibri"/>
              </a:rPr>
              <a:t> </a:t>
            </a:r>
            <a:r>
              <a:rPr lang="en-US" sz="2000" spc="10" dirty="0" err="1">
                <a:solidFill>
                  <a:srgbClr val="FFFFFF"/>
                </a:solidFill>
                <a:cs typeface="Calibri"/>
              </a:rPr>
              <a:t>folliclestimulating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 hormone (FSH) and luteinizing hormone (LH), which act on the gonads</a:t>
            </a:r>
          </a:p>
          <a:p>
            <a:pPr algn="l" rtl="0"/>
            <a:r>
              <a:rPr lang="en-US" sz="2000" spc="1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spc="10" dirty="0" err="1">
                <a:solidFill>
                  <a:srgbClr val="FFFF00"/>
                </a:solidFill>
                <a:cs typeface="Calibri"/>
              </a:rPr>
              <a:t>Thyrotrophs</a:t>
            </a:r>
            <a:r>
              <a:rPr lang="en-US" sz="2000" spc="10" dirty="0">
                <a:solidFill>
                  <a:srgbClr val="FFFF00"/>
                </a:solidFill>
                <a:cs typeface="Calibri"/>
              </a:rPr>
              <a:t>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secrete TSH (</a:t>
            </a:r>
            <a:r>
              <a:rPr lang="en-US" sz="2000" spc="10" dirty="0" err="1">
                <a:solidFill>
                  <a:srgbClr val="FFFFFF"/>
                </a:solidFill>
                <a:cs typeface="Calibri"/>
              </a:rPr>
              <a:t>thyrotrophin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), which acts</a:t>
            </a:r>
            <a:r>
              <a:rPr lang="en-US" sz="2000" dirty="0">
                <a:cs typeface="Calibri"/>
              </a:rPr>
              <a:t>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on the thyroid gland</a:t>
            </a:r>
          </a:p>
          <a:p>
            <a:pPr algn="l" rtl="0"/>
            <a:r>
              <a:rPr lang="en-US" sz="2000" spc="10" dirty="0" err="1">
                <a:solidFill>
                  <a:srgbClr val="FFFF00"/>
                </a:solidFill>
                <a:cs typeface="Calibri"/>
              </a:rPr>
              <a:t>Thyrotrophs</a:t>
            </a:r>
            <a:r>
              <a:rPr lang="en-US" sz="2000" spc="10" dirty="0">
                <a:solidFill>
                  <a:srgbClr val="FFFF00"/>
                </a:solidFill>
                <a:cs typeface="Calibri"/>
              </a:rPr>
              <a:t>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secrete TSH (</a:t>
            </a:r>
            <a:r>
              <a:rPr lang="en-US" sz="2000" spc="10" dirty="0" err="1">
                <a:solidFill>
                  <a:srgbClr val="FFFFFF"/>
                </a:solidFill>
                <a:cs typeface="Calibri"/>
              </a:rPr>
              <a:t>thyrotrophin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), which acts</a:t>
            </a:r>
            <a:r>
              <a:rPr lang="en-US" sz="2000" dirty="0">
                <a:cs typeface="Calibri"/>
              </a:rPr>
              <a:t>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on the thyroid gland.</a:t>
            </a:r>
          </a:p>
          <a:p>
            <a:pPr marL="91439" algn="l" rtl="0">
              <a:lnSpc>
                <a:spcPct val="100000"/>
              </a:lnSpc>
            </a:pPr>
            <a:r>
              <a:rPr lang="en-US" sz="2000" spc="10" dirty="0">
                <a:solidFill>
                  <a:srgbClr val="FFFFFF"/>
                </a:solidFill>
                <a:cs typeface="Calibri"/>
              </a:rPr>
              <a:t>  These hormones are structurally similar</a:t>
            </a:r>
            <a:r>
              <a:rPr lang="en-US" sz="2000" dirty="0">
                <a:cs typeface="Calibri"/>
              </a:rPr>
              <a:t>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glycoproteins consisting of two subunits, α and β.</a:t>
            </a:r>
            <a:endParaRPr lang="en-US" sz="2000" dirty="0">
              <a:cs typeface="Calibri"/>
            </a:endParaRPr>
          </a:p>
          <a:p>
            <a:pPr algn="l" rtl="0"/>
            <a:r>
              <a:rPr lang="en-US" sz="2000" spc="10" dirty="0">
                <a:solidFill>
                  <a:srgbClr val="FFFFFF"/>
                </a:solidFill>
                <a:cs typeface="Calibri"/>
              </a:rPr>
              <a:t>The α -subunit is common to all three hormones; the</a:t>
            </a:r>
            <a:r>
              <a:rPr lang="en-US" sz="2000" dirty="0">
                <a:cs typeface="Calibri"/>
              </a:rPr>
              <a:t>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β -subunit is important for receptor recognition.</a:t>
            </a:r>
          </a:p>
          <a:p>
            <a:pPr algn="l" rtl="0"/>
            <a:r>
              <a:rPr lang="en-US" sz="2000" spc="10" dirty="0" err="1">
                <a:solidFill>
                  <a:srgbClr val="FFFF00"/>
                </a:solidFill>
                <a:cs typeface="Calibri"/>
              </a:rPr>
              <a:t>Chromophobes</a:t>
            </a:r>
            <a:r>
              <a:rPr lang="en-US" sz="2000" spc="10" dirty="0">
                <a:solidFill>
                  <a:srgbClr val="FFFF00"/>
                </a:solidFill>
                <a:cs typeface="Calibri"/>
              </a:rPr>
              <a:t>,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once thought to be inactive, do contain secretory granules</a:t>
            </a:r>
            <a:endParaRPr lang="en-US" sz="2000" dirty="0">
              <a:cs typeface="Calibri"/>
            </a:endParaRPr>
          </a:p>
          <a:p>
            <a:pPr marL="74676" algn="just" rtl="0">
              <a:lnSpc>
                <a:spcPct val="100000"/>
              </a:lnSpc>
            </a:pPr>
            <a:endParaRPr lang="ar-IQ" sz="2600" spc="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just" rtl="0">
              <a:lnSpc>
                <a:spcPct val="100000"/>
              </a:lnSpc>
            </a:pPr>
            <a:endParaRPr sz="2600" dirty="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5080533"/>
            <a:ext cx="161904" cy="4001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4676" algn="l" rtl="0">
              <a:lnSpc>
                <a:spcPct val="100000"/>
              </a:lnSpc>
            </a:pPr>
            <a:r>
              <a:rPr sz="2600" spc="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0" y="653795"/>
            <a:ext cx="8474559" cy="55504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244"/>
            <a:ext cx="9144000" cy="64297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28600" y="152400"/>
            <a:ext cx="7604760" cy="540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algn="just" rtl="0">
              <a:lnSpc>
                <a:spcPct val="100000"/>
              </a:lnSpc>
            </a:pPr>
            <a:r>
              <a:rPr sz="3170" spc="10" dirty="0" smtClean="0">
                <a:solidFill>
                  <a:srgbClr val="FFFF00"/>
                </a:solidFill>
                <a:latin typeface="Calibri"/>
                <a:cs typeface="Calibri"/>
              </a:rPr>
              <a:t>Extra hypothalamic neural stimuli modify, and at</a:t>
            </a:r>
            <a:r>
              <a:rPr lang="en-US" sz="2800" spc="10" dirty="0" smtClean="0">
                <a:solidFill>
                  <a:srgbClr val="FFFF00"/>
                </a:solidFill>
                <a:cs typeface="Calibri"/>
              </a:rPr>
              <a:t> times over-ride, other control mechanisms Physical or emotional stress and mental illness</a:t>
            </a:r>
            <a:endParaRPr lang="en-US" sz="2800" dirty="0" smtClean="0">
              <a:cs typeface="Calibri"/>
            </a:endParaRPr>
          </a:p>
          <a:p>
            <a:pPr algn="just" rtl="0"/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may give similar findings to, and even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precipitate, endocrine disease.</a:t>
            </a:r>
          </a:p>
          <a:p>
            <a:pPr algn="just" rtl="0"/>
            <a:r>
              <a:rPr lang="en-US" sz="2800" spc="10" dirty="0" smtClean="0">
                <a:solidFill>
                  <a:srgbClr val="FFFF00"/>
                </a:solidFill>
                <a:cs typeface="Calibri"/>
              </a:rPr>
              <a:t>The stress caused by insulin-induce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spc="10" dirty="0" err="1" smtClean="0">
                <a:solidFill>
                  <a:srgbClr val="FFFF00"/>
                </a:solidFill>
                <a:cs typeface="Calibri"/>
              </a:rPr>
              <a:t>hypoglycaemia</a:t>
            </a:r>
            <a:r>
              <a:rPr lang="en-US" sz="2800" spc="10" dirty="0" smtClean="0">
                <a:solidFill>
                  <a:srgbClr val="FFFF00"/>
                </a:solidFill>
                <a:cs typeface="Calibri"/>
              </a:rPr>
              <a:t> is used to test anterior pituitary</a:t>
            </a:r>
            <a:endParaRPr lang="en-US" sz="2800" dirty="0" smtClean="0">
              <a:cs typeface="Calibri"/>
            </a:endParaRPr>
          </a:p>
          <a:p>
            <a:pPr algn="just" rtl="0"/>
            <a:r>
              <a:rPr lang="en-US" sz="2800" spc="10" dirty="0" smtClean="0">
                <a:solidFill>
                  <a:srgbClr val="FFFF00"/>
                </a:solidFill>
                <a:cs typeface="Calibri"/>
              </a:rPr>
              <a:t>function.</a:t>
            </a:r>
          </a:p>
          <a:p>
            <a:pPr marL="91440" algn="just">
              <a:lnSpc>
                <a:spcPct val="100000"/>
              </a:lnSpc>
            </a:pP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Stress may also stimulate the secretion of ADH</a:t>
            </a:r>
            <a:endParaRPr lang="en-US" sz="2800" dirty="0" smtClean="0">
              <a:cs typeface="Calibri"/>
            </a:endParaRPr>
          </a:p>
          <a:p>
            <a:pPr algn="just" rtl="0"/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from the posterior pituitary</a:t>
            </a:r>
            <a:endParaRPr lang="en-US" sz="2800" dirty="0" smtClean="0">
              <a:cs typeface="Calibri"/>
            </a:endParaRPr>
          </a:p>
          <a:p>
            <a:pPr algn="l" rtl="0"/>
            <a:endParaRPr lang="en-US" sz="2800" dirty="0">
              <a:cs typeface="Calibri"/>
            </a:endParaRPr>
          </a:p>
          <a:p>
            <a:pPr algn="l" rtl="0"/>
            <a:r>
              <a:rPr lang="ar-IQ" sz="3170" spc="1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endParaRPr sz="3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" y="-29154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8203" y="-39315"/>
            <a:ext cx="9143999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2000" spc="10" dirty="0">
                <a:solidFill>
                  <a:srgbClr val="FFFF00"/>
                </a:solidFill>
                <a:latin typeface="Calibri"/>
                <a:cs typeface="+mj-cs"/>
              </a:rPr>
              <a:t>Feedback control </a:t>
            </a:r>
            <a:r>
              <a:rPr sz="2000" spc="10" dirty="0">
                <a:solidFill>
                  <a:srgbClr val="FFFFFF"/>
                </a:solidFill>
                <a:latin typeface="Calibri"/>
                <a:cs typeface="+mj-cs"/>
              </a:rPr>
              <a:t>is mediated by the concentrations </a:t>
            </a:r>
            <a:r>
              <a:rPr sz="2000" spc="10" dirty="0" smtClean="0">
                <a:solidFill>
                  <a:srgbClr val="FFFFFF"/>
                </a:solidFill>
                <a:latin typeface="Calibri"/>
                <a:cs typeface="+mj-cs"/>
              </a:rPr>
              <a:t>of</a:t>
            </a:r>
            <a:endParaRPr lang="ar-IQ" sz="2000" spc="10" dirty="0" smtClean="0">
              <a:solidFill>
                <a:srgbClr val="FFFFFF"/>
              </a:solidFill>
              <a:latin typeface="Calibri"/>
              <a:cs typeface="+mj-cs"/>
            </a:endParaRPr>
          </a:p>
          <a:p>
            <a:pPr algn="l" rtl="0"/>
            <a:r>
              <a:rPr lang="en-US" sz="2000" spc="10" dirty="0">
                <a:solidFill>
                  <a:srgbClr val="FFFFFF"/>
                </a:solidFill>
                <a:cs typeface="+mj-cs"/>
              </a:rPr>
              <a:t>circulating target-cell hormones; a rising </a:t>
            </a:r>
            <a:r>
              <a:rPr lang="en-US" sz="2000" spc="10" dirty="0" smtClean="0">
                <a:solidFill>
                  <a:srgbClr val="FFFFFF"/>
                </a:solidFill>
                <a:cs typeface="+mj-cs"/>
              </a:rPr>
              <a:t>concentration</a:t>
            </a:r>
            <a:r>
              <a:rPr lang="en-US" sz="2000" spc="10" dirty="0">
                <a:solidFill>
                  <a:srgbClr val="FFFFFF"/>
                </a:solidFill>
                <a:cs typeface="+mj-cs"/>
              </a:rPr>
              <a:t> usually suppresses trophic hormone </a:t>
            </a:r>
            <a:r>
              <a:rPr lang="en-US" sz="2000" spc="10" dirty="0" smtClean="0">
                <a:solidFill>
                  <a:srgbClr val="FFFFFF"/>
                </a:solidFill>
                <a:cs typeface="+mj-cs"/>
              </a:rPr>
              <a:t>secretion</a:t>
            </a:r>
            <a:r>
              <a:rPr lang="en-US" sz="2000" spc="10" dirty="0">
                <a:solidFill>
                  <a:srgbClr val="FFFFFF"/>
                </a:solidFill>
                <a:cs typeface="+mj-cs"/>
              </a:rPr>
              <a:t> </a:t>
            </a:r>
            <a:endParaRPr lang="en-US" sz="2000" spc="10" dirty="0" smtClean="0">
              <a:solidFill>
                <a:srgbClr val="FFFFFF"/>
              </a:solidFill>
              <a:cs typeface="+mj-cs"/>
            </a:endParaRPr>
          </a:p>
          <a:p>
            <a:pPr algn="l" rtl="0"/>
            <a:r>
              <a:rPr lang="en-US" sz="2000" spc="10" dirty="0" smtClean="0">
                <a:solidFill>
                  <a:srgbClr val="FFFFFF"/>
                </a:solidFill>
                <a:cs typeface="+mj-cs"/>
              </a:rPr>
              <a:t>This </a:t>
            </a:r>
            <a:r>
              <a:rPr lang="en-US" sz="2000" spc="10" dirty="0">
                <a:solidFill>
                  <a:srgbClr val="FFFFFF"/>
                </a:solidFill>
                <a:cs typeface="+mj-cs"/>
              </a:rPr>
              <a:t>negative feedback may directly suppress</a:t>
            </a:r>
            <a:endParaRPr lang="en-US" sz="2000" dirty="0">
              <a:cs typeface="+mj-cs"/>
            </a:endParaRPr>
          </a:p>
          <a:p>
            <a:pPr algn="l" rtl="0"/>
            <a:r>
              <a:rPr lang="en-US" sz="2000" spc="10" dirty="0">
                <a:solidFill>
                  <a:srgbClr val="FFFFFF"/>
                </a:solidFill>
                <a:cs typeface="+mj-cs"/>
              </a:rPr>
              <a:t>hypothalamic hormone secretion or may modify its </a:t>
            </a:r>
            <a:r>
              <a:rPr lang="en-US" sz="2000" spc="10" dirty="0" smtClean="0">
                <a:solidFill>
                  <a:srgbClr val="FFFFFF"/>
                </a:solidFill>
                <a:cs typeface="+mj-cs"/>
              </a:rPr>
              <a:t>effect</a:t>
            </a:r>
            <a:r>
              <a:rPr lang="en-US" sz="2000" dirty="0" smtClean="0">
                <a:cs typeface="+mj-cs"/>
              </a:rPr>
              <a:t> </a:t>
            </a:r>
            <a:r>
              <a:rPr lang="en-US" sz="2000" spc="10" dirty="0" smtClean="0">
                <a:solidFill>
                  <a:srgbClr val="FFFFFF"/>
                </a:solidFill>
                <a:cs typeface="+mj-cs"/>
              </a:rPr>
              <a:t>on </a:t>
            </a:r>
            <a:r>
              <a:rPr lang="en-US" sz="2000" spc="10" dirty="0">
                <a:solidFill>
                  <a:srgbClr val="FFFFFF"/>
                </a:solidFill>
                <a:cs typeface="+mj-cs"/>
              </a:rPr>
              <a:t>pituitary cells </a:t>
            </a:r>
            <a:r>
              <a:rPr lang="en-US" sz="2000" spc="10" dirty="0">
                <a:solidFill>
                  <a:srgbClr val="FFFF00"/>
                </a:solidFill>
                <a:cs typeface="+mj-cs"/>
              </a:rPr>
              <a:t>(long feedback loop</a:t>
            </a:r>
            <a:r>
              <a:rPr lang="en-US" sz="2000" spc="10" dirty="0" smtClean="0">
                <a:solidFill>
                  <a:srgbClr val="FFFFFF"/>
                </a:solidFill>
                <a:cs typeface="+mj-cs"/>
              </a:rPr>
              <a:t> </a:t>
            </a:r>
          </a:p>
          <a:p>
            <a:pPr marL="77723" algn="l" rtl="0">
              <a:lnSpc>
                <a:spcPct val="100000"/>
              </a:lnSpc>
            </a:pPr>
            <a:r>
              <a:rPr lang="en-US" sz="2000" spc="10" dirty="0">
                <a:solidFill>
                  <a:srgbClr val="FFFFFF"/>
                </a:solidFill>
                <a:cs typeface="+mj-cs"/>
              </a:rPr>
              <a:t>The secretion of hypothalamic hormones may also be</a:t>
            </a:r>
            <a:endParaRPr lang="en-US" sz="2000" dirty="0">
              <a:cs typeface="+mj-cs"/>
            </a:endParaRPr>
          </a:p>
          <a:p>
            <a:pPr algn="l" rtl="0"/>
            <a:r>
              <a:rPr lang="en-US" sz="2000" spc="10" dirty="0">
                <a:solidFill>
                  <a:srgbClr val="FFFFFF"/>
                </a:solidFill>
                <a:cs typeface="+mj-cs"/>
              </a:rPr>
              <a:t>suppressed by rising concentrations of pituitary hormone</a:t>
            </a:r>
            <a:endParaRPr lang="en-US" sz="2000" dirty="0">
              <a:cs typeface="+mj-cs"/>
            </a:endParaRPr>
          </a:p>
          <a:p>
            <a:pPr algn="l" rtl="0"/>
            <a:r>
              <a:rPr lang="en-US" sz="2000" spc="10" dirty="0">
                <a:solidFill>
                  <a:srgbClr val="FFFFFF"/>
                </a:solidFill>
                <a:cs typeface="+mj-cs"/>
              </a:rPr>
              <a:t>in </a:t>
            </a:r>
            <a:r>
              <a:rPr lang="en-US" sz="2000" spc="10" dirty="0">
                <a:solidFill>
                  <a:srgbClr val="FFFF00"/>
                </a:solidFill>
                <a:cs typeface="+mj-cs"/>
              </a:rPr>
              <a:t>a short feedback loop</a:t>
            </a:r>
            <a:r>
              <a:rPr lang="en-US" sz="2000" spc="10" dirty="0">
                <a:solidFill>
                  <a:srgbClr val="FFFFFF"/>
                </a:solidFill>
                <a:cs typeface="+mj-cs"/>
              </a:rPr>
              <a:t>.</a:t>
            </a:r>
            <a:endParaRPr lang="en-US" sz="2000" dirty="0">
              <a:cs typeface="+mj-cs"/>
            </a:endParaRPr>
          </a:p>
          <a:p>
            <a:pPr algn="l"/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 </a:t>
            </a:r>
            <a:endParaRPr lang="en-US" sz="2700" dirty="0">
              <a:cs typeface="Calibri"/>
            </a:endParaRPr>
          </a:p>
          <a:p>
            <a:pPr marL="0" algn="l" rtl="0">
              <a:lnSpc>
                <a:spcPct val="100000"/>
              </a:lnSpc>
            </a:pPr>
            <a:endParaRPr sz="2700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6" y="2667000"/>
            <a:ext cx="843121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409065" y="331724"/>
            <a:ext cx="6438043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FFFFFF"/>
                </a:solidFill>
                <a:latin typeface="Calibri"/>
                <a:cs typeface="Calibri"/>
              </a:rPr>
              <a:t>Evaluation of anterior pituitary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709162" y="944372"/>
            <a:ext cx="1839151" cy="507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0" y="1371600"/>
            <a:ext cx="9144000" cy="6524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just" rtl="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alibri"/>
                <a:cs typeface="+mj-cs"/>
              </a:rPr>
              <a:t>The </a:t>
            </a:r>
            <a:r>
              <a:rPr sz="2800" spc="10" dirty="0">
                <a:solidFill>
                  <a:srgbClr val="FFFF00"/>
                </a:solidFill>
                <a:latin typeface="Calibri"/>
                <a:cs typeface="+mj-cs"/>
              </a:rPr>
              <a:t>diagnosis of suspected hypopituitarism </a:t>
            </a:r>
            <a:r>
              <a:rPr sz="2800" spc="10" dirty="0" smtClean="0">
                <a:solidFill>
                  <a:srgbClr val="FFFF00"/>
                </a:solidFill>
                <a:latin typeface="Calibri"/>
                <a:cs typeface="+mj-cs"/>
              </a:rPr>
              <a:t>is</a:t>
            </a:r>
            <a:r>
              <a:rPr lang="ar-IQ" sz="2800" dirty="0">
                <a:latin typeface="Calibri"/>
                <a:cs typeface="+mj-cs"/>
              </a:rPr>
              <a:t> </a:t>
            </a:r>
            <a:r>
              <a:rPr sz="2800" spc="10" dirty="0" smtClean="0">
                <a:solidFill>
                  <a:srgbClr val="FFFF00"/>
                </a:solidFill>
                <a:latin typeface="Calibri"/>
                <a:cs typeface="+mj-cs"/>
              </a:rPr>
              <a:t>best </a:t>
            </a:r>
            <a:r>
              <a:rPr sz="2800" spc="10" dirty="0">
                <a:solidFill>
                  <a:srgbClr val="FFFF00"/>
                </a:solidFill>
                <a:latin typeface="Calibri"/>
                <a:cs typeface="+mj-cs"/>
              </a:rPr>
              <a:t>excluded by the direct measurement </a:t>
            </a:r>
            <a:r>
              <a:rPr sz="2800" spc="10" dirty="0" smtClean="0">
                <a:solidFill>
                  <a:srgbClr val="FFFF00"/>
                </a:solidFill>
                <a:latin typeface="Calibri"/>
                <a:cs typeface="+mj-cs"/>
              </a:rPr>
              <a:t>of</a:t>
            </a:r>
            <a:r>
              <a:rPr lang="ar-IQ" sz="2800" dirty="0">
                <a:latin typeface="Calibri"/>
                <a:cs typeface="+mj-cs"/>
              </a:rPr>
              <a:t> </a:t>
            </a:r>
            <a:r>
              <a:rPr sz="2800" spc="10" dirty="0" smtClean="0">
                <a:solidFill>
                  <a:srgbClr val="FFFF00"/>
                </a:solidFill>
                <a:latin typeface="Calibri"/>
                <a:cs typeface="+mj-cs"/>
              </a:rPr>
              <a:t>pituitary </a:t>
            </a:r>
            <a:r>
              <a:rPr sz="2800" spc="10" dirty="0">
                <a:solidFill>
                  <a:srgbClr val="FFFF00"/>
                </a:solidFill>
                <a:latin typeface="Calibri"/>
                <a:cs typeface="+mj-cs"/>
              </a:rPr>
              <a:t>hormones after stimulation or </a:t>
            </a:r>
            <a:r>
              <a:rPr sz="2800" spc="10" dirty="0" smtClean="0">
                <a:solidFill>
                  <a:srgbClr val="FFFF00"/>
                </a:solidFill>
                <a:latin typeface="Calibri"/>
                <a:cs typeface="+mj-cs"/>
              </a:rPr>
              <a:t>by</a:t>
            </a:r>
            <a:r>
              <a:rPr lang="ar-IQ" sz="2800" dirty="0">
                <a:latin typeface="Calibri"/>
                <a:cs typeface="+mj-cs"/>
              </a:rPr>
              <a:t> </a:t>
            </a:r>
            <a:r>
              <a:rPr sz="2800" spc="10" dirty="0" smtClean="0">
                <a:solidFill>
                  <a:srgbClr val="FFFF00"/>
                </a:solidFill>
                <a:latin typeface="Calibri"/>
                <a:cs typeface="+mj-cs"/>
              </a:rPr>
              <a:t>demonstrating </a:t>
            </a:r>
            <a:r>
              <a:rPr sz="2800" spc="10" dirty="0">
                <a:solidFill>
                  <a:srgbClr val="FFFF00"/>
                </a:solidFill>
                <a:latin typeface="Calibri"/>
                <a:cs typeface="+mj-cs"/>
              </a:rPr>
              <a:t>target gland </a:t>
            </a:r>
            <a:r>
              <a:rPr sz="2800" spc="10" dirty="0" err="1">
                <a:solidFill>
                  <a:srgbClr val="FFFF00"/>
                </a:solidFill>
                <a:latin typeface="Calibri"/>
                <a:cs typeface="+mj-cs"/>
              </a:rPr>
              <a:t>hyposecretion</a:t>
            </a:r>
            <a:r>
              <a:rPr sz="2800" spc="10" dirty="0">
                <a:solidFill>
                  <a:srgbClr val="FFFF00"/>
                </a:solidFill>
                <a:latin typeface="Calibri"/>
                <a:cs typeface="+mj-cs"/>
              </a:rPr>
              <a:t> </a:t>
            </a:r>
            <a:r>
              <a:rPr sz="2800" spc="10" dirty="0" smtClean="0">
                <a:solidFill>
                  <a:srgbClr val="FFFF00"/>
                </a:solidFill>
                <a:latin typeface="Calibri"/>
                <a:cs typeface="+mj-cs"/>
              </a:rPr>
              <a:t>after</a:t>
            </a:r>
            <a:r>
              <a:rPr lang="ar-IQ" sz="2800" dirty="0">
                <a:latin typeface="Calibri"/>
                <a:cs typeface="+mj-cs"/>
              </a:rPr>
              <a:t> </a:t>
            </a:r>
            <a:r>
              <a:rPr sz="2800" spc="10" dirty="0" smtClean="0">
                <a:solidFill>
                  <a:srgbClr val="FFFF00"/>
                </a:solidFill>
                <a:latin typeface="Calibri"/>
                <a:cs typeface="+mj-cs"/>
              </a:rPr>
              <a:t>the </a:t>
            </a:r>
            <a:r>
              <a:rPr sz="2800" spc="10" dirty="0">
                <a:solidFill>
                  <a:srgbClr val="FFFF00"/>
                </a:solidFill>
                <a:latin typeface="Calibri"/>
                <a:cs typeface="+mj-cs"/>
              </a:rPr>
              <a:t>administration of the relevant </a:t>
            </a:r>
            <a:r>
              <a:rPr sz="2800" spc="10" dirty="0" smtClean="0">
                <a:solidFill>
                  <a:srgbClr val="FFFF00"/>
                </a:solidFill>
                <a:latin typeface="Calibri"/>
                <a:cs typeface="+mj-cs"/>
              </a:rPr>
              <a:t>trophic</a:t>
            </a:r>
            <a:r>
              <a:rPr lang="en-US" sz="2800" spc="10" dirty="0" smtClean="0">
                <a:solidFill>
                  <a:srgbClr val="FFFF00"/>
                </a:solidFill>
                <a:latin typeface="Calibri"/>
                <a:cs typeface="+mj-cs"/>
              </a:rPr>
              <a:t> hormone</a:t>
            </a:r>
            <a:r>
              <a:rPr lang="ar-IQ" sz="2800" spc="10" dirty="0" smtClean="0">
                <a:solidFill>
                  <a:srgbClr val="FFFF00"/>
                </a:solidFill>
                <a:latin typeface="Calibri"/>
                <a:cs typeface="+mj-cs"/>
              </a:rPr>
              <a:t>.</a:t>
            </a:r>
          </a:p>
          <a:p>
            <a:pPr algn="l" rtl="0"/>
            <a:r>
              <a:rPr lang="ar-IQ" sz="2800" spc="10" dirty="0" smtClean="0">
                <a:solidFill>
                  <a:srgbClr val="FFFF00"/>
                </a:solidFill>
                <a:latin typeface="Calibri"/>
                <a:cs typeface="+mj-cs"/>
              </a:rPr>
              <a:t> </a:t>
            </a:r>
            <a:r>
              <a:rPr lang="en-US" sz="2800" spc="10" dirty="0">
                <a:solidFill>
                  <a:srgbClr val="FFFFFF"/>
                </a:solidFill>
                <a:cs typeface="Calibri"/>
              </a:rPr>
              <a:t>However, prolonged hypopituitarism may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result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in </a:t>
            </a:r>
            <a:r>
              <a:rPr lang="en-US" sz="2800" spc="10" dirty="0">
                <a:solidFill>
                  <a:srgbClr val="FFFF00"/>
                </a:solidFill>
                <a:cs typeface="Calibri"/>
              </a:rPr>
              <a:t>secondary failure of the target gland </a:t>
            </a:r>
            <a:r>
              <a:rPr lang="en-US" sz="2800" spc="10" dirty="0" smtClean="0">
                <a:solidFill>
                  <a:srgbClr val="FFFF00"/>
                </a:solidFill>
                <a:cs typeface="Calibri"/>
              </a:rPr>
              <a:t>with </a:t>
            </a:r>
            <a:r>
              <a:rPr lang="en-US" sz="2800" spc="10" dirty="0">
                <a:solidFill>
                  <a:srgbClr val="FFFF00"/>
                </a:solidFill>
                <a:cs typeface="Calibri"/>
              </a:rPr>
              <a:t>diminished response to </a:t>
            </a:r>
            <a:r>
              <a:rPr lang="en-US" sz="2800" spc="10" dirty="0" smtClean="0">
                <a:solidFill>
                  <a:srgbClr val="FFFF00"/>
                </a:solidFill>
                <a:cs typeface="Calibri"/>
              </a:rPr>
              <a:t>stimulation.</a:t>
            </a:r>
          </a:p>
          <a:p>
            <a:pPr algn="l" rtl="0"/>
            <a:r>
              <a:rPr lang="en-US" sz="2800" spc="10" dirty="0" smtClean="0">
                <a:solidFill>
                  <a:srgbClr val="FFFF00"/>
                </a:solidFill>
                <a:cs typeface="Calibri"/>
              </a:rPr>
              <a:t> </a:t>
            </a:r>
            <a:r>
              <a:rPr lang="en-US" sz="2800" spc="10" dirty="0">
                <a:solidFill>
                  <a:srgbClr val="FFFFFF"/>
                </a:solidFill>
                <a:cs typeface="Calibri"/>
              </a:rPr>
              <a:t>Laboratory tests </a:t>
            </a:r>
            <a:r>
              <a:rPr lang="en-US" sz="2800" spc="10" dirty="0">
                <a:solidFill>
                  <a:srgbClr val="FFFF00"/>
                </a:solidFill>
                <a:cs typeface="Calibri"/>
              </a:rPr>
              <a:t>establish only the presence </a:t>
            </a:r>
            <a:r>
              <a:rPr lang="en-US" sz="2800" spc="10" dirty="0" smtClean="0">
                <a:solidFill>
                  <a:srgbClr val="FFFF00"/>
                </a:solidFill>
                <a:cs typeface="Calibri"/>
              </a:rPr>
              <a:t>or </a:t>
            </a:r>
            <a:r>
              <a:rPr lang="en-US" sz="2800" spc="10" dirty="0">
                <a:solidFill>
                  <a:srgbClr val="FFFF00"/>
                </a:solidFill>
                <a:cs typeface="Calibri"/>
              </a:rPr>
              <a:t>absence of hypopituitarism, </a:t>
            </a:r>
            <a:r>
              <a:rPr lang="en-US" sz="2800" spc="10" dirty="0">
                <a:solidFill>
                  <a:srgbClr val="FFFFFF"/>
                </a:solidFill>
                <a:cs typeface="Calibri"/>
              </a:rPr>
              <a:t>and the cause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must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be </a:t>
            </a:r>
            <a:r>
              <a:rPr lang="en-US" sz="2800" spc="10" dirty="0">
                <a:solidFill>
                  <a:srgbClr val="FFFF00"/>
                </a:solidFill>
                <a:cs typeface="Calibri"/>
              </a:rPr>
              <a:t>sought by other clinical means such </a:t>
            </a:r>
            <a:r>
              <a:rPr lang="en-US" sz="2800" spc="10" dirty="0" smtClean="0">
                <a:solidFill>
                  <a:srgbClr val="FFFF00"/>
                </a:solidFill>
                <a:cs typeface="Calibri"/>
              </a:rPr>
              <a:t>as </a:t>
            </a:r>
            <a:r>
              <a:rPr lang="en-US" sz="2800" spc="10" dirty="0">
                <a:solidFill>
                  <a:srgbClr val="FFFF00"/>
                </a:solidFill>
                <a:cs typeface="Calibri"/>
              </a:rPr>
              <a:t>radiological imaging</a:t>
            </a:r>
            <a:endParaRPr lang="en-US" sz="2800" dirty="0">
              <a:cs typeface="Calibri"/>
            </a:endParaRPr>
          </a:p>
          <a:p>
            <a:pPr algn="l" rtl="0"/>
            <a:endParaRPr lang="en-US" sz="2000" dirty="0">
              <a:cs typeface="Calibri"/>
            </a:endParaRPr>
          </a:p>
          <a:p>
            <a:pPr algn="l" rtl="0"/>
            <a:endParaRPr lang="en-US" sz="2000" dirty="0">
              <a:cs typeface="Calibri"/>
            </a:endParaRPr>
          </a:p>
          <a:p>
            <a:pPr algn="l" rtl="0"/>
            <a:endParaRPr lang="en-US" sz="2000" dirty="0">
              <a:cs typeface="Calibri"/>
            </a:endParaRPr>
          </a:p>
          <a:p>
            <a:pPr marL="0" algn="just" rtl="0">
              <a:lnSpc>
                <a:spcPct val="100000"/>
              </a:lnSpc>
            </a:pPr>
            <a:endParaRPr lang="ar-IQ" sz="2000" spc="10" dirty="0" smtClean="0">
              <a:solidFill>
                <a:srgbClr val="FFFF00"/>
              </a:solidFill>
              <a:latin typeface="Calibri"/>
              <a:cs typeface="+mj-cs"/>
            </a:endParaRPr>
          </a:p>
          <a:p>
            <a:pPr marL="0" algn="l" rtl="0">
              <a:lnSpc>
                <a:spcPct val="100000"/>
              </a:lnSpc>
            </a:pPr>
            <a:endParaRPr lang="ar-IQ" sz="3200" spc="1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lang="ar-IQ" sz="3200" spc="1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718413" y="331724"/>
            <a:ext cx="7827049" cy="487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310" b="1" spc="10" dirty="0">
                <a:solidFill>
                  <a:srgbClr val="FFFF00"/>
                </a:solidFill>
                <a:latin typeface="Arial"/>
                <a:cs typeface="Arial"/>
              </a:rPr>
              <a:t>DISORDERS OF ANTERIOR PITUITARY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183257" y="944372"/>
            <a:ext cx="4891208" cy="487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310" b="1" spc="10" dirty="0">
                <a:solidFill>
                  <a:srgbClr val="FFFF00"/>
                </a:solidFill>
                <a:latin typeface="Arial"/>
                <a:cs typeface="Arial"/>
              </a:rPr>
              <a:t>HORMONE SECRETION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77167" y="1721764"/>
            <a:ext cx="7721281" cy="14727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3170" spc="10" dirty="0">
                <a:solidFill>
                  <a:srgbClr val="FFFFFF"/>
                </a:solidFill>
                <a:latin typeface="Calibri"/>
                <a:cs typeface="Calibri"/>
              </a:rPr>
              <a:t>The main clinical syndromes associated with</a:t>
            </a:r>
            <a:endParaRPr sz="3100" dirty="0"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excessive or deficient anterior pituitary</a:t>
            </a:r>
            <a:endParaRPr sz="3200" dirty="0"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hormone secretion are shown in Table </a:t>
            </a:r>
            <a:r>
              <a:rPr lang="en-US"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bellow.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3282721"/>
            <a:ext cx="7615290" cy="19697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1440" algn="l" rtl="0">
              <a:lnSpc>
                <a:spcPct val="100000"/>
              </a:lnSpc>
            </a:pPr>
            <a:r>
              <a:rPr sz="3200" spc="10" dirty="0">
                <a:solidFill>
                  <a:srgbClr val="FFFF00"/>
                </a:solidFill>
                <a:latin typeface="Calibri"/>
                <a:cs typeface="Calibri"/>
              </a:rPr>
              <a:t>Excessive secretion 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usually involves </a:t>
            </a:r>
            <a:r>
              <a:rPr sz="3200" spc="10" dirty="0">
                <a:solidFill>
                  <a:srgbClr val="FFFF00"/>
                </a:solidFill>
                <a:latin typeface="Calibri"/>
                <a:cs typeface="Calibri"/>
              </a:rPr>
              <a:t>a single</a:t>
            </a:r>
            <a:endParaRPr sz="3200" dirty="0"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200" spc="10" dirty="0">
                <a:solidFill>
                  <a:srgbClr val="FFFF00"/>
                </a:solidFill>
                <a:latin typeface="Calibri"/>
                <a:cs typeface="Calibri"/>
              </a:rPr>
              <a:t>hormone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, but </a:t>
            </a:r>
            <a:r>
              <a:rPr sz="3200" spc="10" dirty="0">
                <a:solidFill>
                  <a:srgbClr val="FFFF00"/>
                </a:solidFill>
                <a:latin typeface="Calibri"/>
                <a:cs typeface="Calibri"/>
              </a:rPr>
              <a:t>deficiencies are often multiple.</a:t>
            </a:r>
            <a:endParaRPr sz="3200" dirty="0"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However, many </a:t>
            </a:r>
            <a:r>
              <a:rPr sz="3200" spc="10" dirty="0">
                <a:solidFill>
                  <a:srgbClr val="FFFF00"/>
                </a:solidFill>
                <a:latin typeface="Calibri"/>
                <a:cs typeface="Calibri"/>
              </a:rPr>
              <a:t>pituitary tumours are non-</a:t>
            </a:r>
            <a:endParaRPr sz="3200" dirty="0"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200" spc="10" dirty="0">
                <a:solidFill>
                  <a:srgbClr val="FFFF00"/>
                </a:solidFill>
                <a:latin typeface="Calibri"/>
                <a:cs typeface="Calibri"/>
              </a:rPr>
              <a:t>secretory and may present clinically with eye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5237353"/>
            <a:ext cx="3283271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3200" spc="10" dirty="0">
                <a:solidFill>
                  <a:srgbClr val="FFFF00"/>
                </a:solidFill>
                <a:latin typeface="Calibri"/>
                <a:cs typeface="Calibri"/>
              </a:rPr>
              <a:t>signs or headaches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335473" y="-228600"/>
            <a:ext cx="4320654" cy="6241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solidFill>
                  <a:srgbClr val="FFFF00"/>
                </a:solidFill>
                <a:latin typeface="Arial"/>
                <a:cs typeface="Arial"/>
              </a:rPr>
              <a:t>Growth hormone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0" y="533400"/>
            <a:ext cx="9144000" cy="6201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cs typeface="+mj-cs"/>
              </a:rPr>
              <a:t>Growth hormone secretion from the </a:t>
            </a:r>
            <a:r>
              <a:rPr sz="2400" spc="10" dirty="0" smtClean="0">
                <a:solidFill>
                  <a:srgbClr val="FFFFFF"/>
                </a:solidFill>
                <a:cs typeface="+mj-cs"/>
              </a:rPr>
              <a:t>anterior</a:t>
            </a:r>
            <a:r>
              <a:rPr lang="ar-IQ" sz="2400" spc="10" dirty="0" smtClean="0">
                <a:solidFill>
                  <a:srgbClr val="FFFFFF"/>
                </a:solidFill>
                <a:cs typeface="+mj-cs"/>
              </a:rPr>
              <a:t> </a:t>
            </a:r>
            <a:r>
              <a:rPr sz="2400" spc="10" dirty="0" smtClean="0">
                <a:solidFill>
                  <a:srgbClr val="FFFFFF"/>
                </a:solidFill>
                <a:cs typeface="+mj-cs"/>
              </a:rPr>
              <a:t>pituitary </a:t>
            </a:r>
            <a:r>
              <a:rPr sz="2400" spc="10" dirty="0">
                <a:solidFill>
                  <a:srgbClr val="FFFFFF"/>
                </a:solidFill>
                <a:cs typeface="+mj-cs"/>
              </a:rPr>
              <a:t>gland is mainly controlled by</a:t>
            </a:r>
            <a:r>
              <a:rPr lang="ar-IQ" sz="2400" spc="10" dirty="0">
                <a:solidFill>
                  <a:srgbClr val="FFFFFF"/>
                </a:solidFill>
                <a:cs typeface="+mj-cs"/>
              </a:rPr>
              <a:t> </a:t>
            </a:r>
            <a:r>
              <a:rPr sz="2400" spc="10" dirty="0">
                <a:solidFill>
                  <a:srgbClr val="FFFFFF"/>
                </a:solidFill>
                <a:cs typeface="+mj-cs"/>
              </a:rPr>
              <a:t>hypothalamic GH releasing </a:t>
            </a:r>
            <a:r>
              <a:rPr sz="2400" spc="10" dirty="0">
                <a:solidFill>
                  <a:srgbClr val="FFFFFF"/>
                </a:solidFill>
                <a:latin typeface="Calibri"/>
                <a:cs typeface="+mj-cs"/>
              </a:rPr>
              <a:t>hormone (</a:t>
            </a:r>
            <a:r>
              <a:rPr sz="2400" spc="10" dirty="0" smtClean="0">
                <a:solidFill>
                  <a:srgbClr val="FFFFFF"/>
                </a:solidFill>
                <a:latin typeface="Calibri"/>
                <a:cs typeface="+mj-cs"/>
              </a:rPr>
              <a:t>GHR</a:t>
            </a:r>
            <a:r>
              <a:rPr lang="ar-IQ" sz="2400" spc="10" dirty="0" smtClean="0">
                <a:solidFill>
                  <a:srgbClr val="FFFFFF"/>
                </a:solidFill>
                <a:latin typeface="Calibri"/>
                <a:cs typeface="+mj-cs"/>
              </a:rPr>
              <a:t>( </a:t>
            </a:r>
            <a:r>
              <a:rPr lang="en-US" sz="2400" spc="10" dirty="0" smtClean="0">
                <a:solidFill>
                  <a:srgbClr val="FFFFFF"/>
                </a:solidFill>
                <a:latin typeface="Calibri"/>
                <a:cs typeface="+mj-cs"/>
              </a:rPr>
              <a:t> </a:t>
            </a:r>
            <a:r>
              <a:rPr lang="en-US" sz="2400" spc="10" dirty="0" smtClean="0">
                <a:solidFill>
                  <a:srgbClr val="FFFFFF"/>
                </a:solidFill>
                <a:cs typeface="+mj-cs"/>
              </a:rPr>
              <a:t>After </a:t>
            </a:r>
            <a:r>
              <a:rPr lang="en-US" sz="2400" spc="10" dirty="0">
                <a:solidFill>
                  <a:srgbClr val="FFFFFF"/>
                </a:solidFill>
                <a:cs typeface="+mj-cs"/>
              </a:rPr>
              <a:t>synthesis by the hypothalamus, this </a:t>
            </a:r>
            <a:r>
              <a:rPr lang="en-US" sz="2400" spc="10" dirty="0" smtClean="0">
                <a:solidFill>
                  <a:srgbClr val="FFFFFF"/>
                </a:solidFill>
                <a:cs typeface="+mj-cs"/>
              </a:rPr>
              <a:t>is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spc="10" dirty="0" smtClean="0">
                <a:solidFill>
                  <a:srgbClr val="FFFFFF"/>
                </a:solidFill>
                <a:cs typeface="+mj-cs"/>
              </a:rPr>
              <a:t>transported </a:t>
            </a:r>
            <a:r>
              <a:rPr lang="en-US" sz="2400" spc="10" dirty="0">
                <a:solidFill>
                  <a:srgbClr val="FFFFFF"/>
                </a:solidFill>
                <a:cs typeface="+mj-cs"/>
              </a:rPr>
              <a:t>via the hypothalamic </a:t>
            </a:r>
            <a:r>
              <a:rPr lang="en-US" sz="2400" spc="10" dirty="0" smtClean="0">
                <a:solidFill>
                  <a:srgbClr val="FFFFFF"/>
                </a:solidFill>
                <a:cs typeface="+mj-cs"/>
              </a:rPr>
              <a:t>portal system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spc="10" dirty="0" smtClean="0">
                <a:solidFill>
                  <a:srgbClr val="FFFFFF"/>
                </a:solidFill>
                <a:cs typeface="+mj-cs"/>
              </a:rPr>
              <a:t>to </a:t>
            </a:r>
            <a:r>
              <a:rPr lang="en-US" sz="2400" spc="10" dirty="0">
                <a:solidFill>
                  <a:srgbClr val="FFFFFF"/>
                </a:solidFill>
                <a:cs typeface="+mj-cs"/>
              </a:rPr>
              <a:t>the </a:t>
            </a:r>
            <a:r>
              <a:rPr lang="en-US" sz="2400" spc="10" dirty="0" err="1">
                <a:solidFill>
                  <a:srgbClr val="FFFF00"/>
                </a:solidFill>
                <a:cs typeface="+mj-cs"/>
              </a:rPr>
              <a:t>somatotrophs</a:t>
            </a:r>
            <a:r>
              <a:rPr lang="en-US" sz="2400" spc="10" dirty="0">
                <a:solidFill>
                  <a:srgbClr val="FFFF00"/>
                </a:solidFill>
                <a:cs typeface="+mj-cs"/>
              </a:rPr>
              <a:t> of the anterior </a:t>
            </a:r>
            <a:r>
              <a:rPr lang="en-US" sz="2400" spc="10" dirty="0" smtClean="0">
                <a:solidFill>
                  <a:srgbClr val="FFFF00"/>
                </a:solidFill>
                <a:cs typeface="+mj-cs"/>
              </a:rPr>
              <a:t>pituitary.</a:t>
            </a:r>
            <a:endParaRPr lang="ar-IQ" sz="2400" spc="10" dirty="0" smtClean="0">
              <a:solidFill>
                <a:srgbClr val="FFFF00"/>
              </a:solidFill>
              <a:cs typeface="+mj-cs"/>
            </a:endParaRPr>
          </a:p>
          <a:p>
            <a:pPr marL="91440" algn="l" rtl="0">
              <a:lnSpc>
                <a:spcPct val="100000"/>
              </a:lnSpc>
            </a:pPr>
            <a:r>
              <a:rPr lang="en-US" sz="2400" spc="10" dirty="0">
                <a:solidFill>
                  <a:srgbClr val="FFFFFF"/>
                </a:solidFill>
                <a:cs typeface="+mj-cs"/>
              </a:rPr>
              <a:t>Secretion of GHRH, and therefore of GH, </a:t>
            </a:r>
            <a:r>
              <a:rPr lang="en-US" sz="2400" spc="10" dirty="0" smtClean="0">
                <a:solidFill>
                  <a:srgbClr val="FFFFFF"/>
                </a:solidFill>
                <a:cs typeface="+mj-cs"/>
              </a:rPr>
              <a:t>is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spc="10" dirty="0" smtClean="0">
                <a:solidFill>
                  <a:srgbClr val="FFFF00"/>
                </a:solidFill>
                <a:cs typeface="+mj-cs"/>
              </a:rPr>
              <a:t>pulsatile, occurring </a:t>
            </a:r>
            <a:r>
              <a:rPr lang="en-US" sz="2400" spc="10" dirty="0">
                <a:solidFill>
                  <a:srgbClr val="FFFF00"/>
                </a:solidFill>
                <a:cs typeface="+mj-cs"/>
              </a:rPr>
              <a:t>about seven or eight times </a:t>
            </a:r>
            <a:r>
              <a:rPr lang="en-US" sz="2400" spc="10" dirty="0" smtClean="0">
                <a:solidFill>
                  <a:srgbClr val="FFFF00"/>
                </a:solidFill>
                <a:cs typeface="+mj-cs"/>
              </a:rPr>
              <a:t>a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spc="10" dirty="0" smtClean="0">
                <a:solidFill>
                  <a:srgbClr val="FFFF00"/>
                </a:solidFill>
                <a:cs typeface="+mj-cs"/>
              </a:rPr>
              <a:t>day</a:t>
            </a:r>
            <a:r>
              <a:rPr lang="en-US" sz="2400" spc="10" dirty="0">
                <a:solidFill>
                  <a:srgbClr val="FFFF00"/>
                </a:solidFill>
                <a:cs typeface="+mj-cs"/>
              </a:rPr>
              <a:t>, usually associated </a:t>
            </a:r>
            <a:r>
              <a:rPr lang="en-US" sz="2400" spc="10" dirty="0" smtClean="0">
                <a:solidFill>
                  <a:srgbClr val="FFFF00"/>
                </a:solidFill>
                <a:cs typeface="+mj-cs"/>
              </a:rPr>
              <a:t>with</a:t>
            </a:r>
          </a:p>
          <a:p>
            <a:pPr algn="l" rtl="0"/>
            <a:r>
              <a:rPr lang="en-US" sz="2400" dirty="0" smtClean="0">
                <a:solidFill>
                  <a:schemeClr val="accent6"/>
                </a:solidFill>
                <a:cs typeface="+mj-cs"/>
              </a:rPr>
              <a:t>exercise, onset </a:t>
            </a:r>
            <a:r>
              <a:rPr lang="en-US" sz="2400" dirty="0">
                <a:solidFill>
                  <a:schemeClr val="accent6"/>
                </a:solidFill>
                <a:cs typeface="+mj-cs"/>
              </a:rPr>
              <a:t>of deep </a:t>
            </a:r>
            <a:r>
              <a:rPr lang="en-US" sz="2400" dirty="0" smtClean="0">
                <a:solidFill>
                  <a:schemeClr val="accent6"/>
                </a:solidFill>
                <a:cs typeface="+mj-cs"/>
              </a:rPr>
              <a:t>sleep, in </a:t>
            </a:r>
            <a:r>
              <a:rPr lang="en-US" sz="2400" dirty="0">
                <a:solidFill>
                  <a:schemeClr val="accent6"/>
                </a:solidFill>
                <a:cs typeface="+mj-cs"/>
              </a:rPr>
              <a:t>response to the falling plasma </a:t>
            </a:r>
            <a:r>
              <a:rPr lang="en-US" sz="2400" dirty="0" smtClean="0">
                <a:solidFill>
                  <a:schemeClr val="accent6"/>
                </a:solidFill>
                <a:cs typeface="+mj-cs"/>
              </a:rPr>
              <a:t>glucose concentration </a:t>
            </a:r>
            <a:r>
              <a:rPr lang="en-US" sz="2400" dirty="0">
                <a:solidFill>
                  <a:schemeClr val="accent6"/>
                </a:solidFill>
                <a:cs typeface="+mj-cs"/>
              </a:rPr>
              <a:t>about an hour after meals</a:t>
            </a:r>
            <a:r>
              <a:rPr lang="en-US" sz="2400" dirty="0" smtClean="0">
                <a:solidFill>
                  <a:schemeClr val="accent6"/>
                </a:solidFill>
                <a:cs typeface="+mj-cs"/>
              </a:rPr>
              <a:t>.</a:t>
            </a:r>
          </a:p>
          <a:p>
            <a:pPr algn="l" rtl="0"/>
            <a:endParaRPr lang="en-US" sz="2400" dirty="0" smtClean="0">
              <a:cs typeface="+mj-cs"/>
            </a:endParaRPr>
          </a:p>
          <a:p>
            <a:pPr algn="l" rtl="0"/>
            <a:r>
              <a:rPr lang="en-US" sz="2400" spc="10" dirty="0">
                <a:solidFill>
                  <a:srgbClr val="FFFFFF"/>
                </a:solidFill>
                <a:cs typeface="+mj-cs"/>
              </a:rPr>
              <a:t>At </a:t>
            </a:r>
            <a:r>
              <a:rPr lang="en-US" sz="2300" spc="10" dirty="0">
                <a:solidFill>
                  <a:schemeClr val="bg1"/>
                </a:solidFill>
                <a:cs typeface="+mj-cs"/>
              </a:rPr>
              <a:t>other times, plasma concentrations are usually very low or undetectable, especially in children.</a:t>
            </a:r>
          </a:p>
          <a:p>
            <a:pPr algn="l" rtl="0"/>
            <a:r>
              <a:rPr lang="en-US" sz="2300" spc="10" dirty="0">
                <a:solidFill>
                  <a:schemeClr val="bg1"/>
                </a:solidFill>
                <a:cs typeface="+mj-cs"/>
              </a:rPr>
              <a:t>Growth hormone release is inhibited in a negative feedback pathway by another hypothalamic hormone, </a:t>
            </a:r>
            <a:r>
              <a:rPr lang="en-US" sz="2300" dirty="0" err="1" smtClean="0">
                <a:solidFill>
                  <a:schemeClr val="bg1"/>
                </a:solidFill>
                <a:cs typeface="+mj-cs"/>
              </a:rPr>
              <a:t>somatostatin</a:t>
            </a:r>
            <a:r>
              <a:rPr lang="en-US" sz="23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2300" dirty="0">
                <a:solidFill>
                  <a:schemeClr val="bg1"/>
                </a:solidFill>
                <a:cs typeface="+mj-cs"/>
              </a:rPr>
              <a:t>(GH-release inhibiting hormone</a:t>
            </a:r>
            <a:r>
              <a:rPr lang="en-US" sz="2300" dirty="0" smtClean="0">
                <a:solidFill>
                  <a:schemeClr val="bg1"/>
                </a:solidFill>
                <a:cs typeface="+mj-cs"/>
              </a:rPr>
              <a:t>).</a:t>
            </a:r>
          </a:p>
          <a:p>
            <a:pPr algn="l" rtl="0"/>
            <a:r>
              <a:rPr lang="en-US" sz="2300" dirty="0" smtClean="0">
                <a:solidFill>
                  <a:schemeClr val="bg1"/>
                </a:solidFill>
              </a:rPr>
              <a:t>Insulin like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growth </a:t>
            </a:r>
            <a:r>
              <a:rPr lang="en-US" sz="2300" dirty="0">
                <a:solidFill>
                  <a:schemeClr val="bg1"/>
                </a:solidFill>
              </a:rPr>
              <a:t>factor 1 (IGF-1) acts by feedback to </a:t>
            </a:r>
            <a:r>
              <a:rPr lang="en-US" sz="2300" dirty="0" smtClean="0">
                <a:solidFill>
                  <a:schemeClr val="bg1"/>
                </a:solidFill>
              </a:rPr>
              <a:t>inhibit GHRH </a:t>
            </a:r>
            <a:r>
              <a:rPr lang="en-US" sz="2300" dirty="0">
                <a:solidFill>
                  <a:schemeClr val="bg1"/>
                </a:solidFill>
              </a:rPr>
              <a:t>action.</a:t>
            </a:r>
            <a:endParaRPr lang="en-US" sz="2300" dirty="0">
              <a:solidFill>
                <a:schemeClr val="bg1"/>
              </a:solidFill>
              <a:cs typeface="+mj-cs"/>
            </a:endParaRPr>
          </a:p>
          <a:p>
            <a:pPr algn="l" rtl="0"/>
            <a:endParaRPr lang="en-US" sz="2400" dirty="0">
              <a:solidFill>
                <a:schemeClr val="bg1"/>
              </a:solidFill>
              <a:cs typeface="+mj-cs"/>
            </a:endParaRPr>
          </a:p>
          <a:p>
            <a:pPr marL="91440" algn="l" rtl="0">
              <a:lnSpc>
                <a:spcPct val="100000"/>
              </a:lnSpc>
            </a:pPr>
            <a:endParaRPr sz="2400" dirty="0">
              <a:latin typeface="Calibri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77570" y="331724"/>
            <a:ext cx="7904694" cy="487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50" b="1" spc="10" dirty="0">
                <a:solidFill>
                  <a:srgbClr val="FFFFFF"/>
                </a:solidFill>
                <a:latin typeface="Arial"/>
                <a:cs typeface="Arial"/>
              </a:rPr>
              <a:t>GENERAL PRINCIPLES OF ENDOCRINE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86074" y="944372"/>
            <a:ext cx="2486203" cy="487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460" b="1" spc="10" dirty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2400" y="1637030"/>
            <a:ext cx="8991600" cy="5601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2000" spc="10" dirty="0">
                <a:solidFill>
                  <a:srgbClr val="FFFF00"/>
                </a:solidFill>
                <a:latin typeface="Calibri"/>
                <a:cs typeface="Calibri"/>
              </a:rPr>
              <a:t>A hormone can be defined as a substance secreted by </a:t>
            </a:r>
            <a:r>
              <a:rPr sz="2000" spc="10" dirty="0" smtClean="0">
                <a:solidFill>
                  <a:srgbClr val="FFFF00"/>
                </a:solidFill>
                <a:latin typeface="Calibri"/>
                <a:cs typeface="Calibri"/>
              </a:rPr>
              <a:t>an</a:t>
            </a:r>
            <a:r>
              <a:rPr lang="ar-IQ" sz="2000" dirty="0">
                <a:latin typeface="Calibri"/>
                <a:cs typeface="Calibri"/>
              </a:rPr>
              <a:t> </a:t>
            </a:r>
            <a:r>
              <a:rPr sz="2000" spc="10" dirty="0" smtClean="0">
                <a:solidFill>
                  <a:srgbClr val="FFFF00"/>
                </a:solidFill>
                <a:latin typeface="Calibri"/>
                <a:cs typeface="Calibri"/>
              </a:rPr>
              <a:t>endocrine </a:t>
            </a:r>
            <a:r>
              <a:rPr sz="2000" spc="10" dirty="0">
                <a:solidFill>
                  <a:srgbClr val="FFFF00"/>
                </a:solidFill>
                <a:latin typeface="Calibri"/>
                <a:cs typeface="Calibri"/>
              </a:rPr>
              <a:t>gland that is transported in the blood, </a:t>
            </a:r>
            <a:r>
              <a:rPr sz="2000" spc="10" dirty="0" err="1" smtClean="0">
                <a:solidFill>
                  <a:srgbClr val="FFFF00"/>
                </a:solidFill>
                <a:latin typeface="Calibri"/>
                <a:cs typeface="Calibri"/>
              </a:rPr>
              <a:t>thereby</a:t>
            </a:r>
            <a:r>
              <a:rPr lang="en-US" sz="2000" spc="10" dirty="0" err="1" smtClean="0">
                <a:solidFill>
                  <a:srgbClr val="FFFF00"/>
                </a:solidFill>
                <a:cs typeface="Calibri"/>
              </a:rPr>
              <a:t>regulating</a:t>
            </a:r>
            <a:r>
              <a:rPr lang="en-US" sz="2000" spc="10" dirty="0" smtClean="0">
                <a:solidFill>
                  <a:srgbClr val="FFFF00"/>
                </a:solidFill>
                <a:cs typeface="Calibri"/>
              </a:rPr>
              <a:t> </a:t>
            </a:r>
            <a:r>
              <a:rPr lang="en-US" sz="2000" spc="10" dirty="0">
                <a:solidFill>
                  <a:srgbClr val="FFFF00"/>
                </a:solidFill>
                <a:cs typeface="Calibri"/>
              </a:rPr>
              <a:t>the function of another tissue(s</a:t>
            </a:r>
            <a:r>
              <a:rPr lang="en-US" sz="2000" spc="10" dirty="0" smtClean="0">
                <a:solidFill>
                  <a:srgbClr val="FFFF00"/>
                </a:solidFill>
                <a:cs typeface="Calibri"/>
              </a:rPr>
              <a:t>).</a:t>
            </a:r>
          </a:p>
          <a:p>
            <a:pPr algn="l" rtl="0"/>
            <a:r>
              <a:rPr lang="en-US" sz="2000" spc="10" dirty="0">
                <a:solidFill>
                  <a:srgbClr val="FFFFFF"/>
                </a:solidFill>
                <a:cs typeface="Calibri"/>
              </a:rPr>
              <a:t>Ex.GH,T4,INSULIN and rout of secretion from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glands</a:t>
            </a:r>
          </a:p>
          <a:p>
            <a:pPr algn="l" rtl="0"/>
            <a:endParaRPr lang="en-US" sz="2000" spc="10" dirty="0">
              <a:solidFill>
                <a:srgbClr val="FFFFFF"/>
              </a:solidFill>
              <a:cs typeface="Calibri"/>
            </a:endParaRPr>
          </a:p>
          <a:p>
            <a:pPr algn="l" rtl="0"/>
            <a:r>
              <a:rPr lang="en-US" sz="2000" spc="10" dirty="0">
                <a:solidFill>
                  <a:srgbClr val="F79646"/>
                </a:solidFill>
                <a:cs typeface="Calibri"/>
              </a:rPr>
              <a:t>Conversely, trophic hormones from the pituitary </a:t>
            </a:r>
            <a:r>
              <a:rPr lang="en-US" sz="2000" spc="10" dirty="0" smtClean="0">
                <a:solidFill>
                  <a:srgbClr val="F79646"/>
                </a:solidFill>
                <a:cs typeface="Calibri"/>
              </a:rPr>
              <a:t>gland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10" dirty="0" smtClean="0">
                <a:solidFill>
                  <a:srgbClr val="F79646"/>
                </a:solidFill>
                <a:cs typeface="Calibri"/>
              </a:rPr>
              <a:t>stimulate </a:t>
            </a:r>
            <a:r>
              <a:rPr lang="en-US" sz="2000" spc="10" dirty="0">
                <a:solidFill>
                  <a:srgbClr val="F79646"/>
                </a:solidFill>
                <a:cs typeface="Calibri"/>
              </a:rPr>
              <a:t>target endocrine glands to synthesize and </a:t>
            </a:r>
            <a:r>
              <a:rPr lang="en-US" sz="2000" spc="10" dirty="0" smtClean="0">
                <a:solidFill>
                  <a:srgbClr val="F79646"/>
                </a:solidFill>
                <a:cs typeface="Calibri"/>
              </a:rPr>
              <a:t>secrete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10" dirty="0" smtClean="0">
                <a:solidFill>
                  <a:srgbClr val="F79646"/>
                </a:solidFill>
                <a:cs typeface="Calibri"/>
              </a:rPr>
              <a:t>further </a:t>
            </a:r>
            <a:r>
              <a:rPr lang="en-US" sz="2000" spc="10" dirty="0">
                <a:solidFill>
                  <a:srgbClr val="F79646"/>
                </a:solidFill>
                <a:cs typeface="Calibri"/>
              </a:rPr>
              <a:t>hormones, which in turn partly control </a:t>
            </a:r>
            <a:r>
              <a:rPr lang="en-US" sz="2000" spc="10" dirty="0" smtClean="0">
                <a:solidFill>
                  <a:srgbClr val="F79646"/>
                </a:solidFill>
                <a:cs typeface="Calibri"/>
              </a:rPr>
              <a:t>trophic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10" dirty="0" smtClean="0">
                <a:solidFill>
                  <a:srgbClr val="F79646"/>
                </a:solidFill>
                <a:cs typeface="Calibri"/>
              </a:rPr>
              <a:t>hormone </a:t>
            </a:r>
            <a:r>
              <a:rPr lang="en-US" sz="2000" spc="10" dirty="0">
                <a:solidFill>
                  <a:srgbClr val="F79646"/>
                </a:solidFill>
                <a:cs typeface="Calibri"/>
              </a:rPr>
              <a:t>release, usually by negative feedback </a:t>
            </a:r>
            <a:r>
              <a:rPr lang="en-US" sz="2000" spc="10" dirty="0" smtClean="0">
                <a:solidFill>
                  <a:srgbClr val="F79646"/>
                </a:solidFill>
                <a:cs typeface="Calibri"/>
              </a:rPr>
              <a:t>inhibition</a:t>
            </a:r>
          </a:p>
          <a:p>
            <a:pPr algn="l" rtl="0"/>
            <a:endParaRPr lang="en-US" sz="2000" spc="10" dirty="0">
              <a:solidFill>
                <a:srgbClr val="F79646"/>
              </a:solidFill>
              <a:cs typeface="Calibri"/>
            </a:endParaRPr>
          </a:p>
          <a:p>
            <a:pPr marL="143560" algn="l" rtl="0">
              <a:lnSpc>
                <a:spcPct val="100000"/>
              </a:lnSpc>
            </a:pPr>
            <a:r>
              <a:rPr lang="en-US" sz="2000" spc="10" dirty="0">
                <a:solidFill>
                  <a:srgbClr val="FFFFFF"/>
                </a:solidFill>
                <a:cs typeface="Calibri"/>
              </a:rPr>
              <a:t>example, </a:t>
            </a:r>
            <a:r>
              <a:rPr lang="en-US" sz="2000" spc="10" dirty="0" err="1">
                <a:solidFill>
                  <a:srgbClr val="FFFFFF"/>
                </a:solidFill>
                <a:cs typeface="Calibri"/>
              </a:rPr>
              <a:t>hypercalcaemia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 and parathyroid hormone (PTH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),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(inversely proportional)and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plasma T4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concentration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inhibits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the secretion of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thyroid stimulating hormone(TSH)</a:t>
            </a:r>
          </a:p>
          <a:p>
            <a:pPr marL="71628" algn="l" rtl="0">
              <a:lnSpc>
                <a:spcPct val="100000"/>
              </a:lnSpc>
            </a:pPr>
            <a:r>
              <a:rPr lang="en-US" sz="2000" spc="10" dirty="0">
                <a:solidFill>
                  <a:srgbClr val="FFFF00"/>
                </a:solidFill>
                <a:cs typeface="Calibri"/>
              </a:rPr>
              <a:t>Endocrine glands may secrete excessive or </a:t>
            </a:r>
            <a:r>
              <a:rPr lang="en-US" sz="2000" spc="10" dirty="0" smtClean="0">
                <a:solidFill>
                  <a:srgbClr val="FFFF00"/>
                </a:solidFill>
                <a:cs typeface="Calibri"/>
              </a:rPr>
              <a:t>deficient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10" dirty="0" smtClean="0">
                <a:solidFill>
                  <a:srgbClr val="FFFF00"/>
                </a:solidFill>
                <a:cs typeface="Calibri"/>
              </a:rPr>
              <a:t>amounts </a:t>
            </a:r>
            <a:r>
              <a:rPr lang="en-US" sz="2000" spc="10" dirty="0">
                <a:solidFill>
                  <a:srgbClr val="FFFF00"/>
                </a:solidFill>
                <a:cs typeface="Calibri"/>
              </a:rPr>
              <a:t>of </a:t>
            </a:r>
            <a:r>
              <a:rPr lang="en-US" sz="2000" spc="10" dirty="0" smtClean="0">
                <a:solidFill>
                  <a:srgbClr val="FFFF00"/>
                </a:solidFill>
                <a:cs typeface="Calibri"/>
              </a:rPr>
              <a:t>hormone</a:t>
            </a:r>
          </a:p>
          <a:p>
            <a:pPr marL="71628" algn="l" rtl="0">
              <a:lnSpc>
                <a:spcPct val="100000"/>
              </a:lnSpc>
            </a:pPr>
            <a:r>
              <a:rPr lang="en-US" sz="2000" spc="10" dirty="0">
                <a:solidFill>
                  <a:srgbClr val="FFFFFF"/>
                </a:solidFill>
                <a:cs typeface="Calibri"/>
              </a:rPr>
              <a:t>Abnormalities of target glands may be primary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or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secondary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to dysfunction of the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controlling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mechanism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, usually located in the hypothalamus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or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spc="10" dirty="0" smtClean="0">
                <a:solidFill>
                  <a:srgbClr val="FFFFFF"/>
                </a:solidFill>
                <a:cs typeface="Calibri"/>
              </a:rPr>
              <a:t>anterior </a:t>
            </a:r>
            <a:r>
              <a:rPr lang="en-US" sz="2000" spc="10" dirty="0">
                <a:solidFill>
                  <a:srgbClr val="FFFFFF"/>
                </a:solidFill>
                <a:cs typeface="Calibri"/>
              </a:rPr>
              <a:t>pituitary gland.</a:t>
            </a:r>
            <a:endParaRPr lang="en-US" sz="2000" dirty="0">
              <a:cs typeface="Calibri"/>
            </a:endParaRPr>
          </a:p>
          <a:p>
            <a:pPr marL="71628" algn="l" rtl="0">
              <a:lnSpc>
                <a:spcPct val="100000"/>
              </a:lnSpc>
            </a:pPr>
            <a:endParaRPr lang="en-US" sz="2000" dirty="0">
              <a:cs typeface="Calibri"/>
            </a:endParaRPr>
          </a:p>
          <a:p>
            <a:pPr algn="l" rtl="0"/>
            <a:endParaRPr lang="en-US" sz="2000" dirty="0"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lang="ar-IQ" sz="2400" spc="1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3712987"/>
            <a:ext cx="348691" cy="353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79646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960349" y="3274014"/>
            <a:ext cx="81433" cy="3847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 smtClean="0">
                <a:solidFill>
                  <a:srgbClr val="F79646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48640" y="5008111"/>
            <a:ext cx="349026" cy="3537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9144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376345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dirty="0">
                <a:solidFill>
                  <a:schemeClr val="bg1"/>
                </a:solidFill>
                <a:cs typeface="+mj-cs"/>
              </a:rPr>
              <a:t>Growth hormone secretion may be stimulated by: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  <a:cs typeface="+mj-cs"/>
              </a:rPr>
              <a:t> stress, one cause of which is </a:t>
            </a:r>
            <a:r>
              <a:rPr lang="en-US" sz="2200" dirty="0" err="1">
                <a:solidFill>
                  <a:schemeClr val="bg1"/>
                </a:solidFill>
                <a:cs typeface="+mj-cs"/>
              </a:rPr>
              <a:t>hypoglycaemia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,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  <a:cs typeface="+mj-cs"/>
              </a:rPr>
              <a:t> glucagon,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  <a:cs typeface="+mj-cs"/>
              </a:rPr>
              <a:t> some amino acids, for example arginine,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  <a:cs typeface="+mj-cs"/>
              </a:rPr>
              <a:t> drugs such as levodopa and clonidine.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  <a:cs typeface="+mj-cs"/>
              </a:rPr>
              <a:t>All these stimuli have been used to assess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GH secretory 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capacity, which may also be impaired in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  <a:cs typeface="+mj-cs"/>
              </a:rPr>
              <a:t>obese patients, </a:t>
            </a:r>
            <a:r>
              <a:rPr lang="en-US" sz="2200" dirty="0">
                <a:solidFill>
                  <a:srgbClr val="FFFF00"/>
                </a:solidFill>
                <a:cs typeface="+mj-cs"/>
              </a:rPr>
              <a:t>in hypothyroidism and </a:t>
            </a:r>
            <a:r>
              <a:rPr lang="en-US" sz="2200" dirty="0" err="1" smtClean="0">
                <a:solidFill>
                  <a:srgbClr val="FFFF00"/>
                </a:solidFill>
                <a:cs typeface="+mj-cs"/>
              </a:rPr>
              <a:t>hypogonadism</a:t>
            </a:r>
            <a:r>
              <a:rPr lang="en-US" sz="2200" dirty="0" smtClean="0">
                <a:solidFill>
                  <a:srgbClr val="FFFF00"/>
                </a:solidFill>
                <a:cs typeface="+mj-cs"/>
              </a:rPr>
              <a:t>, in </a:t>
            </a:r>
            <a:r>
              <a:rPr lang="en-US" sz="2200" dirty="0">
                <a:solidFill>
                  <a:srgbClr val="FFFF00"/>
                </a:solidFill>
                <a:cs typeface="+mj-cs"/>
              </a:rPr>
              <a:t>some cases of Cushing’s syndrome and in </a:t>
            </a:r>
            <a:r>
              <a:rPr lang="en-US" sz="2200" dirty="0" smtClean="0">
                <a:solidFill>
                  <a:srgbClr val="FFFF00"/>
                </a:solidFill>
                <a:cs typeface="+mj-cs"/>
              </a:rPr>
              <a:t>patients receiving </a:t>
            </a:r>
            <a:r>
              <a:rPr lang="en-US" sz="2200" dirty="0">
                <a:solidFill>
                  <a:srgbClr val="FFFF00"/>
                </a:solidFill>
                <a:cs typeface="+mj-cs"/>
              </a:rPr>
              <a:t>large doses of steroids.</a:t>
            </a:r>
            <a:endParaRPr lang="ar-IQ" sz="2200" dirty="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371600"/>
            <a:ext cx="9144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dirty="0"/>
              <a:t>The main function of GH is to promote growth. </a:t>
            </a:r>
            <a:r>
              <a:rPr lang="en-US" sz="2200" dirty="0" smtClean="0"/>
              <a:t>Its action </a:t>
            </a:r>
            <a:r>
              <a:rPr lang="en-US" sz="2200" dirty="0"/>
              <a:t>is primarily mediated by IGFs, </a:t>
            </a:r>
            <a:r>
              <a:rPr lang="en-US" sz="2200" dirty="0" smtClean="0"/>
              <a:t>polypeptides that </a:t>
            </a:r>
            <a:r>
              <a:rPr lang="en-US" sz="2200" dirty="0"/>
              <a:t>are synthesized in many tissues, where they </a:t>
            </a:r>
            <a:r>
              <a:rPr lang="en-US" sz="2200" dirty="0" smtClean="0"/>
              <a:t>act locally</a:t>
            </a:r>
            <a:r>
              <a:rPr lang="en-US" sz="2200" dirty="0"/>
              <a:t>. Plasma concentrations of one of these, </a:t>
            </a:r>
            <a:r>
              <a:rPr lang="en-US" sz="2200" dirty="0" smtClean="0"/>
              <a:t>IGF-1 (also </a:t>
            </a:r>
            <a:r>
              <a:rPr lang="en-US" sz="2200" dirty="0"/>
              <a:t>known as </a:t>
            </a:r>
            <a:r>
              <a:rPr lang="en-US" sz="2200" dirty="0" err="1"/>
              <a:t>somatomedin</a:t>
            </a:r>
            <a:r>
              <a:rPr lang="en-US" sz="2200" dirty="0"/>
              <a:t> C), correlate with </a:t>
            </a:r>
            <a:r>
              <a:rPr lang="en-US" sz="2200" dirty="0" smtClean="0"/>
              <a:t>GH secretion</a:t>
            </a:r>
            <a:r>
              <a:rPr lang="en-US" sz="2200" dirty="0"/>
              <a:t>.</a:t>
            </a:r>
          </a:p>
          <a:p>
            <a:pPr algn="l" rtl="0"/>
            <a:endParaRPr lang="en-US" sz="2200" dirty="0" smtClean="0"/>
          </a:p>
          <a:p>
            <a:pPr algn="l" rtl="0"/>
            <a:r>
              <a:rPr lang="en-US" sz="2200" dirty="0" smtClean="0"/>
              <a:t>Carbohydrate </a:t>
            </a:r>
            <a:r>
              <a:rPr lang="en-US" sz="2200" dirty="0"/>
              <a:t>metabolism is affected by GH: </a:t>
            </a:r>
            <a:r>
              <a:rPr lang="en-US" sz="2200" dirty="0" smtClean="0"/>
              <a:t>GH antagonizes </a:t>
            </a:r>
            <a:r>
              <a:rPr lang="en-US" sz="2200" dirty="0"/>
              <a:t>the insulin-mediated cell uptake of </a:t>
            </a:r>
            <a:r>
              <a:rPr lang="en-US" sz="2200" dirty="0" smtClean="0"/>
              <a:t>glucose, and </a:t>
            </a:r>
            <a:r>
              <a:rPr lang="en-US" sz="2200" dirty="0"/>
              <a:t>excess secretion may produce glucose intolerance.</a:t>
            </a:r>
          </a:p>
          <a:p>
            <a:pPr algn="l" rtl="0"/>
            <a:endParaRPr lang="en-US" sz="2200" dirty="0" smtClean="0"/>
          </a:p>
          <a:p>
            <a:pPr algn="l" rtl="0"/>
            <a:r>
              <a:rPr lang="en-US" sz="2200" dirty="0" smtClean="0"/>
              <a:t>Fat </a:t>
            </a:r>
            <a:r>
              <a:rPr lang="en-US" sz="2200" dirty="0"/>
              <a:t>metabolism is stimulated by GH: </a:t>
            </a:r>
            <a:r>
              <a:rPr lang="en-US" sz="2200" dirty="0" smtClean="0"/>
              <a:t>lipolysis is </a:t>
            </a:r>
            <a:r>
              <a:rPr lang="en-US" sz="2200" dirty="0"/>
              <a:t>stimulated, with a consequent increase in the</a:t>
            </a:r>
          </a:p>
          <a:p>
            <a:pPr algn="l" rtl="0"/>
            <a:r>
              <a:rPr lang="en-US" sz="2200" dirty="0"/>
              <a:t>concentration of circulating free fatty acids. Free </a:t>
            </a:r>
            <a:r>
              <a:rPr lang="en-US" sz="2200" dirty="0" smtClean="0"/>
              <a:t>fatty acid </a:t>
            </a:r>
            <a:r>
              <a:rPr lang="en-US" sz="2200" dirty="0"/>
              <a:t>antagonizes insulin release and action. </a:t>
            </a:r>
            <a:r>
              <a:rPr lang="en-US" sz="2200" dirty="0" smtClean="0"/>
              <a:t>Growth hormone </a:t>
            </a:r>
            <a:r>
              <a:rPr lang="en-US" sz="2200" dirty="0"/>
              <a:t>enhances protein synthesis, in </a:t>
            </a:r>
            <a:r>
              <a:rPr lang="en-US" sz="2200" dirty="0" smtClean="0"/>
              <a:t>conjunction with </a:t>
            </a:r>
            <a:r>
              <a:rPr lang="en-US" sz="2200" dirty="0"/>
              <a:t>insulin, to stimulate amino acid uptake by cells.</a:t>
            </a:r>
          </a:p>
          <a:p>
            <a:pPr algn="l" rtl="0"/>
            <a:endParaRPr lang="en-US" sz="2200" dirty="0" smtClean="0"/>
          </a:p>
          <a:p>
            <a:pPr algn="l" rtl="0"/>
            <a:r>
              <a:rPr lang="en-US" sz="2200" dirty="0" smtClean="0"/>
              <a:t>The </a:t>
            </a:r>
            <a:r>
              <a:rPr lang="en-US" sz="2200" dirty="0"/>
              <a:t>production of IGF-1 is also </a:t>
            </a:r>
            <a:r>
              <a:rPr lang="en-US" sz="2200" dirty="0" smtClean="0"/>
              <a:t>influenced </a:t>
            </a:r>
            <a:r>
              <a:rPr lang="en-US" sz="2200" dirty="0"/>
              <a:t>by </a:t>
            </a:r>
            <a:r>
              <a:rPr lang="en-US" sz="2200" dirty="0" smtClean="0"/>
              <a:t>other factors</a:t>
            </a:r>
            <a:r>
              <a:rPr lang="en-US" sz="2200" dirty="0"/>
              <a:t>, the most important of which is </a:t>
            </a:r>
            <a:r>
              <a:rPr lang="en-US" sz="2200" dirty="0" smtClean="0"/>
              <a:t>nutritional status</a:t>
            </a:r>
            <a:r>
              <a:rPr lang="en-US" sz="2200" dirty="0"/>
              <a:t>. In </a:t>
            </a:r>
            <a:r>
              <a:rPr lang="en-US" sz="2200" dirty="0" err="1"/>
              <a:t>undernutrition</a:t>
            </a:r>
            <a:r>
              <a:rPr lang="en-US" sz="2200" dirty="0"/>
              <a:t>, plasma concentrations </a:t>
            </a:r>
            <a:r>
              <a:rPr lang="en-US" sz="2200" dirty="0" smtClean="0"/>
              <a:t>are low</a:t>
            </a:r>
            <a:r>
              <a:rPr lang="en-US" sz="2200" dirty="0"/>
              <a:t>, whereas GH concentrations are elevated, </a:t>
            </a:r>
            <a:r>
              <a:rPr lang="en-US" sz="2200" dirty="0" smtClean="0"/>
              <a:t>suggesting that plasma IGF-1 may influence GH secretion by negative </a:t>
            </a:r>
            <a:r>
              <a:rPr lang="en-US" sz="2200" dirty="0"/>
              <a:t>feedback. Other factors, such as </a:t>
            </a:r>
            <a:r>
              <a:rPr lang="en-US" sz="2200" dirty="0" smtClean="0"/>
              <a:t>adequate nutrition </a:t>
            </a:r>
            <a:r>
              <a:rPr lang="en-US" sz="2200" dirty="0"/>
              <a:t>and T4, are also needed for normal growth.</a:t>
            </a:r>
          </a:p>
          <a:p>
            <a:pPr algn="l" rtl="0"/>
            <a:r>
              <a:rPr lang="en-US" sz="2200" dirty="0"/>
              <a:t>The growth spurt during puberty may be enhanced </a:t>
            </a:r>
            <a:r>
              <a:rPr lang="en-US" sz="2200" dirty="0" smtClean="0"/>
              <a:t>by androgens</a:t>
            </a:r>
            <a:r>
              <a:rPr lang="en-US" sz="2200" dirty="0"/>
              <a:t>.</a:t>
            </a:r>
            <a:endParaRPr lang="ar-IQ" sz="2200" dirty="0"/>
          </a:p>
        </p:txBody>
      </p:sp>
      <p:sp>
        <p:nvSpPr>
          <p:cNvPr id="3" name="text 1"/>
          <p:cNvSpPr txBox="1"/>
          <p:nvPr/>
        </p:nvSpPr>
        <p:spPr>
          <a:xfrm>
            <a:off x="1478432" y="519557"/>
            <a:ext cx="6345712" cy="677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latin typeface="Calibri"/>
                <a:cs typeface="Calibri"/>
              </a:rPr>
              <a:t>Actions of growth hormone</a:t>
            </a:r>
            <a:endParaRPr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06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-39359" y="0"/>
            <a:ext cx="8492261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4000" spc="10" dirty="0">
                <a:solidFill>
                  <a:srgbClr val="FFFF00"/>
                </a:solidFill>
                <a:latin typeface="Calibri"/>
                <a:cs typeface="Calibri"/>
              </a:rPr>
              <a:t>Growth hormone excess: </a:t>
            </a:r>
            <a:r>
              <a:rPr sz="4000" spc="10" dirty="0" smtClean="0">
                <a:solidFill>
                  <a:srgbClr val="FFFF00"/>
                </a:solidFill>
                <a:latin typeface="Calibri"/>
                <a:cs typeface="Calibri"/>
              </a:rPr>
              <a:t>gigantism</a:t>
            </a:r>
            <a:r>
              <a:rPr lang="ar-IQ" sz="4000" spc="1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US" sz="4000" spc="10" dirty="0" smtClean="0">
                <a:solidFill>
                  <a:srgbClr val="FFFF00"/>
                </a:solidFill>
                <a:latin typeface="Calibri"/>
                <a:cs typeface="Calibri"/>
              </a:rPr>
              <a:t> and 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939542" y="944372"/>
            <a:ext cx="3378881" cy="507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FFFF00"/>
                </a:solidFill>
                <a:latin typeface="Calibri"/>
                <a:cs typeface="Calibri"/>
              </a:rPr>
              <a:t>and acromegaly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97839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dirty="0">
                <a:solidFill>
                  <a:schemeClr val="bg1"/>
                </a:solidFill>
              </a:rPr>
              <a:t>Growth hormone excess causes gigantism </a:t>
            </a:r>
            <a:r>
              <a:rPr lang="en-US" sz="2200" dirty="0" smtClean="0">
                <a:solidFill>
                  <a:schemeClr val="bg1"/>
                </a:solidFill>
              </a:rPr>
              <a:t>during childhood </a:t>
            </a:r>
            <a:r>
              <a:rPr lang="en-US" sz="2200" dirty="0">
                <a:solidFill>
                  <a:schemeClr val="bg1"/>
                </a:solidFill>
              </a:rPr>
              <a:t>and acromegaly in adults.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</a:rPr>
              <a:t>Most patients with GH excess have </a:t>
            </a:r>
            <a:r>
              <a:rPr lang="en-US" sz="2200" dirty="0" smtClean="0">
                <a:solidFill>
                  <a:schemeClr val="bg1"/>
                </a:solidFill>
              </a:rPr>
              <a:t>acidophil adenomas </a:t>
            </a:r>
            <a:r>
              <a:rPr lang="en-US" sz="2200" dirty="0">
                <a:solidFill>
                  <a:schemeClr val="bg1"/>
                </a:solidFill>
              </a:rPr>
              <a:t>of the anterior pituitary gland, which </a:t>
            </a:r>
            <a:r>
              <a:rPr lang="en-US" sz="2200" dirty="0" smtClean="0">
                <a:solidFill>
                  <a:schemeClr val="bg1"/>
                </a:solidFill>
              </a:rPr>
              <a:t>may be </a:t>
            </a:r>
            <a:r>
              <a:rPr lang="en-US" sz="2200" dirty="0">
                <a:solidFill>
                  <a:schemeClr val="bg1"/>
                </a:solidFill>
              </a:rPr>
              <a:t>secondary to excessive hypothalamic stimulation.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</a:rPr>
              <a:t>Rarely, malignant </a:t>
            </a:r>
            <a:r>
              <a:rPr lang="en-US" sz="2200" dirty="0" err="1">
                <a:solidFill>
                  <a:schemeClr val="bg1"/>
                </a:solidFill>
              </a:rPr>
              <a:t>tumours</a:t>
            </a:r>
            <a:r>
              <a:rPr lang="en-US" sz="2200" dirty="0">
                <a:solidFill>
                  <a:schemeClr val="bg1"/>
                </a:solidFill>
              </a:rPr>
              <a:t> may release GH or GHRH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</a:rPr>
              <a:t>The clinical manifestations of GH excess depend </a:t>
            </a:r>
            <a:r>
              <a:rPr lang="en-US" sz="2200" dirty="0" smtClean="0">
                <a:solidFill>
                  <a:schemeClr val="bg1"/>
                </a:solidFill>
              </a:rPr>
              <a:t>on whether </a:t>
            </a:r>
            <a:r>
              <a:rPr lang="en-US" sz="2200" dirty="0">
                <a:solidFill>
                  <a:schemeClr val="bg1"/>
                </a:solidFill>
              </a:rPr>
              <a:t>the condition develops before or after fusion </a:t>
            </a:r>
            <a:r>
              <a:rPr lang="en-US" sz="2200" dirty="0" smtClean="0">
                <a:solidFill>
                  <a:schemeClr val="bg1"/>
                </a:solidFill>
              </a:rPr>
              <a:t>of the </a:t>
            </a:r>
            <a:r>
              <a:rPr lang="en-US" sz="2200" dirty="0">
                <a:solidFill>
                  <a:schemeClr val="bg1"/>
                </a:solidFill>
              </a:rPr>
              <a:t>bony epiphyses. Gigantism is caused by excess </a:t>
            </a:r>
            <a:r>
              <a:rPr lang="en-US" sz="2200" dirty="0" smtClean="0">
                <a:solidFill>
                  <a:schemeClr val="bg1"/>
                </a:solidFill>
              </a:rPr>
              <a:t>GH secretion </a:t>
            </a:r>
            <a:r>
              <a:rPr lang="en-US" sz="2200" dirty="0">
                <a:solidFill>
                  <a:schemeClr val="bg1"/>
                </a:solidFill>
              </a:rPr>
              <a:t>in childhood before fusion of the </a:t>
            </a:r>
            <a:r>
              <a:rPr lang="en-US" sz="2200" dirty="0" smtClean="0">
                <a:solidFill>
                  <a:schemeClr val="bg1"/>
                </a:solidFill>
              </a:rPr>
              <a:t>epiphyseal plates</a:t>
            </a:r>
            <a:r>
              <a:rPr lang="en-US" sz="2200" dirty="0">
                <a:solidFill>
                  <a:schemeClr val="bg1"/>
                </a:solidFill>
              </a:rPr>
              <a:t>, which may be delayed by accompanying</a:t>
            </a:r>
          </a:p>
          <a:p>
            <a:pPr algn="l" rtl="0"/>
            <a:r>
              <a:rPr lang="en-US" sz="2200" dirty="0" err="1">
                <a:solidFill>
                  <a:schemeClr val="bg1"/>
                </a:solidFill>
              </a:rPr>
              <a:t>hypogonadism</a:t>
            </a:r>
            <a:r>
              <a:rPr lang="en-US" sz="2200" dirty="0">
                <a:solidFill>
                  <a:schemeClr val="bg1"/>
                </a:solidFill>
              </a:rPr>
              <a:t>. Heights of up to about 2 </a:t>
            </a:r>
            <a:r>
              <a:rPr lang="en-US" sz="2200" dirty="0" err="1">
                <a:solidFill>
                  <a:schemeClr val="bg1"/>
                </a:solidFill>
              </a:rPr>
              <a:t>metres</a:t>
            </a:r>
            <a:r>
              <a:rPr lang="en-US" sz="2200" dirty="0">
                <a:solidFill>
                  <a:schemeClr val="bg1"/>
                </a:solidFill>
              </a:rPr>
              <a:t> may </a:t>
            </a:r>
            <a:r>
              <a:rPr lang="en-US" sz="2200" dirty="0" smtClean="0">
                <a:solidFill>
                  <a:schemeClr val="bg1"/>
                </a:solidFill>
              </a:rPr>
              <a:t>be reached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Acromegalic</a:t>
            </a:r>
            <a:r>
              <a:rPr lang="en-US" sz="2200" dirty="0">
                <a:solidFill>
                  <a:schemeClr val="bg1"/>
                </a:solidFill>
              </a:rPr>
              <a:t> features may develop after </a:t>
            </a:r>
            <a:r>
              <a:rPr lang="en-US" sz="2200" dirty="0" smtClean="0">
                <a:solidFill>
                  <a:schemeClr val="bg1"/>
                </a:solidFill>
              </a:rPr>
              <a:t>bony fusion</a:t>
            </a:r>
            <a:r>
              <a:rPr lang="en-US" sz="2200" dirty="0">
                <a:solidFill>
                  <a:schemeClr val="bg1"/>
                </a:solidFill>
              </a:rPr>
              <a:t>, but these patients may die in early adult </a:t>
            </a:r>
            <a:r>
              <a:rPr lang="en-US" sz="2200" dirty="0" smtClean="0">
                <a:solidFill>
                  <a:schemeClr val="bg1"/>
                </a:solidFill>
              </a:rPr>
              <a:t>life from </a:t>
            </a:r>
            <a:r>
              <a:rPr lang="en-US" sz="2200" dirty="0">
                <a:solidFill>
                  <a:schemeClr val="bg1"/>
                </a:solidFill>
              </a:rPr>
              <a:t>infection or cardiac failure or as a </a:t>
            </a:r>
            <a:r>
              <a:rPr lang="en-US" sz="2200" dirty="0" smtClean="0">
                <a:solidFill>
                  <a:schemeClr val="bg1"/>
                </a:solidFill>
              </a:rPr>
              <a:t>consequence of </a:t>
            </a:r>
            <a:r>
              <a:rPr lang="en-US" sz="2200" dirty="0">
                <a:solidFill>
                  <a:schemeClr val="bg1"/>
                </a:solidFill>
              </a:rPr>
              <a:t>progressive pituitary </a:t>
            </a:r>
            <a:r>
              <a:rPr lang="en-US" sz="2200" dirty="0" err="1">
                <a:solidFill>
                  <a:schemeClr val="bg1"/>
                </a:solidFill>
              </a:rPr>
              <a:t>tumour</a:t>
            </a:r>
            <a:r>
              <a:rPr lang="en-US" sz="2200" dirty="0">
                <a:solidFill>
                  <a:schemeClr val="bg1"/>
                </a:solidFill>
              </a:rPr>
              <a:t> growth</a:t>
            </a:r>
            <a:endParaRPr lang="ar-IQ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772607" y="26314"/>
            <a:ext cx="72042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FFFFFF"/>
                </a:solidFill>
                <a:latin typeface="Calibri"/>
                <a:cs typeface="Calibri"/>
              </a:rPr>
              <a:t>The features of </a:t>
            </a:r>
            <a:r>
              <a:rPr sz="4000" spc="10" dirty="0" smtClean="0">
                <a:solidFill>
                  <a:srgbClr val="FFFFFF"/>
                </a:solidFill>
                <a:latin typeface="Calibri"/>
                <a:cs typeface="Calibri"/>
              </a:rPr>
              <a:t>acromegaly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33400"/>
            <a:ext cx="879433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An increase in the bulk of bone and soft tissues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with enlargement </a:t>
            </a:r>
            <a:r>
              <a:rPr lang="en-US" sz="2200" dirty="0">
                <a:solidFill>
                  <a:schemeClr val="bg1"/>
                </a:solidFill>
              </a:rPr>
              <a:t>of, for example, the hands, </a:t>
            </a:r>
            <a:r>
              <a:rPr lang="en-US" sz="2200" dirty="0" smtClean="0">
                <a:solidFill>
                  <a:schemeClr val="bg1"/>
                </a:solidFill>
              </a:rPr>
              <a:t>tongue, jaw </a:t>
            </a:r>
            <a:r>
              <a:rPr lang="en-US" sz="2200" dirty="0">
                <a:solidFill>
                  <a:schemeClr val="bg1"/>
                </a:solidFill>
              </a:rPr>
              <a:t>and heart. Changes in facial appearance </a:t>
            </a:r>
            <a:r>
              <a:rPr lang="en-US" sz="2200" dirty="0" smtClean="0">
                <a:solidFill>
                  <a:schemeClr val="bg1"/>
                </a:solidFill>
              </a:rPr>
              <a:t>are often </a:t>
            </a:r>
            <a:r>
              <a:rPr lang="en-US" sz="2200" dirty="0">
                <a:solidFill>
                  <a:schemeClr val="bg1"/>
                </a:solidFill>
              </a:rPr>
              <a:t>marked, due to the increasing size of the </a:t>
            </a:r>
            <a:r>
              <a:rPr lang="en-US" sz="2200" dirty="0" smtClean="0">
                <a:solidFill>
                  <a:schemeClr val="bg1"/>
                </a:solidFill>
              </a:rPr>
              <a:t>jaw and </a:t>
            </a:r>
            <a:r>
              <a:rPr lang="en-US" sz="2200" dirty="0">
                <a:solidFill>
                  <a:schemeClr val="bg1"/>
                </a:solidFill>
              </a:rPr>
              <a:t>sinuses; the gradual coarsening of the </a:t>
            </a:r>
            <a:r>
              <a:rPr lang="en-US" sz="2200" dirty="0" smtClean="0">
                <a:solidFill>
                  <a:schemeClr val="bg1"/>
                </a:solidFill>
              </a:rPr>
              <a:t>features may </a:t>
            </a:r>
            <a:r>
              <a:rPr lang="en-US" sz="2200" dirty="0">
                <a:solidFill>
                  <a:schemeClr val="bg1"/>
                </a:solidFill>
              </a:rPr>
              <a:t>pass unnoticed for many years. Thyroid </a:t>
            </a:r>
            <a:r>
              <a:rPr lang="en-US" sz="2200" dirty="0" smtClean="0">
                <a:solidFill>
                  <a:schemeClr val="bg1"/>
                </a:solidFill>
              </a:rPr>
              <a:t>gland enlargement </a:t>
            </a:r>
            <a:r>
              <a:rPr lang="en-US" sz="2200" dirty="0">
                <a:solidFill>
                  <a:schemeClr val="bg1"/>
                </a:solidFill>
              </a:rPr>
              <a:t>may be clinically detectable, but </a:t>
            </a:r>
            <a:r>
              <a:rPr lang="en-US" sz="2200" dirty="0" smtClean="0">
                <a:solidFill>
                  <a:schemeClr val="bg1"/>
                </a:solidFill>
              </a:rPr>
              <a:t>the patient </a:t>
            </a:r>
            <a:r>
              <a:rPr lang="en-US" sz="2200" dirty="0">
                <a:solidFill>
                  <a:schemeClr val="bg1"/>
                </a:solidFill>
              </a:rPr>
              <a:t>is usually </a:t>
            </a:r>
            <a:r>
              <a:rPr lang="en-US" sz="2200" dirty="0" err="1" smtClean="0">
                <a:solidFill>
                  <a:schemeClr val="bg1"/>
                </a:solidFill>
              </a:rPr>
              <a:t>euthyroid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Excessive </a:t>
            </a:r>
            <a:r>
              <a:rPr lang="en-US" sz="2200" dirty="0">
                <a:solidFill>
                  <a:srgbClr val="FFFF00"/>
                </a:solidFill>
              </a:rPr>
              <a:t>hair growth</a:t>
            </a:r>
            <a:r>
              <a:rPr lang="en-US" sz="2200" dirty="0">
                <a:solidFill>
                  <a:schemeClr val="bg1"/>
                </a:solidFill>
              </a:rPr>
              <a:t>, hyperhidrosis and </a:t>
            </a:r>
            <a:r>
              <a:rPr lang="en-US" sz="2200" dirty="0" smtClean="0">
                <a:solidFill>
                  <a:schemeClr val="bg1"/>
                </a:solidFill>
              </a:rPr>
              <a:t>sebaceous gland </a:t>
            </a:r>
            <a:r>
              <a:rPr lang="en-US" sz="2200" dirty="0">
                <a:solidFill>
                  <a:schemeClr val="bg1"/>
                </a:solidFill>
              </a:rPr>
              <a:t>secretion are </a:t>
            </a:r>
            <a:r>
              <a:rPr lang="en-US" sz="2200" dirty="0" smtClean="0">
                <a:solidFill>
                  <a:schemeClr val="bg1"/>
                </a:solidFill>
              </a:rPr>
              <a:t>common.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Menstrual </a:t>
            </a:r>
            <a:r>
              <a:rPr lang="en-US" sz="2200" dirty="0">
                <a:solidFill>
                  <a:srgbClr val="FFFF00"/>
                </a:solidFill>
              </a:rPr>
              <a:t>disturbances</a:t>
            </a:r>
            <a:r>
              <a:rPr lang="en-US" sz="2200" dirty="0">
                <a:solidFill>
                  <a:schemeClr val="bg1"/>
                </a:solidFill>
              </a:rPr>
              <a:t> are common in </a:t>
            </a:r>
            <a:r>
              <a:rPr lang="en-US" sz="2200" dirty="0" smtClean="0">
                <a:solidFill>
                  <a:schemeClr val="bg1"/>
                </a:solidFill>
              </a:rPr>
              <a:t>females.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Impaired </a:t>
            </a:r>
            <a:r>
              <a:rPr lang="en-US" sz="2200" dirty="0">
                <a:solidFill>
                  <a:srgbClr val="FFFF00"/>
                </a:solidFill>
              </a:rPr>
              <a:t>glucose tolerance </a:t>
            </a:r>
            <a:r>
              <a:rPr lang="en-US" sz="2200" dirty="0">
                <a:solidFill>
                  <a:schemeClr val="bg1"/>
                </a:solidFill>
              </a:rPr>
              <a:t>is present in </a:t>
            </a:r>
            <a:r>
              <a:rPr lang="en-US" sz="2200" dirty="0" smtClean="0">
                <a:solidFill>
                  <a:schemeClr val="bg1"/>
                </a:solidFill>
              </a:rPr>
              <a:t>about 25 </a:t>
            </a:r>
            <a:r>
              <a:rPr lang="en-US" sz="2200" dirty="0">
                <a:solidFill>
                  <a:schemeClr val="bg1"/>
                </a:solidFill>
              </a:rPr>
              <a:t>per cent of patients, about half of whom </a:t>
            </a:r>
            <a:r>
              <a:rPr lang="en-US" sz="2200" dirty="0" smtClean="0">
                <a:solidFill>
                  <a:schemeClr val="bg1"/>
                </a:solidFill>
              </a:rPr>
              <a:t>develop symptomatic </a:t>
            </a:r>
            <a:r>
              <a:rPr lang="en-US" sz="2200" dirty="0">
                <a:solidFill>
                  <a:schemeClr val="bg1"/>
                </a:solidFill>
              </a:rPr>
              <a:t>diabetes mellitus. In most cases </a:t>
            </a:r>
            <a:r>
              <a:rPr lang="en-US" sz="2200" dirty="0" smtClean="0">
                <a:solidFill>
                  <a:schemeClr val="bg1"/>
                </a:solidFill>
              </a:rPr>
              <a:t>the pancreas </a:t>
            </a:r>
            <a:r>
              <a:rPr lang="en-US" sz="2200" dirty="0">
                <a:solidFill>
                  <a:schemeClr val="bg1"/>
                </a:solidFill>
              </a:rPr>
              <a:t>can secrete enough insulin to overcome </a:t>
            </a:r>
            <a:r>
              <a:rPr lang="en-US" sz="2200" dirty="0" smtClean="0">
                <a:solidFill>
                  <a:schemeClr val="bg1"/>
                </a:solidFill>
              </a:rPr>
              <a:t>the antagonistic </a:t>
            </a:r>
            <a:r>
              <a:rPr lang="en-US" sz="2200" dirty="0">
                <a:solidFill>
                  <a:schemeClr val="bg1"/>
                </a:solidFill>
              </a:rPr>
              <a:t>effect of </a:t>
            </a:r>
            <a:r>
              <a:rPr lang="en-US" sz="2200" dirty="0" smtClean="0">
                <a:solidFill>
                  <a:schemeClr val="bg1"/>
                </a:solidFill>
              </a:rPr>
              <a:t>GH.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There </a:t>
            </a:r>
            <a:r>
              <a:rPr lang="en-US" sz="2200" dirty="0">
                <a:solidFill>
                  <a:schemeClr val="bg1"/>
                </a:solidFill>
              </a:rPr>
              <a:t>is a predisposition to multiple </a:t>
            </a:r>
            <a:r>
              <a:rPr lang="en-US" sz="2200" dirty="0" smtClean="0">
                <a:solidFill>
                  <a:schemeClr val="bg1"/>
                </a:solidFill>
              </a:rPr>
              <a:t>pre-malignant colon </a:t>
            </a:r>
            <a:r>
              <a:rPr lang="en-US" sz="2200" dirty="0">
                <a:solidFill>
                  <a:schemeClr val="bg1"/>
                </a:solidFill>
              </a:rPr>
              <a:t>polyposis and </a:t>
            </a:r>
            <a:r>
              <a:rPr lang="en-US" sz="2200" dirty="0" smtClean="0">
                <a:solidFill>
                  <a:schemeClr val="bg1"/>
                </a:solidFill>
              </a:rPr>
              <a:t>hypertension.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Hyperphosphataemia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hypercalcaemia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and </a:t>
            </a:r>
            <a:r>
              <a:rPr lang="en-US" sz="2200" dirty="0" err="1" smtClean="0">
                <a:solidFill>
                  <a:schemeClr val="bg1"/>
                </a:solidFill>
              </a:rPr>
              <a:t>hypertriglyceridaemia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may also be present.</a:t>
            </a:r>
            <a:endParaRPr lang="ar-IQ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200400" y="0"/>
            <a:ext cx="2312179" cy="5374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70" i="1" spc="10" dirty="0">
                <a:solidFill>
                  <a:srgbClr val="FFFF00"/>
                </a:solidFill>
                <a:latin typeface="Arial"/>
                <a:cs typeface="Arial"/>
              </a:rPr>
              <a:t>Diagnosis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85800"/>
            <a:ext cx="91440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cs typeface="+mj-cs"/>
              </a:rPr>
              <a:t>Magnetic resonance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imaging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(MRI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) is more sensitive than computerized </a:t>
            </a:r>
            <a:r>
              <a:rPr lang="en-US" sz="2200" dirty="0" err="1" smtClean="0">
                <a:solidFill>
                  <a:schemeClr val="bg1"/>
                </a:solidFill>
                <a:cs typeface="+mj-cs"/>
              </a:rPr>
              <a:t>tomograph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(CT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) scanning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.</a:t>
            </a:r>
          </a:p>
          <a:p>
            <a:pPr algn="l" rtl="0"/>
            <a:endParaRPr lang="en-US" sz="2200" dirty="0" smtClean="0">
              <a:solidFill>
                <a:schemeClr val="bg1"/>
              </a:solidFill>
              <a:cs typeface="+mj-cs"/>
            </a:endParaRP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Plasma GH concentrations are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usually higher 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than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normal.</a:t>
            </a:r>
          </a:p>
          <a:p>
            <a:pPr algn="l" rtl="0"/>
            <a:endParaRPr lang="en-US" sz="2200" dirty="0" smtClean="0">
              <a:solidFill>
                <a:schemeClr val="bg1"/>
              </a:solidFill>
              <a:cs typeface="+mj-cs"/>
            </a:endParaRP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cs typeface="+mj-cs"/>
              </a:rPr>
              <a:t>The diagnosis is </a:t>
            </a:r>
            <a:r>
              <a:rPr lang="en-US" sz="2200" dirty="0" err="1">
                <a:solidFill>
                  <a:schemeClr val="bg1"/>
                </a:solidFill>
                <a:cs typeface="+mj-cs"/>
              </a:rPr>
              <a:t>confi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+mj-cs"/>
              </a:rPr>
              <a:t>rmed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 by demonstrating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a raised 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plasma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GH conc. 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that is not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suppressed by 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a rise in plasma glucose concentration. In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normal subjects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, plasma GH concentrations fall to very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low levels 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– to below 1 mg/L after a 75 g oral glucose load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.</a:t>
            </a:r>
          </a:p>
          <a:p>
            <a:pPr algn="l" rtl="0"/>
            <a:endParaRPr lang="en-US" sz="2200" dirty="0">
              <a:solidFill>
                <a:schemeClr val="bg1"/>
              </a:solidFill>
              <a:cs typeface="+mj-cs"/>
            </a:endParaRP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cs typeface="+mj-cs"/>
              </a:rPr>
              <a:t>In acromegaly, the secretion of GH is autonomous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and this 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fall may not occur or be only slight, or there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may even 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be a paradoxical rise. Growth hormone 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secretion is 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inhibited by </a:t>
            </a:r>
            <a:r>
              <a:rPr lang="en-US" sz="2200" dirty="0" err="1">
                <a:solidFill>
                  <a:schemeClr val="bg1"/>
                </a:solidFill>
                <a:cs typeface="+mj-cs"/>
              </a:rPr>
              <a:t>hyperglycaemia</a:t>
            </a:r>
            <a:r>
              <a:rPr lang="en-US" sz="2200" dirty="0">
                <a:solidFill>
                  <a:schemeClr val="bg1"/>
                </a:solidFill>
                <a:cs typeface="+mj-cs"/>
              </a:rPr>
              <a:t> in the normal subject</a:t>
            </a:r>
            <a:r>
              <a:rPr lang="en-US" sz="2200" dirty="0" smtClean="0">
                <a:solidFill>
                  <a:schemeClr val="bg1"/>
                </a:solidFill>
                <a:cs typeface="+mj-cs"/>
              </a:rPr>
              <a:t>.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  <a:cs typeface="+mj-cs"/>
              </a:rPr>
              <a:t>Glucose suppression test for suspected acromegaly</a:t>
            </a:r>
          </a:p>
          <a:p>
            <a:pPr algn="l" rtl="0"/>
            <a:r>
              <a:rPr lang="en-US" sz="2200" dirty="0">
                <a:solidFill>
                  <a:schemeClr val="bg1"/>
                </a:solidFill>
                <a:cs typeface="+mj-cs"/>
              </a:rPr>
              <a:t>Procedure: After an overnight fast, insert an indwelling intravenous cannula. After at least 30 min, take basal samples for plasma glucose and GH estimation. The patient should drink 75 g of glucose dissolved in about 300 mL of water, or an equivalent glucose load. Take samples for glucose and GH assays at 30, 60, 90 and 120 min after</a:t>
            </a:r>
          </a:p>
          <a:p>
            <a:r>
              <a:rPr lang="en-US" sz="2400" dirty="0"/>
              <a:t>the glucose load has been taken.</a:t>
            </a:r>
            <a:endParaRPr lang="ar-IQ" sz="2200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393694" y="618998"/>
            <a:ext cx="2483886" cy="5374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370" i="1" spc="1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430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637" y="1474552"/>
            <a:ext cx="9143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bg1"/>
                </a:solidFill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urgery </a:t>
            </a:r>
            <a:r>
              <a:rPr lang="en-US" sz="2000" dirty="0">
                <a:solidFill>
                  <a:schemeClr val="bg1"/>
                </a:solidFill>
              </a:rPr>
              <a:t>to remove the adenoma,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000" dirty="0">
                <a:solidFill>
                  <a:schemeClr val="bg1"/>
                </a:solidFill>
              </a:rPr>
              <a:t>M</a:t>
            </a:r>
            <a:r>
              <a:rPr lang="en-US" sz="2000" dirty="0" smtClean="0">
                <a:solidFill>
                  <a:schemeClr val="bg1"/>
                </a:solidFill>
              </a:rPr>
              <a:t>edical </a:t>
            </a:r>
            <a:r>
              <a:rPr lang="en-US" sz="2000" dirty="0">
                <a:solidFill>
                  <a:schemeClr val="bg1"/>
                </a:solidFill>
              </a:rPr>
              <a:t>therapy, usually with either </a:t>
            </a:r>
            <a:r>
              <a:rPr lang="en-US" sz="2000" dirty="0" err="1" smtClean="0">
                <a:solidFill>
                  <a:schemeClr val="bg1"/>
                </a:solidFill>
              </a:rPr>
              <a:t>bromocriptine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or </a:t>
            </a:r>
            <a:r>
              <a:rPr lang="en-US" sz="2000" dirty="0" err="1">
                <a:solidFill>
                  <a:schemeClr val="bg1"/>
                </a:solidFill>
              </a:rPr>
              <a:t>cabergoline</a:t>
            </a:r>
            <a:r>
              <a:rPr lang="en-US" sz="2000" dirty="0">
                <a:solidFill>
                  <a:schemeClr val="bg1"/>
                </a:solidFill>
              </a:rPr>
              <a:t> (dopamine receptor agonists) </a:t>
            </a:r>
            <a:r>
              <a:rPr lang="en-US" sz="2000" dirty="0" smtClean="0">
                <a:solidFill>
                  <a:schemeClr val="bg1"/>
                </a:solidFill>
              </a:rPr>
              <a:t>or </a:t>
            </a:r>
            <a:r>
              <a:rPr lang="en-US" sz="2000" dirty="0" err="1" smtClean="0">
                <a:solidFill>
                  <a:schemeClr val="bg1"/>
                </a:solidFill>
              </a:rPr>
              <a:t>somatostatin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analogues (</a:t>
            </a:r>
            <a:r>
              <a:rPr lang="en-US" sz="2000" dirty="0" err="1" smtClean="0">
                <a:solidFill>
                  <a:schemeClr val="bg1"/>
                </a:solidFill>
              </a:rPr>
              <a:t>somatostati</a:t>
            </a:r>
            <a:r>
              <a:rPr lang="en-US" sz="2000" dirty="0" smtClean="0">
                <a:solidFill>
                  <a:schemeClr val="bg1"/>
                </a:solidFill>
              </a:rPr>
              <a:t> n </a:t>
            </a:r>
            <a:r>
              <a:rPr lang="en-US" sz="2000" dirty="0">
                <a:solidFill>
                  <a:schemeClr val="bg1"/>
                </a:solidFill>
              </a:rPr>
              <a:t>itself </a:t>
            </a:r>
            <a:r>
              <a:rPr lang="en-US" sz="2000" dirty="0" smtClean="0">
                <a:solidFill>
                  <a:schemeClr val="bg1"/>
                </a:solidFill>
              </a:rPr>
              <a:t>has too </a:t>
            </a:r>
            <a:r>
              <a:rPr lang="en-US" sz="2000" dirty="0">
                <a:solidFill>
                  <a:schemeClr val="bg1"/>
                </a:solidFill>
              </a:rPr>
              <a:t>short a half-life for effective therapeutic use).</a:t>
            </a:r>
          </a:p>
          <a:p>
            <a:pPr algn="l" rtl="0"/>
            <a:r>
              <a:rPr lang="en-US" sz="2000" dirty="0" err="1">
                <a:solidFill>
                  <a:schemeClr val="bg1"/>
                </a:solidFill>
              </a:rPr>
              <a:t>Octreotide</a:t>
            </a:r>
            <a:r>
              <a:rPr lang="en-US" sz="2000" dirty="0">
                <a:solidFill>
                  <a:schemeClr val="bg1"/>
                </a:solidFill>
              </a:rPr>
              <a:t> or </a:t>
            </a:r>
            <a:r>
              <a:rPr lang="en-US" sz="2000" dirty="0" err="1">
                <a:solidFill>
                  <a:schemeClr val="bg1"/>
                </a:solidFill>
              </a:rPr>
              <a:t>lanreotide</a:t>
            </a:r>
            <a:r>
              <a:rPr lang="en-US" sz="2000" dirty="0">
                <a:solidFill>
                  <a:schemeClr val="bg1"/>
                </a:solidFill>
              </a:rPr>
              <a:t>, which bind to </a:t>
            </a:r>
            <a:r>
              <a:rPr lang="en-US" sz="2000" dirty="0" err="1" smtClean="0">
                <a:solidFill>
                  <a:schemeClr val="bg1"/>
                </a:solidFill>
              </a:rPr>
              <a:t>somatostatin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receptors</a:t>
            </a:r>
            <a:r>
              <a:rPr lang="en-US" sz="2000" dirty="0">
                <a:solidFill>
                  <a:schemeClr val="bg1"/>
                </a:solidFill>
              </a:rPr>
              <a:t>, can be used or </a:t>
            </a:r>
            <a:r>
              <a:rPr lang="en-US" sz="2000" dirty="0" err="1">
                <a:solidFill>
                  <a:schemeClr val="bg1"/>
                </a:solidFill>
              </a:rPr>
              <a:t>pegvisomant</a:t>
            </a:r>
            <a:r>
              <a:rPr lang="en-US" sz="2000" dirty="0">
                <a:solidFill>
                  <a:schemeClr val="bg1"/>
                </a:solidFill>
              </a:rPr>
              <a:t> (GH </a:t>
            </a:r>
            <a:r>
              <a:rPr lang="en-US" sz="2000" dirty="0" smtClean="0">
                <a:solidFill>
                  <a:schemeClr val="bg1"/>
                </a:solidFill>
              </a:rPr>
              <a:t>receptor antagonist)</a:t>
            </a:r>
          </a:p>
          <a:p>
            <a:pPr algn="l" rtl="0"/>
            <a:r>
              <a:rPr lang="en-US" sz="2000" dirty="0" smtClean="0">
                <a:solidFill>
                  <a:schemeClr val="bg1"/>
                </a:solidFill>
              </a:rPr>
              <a:t>Radiation therapy.</a:t>
            </a:r>
          </a:p>
          <a:p>
            <a:pPr algn="l" rtl="0"/>
            <a:endParaRPr lang="en-US" sz="2000" dirty="0">
              <a:solidFill>
                <a:schemeClr val="bg1"/>
              </a:solidFill>
            </a:endParaRPr>
          </a:p>
          <a:p>
            <a:pPr algn="l" rtl="0"/>
            <a:endParaRPr lang="en-US" sz="2000" dirty="0">
              <a:solidFill>
                <a:schemeClr val="bg1"/>
              </a:solidFill>
            </a:endParaRPr>
          </a:p>
          <a:p>
            <a:pPr algn="l" rtl="0"/>
            <a:r>
              <a:rPr lang="en-US" sz="2000" dirty="0">
                <a:solidFill>
                  <a:schemeClr val="bg1"/>
                </a:solidFill>
              </a:rPr>
              <a:t>The aim of treatment is to ameliorate </a:t>
            </a:r>
            <a:r>
              <a:rPr lang="en-US" sz="2000" dirty="0" smtClean="0">
                <a:solidFill>
                  <a:schemeClr val="bg1"/>
                </a:solidFill>
              </a:rPr>
              <a:t>symptoms and </a:t>
            </a:r>
            <a:r>
              <a:rPr lang="en-US" sz="2000" dirty="0">
                <a:solidFill>
                  <a:schemeClr val="bg1"/>
                </a:solidFill>
              </a:rPr>
              <a:t>to obtain an oral glucose suppressed GH</a:t>
            </a:r>
          </a:p>
          <a:p>
            <a:pPr algn="l" rtl="0"/>
            <a:r>
              <a:rPr lang="en-US" sz="2000" dirty="0">
                <a:solidFill>
                  <a:schemeClr val="bg1"/>
                </a:solidFill>
              </a:rPr>
              <a:t>concentration of less than 1 mg/L (this cut-off can be GH assay dependent – conversion factor for </a:t>
            </a:r>
            <a:r>
              <a:rPr lang="en-US" sz="2000" dirty="0" smtClean="0">
                <a:solidFill>
                  <a:schemeClr val="bg1"/>
                </a:solidFill>
              </a:rPr>
              <a:t>units: </a:t>
            </a:r>
            <a:r>
              <a:rPr lang="en-US" sz="2000" dirty="0" err="1" smtClean="0">
                <a:solidFill>
                  <a:schemeClr val="bg1"/>
                </a:solidFill>
              </a:rPr>
              <a:t>mU</a:t>
            </a:r>
            <a:r>
              <a:rPr lang="en-US" sz="2000" dirty="0" smtClean="0">
                <a:solidFill>
                  <a:schemeClr val="bg1"/>
                </a:solidFill>
              </a:rPr>
              <a:t>/L </a:t>
            </a:r>
            <a:r>
              <a:rPr lang="en-US" sz="2000" dirty="0">
                <a:solidFill>
                  <a:schemeClr val="bg1"/>
                </a:solidFill>
              </a:rPr>
              <a:t>= 2.4 ¥ mg/L) and normalization of plasma </a:t>
            </a:r>
            <a:r>
              <a:rPr lang="en-US" sz="2000" dirty="0" smtClean="0">
                <a:solidFill>
                  <a:schemeClr val="bg1"/>
                </a:solidFill>
              </a:rPr>
              <a:t>IGF-1 </a:t>
            </a:r>
            <a:r>
              <a:rPr lang="en-US" sz="2000" dirty="0">
                <a:solidFill>
                  <a:schemeClr val="bg1"/>
                </a:solidFill>
              </a:rPr>
              <a:t>concentrations.</a:t>
            </a:r>
            <a:endParaRPr lang="ar-IQ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" y="-1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2889" y="-1"/>
            <a:ext cx="6485176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solidFill>
                  <a:srgbClr val="FFFF00"/>
                </a:solidFill>
                <a:latin typeface="Calibri"/>
                <a:cs typeface="Calibri"/>
              </a:rPr>
              <a:t>Growth hormone deficiency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89" y="91440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200" dirty="0">
                <a:solidFill>
                  <a:schemeClr val="bg1"/>
                </a:solidFill>
              </a:rPr>
              <a:t>In adults, GH deficiency may cause clinical </a:t>
            </a:r>
            <a:r>
              <a:rPr lang="en-US" sz="2200" dirty="0" smtClean="0">
                <a:solidFill>
                  <a:schemeClr val="bg1"/>
                </a:solidFill>
              </a:rPr>
              <a:t>symptoms, such </a:t>
            </a:r>
            <a:r>
              <a:rPr lang="en-US" sz="2200" dirty="0">
                <a:solidFill>
                  <a:schemeClr val="bg1"/>
                </a:solidFill>
              </a:rPr>
              <a:t>as tiredness, </a:t>
            </a:r>
            <a:r>
              <a:rPr lang="en-US" sz="2200" dirty="0" err="1">
                <a:solidFill>
                  <a:schemeClr val="bg1"/>
                </a:solidFill>
              </a:rPr>
              <a:t>dyslipidaemia</a:t>
            </a:r>
            <a:r>
              <a:rPr lang="en-US" sz="2200" dirty="0">
                <a:solidFill>
                  <a:schemeClr val="bg1"/>
                </a:solidFill>
              </a:rPr>
              <a:t> and </a:t>
            </a:r>
            <a:r>
              <a:rPr lang="en-US" sz="2200" dirty="0" smtClean="0">
                <a:solidFill>
                  <a:schemeClr val="bg1"/>
                </a:solidFill>
              </a:rPr>
              <a:t>increased cardiovascular </a:t>
            </a:r>
            <a:r>
              <a:rPr lang="en-US" sz="2200" dirty="0">
                <a:solidFill>
                  <a:schemeClr val="bg1"/>
                </a:solidFill>
              </a:rPr>
              <a:t>disease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algn="just" rtl="0"/>
            <a:endParaRPr lang="en-US" sz="2200" dirty="0">
              <a:solidFill>
                <a:schemeClr val="bg1"/>
              </a:solidFill>
            </a:endParaRPr>
          </a:p>
          <a:p>
            <a:pPr algn="just" rtl="0"/>
            <a:r>
              <a:rPr lang="en-US" sz="2200" dirty="0">
                <a:solidFill>
                  <a:schemeClr val="bg1"/>
                </a:solidFill>
              </a:rPr>
              <a:t>Growth hormone deficiency can cause short stature in children. 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 rtl="0"/>
            <a:endParaRPr lang="en-US" sz="2200" dirty="0">
              <a:solidFill>
                <a:schemeClr val="bg1"/>
              </a:solidFill>
            </a:endParaRPr>
          </a:p>
          <a:p>
            <a:pPr marL="85648" algn="just" rtl="0">
              <a:lnSpc>
                <a:spcPct val="100000"/>
              </a:lnSpc>
            </a:pPr>
            <a:r>
              <a:rPr lang="en-US" sz="2200" spc="10" dirty="0">
                <a:solidFill>
                  <a:srgbClr val="FFFFFF"/>
                </a:solidFill>
                <a:cs typeface="Calibri"/>
              </a:rPr>
              <a:t>It is important to investigate children </a:t>
            </a:r>
            <a:r>
              <a:rPr lang="en-US" sz="2200" spc="10" dirty="0" smtClean="0">
                <a:solidFill>
                  <a:srgbClr val="FFFFFF"/>
                </a:solidFill>
                <a:cs typeface="Calibri"/>
              </a:rPr>
              <a:t>with</a:t>
            </a:r>
            <a:r>
              <a:rPr lang="en-US" sz="2200" dirty="0" smtClean="0">
                <a:cs typeface="Calibri"/>
              </a:rPr>
              <a:t> </a:t>
            </a:r>
            <a:r>
              <a:rPr lang="en-US" sz="2200" spc="10" dirty="0" smtClean="0">
                <a:solidFill>
                  <a:srgbClr val="FFFFFF"/>
                </a:solidFill>
                <a:cs typeface="Calibri"/>
              </a:rPr>
              <a:t>reduced </a:t>
            </a:r>
            <a:r>
              <a:rPr lang="en-US" sz="2200" spc="10" dirty="0">
                <a:solidFill>
                  <a:srgbClr val="FFFFFF"/>
                </a:solidFill>
                <a:cs typeface="Calibri"/>
              </a:rPr>
              <a:t>growth rate to identify those who </a:t>
            </a:r>
            <a:r>
              <a:rPr lang="en-US" sz="2200" spc="10" dirty="0" smtClean="0">
                <a:solidFill>
                  <a:srgbClr val="FFFFFF"/>
                </a:solidFill>
                <a:cs typeface="Calibri"/>
              </a:rPr>
              <a:t>may</a:t>
            </a:r>
            <a:r>
              <a:rPr lang="en-US" sz="2200" dirty="0">
                <a:cs typeface="Calibri"/>
              </a:rPr>
              <a:t> </a:t>
            </a:r>
            <a:r>
              <a:rPr lang="en-US" sz="2200" spc="10" dirty="0" smtClean="0">
                <a:solidFill>
                  <a:srgbClr val="FFFFFF"/>
                </a:solidFill>
                <a:cs typeface="Calibri"/>
              </a:rPr>
              <a:t>benefit </a:t>
            </a:r>
            <a:r>
              <a:rPr lang="en-US" sz="2200" spc="10" dirty="0">
                <a:solidFill>
                  <a:srgbClr val="FFFFFF"/>
                </a:solidFill>
                <a:cs typeface="Calibri"/>
              </a:rPr>
              <a:t>from recombinant human </a:t>
            </a:r>
            <a:r>
              <a:rPr lang="en-US" sz="2200" spc="10" dirty="0" smtClean="0">
                <a:solidFill>
                  <a:srgbClr val="FFFFFF"/>
                </a:solidFill>
                <a:cs typeface="Calibri"/>
              </a:rPr>
              <a:t>GH</a:t>
            </a:r>
            <a:r>
              <a:rPr lang="en-US" sz="2200" dirty="0" smtClean="0">
                <a:cs typeface="Calibri"/>
              </a:rPr>
              <a:t> </a:t>
            </a:r>
            <a:r>
              <a:rPr lang="en-US" sz="2200" spc="10" dirty="0" smtClean="0">
                <a:solidFill>
                  <a:srgbClr val="FFFFFF"/>
                </a:solidFill>
                <a:cs typeface="Calibri"/>
              </a:rPr>
              <a:t>replacement </a:t>
            </a:r>
            <a:r>
              <a:rPr lang="en-US" sz="2200" spc="10" dirty="0">
                <a:solidFill>
                  <a:srgbClr val="FFFFFF"/>
                </a:solidFill>
                <a:cs typeface="Calibri"/>
              </a:rPr>
              <a:t>treatment</a:t>
            </a:r>
            <a:r>
              <a:rPr lang="en-US" sz="2200" spc="10" dirty="0" smtClean="0">
                <a:solidFill>
                  <a:srgbClr val="FFFFFF"/>
                </a:solidFill>
                <a:cs typeface="Calibri"/>
              </a:rPr>
              <a:t>.</a:t>
            </a:r>
          </a:p>
          <a:p>
            <a:pPr marL="85648" algn="just" rtl="0">
              <a:lnSpc>
                <a:spcPct val="100000"/>
              </a:lnSpc>
            </a:pPr>
            <a:endParaRPr lang="en-US" sz="2200" spc="10" dirty="0">
              <a:solidFill>
                <a:srgbClr val="FFFFFF"/>
              </a:solidFill>
              <a:cs typeface="Calibri"/>
            </a:endParaRPr>
          </a:p>
          <a:p>
            <a:pPr marL="85648" algn="just" rtl="0">
              <a:lnSpc>
                <a:spcPct val="100000"/>
              </a:lnSpc>
            </a:pPr>
            <a:r>
              <a:rPr lang="en-US" sz="2200" spc="10" dirty="0" smtClean="0">
                <a:solidFill>
                  <a:srgbClr val="FFFFFF"/>
                </a:solidFill>
                <a:cs typeface="Calibri"/>
              </a:rPr>
              <a:t>Isolated </a:t>
            </a:r>
            <a:r>
              <a:rPr lang="en-US" sz="2200" spc="10" dirty="0">
                <a:solidFill>
                  <a:srgbClr val="FFFFFF"/>
                </a:solidFill>
                <a:cs typeface="Calibri"/>
              </a:rPr>
              <a:t>GH deficiency is most </a:t>
            </a:r>
            <a:r>
              <a:rPr lang="en-US" sz="2200" spc="10" dirty="0" smtClean="0">
                <a:solidFill>
                  <a:srgbClr val="FFFFFF"/>
                </a:solidFill>
                <a:cs typeface="Calibri"/>
              </a:rPr>
              <a:t>commonly</a:t>
            </a:r>
            <a:r>
              <a:rPr lang="en-US" sz="2200" dirty="0" smtClean="0">
                <a:cs typeface="Calibri"/>
              </a:rPr>
              <a:t> </a:t>
            </a:r>
            <a:r>
              <a:rPr lang="en-US" sz="2200" spc="10" dirty="0" smtClean="0">
                <a:solidFill>
                  <a:srgbClr val="FFFF00"/>
                </a:solidFill>
                <a:cs typeface="Calibri"/>
              </a:rPr>
              <a:t>secondary </a:t>
            </a:r>
            <a:r>
              <a:rPr lang="en-US" sz="2200" spc="10" dirty="0">
                <a:solidFill>
                  <a:srgbClr val="FFFF00"/>
                </a:solidFill>
                <a:cs typeface="Calibri"/>
              </a:rPr>
              <a:t>to idiopathic deficiency </a:t>
            </a:r>
            <a:r>
              <a:rPr lang="en-US" sz="2200" spc="10" dirty="0" smtClean="0">
                <a:solidFill>
                  <a:srgbClr val="FFFF00"/>
                </a:solidFill>
                <a:cs typeface="Calibri"/>
              </a:rPr>
              <a:t>of</a:t>
            </a:r>
            <a:r>
              <a:rPr lang="en-US" sz="2200" dirty="0" smtClean="0">
                <a:cs typeface="Calibri"/>
              </a:rPr>
              <a:t> </a:t>
            </a:r>
            <a:r>
              <a:rPr lang="en-US" sz="2200" spc="10" dirty="0" smtClean="0">
                <a:solidFill>
                  <a:srgbClr val="FFFF00"/>
                </a:solidFill>
                <a:cs typeface="Calibri"/>
              </a:rPr>
              <a:t>hypothalamic GHRH</a:t>
            </a:r>
            <a:endParaRPr lang="en-US" sz="2200" dirty="0">
              <a:cs typeface="Calibri"/>
            </a:endParaRPr>
          </a:p>
          <a:p>
            <a:pPr algn="just" rtl="0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479038" y="618998"/>
            <a:ext cx="2312179" cy="5374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70" i="1" spc="10" dirty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52400" y="1393209"/>
            <a:ext cx="8991600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 algn="just" rtl="0">
              <a:lnSpc>
                <a:spcPct val="100000"/>
              </a:lnSpc>
              <a:buFont typeface="Arial" pitchFamily="34" charset="0"/>
              <a:buChar char="•"/>
            </a:pP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It is, important to exclude </a:t>
            </a:r>
            <a:r>
              <a:rPr sz="2700" spc="10" dirty="0">
                <a:solidFill>
                  <a:srgbClr val="FFFF00"/>
                </a:solidFill>
                <a:latin typeface="Calibri"/>
                <a:cs typeface="Calibri"/>
              </a:rPr>
              <a:t>hypothyroidism, </a:t>
            </a:r>
            <a:r>
              <a:rPr sz="2700" spc="10" dirty="0" smtClean="0">
                <a:solidFill>
                  <a:srgbClr val="FFFF00"/>
                </a:solidFill>
                <a:latin typeface="Calibri"/>
                <a:cs typeface="Calibri"/>
              </a:rPr>
              <a:t>chronic</a:t>
            </a:r>
            <a:r>
              <a:rPr lang="ar-IQ" sz="2700" dirty="0">
                <a:latin typeface="Calibri"/>
                <a:cs typeface="Calibri"/>
              </a:rPr>
              <a:t> </a:t>
            </a:r>
            <a:r>
              <a:rPr sz="2700" spc="10" dirty="0" smtClean="0">
                <a:solidFill>
                  <a:srgbClr val="FFFF00"/>
                </a:solidFill>
                <a:latin typeface="Calibri"/>
                <a:cs typeface="Calibri"/>
              </a:rPr>
              <a:t>diseases </a:t>
            </a:r>
            <a:r>
              <a:rPr sz="2700" spc="10" dirty="0">
                <a:solidFill>
                  <a:srgbClr val="FFFF00"/>
                </a:solidFill>
                <a:latin typeface="Calibri"/>
                <a:cs typeface="Calibri"/>
              </a:rPr>
              <a:t>and malabsorption states, poor </a:t>
            </a:r>
            <a:r>
              <a:rPr sz="2700" spc="10" dirty="0" smtClean="0">
                <a:solidFill>
                  <a:srgbClr val="FFFF00"/>
                </a:solidFill>
                <a:latin typeface="Calibri"/>
                <a:cs typeface="Calibri"/>
              </a:rPr>
              <a:t>nutritional</a:t>
            </a:r>
            <a:r>
              <a:rPr lang="ar-IQ" sz="2700" dirty="0">
                <a:latin typeface="Calibri"/>
                <a:cs typeface="Calibri"/>
              </a:rPr>
              <a:t> </a:t>
            </a:r>
            <a:r>
              <a:rPr sz="2700" spc="10" dirty="0" smtClean="0">
                <a:solidFill>
                  <a:srgbClr val="FFFF00"/>
                </a:solidFill>
                <a:latin typeface="Calibri"/>
                <a:cs typeface="Calibri"/>
              </a:rPr>
              <a:t>state</a:t>
            </a:r>
            <a:r>
              <a:rPr sz="2700" spc="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lang="ar-IQ" sz="2700" spc="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342899" algn="just" rtl="0">
              <a:lnSpc>
                <a:spcPct val="100000"/>
              </a:lnSpc>
            </a:pPr>
            <a:r>
              <a:rPr lang="en-US" sz="2700" spc="10" dirty="0">
                <a:solidFill>
                  <a:srgbClr val="FFFF00"/>
                </a:solidFill>
                <a:cs typeface="Calibri"/>
              </a:rPr>
              <a:t>Clinical examination </a:t>
            </a:r>
            <a:r>
              <a:rPr lang="en-US" sz="2700" spc="10" dirty="0">
                <a:solidFill>
                  <a:srgbClr val="FFFFFF"/>
                </a:solidFill>
                <a:cs typeface="Calibri"/>
              </a:rPr>
              <a:t>should assess for </a:t>
            </a:r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obvious</a:t>
            </a:r>
            <a:r>
              <a:rPr lang="en-US" sz="2700" dirty="0" smtClean="0">
                <a:cs typeface="Calibri"/>
              </a:rPr>
              <a:t> </a:t>
            </a:r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syndromes</a:t>
            </a:r>
            <a:r>
              <a:rPr lang="en-US" sz="2700" spc="10" dirty="0">
                <a:solidFill>
                  <a:srgbClr val="FFFFFF"/>
                </a:solidFill>
                <a:cs typeface="Calibri"/>
              </a:rPr>
              <a:t>, pubertal status, bone age, growth </a:t>
            </a:r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or</a:t>
            </a:r>
            <a:r>
              <a:rPr lang="en-US" sz="2700" dirty="0" smtClean="0">
                <a:cs typeface="Calibri"/>
              </a:rPr>
              <a:t> </a:t>
            </a:r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growth </a:t>
            </a:r>
            <a:r>
              <a:rPr lang="en-US" sz="2700" spc="10" dirty="0">
                <a:solidFill>
                  <a:srgbClr val="FFFFFF"/>
                </a:solidFill>
                <a:cs typeface="Calibri"/>
              </a:rPr>
              <a:t>velocity .</a:t>
            </a:r>
            <a:endParaRPr lang="en-US" sz="2700" dirty="0">
              <a:cs typeface="Calibri"/>
            </a:endParaRPr>
          </a:p>
          <a:p>
            <a:pPr algn="just" rtl="0"/>
            <a:r>
              <a:rPr lang="en-US" sz="2700" spc="10" dirty="0">
                <a:solidFill>
                  <a:srgbClr val="FFFF00"/>
                </a:solidFill>
                <a:latin typeface="Arial"/>
                <a:cs typeface="Arial"/>
              </a:rPr>
              <a:t>•   </a:t>
            </a:r>
            <a:r>
              <a:rPr lang="en-US" sz="2700" spc="10" dirty="0">
                <a:solidFill>
                  <a:srgbClr val="FFFF00"/>
                </a:solidFill>
                <a:cs typeface="Calibri"/>
              </a:rPr>
              <a:t>Karyotyping may be indicated if a </a:t>
            </a:r>
            <a:r>
              <a:rPr lang="en-US" sz="2700" spc="10" dirty="0" smtClean="0">
                <a:solidFill>
                  <a:srgbClr val="FFFF00"/>
                </a:solidFill>
                <a:cs typeface="Calibri"/>
              </a:rPr>
              <a:t>chromosomal </a:t>
            </a:r>
            <a:r>
              <a:rPr lang="en-US" sz="2700" spc="10" dirty="0">
                <a:solidFill>
                  <a:srgbClr val="FFFF00"/>
                </a:solidFill>
                <a:cs typeface="Calibri"/>
              </a:rPr>
              <a:t>disorder </a:t>
            </a:r>
            <a:r>
              <a:rPr lang="en-US" sz="2700" spc="10" dirty="0">
                <a:solidFill>
                  <a:srgbClr val="FFFFFF"/>
                </a:solidFill>
                <a:cs typeface="Calibri"/>
              </a:rPr>
              <a:t>such as Turner’s syndrome (45,X0) </a:t>
            </a:r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is</a:t>
            </a:r>
            <a:r>
              <a:rPr lang="en-US" sz="2700" dirty="0" smtClean="0">
                <a:cs typeface="Calibri"/>
              </a:rPr>
              <a:t> </a:t>
            </a:r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suspected. the </a:t>
            </a:r>
            <a:r>
              <a:rPr lang="en-US" sz="2700" spc="10" dirty="0">
                <a:solidFill>
                  <a:srgbClr val="FFFFFF"/>
                </a:solidFill>
                <a:cs typeface="Calibri"/>
              </a:rPr>
              <a:t>end of pre-puberty. Thus, in children with bone </a:t>
            </a:r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age</a:t>
            </a:r>
            <a:r>
              <a:rPr lang="en-US" sz="2700" dirty="0" smtClean="0">
                <a:cs typeface="Calibri"/>
              </a:rPr>
              <a:t> </a:t>
            </a:r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more </a:t>
            </a:r>
            <a:r>
              <a:rPr lang="en-US" sz="2700" spc="10" dirty="0">
                <a:solidFill>
                  <a:srgbClr val="FFFFFF"/>
                </a:solidFill>
                <a:cs typeface="Calibri"/>
              </a:rPr>
              <a:t>than 10 years, priming with sex hormones </a:t>
            </a:r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before</a:t>
            </a:r>
            <a:r>
              <a:rPr lang="en-US" sz="2700" dirty="0" smtClean="0">
                <a:cs typeface="Calibri"/>
              </a:rPr>
              <a:t> </a:t>
            </a:r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investigation </a:t>
            </a:r>
            <a:r>
              <a:rPr lang="en-US" sz="2700" spc="10" dirty="0">
                <a:solidFill>
                  <a:srgbClr val="FFFFFF"/>
                </a:solidFill>
                <a:cs typeface="Calibri"/>
              </a:rPr>
              <a:t>may be </a:t>
            </a:r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necessary.</a:t>
            </a:r>
            <a:r>
              <a:rPr lang="en-US" sz="2700" dirty="0" smtClean="0">
                <a:cs typeface="Calibri"/>
              </a:rPr>
              <a:t> </a:t>
            </a:r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For </a:t>
            </a:r>
            <a:r>
              <a:rPr lang="en-US" sz="2700" spc="10" dirty="0">
                <a:solidFill>
                  <a:srgbClr val="FFFFFF"/>
                </a:solidFill>
                <a:cs typeface="Calibri"/>
              </a:rPr>
              <a:t>example, </a:t>
            </a:r>
            <a:r>
              <a:rPr lang="en-US" sz="2700" spc="10" dirty="0" err="1">
                <a:solidFill>
                  <a:srgbClr val="FFFFFF"/>
                </a:solidFill>
                <a:cs typeface="Calibri"/>
              </a:rPr>
              <a:t>ethinyloestradiol</a:t>
            </a:r>
            <a:r>
              <a:rPr lang="en-US" sz="2700" spc="10" dirty="0">
                <a:solidFill>
                  <a:srgbClr val="FFFFFF"/>
                </a:solidFill>
                <a:cs typeface="Calibri"/>
              </a:rPr>
              <a:t> may be given to </a:t>
            </a:r>
            <a:r>
              <a:rPr lang="en-US" sz="2700" spc="10" dirty="0" smtClean="0">
                <a:solidFill>
                  <a:srgbClr val="FFFFFF"/>
                </a:solidFill>
                <a:cs typeface="Calibri"/>
              </a:rPr>
              <a:t>girls</a:t>
            </a:r>
            <a:endParaRPr lang="en-US" sz="2700" dirty="0">
              <a:cs typeface="Calibri"/>
            </a:endParaRPr>
          </a:p>
          <a:p>
            <a:pPr algn="just" rtl="0"/>
            <a:r>
              <a:rPr lang="en-US" sz="2700" spc="10" dirty="0">
                <a:solidFill>
                  <a:srgbClr val="FFFFFF"/>
                </a:solidFill>
                <a:cs typeface="Calibri"/>
              </a:rPr>
              <a:t>and testosterone to boys prior to testing</a:t>
            </a:r>
            <a:endParaRPr lang="en-US" sz="2700" dirty="0">
              <a:cs typeface="Calibri"/>
            </a:endParaRPr>
          </a:p>
          <a:p>
            <a:pPr algn="just" rtl="0"/>
            <a:endParaRPr lang="en-US" sz="2700" dirty="0">
              <a:cs typeface="Calibri"/>
            </a:endParaRPr>
          </a:p>
          <a:p>
            <a:pPr marL="0" algn="l" rtl="0">
              <a:lnSpc>
                <a:spcPct val="100000"/>
              </a:lnSpc>
            </a:pP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4"/>
            <a:ext cx="9144000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1866" y="0"/>
            <a:ext cx="916586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low plasma IGF-1 concentration may be a useful screening test.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Urinary GH excretion, either in 24-h collections or </a:t>
            </a:r>
            <a:r>
              <a:rPr lang="en-US" sz="2400" dirty="0" smtClean="0">
                <a:solidFill>
                  <a:schemeClr val="bg1"/>
                </a:solidFill>
              </a:rPr>
              <a:t>timed overnight</a:t>
            </a:r>
            <a:r>
              <a:rPr lang="en-US" sz="2400" dirty="0">
                <a:solidFill>
                  <a:schemeClr val="bg1"/>
                </a:solidFill>
              </a:rPr>
              <a:t>, may offer a relatively safe screening test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14527" indent="-342900" algn="l" rtl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spc="10" dirty="0">
                <a:solidFill>
                  <a:schemeClr val="bg1"/>
                </a:solidFill>
                <a:cs typeface="Calibri"/>
              </a:rPr>
              <a:t>If blood is taken at a time when physiologically </a:t>
            </a:r>
            <a:r>
              <a:rPr lang="en-US" sz="2400" spc="10" dirty="0" smtClean="0">
                <a:solidFill>
                  <a:schemeClr val="bg1"/>
                </a:solidFill>
                <a:cs typeface="Calibri"/>
              </a:rPr>
              <a:t>high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spc="10" dirty="0" smtClean="0">
                <a:solidFill>
                  <a:schemeClr val="bg1"/>
                </a:solidFill>
                <a:cs typeface="Calibri"/>
              </a:rPr>
              <a:t>concentrations </a:t>
            </a:r>
            <a:r>
              <a:rPr lang="en-US" sz="2400" spc="10" dirty="0">
                <a:solidFill>
                  <a:schemeClr val="bg1"/>
                </a:solidFill>
                <a:cs typeface="Calibri"/>
              </a:rPr>
              <a:t>are expected, the need for stimulation </a:t>
            </a:r>
            <a:r>
              <a:rPr lang="en-US" sz="2400" spc="10" dirty="0" smtClean="0">
                <a:solidFill>
                  <a:schemeClr val="bg1"/>
                </a:solidFill>
                <a:cs typeface="Calibri"/>
              </a:rPr>
              <a:t>tests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spc="10" dirty="0" smtClean="0">
                <a:solidFill>
                  <a:schemeClr val="bg1"/>
                </a:solidFill>
                <a:cs typeface="Calibri"/>
              </a:rPr>
              <a:t>may </a:t>
            </a:r>
            <a:r>
              <a:rPr lang="en-US" sz="2400" spc="10" dirty="0">
                <a:solidFill>
                  <a:schemeClr val="bg1"/>
                </a:solidFill>
                <a:cs typeface="Calibri"/>
              </a:rPr>
              <a:t>be avoided, for example 60–90 min after the onset </a:t>
            </a:r>
            <a:r>
              <a:rPr lang="en-US" sz="2400" spc="10" dirty="0" smtClean="0">
                <a:solidFill>
                  <a:schemeClr val="bg1"/>
                </a:solidFill>
                <a:cs typeface="Calibri"/>
              </a:rPr>
              <a:t>of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spc="10" dirty="0" smtClean="0">
                <a:solidFill>
                  <a:schemeClr val="bg1"/>
                </a:solidFill>
                <a:cs typeface="Calibri"/>
              </a:rPr>
              <a:t>sleep </a:t>
            </a:r>
            <a:r>
              <a:rPr lang="en-US" sz="2400" spc="10" dirty="0">
                <a:solidFill>
                  <a:schemeClr val="bg1"/>
                </a:solidFill>
                <a:cs typeface="Calibri"/>
              </a:rPr>
              <a:t>and about 20 min after vigorous exercise</a:t>
            </a:r>
            <a:r>
              <a:rPr lang="en-US" sz="2400" spc="10" dirty="0" smtClean="0">
                <a:solidFill>
                  <a:schemeClr val="bg1"/>
                </a:solidFill>
                <a:cs typeface="Calibri"/>
              </a:rPr>
              <a:t>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spc="10" dirty="0">
                <a:solidFill>
                  <a:srgbClr val="FFFFFF"/>
                </a:solidFill>
                <a:cs typeface="Calibri"/>
              </a:rPr>
              <a:t>If GH deficiency is not excluded by the </a:t>
            </a:r>
            <a:r>
              <a:rPr lang="en-US" sz="2400" spc="10" dirty="0" smtClean="0">
                <a:solidFill>
                  <a:srgbClr val="FFFFFF"/>
                </a:solidFill>
                <a:cs typeface="Calibri"/>
              </a:rPr>
              <a:t>above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spc="10" dirty="0" smtClean="0">
                <a:solidFill>
                  <a:srgbClr val="FFFFFF"/>
                </a:solidFill>
                <a:cs typeface="Calibri"/>
              </a:rPr>
              <a:t>measurements</a:t>
            </a:r>
            <a:r>
              <a:rPr lang="en-US" sz="2400" spc="10" dirty="0">
                <a:solidFill>
                  <a:srgbClr val="FFFFFF"/>
                </a:solidFill>
                <a:cs typeface="Calibri"/>
              </a:rPr>
              <a:t>, it is necessary to </a:t>
            </a:r>
            <a:r>
              <a:rPr lang="en-US" sz="2400" spc="10" dirty="0">
                <a:solidFill>
                  <a:srgbClr val="FFFF00"/>
                </a:solidFill>
                <a:cs typeface="Calibri"/>
              </a:rPr>
              <a:t>perform one or </a:t>
            </a:r>
            <a:r>
              <a:rPr lang="en-US" sz="2400" spc="10" dirty="0" smtClean="0">
                <a:solidFill>
                  <a:srgbClr val="FFFF00"/>
                </a:solidFill>
                <a:cs typeface="Calibri"/>
              </a:rPr>
              <a:t>more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spc="10" dirty="0" smtClean="0">
                <a:solidFill>
                  <a:srgbClr val="FFFF00"/>
                </a:solidFill>
                <a:cs typeface="Calibri"/>
              </a:rPr>
              <a:t>stimulation tests</a:t>
            </a:r>
          </a:p>
          <a:p>
            <a:pPr marL="414527" indent="-342900" algn="l" rtl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spc="10" dirty="0">
                <a:solidFill>
                  <a:srgbClr val="FFFFFF"/>
                </a:solidFill>
                <a:cs typeface="Calibri"/>
              </a:rPr>
              <a:t>The response of GH to </a:t>
            </a:r>
            <a:r>
              <a:rPr lang="en-US" sz="2400" spc="10" dirty="0">
                <a:solidFill>
                  <a:srgbClr val="FFFF00"/>
                </a:solidFill>
                <a:cs typeface="Calibri"/>
              </a:rPr>
              <a:t>insulin may be the most reliable </a:t>
            </a:r>
            <a:r>
              <a:rPr lang="en-US" sz="2400" spc="10" dirty="0" smtClean="0">
                <a:solidFill>
                  <a:srgbClr val="FFFF00"/>
                </a:solidFill>
                <a:cs typeface="Calibri"/>
              </a:rPr>
              <a:t>to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spc="10" dirty="0" smtClean="0">
                <a:solidFill>
                  <a:srgbClr val="FFFF00"/>
                </a:solidFill>
                <a:cs typeface="Calibri"/>
              </a:rPr>
              <a:t>detect </a:t>
            </a:r>
            <a:r>
              <a:rPr lang="en-US" sz="2400" spc="10" dirty="0">
                <a:solidFill>
                  <a:srgbClr val="FFFF00"/>
                </a:solidFill>
                <a:cs typeface="Calibri"/>
              </a:rPr>
              <a:t>GH deficiency</a:t>
            </a:r>
            <a:r>
              <a:rPr lang="en-US" sz="2400" spc="10" dirty="0">
                <a:solidFill>
                  <a:srgbClr val="FFFFFF"/>
                </a:solidFill>
                <a:cs typeface="Calibri"/>
              </a:rPr>
              <a:t>, but it is not without the risk of </a:t>
            </a:r>
            <a:r>
              <a:rPr lang="en-US" sz="2400" spc="10" dirty="0" smtClean="0">
                <a:solidFill>
                  <a:srgbClr val="FFFFFF"/>
                </a:solidFill>
                <a:cs typeface="Calibri"/>
              </a:rPr>
              <a:t>fatal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spc="10" dirty="0" err="1" smtClean="0">
                <a:solidFill>
                  <a:srgbClr val="FFFFFF"/>
                </a:solidFill>
                <a:cs typeface="Calibri"/>
              </a:rPr>
              <a:t>hypoglycaemia</a:t>
            </a:r>
            <a:r>
              <a:rPr lang="en-US" sz="2400" spc="10" dirty="0" smtClean="0">
                <a:solidFill>
                  <a:srgbClr val="FFFFFF"/>
                </a:solidFill>
                <a:cs typeface="Calibri"/>
              </a:rPr>
              <a:t>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spc="10" dirty="0">
                <a:solidFill>
                  <a:srgbClr val="FFFF00"/>
                </a:solidFill>
                <a:cs typeface="Calibri"/>
              </a:rPr>
              <a:t>Glucagon could also be used as an alternative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spc="10" dirty="0" smtClean="0">
                <a:solidFill>
                  <a:srgbClr val="FFFFFF"/>
                </a:solidFill>
                <a:cs typeface="Calibri"/>
              </a:rPr>
              <a:t>A </a:t>
            </a:r>
            <a:r>
              <a:rPr lang="en-US" sz="2400" spc="10" dirty="0">
                <a:solidFill>
                  <a:srgbClr val="FFFFFF"/>
                </a:solidFill>
                <a:cs typeface="Calibri"/>
              </a:rPr>
              <a:t>GH absolute response of greater than 20 </a:t>
            </a:r>
            <a:r>
              <a:rPr lang="en-US" sz="2400" spc="10" dirty="0" err="1">
                <a:solidFill>
                  <a:srgbClr val="FFFFFF"/>
                </a:solidFill>
                <a:cs typeface="Calibri"/>
              </a:rPr>
              <a:t>mU</a:t>
            </a:r>
            <a:r>
              <a:rPr lang="en-US" sz="2400" spc="10" dirty="0">
                <a:solidFill>
                  <a:srgbClr val="FFFFFF"/>
                </a:solidFill>
                <a:cs typeface="Calibri"/>
              </a:rPr>
              <a:t>/L (7 </a:t>
            </a:r>
            <a:r>
              <a:rPr lang="en-US" sz="2400" spc="10" dirty="0" err="1" smtClean="0">
                <a:solidFill>
                  <a:srgbClr val="FFFFFF"/>
                </a:solidFill>
                <a:cs typeface="Calibri"/>
              </a:rPr>
              <a:t>μg</a:t>
            </a:r>
            <a:r>
              <a:rPr lang="en-US" sz="2400" spc="10" dirty="0" smtClean="0">
                <a:solidFill>
                  <a:srgbClr val="FFFFFF"/>
                </a:solidFill>
                <a:cs typeface="Calibri"/>
              </a:rPr>
              <a:t>/L)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spc="10" dirty="0" smtClean="0">
                <a:solidFill>
                  <a:srgbClr val="FFFFFF"/>
                </a:solidFill>
                <a:cs typeface="Calibri"/>
              </a:rPr>
              <a:t>makes </a:t>
            </a:r>
            <a:r>
              <a:rPr lang="en-US" sz="2400" spc="10" dirty="0">
                <a:solidFill>
                  <a:srgbClr val="FFFFFF"/>
                </a:solidFill>
                <a:cs typeface="Calibri"/>
              </a:rPr>
              <a:t>GH deficiency </a:t>
            </a:r>
            <a:r>
              <a:rPr lang="en-US" sz="2400" spc="10" dirty="0" smtClean="0">
                <a:solidFill>
                  <a:srgbClr val="FFFFFF"/>
                </a:solidFill>
                <a:cs typeface="Calibri"/>
              </a:rPr>
              <a:t>unlikely. Other </a:t>
            </a:r>
            <a:r>
              <a:rPr lang="en-US" sz="2400" spc="10" dirty="0">
                <a:solidFill>
                  <a:srgbClr val="FFFFFF"/>
                </a:solidFill>
                <a:cs typeface="Calibri"/>
              </a:rPr>
              <a:t>such stimuli include </a:t>
            </a:r>
            <a:r>
              <a:rPr lang="en-US" sz="2400" spc="10" dirty="0">
                <a:solidFill>
                  <a:srgbClr val="FFFF00"/>
                </a:solidFill>
                <a:cs typeface="Calibri"/>
              </a:rPr>
              <a:t>arginine, clonidine or the </a:t>
            </a:r>
            <a:r>
              <a:rPr lang="en-US" sz="2400" spc="10" dirty="0" smtClean="0">
                <a:solidFill>
                  <a:srgbClr val="FFFF00"/>
                </a:solidFill>
                <a:cs typeface="Calibri"/>
              </a:rPr>
              <a:t>GHRH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spc="10" dirty="0" smtClean="0">
                <a:solidFill>
                  <a:srgbClr val="FFFF00"/>
                </a:solidFill>
                <a:cs typeface="Calibri"/>
              </a:rPr>
              <a:t>test. </a:t>
            </a:r>
            <a:r>
              <a:rPr lang="en-US" sz="2400" spc="10" dirty="0" smtClean="0">
                <a:solidFill>
                  <a:srgbClr val="FFFFFF"/>
                </a:solidFill>
                <a:cs typeface="Calibri"/>
              </a:rPr>
              <a:t>Once </a:t>
            </a:r>
            <a:r>
              <a:rPr lang="en-US" sz="2400" spc="10" dirty="0">
                <a:solidFill>
                  <a:srgbClr val="FFFFFF"/>
                </a:solidFill>
                <a:cs typeface="Calibri"/>
              </a:rPr>
              <a:t>GH deficiency has been established, a cause </a:t>
            </a:r>
            <a:r>
              <a:rPr lang="en-US" sz="2400" spc="10" dirty="0" smtClean="0">
                <a:solidFill>
                  <a:srgbClr val="FFFFFF"/>
                </a:solidFill>
                <a:cs typeface="Calibri"/>
              </a:rPr>
              <a:t>should</a:t>
            </a:r>
            <a:r>
              <a:rPr lang="en-US" sz="2400" dirty="0">
                <a:cs typeface="Calibri"/>
              </a:rPr>
              <a:t> </a:t>
            </a:r>
            <a:r>
              <a:rPr lang="en-US" sz="2400" spc="10" dirty="0" smtClean="0">
                <a:solidFill>
                  <a:srgbClr val="FFFFFF"/>
                </a:solidFill>
                <a:cs typeface="Calibri"/>
              </a:rPr>
              <a:t>be </a:t>
            </a:r>
            <a:r>
              <a:rPr lang="en-US" sz="2400" spc="10" dirty="0">
                <a:solidFill>
                  <a:srgbClr val="FFFFFF"/>
                </a:solidFill>
                <a:cs typeface="Calibri"/>
              </a:rPr>
              <a:t>sought by appropriate </a:t>
            </a:r>
            <a:r>
              <a:rPr lang="en-US" sz="2400" spc="10" dirty="0">
                <a:solidFill>
                  <a:srgbClr val="FFFF00"/>
                </a:solidFill>
                <a:cs typeface="Calibri"/>
              </a:rPr>
              <a:t>clinical and imaging means.</a:t>
            </a:r>
            <a:endParaRPr lang="en-US" sz="2400" dirty="0">
              <a:cs typeface="Calibri"/>
            </a:endParaRPr>
          </a:p>
          <a:p>
            <a:pPr marL="71627" algn="l" rtl="0">
              <a:lnSpc>
                <a:spcPct val="100000"/>
              </a:lnSpc>
            </a:pPr>
            <a:endParaRPr lang="en-US" sz="2400" dirty="0">
              <a:cs typeface="Calibri"/>
            </a:endParaRPr>
          </a:p>
          <a:p>
            <a:pPr algn="l" rtl="0"/>
            <a:endParaRPr lang="en-US" sz="2400" dirty="0">
              <a:cs typeface="Calibri"/>
            </a:endParaRPr>
          </a:p>
          <a:p>
            <a:pPr algn="l" rtl="0"/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342900" indent="-342900" algn="l" rtl="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 rtl="0"/>
            <a:endParaRPr lang="ar-IQ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090418" y="308483"/>
            <a:ext cx="3077132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F79646"/>
                </a:solidFill>
                <a:latin typeface="Calibri"/>
                <a:cs typeface="Calibri"/>
              </a:rPr>
              <a:t>dynamic’ tests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0" y="731393"/>
            <a:ext cx="9143999" cy="5884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3200" i="1" spc="10" dirty="0">
                <a:solidFill>
                  <a:srgbClr val="FFFF00"/>
                </a:solidFill>
                <a:latin typeface="Arial"/>
                <a:cs typeface="Arial"/>
              </a:rPr>
              <a:t>Suppression tests 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are used mainly for </a:t>
            </a:r>
            <a:r>
              <a:rPr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lang="en-US"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lang="ar-IQ"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differential </a:t>
            </a:r>
            <a:r>
              <a:rPr sz="3170" spc="10" dirty="0">
                <a:solidFill>
                  <a:srgbClr val="FFFFFF"/>
                </a:solidFill>
                <a:latin typeface="Calibri"/>
                <a:cs typeface="Calibri"/>
              </a:rPr>
              <a:t>diagnosis of excessive </a:t>
            </a:r>
            <a:r>
              <a:rPr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hormone</a:t>
            </a:r>
            <a:r>
              <a:rPr lang="en-US" sz="317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secretion</a:t>
            </a:r>
          </a:p>
          <a:p>
            <a:pPr marL="0" algn="l" rtl="0">
              <a:lnSpc>
                <a:spcPct val="100000"/>
              </a:lnSpc>
            </a:pPr>
            <a:endParaRPr lang="en-US" sz="3170" spc="1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l" rtl="0"/>
            <a:r>
              <a:rPr lang="en-US" sz="2800" spc="10" dirty="0">
                <a:solidFill>
                  <a:srgbClr val="FFFFFF"/>
                </a:solidFill>
                <a:cs typeface="Calibri"/>
              </a:rPr>
              <a:t>The substance (or an analogue) that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normally </a:t>
            </a:r>
            <a:r>
              <a:rPr lang="en-US" sz="2800" spc="10" dirty="0">
                <a:solidFill>
                  <a:srgbClr val="FFFFFF"/>
                </a:solidFill>
                <a:cs typeface="Calibri"/>
              </a:rPr>
              <a:t>suppresses secretion by negative feedback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is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administered </a:t>
            </a:r>
            <a:r>
              <a:rPr lang="en-US" sz="2800" spc="10" dirty="0">
                <a:solidFill>
                  <a:srgbClr val="FFFFFF"/>
                </a:solidFill>
                <a:cs typeface="Calibri"/>
              </a:rPr>
              <a:t>and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the response </a:t>
            </a:r>
            <a:r>
              <a:rPr lang="en-US" sz="2800" spc="10" dirty="0">
                <a:solidFill>
                  <a:srgbClr val="FFFFFF"/>
                </a:solidFill>
                <a:cs typeface="Calibri"/>
              </a:rPr>
              <a:t>is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measured</a:t>
            </a:r>
          </a:p>
          <a:p>
            <a:pPr algn="l" rtl="0"/>
            <a:r>
              <a:rPr lang="en-US" sz="2800" spc="10" dirty="0">
                <a:solidFill>
                  <a:srgbClr val="FFFF00"/>
                </a:solidFill>
                <a:cs typeface="Calibri"/>
              </a:rPr>
              <a:t>Failure to suppress implies that secretion is </a:t>
            </a:r>
            <a:r>
              <a:rPr lang="en-US" sz="2800" spc="10" dirty="0" smtClean="0">
                <a:solidFill>
                  <a:srgbClr val="FFFF00"/>
                </a:solidFill>
                <a:cs typeface="Calibri"/>
              </a:rPr>
              <a:t>not </a:t>
            </a:r>
            <a:r>
              <a:rPr lang="en-US" sz="2800" spc="10" dirty="0">
                <a:solidFill>
                  <a:srgbClr val="FFFF00"/>
                </a:solidFill>
                <a:cs typeface="Calibri"/>
              </a:rPr>
              <a:t>under normal feedback control </a:t>
            </a:r>
            <a:r>
              <a:rPr lang="en-US" sz="2800" spc="10" dirty="0" smtClean="0">
                <a:solidFill>
                  <a:srgbClr val="FFFF00"/>
                </a:solidFill>
                <a:cs typeface="Calibri"/>
              </a:rPr>
              <a:t>.</a:t>
            </a:r>
            <a:endParaRPr lang="en-US" sz="2800" dirty="0">
              <a:cs typeface="Calibri"/>
            </a:endParaRPr>
          </a:p>
          <a:p>
            <a:pPr algn="l" rtl="0"/>
            <a:endParaRPr lang="en-US" sz="2800" dirty="0">
              <a:cs typeface="Calibri"/>
            </a:endParaRPr>
          </a:p>
          <a:p>
            <a:pPr algn="l" rtl="0"/>
            <a:endParaRPr lang="en-US" sz="2800" dirty="0">
              <a:cs typeface="Calibri"/>
            </a:endParaRPr>
          </a:p>
          <a:p>
            <a:pPr algn="l" rtl="0"/>
            <a:endParaRPr lang="en-US" sz="2800" spc="10" dirty="0" smtClean="0">
              <a:solidFill>
                <a:srgbClr val="FFFFFF"/>
              </a:solidFill>
              <a:cs typeface="Calibri"/>
            </a:endParaRPr>
          </a:p>
          <a:p>
            <a:pPr algn="l" rtl="0"/>
            <a:endParaRPr lang="en-US" sz="2800" dirty="0">
              <a:cs typeface="Calibri"/>
            </a:endParaRPr>
          </a:p>
          <a:p>
            <a:pPr marL="0" algn="l" rtl="0">
              <a:lnSpc>
                <a:spcPct val="100000"/>
              </a:lnSpc>
            </a:pPr>
            <a:endParaRPr sz="3100" dirty="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910295" y="2783078"/>
            <a:ext cx="105477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1658646"/>
            <a:ext cx="447934" cy="454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4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91539" y="1721764"/>
            <a:ext cx="1119020" cy="407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Figure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307590"/>
            <a:ext cx="3317521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shows an algorithm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892806"/>
            <a:ext cx="3397647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for the investigation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3477793"/>
            <a:ext cx="2747982" cy="407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of short stature.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142732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543800" cy="452932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16305" y="331724"/>
            <a:ext cx="8028523" cy="487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50" b="1" spc="10" dirty="0">
                <a:solidFill>
                  <a:srgbClr val="FFFFFF"/>
                </a:solidFill>
                <a:latin typeface="Arial"/>
                <a:cs typeface="Arial"/>
              </a:rPr>
              <a:t>DISORDERS OF POSTERIOR PITUITARY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1658646"/>
            <a:ext cx="447934" cy="454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4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695" y="1412499"/>
            <a:ext cx="9134305" cy="4408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Disorders of the posterior pituitary are </a:t>
            </a:r>
            <a:r>
              <a:rPr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rare</a:t>
            </a:r>
            <a:r>
              <a:rPr lang="ar-IQ"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200" spc="10" dirty="0">
                <a:solidFill>
                  <a:srgbClr val="FFFFFF"/>
                </a:solidFill>
                <a:cs typeface="Calibri"/>
              </a:rPr>
              <a:t>compared with those of the anterior </a:t>
            </a:r>
            <a:r>
              <a:rPr lang="en-US" sz="3200" spc="10" dirty="0" smtClean="0">
                <a:solidFill>
                  <a:srgbClr val="FFFFFF"/>
                </a:solidFill>
                <a:cs typeface="Calibri"/>
              </a:rPr>
              <a:t>pituitary</a:t>
            </a:r>
            <a:r>
              <a:rPr lang="ar-IQ" sz="3200" dirty="0">
                <a:latin typeface="Calibri"/>
                <a:cs typeface="Calibri"/>
              </a:rPr>
              <a:t> </a:t>
            </a:r>
            <a:r>
              <a:rPr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compared </a:t>
            </a:r>
            <a:r>
              <a:rPr sz="3170" spc="10" dirty="0">
                <a:solidFill>
                  <a:srgbClr val="FFFFFF"/>
                </a:solidFill>
                <a:latin typeface="Calibri"/>
                <a:cs typeface="Calibri"/>
              </a:rPr>
              <a:t>with those of the anterior </a:t>
            </a:r>
            <a:r>
              <a:rPr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pituitary</a:t>
            </a:r>
            <a:endParaRPr lang="ar-IQ" sz="3170" spc="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170" spc="10" dirty="0">
                <a:solidFill>
                  <a:srgbClr val="FFFFFF"/>
                </a:solidFill>
                <a:cs typeface="Calibri"/>
              </a:rPr>
              <a:t>Deficiency of ADH in diabetes </a:t>
            </a:r>
            <a:r>
              <a:rPr lang="en-US" sz="3170" spc="10" dirty="0" err="1">
                <a:solidFill>
                  <a:srgbClr val="FFFFFF"/>
                </a:solidFill>
                <a:cs typeface="Calibri"/>
              </a:rPr>
              <a:t>insipidus</a:t>
            </a:r>
            <a:r>
              <a:rPr lang="en-US" sz="3170" spc="1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3170" spc="10" dirty="0" smtClean="0">
                <a:solidFill>
                  <a:srgbClr val="FFFFFF"/>
                </a:solidFill>
                <a:cs typeface="Calibri"/>
              </a:rPr>
              <a:t>may</a:t>
            </a:r>
            <a:r>
              <a:rPr lang="en-US" sz="3100" dirty="0" smtClean="0">
                <a:cs typeface="Calibri"/>
              </a:rPr>
              <a:t> </a:t>
            </a:r>
            <a:r>
              <a:rPr lang="en-US" sz="3200" spc="10" dirty="0" smtClean="0">
                <a:solidFill>
                  <a:srgbClr val="FFFFFF"/>
                </a:solidFill>
                <a:cs typeface="Calibri"/>
              </a:rPr>
              <a:t>present </a:t>
            </a:r>
            <a:r>
              <a:rPr lang="en-US" sz="3200" spc="10" dirty="0">
                <a:solidFill>
                  <a:srgbClr val="FFFFFF"/>
                </a:solidFill>
                <a:cs typeface="Calibri"/>
              </a:rPr>
              <a:t>as </a:t>
            </a:r>
            <a:r>
              <a:rPr lang="en-US" sz="3200" spc="10" dirty="0" smtClean="0">
                <a:solidFill>
                  <a:srgbClr val="FFFFFF"/>
                </a:solidFill>
                <a:cs typeface="Calibri"/>
              </a:rPr>
              <a:t>polyuria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170" spc="10" dirty="0">
                <a:solidFill>
                  <a:srgbClr val="FFFFFF"/>
                </a:solidFill>
                <a:cs typeface="Calibri"/>
              </a:rPr>
              <a:t>In the syndrome of inappropriate ADH</a:t>
            </a:r>
            <a:r>
              <a:rPr lang="en-US" sz="3170" spc="10" dirty="0" smtClean="0">
                <a:solidFill>
                  <a:srgbClr val="FFFFFF"/>
                </a:solidFill>
                <a:cs typeface="Calibri"/>
              </a:rPr>
              <a:t>,</a:t>
            </a:r>
            <a:r>
              <a:rPr lang="en-US" sz="2800" spc="1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800" spc="10" dirty="0" err="1">
                <a:solidFill>
                  <a:srgbClr val="FFFFFF"/>
                </a:solidFill>
                <a:cs typeface="Calibri"/>
              </a:rPr>
              <a:t>hyponatraemia</a:t>
            </a:r>
            <a:r>
              <a:rPr lang="en-US" sz="2800" spc="10" dirty="0">
                <a:solidFill>
                  <a:srgbClr val="FFFFFF"/>
                </a:solidFill>
                <a:cs typeface="Calibri"/>
              </a:rPr>
              <a:t> due to water excess occurs</a:t>
            </a:r>
            <a:endParaRPr lang="en-US" sz="3100" dirty="0">
              <a:cs typeface="Calibri"/>
            </a:endParaRPr>
          </a:p>
          <a:p>
            <a:pPr algn="l" rtl="0"/>
            <a:endParaRPr lang="ar-IQ" sz="3170" spc="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3805349"/>
            <a:ext cx="447598" cy="4537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4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998408" y="4359148"/>
            <a:ext cx="103875" cy="4878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828800" y="14699"/>
            <a:ext cx="4471108" cy="5374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860" b="1" spc="10" dirty="0">
                <a:solidFill>
                  <a:srgbClr val="FFFFFF"/>
                </a:solidFill>
                <a:latin typeface="Arial"/>
                <a:cs typeface="Arial"/>
              </a:rPr>
              <a:t>HYPOPITUITARISM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3262290"/>
            <a:ext cx="377525" cy="3826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4826168"/>
            <a:ext cx="377525" cy="3826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" y="762000"/>
            <a:ext cx="90678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Hypopituitarism is a syndrome of deficiency of </a:t>
            </a:r>
            <a:r>
              <a:rPr lang="en-US" sz="2100" dirty="0" smtClean="0">
                <a:solidFill>
                  <a:schemeClr val="bg1"/>
                </a:solidFill>
              </a:rPr>
              <a:t>pituitary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smtClean="0">
                <a:solidFill>
                  <a:schemeClr val="bg1"/>
                </a:solidFill>
              </a:rPr>
              <a:t>hormone </a:t>
            </a:r>
            <a:r>
              <a:rPr lang="en-US" sz="2100" dirty="0">
                <a:solidFill>
                  <a:schemeClr val="bg1"/>
                </a:solidFill>
              </a:rPr>
              <a:t>production that may result from disorders </a:t>
            </a:r>
            <a:r>
              <a:rPr lang="en-US" sz="2100" dirty="0" smtClean="0">
                <a:solidFill>
                  <a:schemeClr val="bg1"/>
                </a:solidFill>
              </a:rPr>
              <a:t>of the </a:t>
            </a:r>
            <a:r>
              <a:rPr lang="en-US" sz="2100" dirty="0">
                <a:solidFill>
                  <a:schemeClr val="bg1"/>
                </a:solidFill>
              </a:rPr>
              <a:t>hypothalamus, pituitary or surrounding </a:t>
            </a:r>
            <a:r>
              <a:rPr lang="en-US" sz="2100" dirty="0" smtClean="0">
                <a:solidFill>
                  <a:schemeClr val="bg1"/>
                </a:solidFill>
              </a:rPr>
              <a:t>structures.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smtClean="0"/>
              <a:t>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Clinical features of deficiency are usually </a:t>
            </a:r>
            <a:r>
              <a:rPr lang="en-US" sz="2000" dirty="0" smtClean="0">
                <a:solidFill>
                  <a:schemeClr val="bg1"/>
                </a:solidFill>
              </a:rPr>
              <a:t>absent until </a:t>
            </a:r>
            <a:r>
              <a:rPr lang="en-US" sz="2000" dirty="0">
                <a:solidFill>
                  <a:schemeClr val="bg1"/>
                </a:solidFill>
              </a:rPr>
              <a:t>about 70 per cent of the gland has been </a:t>
            </a:r>
            <a:r>
              <a:rPr lang="en-US" sz="2000" dirty="0" smtClean="0">
                <a:solidFill>
                  <a:schemeClr val="bg1"/>
                </a:solidFill>
              </a:rPr>
              <a:t>destroyed, unless </a:t>
            </a:r>
            <a:r>
              <a:rPr lang="en-US" sz="2000" dirty="0">
                <a:solidFill>
                  <a:schemeClr val="bg1"/>
                </a:solidFill>
              </a:rPr>
              <a:t>there is associated </a:t>
            </a:r>
            <a:r>
              <a:rPr lang="en-US" sz="2000" dirty="0" err="1">
                <a:solidFill>
                  <a:schemeClr val="bg1"/>
                </a:solidFill>
              </a:rPr>
              <a:t>hyperprolactinaemia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when </a:t>
            </a:r>
            <a:r>
              <a:rPr lang="en-US" sz="2000" dirty="0" err="1" smtClean="0">
                <a:solidFill>
                  <a:schemeClr val="bg1"/>
                </a:solidFill>
              </a:rPr>
              <a:t>amenorrhoea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and infertility may be early symptoms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algn="l" rtl="0"/>
            <a:endParaRPr lang="en-US" sz="2000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err="1">
                <a:solidFill>
                  <a:srgbClr val="FFFF00"/>
                </a:solidFill>
              </a:rPr>
              <a:t>Panhypopituitarism</a:t>
            </a:r>
            <a:r>
              <a:rPr lang="en-US" sz="2000" dirty="0">
                <a:solidFill>
                  <a:schemeClr val="bg1"/>
                </a:solidFill>
              </a:rPr>
              <a:t> alludes to the involvement of </a:t>
            </a:r>
            <a:r>
              <a:rPr lang="en-US" sz="2000" dirty="0" smtClean="0">
                <a:solidFill>
                  <a:schemeClr val="bg1"/>
                </a:solidFill>
              </a:rPr>
              <a:t>all pituitary </a:t>
            </a:r>
            <a:r>
              <a:rPr lang="en-US" sz="2000" dirty="0">
                <a:solidFill>
                  <a:schemeClr val="bg1"/>
                </a:solidFill>
              </a:rPr>
              <a:t>hormones; alternatively, only one or </a:t>
            </a:r>
            <a:r>
              <a:rPr lang="en-US" sz="2000" dirty="0" smtClean="0">
                <a:solidFill>
                  <a:schemeClr val="bg1"/>
                </a:solidFill>
              </a:rPr>
              <a:t>more may </a:t>
            </a:r>
            <a:r>
              <a:rPr lang="en-US" sz="2000" dirty="0">
                <a:solidFill>
                  <a:schemeClr val="bg1"/>
                </a:solidFill>
              </a:rPr>
              <a:t>be involved, as in </a:t>
            </a:r>
            <a:r>
              <a:rPr lang="en-US" sz="2000" dirty="0">
                <a:solidFill>
                  <a:srgbClr val="FFFF00"/>
                </a:solidFill>
              </a:rPr>
              <a:t>partial hypopituitarism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Suspicion </a:t>
            </a:r>
            <a:r>
              <a:rPr lang="en-US" sz="2000" dirty="0">
                <a:solidFill>
                  <a:schemeClr val="bg1"/>
                </a:solidFill>
              </a:rPr>
              <a:t>of </a:t>
            </a:r>
            <a:r>
              <a:rPr lang="en-US" sz="2000" dirty="0" smtClean="0">
                <a:solidFill>
                  <a:schemeClr val="bg1"/>
                </a:solidFill>
              </a:rPr>
              <a:t>anterior pituitary </a:t>
            </a:r>
            <a:r>
              <a:rPr lang="en-US" sz="2000" dirty="0" err="1">
                <a:solidFill>
                  <a:schemeClr val="bg1"/>
                </a:solidFill>
              </a:rPr>
              <a:t>hypofunction</a:t>
            </a:r>
            <a:r>
              <a:rPr lang="en-US" sz="2000" dirty="0">
                <a:solidFill>
                  <a:schemeClr val="bg1"/>
                </a:solidFill>
              </a:rPr>
              <a:t> usually arises in patients </a:t>
            </a:r>
            <a:r>
              <a:rPr lang="en-US" sz="2000" dirty="0" smtClean="0">
                <a:solidFill>
                  <a:schemeClr val="bg1"/>
                </a:solidFill>
              </a:rPr>
              <a:t>presenting with </a:t>
            </a:r>
            <a:r>
              <a:rPr lang="en-US" sz="2000" dirty="0">
                <a:solidFill>
                  <a:schemeClr val="bg1"/>
                </a:solidFill>
              </a:rPr>
              <a:t>various features such as clinical and </a:t>
            </a:r>
            <a:r>
              <a:rPr lang="en-US" sz="2000" dirty="0" smtClean="0">
                <a:solidFill>
                  <a:schemeClr val="bg1"/>
                </a:solidFill>
              </a:rPr>
              <a:t>radiological evidence </a:t>
            </a:r>
            <a:r>
              <a:rPr lang="en-US" sz="2000" dirty="0">
                <a:solidFill>
                  <a:schemeClr val="bg1"/>
                </a:solidFill>
              </a:rPr>
              <a:t>of a pituitary or localized brain </a:t>
            </a:r>
            <a:r>
              <a:rPr lang="en-US" sz="2000" dirty="0" err="1" smtClean="0">
                <a:solidFill>
                  <a:schemeClr val="bg1"/>
                </a:solidFill>
              </a:rPr>
              <a:t>tumour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hypogonadism</a:t>
            </a:r>
            <a:r>
              <a:rPr lang="en-US" sz="2000" dirty="0">
                <a:solidFill>
                  <a:schemeClr val="bg1"/>
                </a:solidFill>
              </a:rPr>
              <a:t>, adrenocortical </a:t>
            </a:r>
            <a:r>
              <a:rPr lang="en-US" sz="2000" dirty="0" smtClean="0">
                <a:solidFill>
                  <a:schemeClr val="bg1"/>
                </a:solidFill>
              </a:rPr>
              <a:t>insufficiency</a:t>
            </a:r>
            <a:r>
              <a:rPr lang="en-US" sz="2000" dirty="0">
                <a:solidFill>
                  <a:schemeClr val="bg1"/>
                </a:solidFill>
              </a:rPr>
              <a:t>, short </a:t>
            </a:r>
            <a:r>
              <a:rPr lang="en-US" sz="2000" dirty="0" smtClean="0">
                <a:solidFill>
                  <a:schemeClr val="bg1"/>
                </a:solidFill>
              </a:rPr>
              <a:t>stature caused </a:t>
            </a:r>
            <a:r>
              <a:rPr lang="en-US" sz="2000" dirty="0">
                <a:solidFill>
                  <a:schemeClr val="bg1"/>
                </a:solidFill>
              </a:rPr>
              <a:t>by GH </a:t>
            </a:r>
            <a:r>
              <a:rPr lang="en-US" sz="2000" dirty="0" smtClean="0">
                <a:solidFill>
                  <a:schemeClr val="bg1"/>
                </a:solidFill>
              </a:rPr>
              <a:t>deficiency</a:t>
            </a:r>
            <a:r>
              <a:rPr lang="en-US" sz="2000" dirty="0">
                <a:solidFill>
                  <a:schemeClr val="bg1"/>
                </a:solidFill>
              </a:rPr>
              <a:t>, and </a:t>
            </a:r>
            <a:r>
              <a:rPr lang="en-US" sz="2000" dirty="0" smtClean="0">
                <a:solidFill>
                  <a:schemeClr val="bg1"/>
                </a:solidFill>
              </a:rPr>
              <a:t>hypothyroidism</a:t>
            </a:r>
          </a:p>
          <a:p>
            <a:pPr algn="l" rtl="0"/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Gonadotrophins</a:t>
            </a:r>
            <a:r>
              <a:rPr lang="en-US" sz="2000" dirty="0">
                <a:solidFill>
                  <a:schemeClr val="bg1"/>
                </a:solidFill>
              </a:rPr>
              <a:t> are often the </a:t>
            </a:r>
            <a:r>
              <a:rPr lang="en-US" sz="2000" dirty="0" smtClean="0">
                <a:solidFill>
                  <a:srgbClr val="FFFF00"/>
                </a:solidFill>
              </a:rPr>
              <a:t>first </a:t>
            </a:r>
            <a:r>
              <a:rPr lang="en-US" sz="2000" dirty="0">
                <a:solidFill>
                  <a:srgbClr val="FFFF00"/>
                </a:solidFill>
              </a:rPr>
              <a:t>to </a:t>
            </a:r>
            <a:r>
              <a:rPr lang="en-US" sz="2000" dirty="0" smtClean="0">
                <a:solidFill>
                  <a:srgbClr val="FFFF00"/>
                </a:solidFill>
              </a:rPr>
              <a:t>decrease in </a:t>
            </a:r>
            <a:r>
              <a:rPr lang="en-US" sz="2000" dirty="0">
                <a:solidFill>
                  <a:srgbClr val="FFFF00"/>
                </a:solidFill>
              </a:rPr>
              <a:t>hypopituitarism </a:t>
            </a:r>
            <a:r>
              <a:rPr lang="en-US" sz="2000" dirty="0">
                <a:solidFill>
                  <a:schemeClr val="bg1"/>
                </a:solidFill>
              </a:rPr>
              <a:t>and it is unusual for the </a:t>
            </a:r>
            <a:r>
              <a:rPr lang="en-US" sz="2000" dirty="0" smtClean="0">
                <a:solidFill>
                  <a:schemeClr val="bg1"/>
                </a:solidFill>
              </a:rPr>
              <a:t>post-pituitary hormones </a:t>
            </a:r>
            <a:r>
              <a:rPr lang="en-US" sz="2000" dirty="0">
                <a:solidFill>
                  <a:schemeClr val="bg1"/>
                </a:solidFill>
              </a:rPr>
              <a:t>such as ADH and oxytocin to be </a:t>
            </a:r>
            <a:r>
              <a:rPr lang="en-US" sz="2000" dirty="0" smtClean="0">
                <a:solidFill>
                  <a:schemeClr val="bg1"/>
                </a:solidFill>
              </a:rPr>
              <a:t>affected</a:t>
            </a:r>
            <a:endParaRPr lang="ar-IQ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18440"/>
            <a:ext cx="7669764" cy="4879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460" b="1" spc="10" dirty="0">
                <a:solidFill>
                  <a:srgbClr val="FFFFFF"/>
                </a:solidFill>
                <a:latin typeface="Arial"/>
                <a:cs typeface="Arial"/>
              </a:rPr>
              <a:t>Consequences of pituitary hormone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628523"/>
            <a:ext cx="2585164" cy="487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550" b="1" spc="10" dirty="0">
                <a:solidFill>
                  <a:srgbClr val="FFFFFF"/>
                </a:solidFill>
                <a:latin typeface="Arial"/>
                <a:cs typeface="Arial"/>
              </a:rPr>
              <a:t>deficiencies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1658646"/>
            <a:ext cx="447934" cy="454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40" spc="1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" y="1721764"/>
            <a:ext cx="9215484" cy="5109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3200" spc="10" dirty="0">
                <a:solidFill>
                  <a:srgbClr val="FFFF00"/>
                </a:solidFill>
                <a:latin typeface="Calibri"/>
                <a:cs typeface="Calibri"/>
              </a:rPr>
              <a:t>Progressive pituitary damage usually presents</a:t>
            </a:r>
            <a:endParaRPr sz="3200" dirty="0"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200" spc="10" dirty="0">
                <a:solidFill>
                  <a:srgbClr val="FFFF00"/>
                </a:solidFill>
                <a:latin typeface="Calibri"/>
                <a:cs typeface="Calibri"/>
              </a:rPr>
              <a:t>with evidence of deficiencies </a:t>
            </a:r>
            <a:r>
              <a:rPr sz="3200" spc="10" dirty="0" smtClean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lang="ar-IQ" sz="3200" dirty="0">
                <a:latin typeface="Calibri"/>
                <a:cs typeface="Calibri"/>
              </a:rPr>
              <a:t> </a:t>
            </a:r>
            <a:r>
              <a:rPr sz="3200" spc="10" dirty="0" err="1" smtClean="0">
                <a:solidFill>
                  <a:srgbClr val="FFFF00"/>
                </a:solidFill>
                <a:latin typeface="Calibri"/>
                <a:cs typeface="Calibri"/>
              </a:rPr>
              <a:t>gonadotrophins</a:t>
            </a:r>
            <a:r>
              <a:rPr sz="3200" spc="1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FF00"/>
                </a:solidFill>
                <a:latin typeface="Calibri"/>
                <a:cs typeface="Calibri"/>
              </a:rPr>
              <a:t>and </a:t>
            </a:r>
            <a:r>
              <a:rPr sz="3200" spc="10" dirty="0" smtClean="0">
                <a:solidFill>
                  <a:srgbClr val="FFFF00"/>
                </a:solidFill>
                <a:latin typeface="Calibri"/>
                <a:cs typeface="Calibri"/>
              </a:rPr>
              <a:t>GH</a:t>
            </a:r>
            <a:endParaRPr lang="ar-IQ" sz="3200" spc="10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endParaRPr lang="ar-IQ" sz="3200" spc="10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marL="91744" algn="l" rtl="0">
              <a:lnSpc>
                <a:spcPct val="100000"/>
              </a:lnSpc>
            </a:pPr>
            <a:r>
              <a:rPr sz="3200" spc="10" dirty="0" smtClean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r>
              <a:rPr lang="en-US" sz="3200" spc="10" dirty="0">
                <a:solidFill>
                  <a:srgbClr val="FFFFFF"/>
                </a:solidFill>
                <a:cs typeface="Calibri"/>
              </a:rPr>
              <a:t> Plasma ACTH and/or TSH concentrations may</a:t>
            </a:r>
            <a:endParaRPr lang="en-US" sz="3200" dirty="0">
              <a:cs typeface="Calibri"/>
            </a:endParaRPr>
          </a:p>
          <a:p>
            <a:pPr algn="l" rtl="0"/>
            <a:r>
              <a:rPr lang="en-US" sz="3600" spc="10" dirty="0">
                <a:solidFill>
                  <a:srgbClr val="FFFFFF"/>
                </a:solidFill>
                <a:cs typeface="Calibri"/>
              </a:rPr>
              <a:t>remain normal, or become deficient </a:t>
            </a:r>
            <a:r>
              <a:rPr lang="en-US" sz="3600" spc="10" dirty="0" smtClean="0">
                <a:solidFill>
                  <a:srgbClr val="FFFFFF"/>
                </a:solidFill>
                <a:cs typeface="Calibri"/>
              </a:rPr>
              <a:t>months</a:t>
            </a:r>
          </a:p>
          <a:p>
            <a:pPr algn="l" rtl="0"/>
            <a:r>
              <a:rPr lang="en-US" sz="3600" spc="10" dirty="0">
                <a:solidFill>
                  <a:srgbClr val="FFFFFF"/>
                </a:solidFill>
                <a:cs typeface="Calibri"/>
              </a:rPr>
              <a:t>or even years later</a:t>
            </a:r>
            <a:endParaRPr lang="en-US" sz="3600" dirty="0">
              <a:cs typeface="Calibri"/>
            </a:endParaRPr>
          </a:p>
          <a:p>
            <a:pPr algn="l" rtl="0"/>
            <a:endParaRPr lang="en-US" sz="3600" dirty="0">
              <a:cs typeface="Calibri"/>
            </a:endParaRPr>
          </a:p>
          <a:p>
            <a:pPr marL="0" algn="l" rtl="0">
              <a:lnSpc>
                <a:spcPct val="100000"/>
              </a:lnSpc>
            </a:pPr>
            <a:endParaRPr lang="en-US" sz="3200" spc="10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3805349"/>
            <a:ext cx="447598" cy="4537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4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908171" y="4843551"/>
            <a:ext cx="194647" cy="40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00074" y="250723"/>
            <a:ext cx="7426550" cy="3691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70" spc="10" dirty="0">
                <a:solidFill>
                  <a:srgbClr val="FFFFFF"/>
                </a:solidFill>
                <a:latin typeface="Calibri"/>
                <a:cs typeface="Calibri"/>
              </a:rPr>
              <a:t>The clinical and biochemical consequences of 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486789" y="696341"/>
            <a:ext cx="6255502" cy="3688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70" spc="10" dirty="0">
                <a:solidFill>
                  <a:srgbClr val="FFFFFF"/>
                </a:solidFill>
                <a:latin typeface="Calibri"/>
                <a:cs typeface="Calibri"/>
              </a:rPr>
              <a:t>target-gland failure include the following: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1594944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1539" y="1638173"/>
            <a:ext cx="7757815" cy="8157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4008">
              <a:lnSpc>
                <a:spcPct val="100000"/>
              </a:lnSpc>
            </a:pPr>
            <a:r>
              <a:rPr sz="2200" i="1" spc="10" dirty="0">
                <a:solidFill>
                  <a:srgbClr val="FFFF00"/>
                </a:solidFill>
                <a:latin typeface="Arial"/>
                <a:cs typeface="Arial"/>
              </a:rPr>
              <a:t>Growth retardation in children 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This may be due to deficiency of GH;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deficiency of TSH, and therefore of thyroid hormone, may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contribute.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2467053"/>
            <a:ext cx="306781" cy="310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1539" y="2510282"/>
            <a:ext cx="7571182" cy="10835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4008">
              <a:lnSpc>
                <a:spcPct val="100000"/>
              </a:lnSpc>
            </a:pPr>
            <a:r>
              <a:rPr sz="2110" i="1" spc="10" dirty="0">
                <a:solidFill>
                  <a:srgbClr val="FFFF00"/>
                </a:solidFill>
                <a:latin typeface="Arial"/>
                <a:cs typeface="Arial"/>
              </a:rPr>
              <a:t>Secondary hypogonadism </a:t>
            </a:r>
            <a:r>
              <a:rPr sz="2110" spc="10" dirty="0">
                <a:solidFill>
                  <a:srgbClr val="FFFFFF"/>
                </a:solidFill>
                <a:latin typeface="Calibri"/>
                <a:cs typeface="Calibri"/>
              </a:rPr>
              <a:t>This is due to gonadotrophin deficiency,</a:t>
            </a:r>
            <a:endParaRPr sz="2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presenting as amenorrhoea, infertility and atrophy of secondary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sexual characteristics with loss of axillary and pubic hair and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impotence or loss of libido. Puberty is delayed in children.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3607259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1539" y="3650488"/>
            <a:ext cx="7450368" cy="8153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i="1" spc="10" dirty="0">
                <a:solidFill>
                  <a:srgbClr val="FFFF00"/>
                </a:solidFill>
                <a:latin typeface="Arial"/>
                <a:cs typeface="Arial"/>
              </a:rPr>
              <a:t>Secondary adrenocortical hypofunction 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(ACTH deficiency) In</a:t>
            </a:r>
            <a:endParaRPr sz="22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00"/>
                </a:solidFill>
                <a:latin typeface="Calibri"/>
                <a:cs typeface="Calibri"/>
              </a:rPr>
              <a:t>contrast to the primary form (Addison’s disease), patients are not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00"/>
                </a:solidFill>
                <a:latin typeface="Calibri"/>
                <a:cs typeface="Calibri"/>
              </a:rPr>
              <a:t>hyperpigmented because ACTH secretion is not raised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48640" y="4478988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1539" y="4522216"/>
            <a:ext cx="7655029" cy="1083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4008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10" dirty="0">
                <a:solidFill>
                  <a:srgbClr val="FFC000"/>
                </a:solidFill>
                <a:latin typeface="Calibri"/>
                <a:cs typeface="Calibri"/>
              </a:rPr>
              <a:t>sodium and water deficiency and hyperkalaemia characteristic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C000"/>
                </a:solidFill>
                <a:latin typeface="Calibri"/>
                <a:cs typeface="Calibri"/>
              </a:rPr>
              <a:t>of Addison’s disease do not usually occur because aldosterone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C000"/>
                </a:solidFill>
                <a:latin typeface="Calibri"/>
                <a:cs typeface="Calibri"/>
              </a:rPr>
              <a:t>secretion (which is controlled by angiotensin and not by ACTH) is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C000"/>
                </a:solidFill>
                <a:latin typeface="Calibri"/>
                <a:cs typeface="Calibri"/>
              </a:rPr>
              <a:t>normal.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1612265"/>
            <a:ext cx="419100" cy="424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95983" y="1671320"/>
            <a:ext cx="7952690" cy="18466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5648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However, cortisol is needed for normal free</a:t>
            </a:r>
            <a:endParaRPr sz="3000" dirty="0">
              <a:latin typeface="Calibri"/>
              <a:cs typeface="Calibri"/>
            </a:endParaRPr>
          </a:p>
          <a:p>
            <a:pPr marL="0" algn="l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water excretion, and consequently there may be</a:t>
            </a:r>
            <a:endParaRPr sz="3000" dirty="0"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a dilutional hyponatraemia due to cortisol</a:t>
            </a:r>
            <a:endParaRPr sz="3000" dirty="0"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deficiency.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3349730"/>
            <a:ext cx="419435" cy="4251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1539" y="3408832"/>
            <a:ext cx="7633372" cy="13849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Cortisol is also necessary for the maintenance of</a:t>
            </a:r>
            <a:endParaRPr sz="30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normal blood pressure. Hypotension may be</a:t>
            </a:r>
            <a:endParaRPr sz="30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associated with ACTH deficiency.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4676140"/>
            <a:ext cx="419100" cy="424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79924" y="4735195"/>
            <a:ext cx="6529864" cy="13849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5648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Cortisol and/or GH deficiency may cause</a:t>
            </a:r>
            <a:endParaRPr sz="3000" dirty="0"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increased insulin sensitivity with fasting</a:t>
            </a:r>
            <a:endParaRPr sz="3000" dirty="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hypoglycaemia.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1594944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91539" y="1638173"/>
            <a:ext cx="7702141" cy="5471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4008">
              <a:lnSpc>
                <a:spcPct val="100000"/>
              </a:lnSpc>
            </a:pPr>
            <a:r>
              <a:rPr sz="2110" i="1" spc="10" dirty="0">
                <a:solidFill>
                  <a:srgbClr val="FFFF00"/>
                </a:solidFill>
                <a:latin typeface="Arial"/>
                <a:cs typeface="Arial"/>
              </a:rPr>
              <a:t>Secondary hypothyroidism </a:t>
            </a:r>
            <a:r>
              <a:rPr sz="2110" spc="10" dirty="0">
                <a:solidFill>
                  <a:srgbClr val="FFFFFF"/>
                </a:solidFill>
                <a:latin typeface="Calibri"/>
                <a:cs typeface="Calibri"/>
              </a:rPr>
              <a:t>(TSH deficiency) This may sometimes be</a:t>
            </a:r>
            <a:endParaRPr sz="2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clinically indistinguishable from primary hypothyroidism.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198829"/>
            <a:ext cx="306781" cy="310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1539" y="2242058"/>
            <a:ext cx="7584047" cy="54711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i="1" spc="10" dirty="0">
                <a:solidFill>
                  <a:srgbClr val="FFFF00"/>
                </a:solidFill>
                <a:latin typeface="Arial"/>
                <a:cs typeface="Arial"/>
              </a:rPr>
              <a:t>Prolactin deficiency 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Associated with failure to lactate, this may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occur after post-partum pituitary infarction (Sheehan’s syndrome).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2802333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1539" y="2845562"/>
            <a:ext cx="7215887" cy="815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4008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However, in hypopituitarism due to a tumour, plasma prolactin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concentrations are often raised and may cause galactorrhoea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(secretion of breast fluid).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3674315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1539" y="3717544"/>
            <a:ext cx="7472238" cy="10835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Patients with hypopituitarism, like those with Addison’s disease,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may die because of an inability to secrete an adequate amount of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cortisol in response to stress caused by, for example, infection or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surgery.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48640" y="4814268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1539" y="4857496"/>
            <a:ext cx="6844282" cy="5471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00"/>
                </a:solidFill>
                <a:latin typeface="Calibri"/>
                <a:cs typeface="Calibri"/>
              </a:rPr>
              <a:t>Other life-threatening complications are hypoglycaemia and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00"/>
                </a:solidFill>
                <a:latin typeface="Calibri"/>
                <a:cs typeface="Calibri"/>
              </a:rPr>
              <a:t>hypothermia.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" y="-9939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594393" y="87874"/>
            <a:ext cx="3830042" cy="487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10" b="1" spc="10" dirty="0">
                <a:solidFill>
                  <a:srgbClr val="FFFFFF"/>
                </a:solidFill>
                <a:latin typeface="Arial"/>
                <a:cs typeface="Arial"/>
              </a:rPr>
              <a:t>Pituitary tumours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594944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467053"/>
            <a:ext cx="306781" cy="310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3070557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7914" y="762000"/>
            <a:ext cx="876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The clinical presentation of pituitary </a:t>
            </a:r>
            <a:r>
              <a:rPr lang="en-US" dirty="0" err="1" smtClean="0">
                <a:solidFill>
                  <a:schemeClr val="bg1"/>
                </a:solidFill>
              </a:rPr>
              <a:t>tumours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depends </a:t>
            </a:r>
            <a:r>
              <a:rPr lang="en-US" dirty="0">
                <a:solidFill>
                  <a:schemeClr val="bg1"/>
                </a:solidFill>
              </a:rPr>
              <a:t>on the type of cells involved and on the </a:t>
            </a:r>
            <a:r>
              <a:rPr lang="en-US" dirty="0" smtClean="0">
                <a:solidFill>
                  <a:schemeClr val="bg1"/>
                </a:solidFill>
              </a:rPr>
              <a:t>size of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tumour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microadenomas</a:t>
            </a:r>
            <a:r>
              <a:rPr lang="en-US" dirty="0">
                <a:solidFill>
                  <a:schemeClr val="bg1"/>
                </a:solidFill>
              </a:rPr>
              <a:t> less than 10 mm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 err="1" smtClean="0">
                <a:solidFill>
                  <a:schemeClr val="bg1"/>
                </a:solidFill>
              </a:rPr>
              <a:t>macroadenomas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more than 10 mm).</a:t>
            </a:r>
          </a:p>
          <a:p>
            <a:pPr algn="l" rtl="0"/>
            <a:r>
              <a:rPr lang="en-US" dirty="0" err="1">
                <a:solidFill>
                  <a:schemeClr val="bg1"/>
                </a:solidFill>
              </a:rPr>
              <a:t>Tumours</a:t>
            </a:r>
            <a:r>
              <a:rPr lang="en-US" dirty="0">
                <a:solidFill>
                  <a:schemeClr val="bg1"/>
                </a:solidFill>
              </a:rPr>
              <a:t> of secretory cells may produce the </a:t>
            </a:r>
            <a:r>
              <a:rPr lang="en-US" dirty="0" smtClean="0">
                <a:solidFill>
                  <a:schemeClr val="bg1"/>
                </a:solidFill>
              </a:rPr>
              <a:t>clinical effects </a:t>
            </a:r>
            <a:r>
              <a:rPr lang="en-US" dirty="0">
                <a:solidFill>
                  <a:schemeClr val="bg1"/>
                </a:solidFill>
              </a:rPr>
              <a:t>of excess hormone secretion: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excess prolactin causes infertility, </a:t>
            </a:r>
            <a:r>
              <a:rPr lang="en-US" dirty="0" err="1">
                <a:solidFill>
                  <a:schemeClr val="bg1"/>
                </a:solidFill>
              </a:rPr>
              <a:t>amenorrhoea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varying </a:t>
            </a:r>
            <a:r>
              <a:rPr lang="en-US" dirty="0">
                <a:solidFill>
                  <a:schemeClr val="bg1"/>
                </a:solidFill>
              </a:rPr>
              <a:t>degrees of </a:t>
            </a:r>
            <a:r>
              <a:rPr lang="en-US" dirty="0" err="1">
                <a:solidFill>
                  <a:schemeClr val="bg1"/>
                </a:solidFill>
              </a:rPr>
              <a:t>galactorrhoea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excess GH causes acromegaly or gigantism,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excess ACTH causes Cushing’s </a:t>
            </a:r>
            <a:r>
              <a:rPr lang="en-US" dirty="0" smtClean="0">
                <a:solidFill>
                  <a:schemeClr val="bg1"/>
                </a:solidFill>
              </a:rPr>
              <a:t>syndrome.</a:t>
            </a: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Large pituitary </a:t>
            </a:r>
            <a:r>
              <a:rPr lang="en-US" dirty="0" err="1">
                <a:solidFill>
                  <a:schemeClr val="bg1"/>
                </a:solidFill>
              </a:rPr>
              <a:t>tumours</a:t>
            </a:r>
            <a:r>
              <a:rPr lang="en-US" dirty="0">
                <a:solidFill>
                  <a:schemeClr val="bg1"/>
                </a:solidFill>
              </a:rPr>
              <a:t> may present with: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visual disturbances caused by pressure on the </a:t>
            </a:r>
            <a:r>
              <a:rPr lang="en-US" dirty="0" smtClean="0">
                <a:solidFill>
                  <a:schemeClr val="bg1"/>
                </a:solidFill>
              </a:rPr>
              <a:t>optic </a:t>
            </a:r>
            <a:r>
              <a:rPr lang="en-US" dirty="0" err="1" smtClean="0">
                <a:solidFill>
                  <a:schemeClr val="bg1"/>
                </a:solidFill>
              </a:rPr>
              <a:t>chiasma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headache due to raised intracranial pressure,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deficiency </a:t>
            </a:r>
            <a:r>
              <a:rPr lang="en-US" dirty="0">
                <a:solidFill>
                  <a:schemeClr val="bg1"/>
                </a:solidFill>
              </a:rPr>
              <a:t>of some or all of the pituitary </a:t>
            </a:r>
            <a:r>
              <a:rPr lang="en-US" dirty="0" smtClean="0">
                <a:solidFill>
                  <a:schemeClr val="bg1"/>
                </a:solidFill>
              </a:rPr>
              <a:t>hormones due </a:t>
            </a:r>
            <a:r>
              <a:rPr lang="en-US" dirty="0">
                <a:solidFill>
                  <a:schemeClr val="bg1"/>
                </a:solidFill>
              </a:rPr>
              <a:t>to destruction of secretory cells in the gland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Non-secreting </a:t>
            </a:r>
            <a:r>
              <a:rPr lang="en-US" dirty="0" err="1">
                <a:solidFill>
                  <a:schemeClr val="bg1"/>
                </a:solidFill>
              </a:rPr>
              <a:t>tumours</a:t>
            </a:r>
            <a:r>
              <a:rPr lang="en-US" dirty="0">
                <a:solidFill>
                  <a:schemeClr val="bg1"/>
                </a:solidFill>
              </a:rPr>
              <a:t> are </a:t>
            </a:r>
            <a:r>
              <a:rPr lang="en-US" dirty="0" smtClean="0">
                <a:solidFill>
                  <a:schemeClr val="bg1"/>
                </a:solidFill>
              </a:rPr>
              <a:t>difficult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diagnose using </a:t>
            </a:r>
            <a:r>
              <a:rPr lang="en-US" dirty="0">
                <a:solidFill>
                  <a:schemeClr val="bg1"/>
                </a:solidFill>
              </a:rPr>
              <a:t>biochemical tests, although the </a:t>
            </a:r>
            <a:r>
              <a:rPr lang="en-US" dirty="0" smtClean="0">
                <a:solidFill>
                  <a:schemeClr val="bg1"/>
                </a:solidFill>
              </a:rPr>
              <a:t>combined pituitary </a:t>
            </a:r>
            <a:r>
              <a:rPr lang="en-US" dirty="0">
                <a:solidFill>
                  <a:schemeClr val="bg1"/>
                </a:solidFill>
              </a:rPr>
              <a:t>stimulation test </a:t>
            </a:r>
            <a:r>
              <a:rPr lang="en-US" dirty="0" smtClean="0">
                <a:solidFill>
                  <a:schemeClr val="bg1"/>
                </a:solidFill>
              </a:rPr>
              <a:t>may </a:t>
            </a:r>
            <a:r>
              <a:rPr lang="en-US" dirty="0">
                <a:solidFill>
                  <a:schemeClr val="bg1"/>
                </a:solidFill>
              </a:rPr>
              <a:t>indicate </a:t>
            </a:r>
            <a:r>
              <a:rPr lang="en-US" dirty="0" smtClean="0">
                <a:solidFill>
                  <a:schemeClr val="bg1"/>
                </a:solidFill>
              </a:rPr>
              <a:t>subclinical impairment </a:t>
            </a:r>
            <a:r>
              <a:rPr lang="en-US" dirty="0">
                <a:solidFill>
                  <a:schemeClr val="bg1"/>
                </a:solidFill>
              </a:rPr>
              <a:t>of function. </a:t>
            </a:r>
            <a:r>
              <a:rPr lang="en-US" dirty="0" err="1">
                <a:solidFill>
                  <a:srgbClr val="FFFF00"/>
                </a:solidFill>
              </a:rPr>
              <a:t>Hyperprolactinaemia</a:t>
            </a:r>
            <a:r>
              <a:rPr lang="en-US" dirty="0">
                <a:solidFill>
                  <a:srgbClr val="FFFF00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which may </a:t>
            </a:r>
            <a:r>
              <a:rPr lang="en-US" dirty="0">
                <a:solidFill>
                  <a:schemeClr val="bg1"/>
                </a:solidFill>
              </a:rPr>
              <a:t>be asymptomatic, is a valuable biochemical </a:t>
            </a:r>
            <a:r>
              <a:rPr lang="en-US" dirty="0" err="1" smtClean="0">
                <a:solidFill>
                  <a:schemeClr val="bg1"/>
                </a:solidFill>
              </a:rPr>
              <a:t>markerof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presence of a pituitary </a:t>
            </a:r>
            <a:r>
              <a:rPr lang="en-US" dirty="0" err="1">
                <a:solidFill>
                  <a:schemeClr val="bg1"/>
                </a:solidFill>
              </a:rPr>
              <a:t>tumour</a:t>
            </a:r>
            <a:r>
              <a:rPr lang="en-US" dirty="0">
                <a:solidFill>
                  <a:schemeClr val="bg1"/>
                </a:solidFill>
              </a:rPr>
              <a:t>. Prolactin may </a:t>
            </a:r>
            <a:r>
              <a:rPr lang="en-US" dirty="0" smtClean="0">
                <a:solidFill>
                  <a:schemeClr val="bg1"/>
                </a:solidFill>
              </a:rPr>
              <a:t>be secreted </a:t>
            </a:r>
            <a:r>
              <a:rPr lang="en-US" dirty="0">
                <a:solidFill>
                  <a:schemeClr val="bg1"/>
                </a:solidFill>
              </a:rPr>
              <a:t>by the </a:t>
            </a:r>
            <a:r>
              <a:rPr lang="en-US" dirty="0" err="1">
                <a:solidFill>
                  <a:schemeClr val="bg1"/>
                </a:solidFill>
              </a:rPr>
              <a:t>tumour</a:t>
            </a:r>
            <a:r>
              <a:rPr lang="en-US" dirty="0">
                <a:solidFill>
                  <a:schemeClr val="bg1"/>
                </a:solidFill>
              </a:rPr>
              <a:t> cells or by unaffected </a:t>
            </a:r>
            <a:r>
              <a:rPr lang="en-US" dirty="0" err="1" smtClean="0">
                <a:solidFill>
                  <a:schemeClr val="bg1"/>
                </a:solidFill>
              </a:rPr>
              <a:t>lactotrophs</a:t>
            </a:r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>
                <a:solidFill>
                  <a:schemeClr val="bg1"/>
                </a:solidFill>
              </a:rPr>
              <a:t>if </a:t>
            </a:r>
            <a:r>
              <a:rPr lang="en-US" dirty="0" err="1">
                <a:solidFill>
                  <a:schemeClr val="bg1"/>
                </a:solidFill>
              </a:rPr>
              <a:t>tumour</a:t>
            </a:r>
            <a:r>
              <a:rPr lang="en-US" dirty="0">
                <a:solidFill>
                  <a:schemeClr val="bg1"/>
                </a:solidFill>
              </a:rPr>
              <a:t> growth interferes with the normal </a:t>
            </a:r>
            <a:r>
              <a:rPr lang="en-US" dirty="0" smtClean="0">
                <a:solidFill>
                  <a:schemeClr val="bg1"/>
                </a:solidFill>
              </a:rPr>
              <a:t>inhibition of </a:t>
            </a:r>
            <a:r>
              <a:rPr lang="en-US" dirty="0">
                <a:solidFill>
                  <a:schemeClr val="bg1"/>
                </a:solidFill>
              </a:rPr>
              <a:t>prolactin </a:t>
            </a:r>
            <a:r>
              <a:rPr lang="en-US" dirty="0" smtClean="0">
                <a:solidFill>
                  <a:schemeClr val="bg1"/>
                </a:solidFill>
              </a:rPr>
              <a:t>secretion</a:t>
            </a:r>
          </a:p>
          <a:p>
            <a:pPr marL="285750" indent="-285750" algn="l" rtl="0">
              <a:buFont typeface="Arial" pitchFamily="34" charset="0"/>
              <a:buChar char="•"/>
            </a:pP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889125" y="331724"/>
            <a:ext cx="5479390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FFFF00"/>
                </a:solidFill>
                <a:latin typeface="Calibri"/>
                <a:cs typeface="Calibri"/>
              </a:rPr>
              <a:t>Investigation of suspected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941066" y="944372"/>
            <a:ext cx="3378374" cy="507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FFFF00"/>
                </a:solidFill>
                <a:latin typeface="Calibri"/>
                <a:cs typeface="Calibri"/>
              </a:rPr>
              <a:t>hypopituitarism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1587896"/>
            <a:ext cx="348691" cy="353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1539" y="1637030"/>
            <a:ext cx="7348572" cy="6218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Deficiency of pituitary hormones causes hypofunction of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the target endocrine glands.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2274077"/>
            <a:ext cx="348691" cy="353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1539" y="2323211"/>
            <a:ext cx="7611505" cy="9265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Investigation aims </a:t>
            </a: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to confirm such deficiency, to exclude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disease of the target gland and then to test pituitary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hormone secretion after maximal stimulation of the gland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3264401"/>
            <a:ext cx="349026" cy="3537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1539" y="3313582"/>
            <a:ext cx="5858890" cy="6222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Measurement should be made of the plasma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concentrations of: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48640" y="3950731"/>
            <a:ext cx="348691" cy="1115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1539" y="3999865"/>
            <a:ext cx="7141170" cy="316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LH, FSH and oestradiol (female) or testosterone (male),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63167" y="4380865"/>
            <a:ext cx="3202848" cy="316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total or free T4 and TSH,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1539" y="4761865"/>
            <a:ext cx="6715267" cy="6218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1627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prolactin, to test for hypothalamic or pituitary stalk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involvement,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548640" y="5398861"/>
            <a:ext cx="348691" cy="353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1539" y="5447995"/>
            <a:ext cx="7049718" cy="6217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1627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cortisol at 09.00 h, to assess the risk of adrenocortical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insufficiency during later testing.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403368" y="1091057"/>
            <a:ext cx="8740632" cy="2870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39" algn="l" rtl="0"/>
            <a:r>
              <a:rPr lang="en-US" sz="3170" i="1" spc="10" dirty="0" smtClean="0">
                <a:solidFill>
                  <a:srgbClr val="FFFF00"/>
                </a:solidFill>
                <a:latin typeface="Arial"/>
                <a:cs typeface="Arial"/>
              </a:rPr>
              <a:t>Stimulation tests </a:t>
            </a:r>
            <a:r>
              <a:rPr lang="en-US" sz="3170" spc="10" dirty="0">
                <a:solidFill>
                  <a:srgbClr val="FFFFFF"/>
                </a:solidFill>
                <a:cs typeface="Calibri"/>
              </a:rPr>
              <a:t>are used mainly for </a:t>
            </a:r>
            <a:r>
              <a:rPr lang="en-US" sz="3170" spc="10" dirty="0" smtClean="0">
                <a:solidFill>
                  <a:srgbClr val="FFFFFF"/>
                </a:solidFill>
                <a:cs typeface="Calibri"/>
              </a:rPr>
              <a:t>the differential</a:t>
            </a:r>
            <a:r>
              <a:rPr lang="ar-IQ" sz="3100" dirty="0" smtClean="0">
                <a:cs typeface="Calibri"/>
              </a:rPr>
              <a:t> </a:t>
            </a:r>
            <a:r>
              <a:rPr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diagnosis </a:t>
            </a:r>
            <a:r>
              <a:rPr sz="3170" spc="10" dirty="0">
                <a:solidFill>
                  <a:srgbClr val="FFFFFF"/>
                </a:solidFill>
                <a:latin typeface="Calibri"/>
                <a:cs typeface="Calibri"/>
              </a:rPr>
              <a:t>of deficient </a:t>
            </a:r>
            <a:r>
              <a:rPr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hormone</a:t>
            </a:r>
            <a:r>
              <a:rPr lang="ar-IQ"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secretion</a:t>
            </a:r>
            <a:r>
              <a:rPr lang="en-US"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The </a:t>
            </a:r>
            <a:r>
              <a:rPr lang="en-US" sz="2800" spc="10" dirty="0">
                <a:solidFill>
                  <a:srgbClr val="FFFFFF"/>
                </a:solidFill>
                <a:cs typeface="Calibri"/>
              </a:rPr>
              <a:t>trophic hormone that normally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stimulates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secretion </a:t>
            </a:r>
            <a:r>
              <a:rPr lang="en-US" sz="2800" spc="10" dirty="0">
                <a:solidFill>
                  <a:srgbClr val="FFFFFF"/>
                </a:solidFill>
                <a:cs typeface="Calibri"/>
              </a:rPr>
              <a:t>is administered and the response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is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spc="10" dirty="0" smtClean="0">
                <a:solidFill>
                  <a:srgbClr val="FFFFFF"/>
                </a:solidFill>
                <a:cs typeface="Calibri"/>
              </a:rPr>
              <a:t>measured</a:t>
            </a:r>
            <a:r>
              <a:rPr lang="en-US" sz="2800" spc="10" dirty="0">
                <a:solidFill>
                  <a:srgbClr val="FFFFFF"/>
                </a:solidFill>
                <a:cs typeface="Calibri"/>
              </a:rPr>
              <a:t>.</a:t>
            </a:r>
            <a:endParaRPr lang="en-US" sz="2800" dirty="0">
              <a:cs typeface="Calibri"/>
            </a:endParaRPr>
          </a:p>
          <a:p>
            <a:pPr marL="0" algn="l" rtl="0">
              <a:lnSpc>
                <a:spcPct val="100000"/>
              </a:lnSpc>
            </a:pPr>
            <a:endParaRPr lang="ar-IQ" sz="3170" spc="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43840" y="4407916"/>
            <a:ext cx="8603702" cy="9802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1439" algn="l" rtl="0">
              <a:lnSpc>
                <a:spcPct val="100000"/>
              </a:lnSpc>
            </a:pPr>
            <a:r>
              <a:rPr sz="3200" spc="10" dirty="0">
                <a:solidFill>
                  <a:srgbClr val="FFFF00"/>
                </a:solidFill>
                <a:latin typeface="Calibri"/>
                <a:cs typeface="Calibri"/>
              </a:rPr>
              <a:t>A normal response excludes an abnormality of the</a:t>
            </a:r>
            <a:endParaRPr sz="3200" dirty="0"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170" spc="10" dirty="0">
                <a:solidFill>
                  <a:srgbClr val="FFFF00"/>
                </a:solidFill>
                <a:latin typeface="Calibri"/>
                <a:cs typeface="Calibri"/>
              </a:rPr>
              <a:t>target gland, whereas failure to respond confirms it.</a:t>
            </a:r>
            <a:endParaRPr sz="3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1594944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91539" y="1638173"/>
            <a:ext cx="7652155" cy="8157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If the plasma concentration of the target gland hormone is </a:t>
            </a:r>
            <a:r>
              <a:rPr sz="2200" spc="10" dirty="0">
                <a:solidFill>
                  <a:srgbClr val="FFFF00"/>
                </a:solidFill>
                <a:latin typeface="Calibri"/>
                <a:cs typeface="Calibri"/>
              </a:rPr>
              <a:t>low and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00"/>
                </a:solidFill>
                <a:latin typeface="Calibri"/>
                <a:cs typeface="Calibri"/>
              </a:rPr>
              <a:t>the concentration of trophic hormone is raised, the affected target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00"/>
                </a:solidFill>
                <a:latin typeface="Calibri"/>
                <a:cs typeface="Calibri"/>
              </a:rPr>
              <a:t>gland should be investigated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467053"/>
            <a:ext cx="306781" cy="310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1539" y="2510282"/>
            <a:ext cx="7481773" cy="815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Conversely, </a:t>
            </a:r>
            <a:r>
              <a:rPr sz="2200" spc="10" dirty="0">
                <a:solidFill>
                  <a:srgbClr val="FFFF00"/>
                </a:solidFill>
                <a:latin typeface="Calibri"/>
                <a:cs typeface="Calibri"/>
              </a:rPr>
              <a:t>if the plasma concentrations of both the target gland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00"/>
                </a:solidFill>
                <a:latin typeface="Calibri"/>
                <a:cs typeface="Calibri"/>
              </a:rPr>
              <a:t>and trophic hormones are low or low-normal, consider a pituitary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00"/>
                </a:solidFill>
                <a:latin typeface="Calibri"/>
                <a:cs typeface="Calibri"/>
              </a:rPr>
              <a:t>stimulation test 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3338781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1539" y="3382009"/>
            <a:ext cx="7455184" cy="8155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4008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Investigation of the pituitary region using radiological techniques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such as CT or MRI scanning may help elucidate a cause of the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hypopituitarism.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4210764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1539" y="4253992"/>
            <a:ext cx="7429279" cy="13521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the combined pituitary stimulation test (insulin or glucagon plus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TRH and GnRH given as one test), this is rarely required, as useful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information can be obtained from the basal pituitary hormones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and, if indicated, an insulin stimulation/ hypoglycaemia test,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although this is not without risk.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58977" y="331724"/>
            <a:ext cx="7941233" cy="487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700" i="1" spc="10" dirty="0">
                <a:solidFill>
                  <a:srgbClr val="FFFFFF"/>
                </a:solidFill>
                <a:latin typeface="Arial"/>
                <a:cs typeface="Arial"/>
              </a:rPr>
              <a:t>Insulin tolerance or insulin stimulation</a:t>
            </a:r>
            <a:endParaRPr sz="37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187698" y="944372"/>
            <a:ext cx="883543" cy="487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i="1" spc="1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1612265"/>
            <a:ext cx="419100" cy="4248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1539" y="1671320"/>
            <a:ext cx="7692517" cy="20273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This test is potentially dangerous and must be</a:t>
            </a:r>
            <a:endParaRPr sz="3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done under direct medical supervision due to</a:t>
            </a:r>
            <a:endParaRPr sz="3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severe hypoglycaemia and the test should be</a:t>
            </a:r>
            <a:endParaRPr sz="3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carried out only in specialist units by experienced</a:t>
            </a:r>
            <a:endParaRPr sz="3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staff.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3761740"/>
            <a:ext cx="419100" cy="4248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1539" y="3820795"/>
            <a:ext cx="7696328" cy="20272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5648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It is </a:t>
            </a:r>
            <a:r>
              <a:rPr sz="3000" spc="10" dirty="0">
                <a:solidFill>
                  <a:srgbClr val="FFFF00"/>
                </a:solidFill>
                <a:latin typeface="Calibri"/>
                <a:cs typeface="Calibri"/>
              </a:rPr>
              <a:t>contraindicated 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in the following patient</a:t>
            </a:r>
            <a:endParaRPr sz="3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groups: </a:t>
            </a:r>
            <a:r>
              <a:rPr sz="3000" spc="10" dirty="0">
                <a:solidFill>
                  <a:srgbClr val="FFFF00"/>
                </a:solidFill>
                <a:latin typeface="Calibri"/>
                <a:cs typeface="Calibri"/>
              </a:rPr>
              <a:t>the elderly, patients with ischaemic heart</a:t>
            </a:r>
            <a:endParaRPr sz="3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00"/>
                </a:solidFill>
                <a:latin typeface="Calibri"/>
                <a:cs typeface="Calibri"/>
              </a:rPr>
              <a:t>disease, epilepsy or severe panhypopituitarism,</a:t>
            </a:r>
            <a:endParaRPr sz="3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00"/>
                </a:solidFill>
                <a:latin typeface="Calibri"/>
                <a:cs typeface="Calibri"/>
              </a:rPr>
              <a:t>and patients in whom plasma cortisol at 09.00 h</a:t>
            </a:r>
            <a:endParaRPr sz="3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00"/>
                </a:solidFill>
                <a:latin typeface="Calibri"/>
                <a:cs typeface="Calibri"/>
              </a:rPr>
              <a:t>is less than 100 nmol/L.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1603882"/>
            <a:ext cx="251460" cy="5292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590" spc="1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639316"/>
            <a:ext cx="7927598" cy="9970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899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A resting 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electrocardiogram should be normal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Hypothyroidism should be treated before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hand as this can impair the cortisol and</a:t>
            </a:r>
            <a:endParaRPr sz="18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GH responses.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•   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However, note that treatment with thyroxine can precipitate an adrenal crisis 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627249"/>
            <a:ext cx="6685229" cy="5029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899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such patients and thus corticosteroid replacement is also necessary.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•    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Indications of the insulin stimulation test may include: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3140456"/>
            <a:ext cx="251460" cy="5292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59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3175889"/>
            <a:ext cx="8042481" cy="12164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899">
              <a:lnSpc>
                <a:spcPct val="100000"/>
              </a:lnSpc>
            </a:pP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assessment of GH in growth deficiency, assessment of ACTH/cortisol reserve</a:t>
            </a:r>
            <a:endParaRPr sz="18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differentiation of Cushing’s syndrome from pseudo- Cushing’s syndrome, for</a:t>
            </a:r>
            <a:endParaRPr sz="18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example depression or alcohol excess. Both ACTH and GH are released in response</a:t>
            </a:r>
            <a:endParaRPr sz="18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to the stress of hypoglycaemia.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•   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Fifty millilitres of 20 per cent glucose for intravenous administration must 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4383151"/>
            <a:ext cx="7748451" cy="5029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899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immediately available in case severe symptomatic hypoglycaemia develops.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•   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Care should be taken not to induce severe hyperglycaemia during infusion, as 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4876927"/>
            <a:ext cx="6526345" cy="502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899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may cause hyperosmolality, which can be dangerous.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•   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Plasma cortisol is usually measured as an index of ACTH secretion.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8640" y="5390464"/>
            <a:ext cx="251460" cy="2548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43356" y="5425897"/>
            <a:ext cx="5326103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If glucose needs to be given, continue with the sampling.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1638173"/>
            <a:ext cx="7831608" cy="5593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b="1" i="1" spc="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2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•   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After an overnight fast, fter at least 30 min, take basal samples at time 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2187194"/>
            <a:ext cx="7113100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899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min for </a:t>
            </a:r>
            <a:r>
              <a:rPr sz="2000" spc="10" dirty="0">
                <a:solidFill>
                  <a:srgbClr val="FFFF00"/>
                </a:solidFill>
                <a:latin typeface="Calibri"/>
                <a:cs typeface="Calibri"/>
              </a:rPr>
              <a:t>cortisol, GH and glucose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•   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Inject soluble insulin in a dose sufficient to lower plasma glucose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735834"/>
            <a:ext cx="8090855" cy="8031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899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concentrations to less than 2.5 mmol/L and evoke symptomatic</a:t>
            </a:r>
            <a:endParaRPr sz="20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hypoglycaemia.</a:t>
            </a:r>
            <a:endParaRPr sz="2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•   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The recommended dose of insulin must be adjusted for the patient’s body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3528085"/>
            <a:ext cx="7304765" cy="5597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899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weight and for the suspected clinical condition under investigation.</a:t>
            </a:r>
            <a:endParaRPr sz="2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•   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The usual dose is 0.15 U/kg body weight.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4098719"/>
            <a:ext cx="279958" cy="2837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4138168"/>
            <a:ext cx="7882223" cy="10469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899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If either pituitary or adrenocortical hypofunction is suspected, or if a low</a:t>
            </a:r>
            <a:endParaRPr sz="20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fasting glucose concentration has been found, reduce the dose to 0.1 or</a:t>
            </a:r>
            <a:endParaRPr sz="20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0.05 U/kg.</a:t>
            </a:r>
            <a:endParaRPr sz="2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•   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If there is likely to be resistance to the action of insulin because of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5174259"/>
            <a:ext cx="7889171" cy="8037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899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Cushing’s syndrome, acromegaly or obesity, 0.2 or 0.3 U/kg may be</a:t>
            </a:r>
            <a:endParaRPr sz="20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needed.</a:t>
            </a:r>
            <a:endParaRPr sz="2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•   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Take blood samples at 30, 45, 60, 90 and 120 min after the injections for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1539" y="5967298"/>
            <a:ext cx="3314966" cy="2545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cortisol, GH and glucose assays.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137662" y="331724"/>
            <a:ext cx="2984559" cy="487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910" i="1" spc="10" dirty="0">
                <a:solidFill>
                  <a:srgbClr val="FFFFFF"/>
                </a:solidFill>
                <a:latin typeface="Arial"/>
                <a:cs typeface="Arial"/>
              </a:rPr>
              <a:t>Interpretation</a:t>
            </a:r>
            <a:endParaRPr sz="3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587896"/>
            <a:ext cx="348691" cy="353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1539" y="1637030"/>
            <a:ext cx="7755992" cy="9269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Interpretation is not possible if hypoglycaemia is not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attained, and the dose of insulin can cautiously be repeated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if this is not attained in the 45-min blood sample.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578877"/>
            <a:ext cx="348691" cy="353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1539" y="2628011"/>
            <a:ext cx="7456858" cy="1536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If hypoglycaemia has been adequate, plasma cortisol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concentrations should rise by more than 200 nmol/L and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exceed 580 nmol/L, and an adequate GH response occurs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with an absolute response of greater than 20 mU/L (7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μg/L).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4179331"/>
            <a:ext cx="348691" cy="353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1539" y="4228465"/>
            <a:ext cx="7499008" cy="9265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1627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In Cushing’s syndrome, neither plasma cortisol nor GH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concentrations rise signifi cantly, although they usually do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in cases of pseudo-Cushing’s syndrome.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8640" y="5170312"/>
            <a:ext cx="348691" cy="353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1539" y="5219446"/>
            <a:ext cx="7489292" cy="6217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1627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After the test, a supervised meal should be given and the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patient should not drive for at least 2 hours.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268882" y="26314"/>
            <a:ext cx="6719168" cy="5077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FFFFFF"/>
                </a:solidFill>
                <a:latin typeface="Calibri"/>
                <a:cs typeface="Calibri"/>
              </a:rPr>
              <a:t>Glucagon stimulation test of the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979166" y="636524"/>
            <a:ext cx="3301378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FFFFFF"/>
                </a:solidFill>
                <a:latin typeface="Calibri"/>
                <a:cs typeface="Calibri"/>
              </a:rPr>
              <a:t>hypothalamus–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251962" y="1249172"/>
            <a:ext cx="2755173" cy="507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FFFFFF"/>
                </a:solidFill>
                <a:latin typeface="Calibri"/>
                <a:cs typeface="Calibri"/>
              </a:rPr>
              <a:t>pituitary axis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1616265"/>
            <a:ext cx="377190" cy="3823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1539" y="1669415"/>
            <a:ext cx="7267056" cy="7136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This test is useful if the insulin hypoglycaemic test is</a:t>
            </a:r>
            <a:endParaRPr sz="2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contraindicated.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2439606"/>
            <a:ext cx="7842670" cy="3960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40" spc="10" dirty="0">
                <a:solidFill>
                  <a:srgbClr val="FFFFFF"/>
                </a:solidFill>
                <a:latin typeface="Arial"/>
                <a:cs typeface="Arial"/>
              </a:rPr>
              <a:t>•   </a:t>
            </a:r>
            <a:r>
              <a:rPr sz="2640" spc="10" dirty="0">
                <a:solidFill>
                  <a:srgbClr val="FFFFFF"/>
                </a:solidFill>
                <a:latin typeface="Calibri"/>
                <a:cs typeface="Calibri"/>
              </a:rPr>
              <a:t>However, it is essential that the test is carried out in 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1539" y="2863088"/>
            <a:ext cx="4926165" cy="3429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specialist unit by experienced staff.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8640" y="3262290"/>
            <a:ext cx="377525" cy="3826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1539" y="3315487"/>
            <a:ext cx="7617495" cy="7137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8028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The basic principle is that glucagon stimulates GH and</a:t>
            </a:r>
            <a:endParaRPr sz="2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ACTH release probably via a hypothalamic route.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48640" y="4085780"/>
            <a:ext cx="377190" cy="38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1539" y="4138930"/>
            <a:ext cx="7227087" cy="10836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The test is contraindicated if there is severe adrenal</a:t>
            </a:r>
            <a:endParaRPr sz="2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failure, for example if cortisol at 09.00 h is less than</a:t>
            </a:r>
            <a:endParaRPr sz="2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100 nmol/L or in hypothyroidism.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48640" y="5279403"/>
            <a:ext cx="377190" cy="382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1539" y="5332552"/>
            <a:ext cx="6521297" cy="7147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It is also unreliable in the presence of diabetes</a:t>
            </a:r>
            <a:endParaRPr sz="2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mellitus.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1658646"/>
            <a:ext cx="2056044" cy="4544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70" spc="10" dirty="0">
                <a:solidFill>
                  <a:srgbClr val="FFFFFF"/>
                </a:solidFill>
                <a:latin typeface="Arial"/>
                <a:cs typeface="Arial"/>
              </a:rPr>
              <a:t>•   </a:t>
            </a:r>
            <a:r>
              <a:rPr sz="2570" b="1" i="1" spc="10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2244519"/>
            <a:ext cx="447598" cy="4537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4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1539" y="2307590"/>
            <a:ext cx="7495652" cy="8945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solidFill>
                  <a:srgbClr val="FFFFFF"/>
                </a:solidFill>
                <a:latin typeface="Calibri"/>
                <a:cs typeface="Calibri"/>
              </a:rPr>
              <a:t>Patients should fast overnight, although they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can drink water.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3317139"/>
            <a:ext cx="447934" cy="454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4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1539" y="3380257"/>
            <a:ext cx="6511380" cy="8950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solidFill>
                  <a:srgbClr val="FFFFFF"/>
                </a:solidFill>
                <a:latin typeface="Calibri"/>
                <a:cs typeface="Calibri"/>
              </a:rPr>
              <a:t>For adults, 1 mg of glucagon is injected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subcutaneously at 09.00 h.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4390565"/>
            <a:ext cx="447598" cy="4537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4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83284" y="4453636"/>
            <a:ext cx="7172287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solidFill>
                  <a:srgbClr val="FFFFFF"/>
                </a:solidFill>
                <a:latin typeface="Calibri"/>
                <a:cs typeface="Calibri"/>
              </a:rPr>
              <a:t>Blood samples are taken at 0, 90, 120, 150,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1539" y="4944135"/>
            <a:ext cx="6971919" cy="407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solidFill>
                  <a:srgbClr val="FFFFFF"/>
                </a:solidFill>
                <a:latin typeface="Calibri"/>
                <a:cs typeface="Calibri"/>
              </a:rPr>
              <a:t>180, 210 and 240 min for cortisol and GH.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1658646"/>
            <a:ext cx="2725502" cy="4544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10" spc="10" dirty="0">
                <a:solidFill>
                  <a:srgbClr val="FFFFFF"/>
                </a:solidFill>
                <a:latin typeface="Arial"/>
                <a:cs typeface="Arial"/>
              </a:rPr>
              <a:t>•   </a:t>
            </a:r>
            <a:r>
              <a:rPr sz="2810" b="1" i="1" spc="10" dirty="0">
                <a:solidFill>
                  <a:srgbClr val="FFFFFF"/>
                </a:solidFill>
                <a:latin typeface="Arial"/>
                <a:cs typeface="Arial"/>
              </a:rPr>
              <a:t>Interpretation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2244519"/>
            <a:ext cx="447598" cy="4537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4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1539" y="2307590"/>
            <a:ext cx="7610562" cy="18702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Plasma cortisol should normally rise by at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least 200 nmol/L to more than 580 nmol/L,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and an adequate GH response occurs with an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170" spc="10" dirty="0">
                <a:solidFill>
                  <a:srgbClr val="FFFFFF"/>
                </a:solidFill>
                <a:latin typeface="Calibri"/>
                <a:cs typeface="Calibri"/>
              </a:rPr>
              <a:t>absolute response of greater than 20 mU/L (7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1539" y="4261612"/>
            <a:ext cx="1075785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μg/L).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1587896"/>
            <a:ext cx="349026" cy="7345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91539" y="1637030"/>
            <a:ext cx="3960182" cy="3046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60" b="1" spc="10" dirty="0">
                <a:solidFill>
                  <a:srgbClr val="FFFFFF"/>
                </a:solidFill>
                <a:latin typeface="Arial"/>
                <a:cs typeface="Arial"/>
              </a:rPr>
              <a:t>Treatment of hypopituitarism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1539" y="2017801"/>
            <a:ext cx="7699328" cy="622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This consists of specific therapy depending on its cause and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may include </a:t>
            </a: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surgical removal of a large adenoma.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655077"/>
            <a:ext cx="348691" cy="353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1539" y="2704211"/>
            <a:ext cx="7287681" cy="926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1627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If the ACTH axis is impaired, it is essential to prescribe a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glucocorticoid, for example hydrocortisone in the acute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situation or prednisolone for maintenance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3645931"/>
            <a:ext cx="348691" cy="353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1539" y="3695065"/>
            <a:ext cx="7656514" cy="15362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1627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Secondary hypothyroidism will need </a:t>
            </a: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thyroid replacement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Adrenal replacement should precede T4 therapy to avoid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an Addisonian crisis Gonadotrophin deficiency may require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testosterone in males and oestrogen replacement in</a:t>
            </a:r>
            <a:endParaRPr sz="2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women, 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with or without progesterone as appropriate.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8640" y="5246512"/>
            <a:ext cx="348691" cy="353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7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63167" y="5295646"/>
            <a:ext cx="7556385" cy="316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In children and sometimes in adults, </a:t>
            </a:r>
            <a:r>
              <a:rPr sz="2500" spc="10" dirty="0">
                <a:solidFill>
                  <a:srgbClr val="FFFF00"/>
                </a:solidFill>
                <a:latin typeface="Calibri"/>
                <a:cs typeface="Calibri"/>
              </a:rPr>
              <a:t>GH may be indicated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082954" y="331724"/>
            <a:ext cx="7092708" cy="487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400" b="1" spc="10" dirty="0">
                <a:solidFill>
                  <a:srgbClr val="FFFF00"/>
                </a:solidFill>
                <a:latin typeface="Arial"/>
                <a:cs typeface="Arial"/>
              </a:rPr>
              <a:t>HYPOTHALAMUS AND PITUITARY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821938" y="944372"/>
            <a:ext cx="1614331" cy="4876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550" b="1" spc="10" dirty="0">
                <a:solidFill>
                  <a:srgbClr val="FFFF00"/>
                </a:solidFill>
                <a:latin typeface="Arial"/>
                <a:cs typeface="Arial"/>
              </a:rPr>
              <a:t>GLAND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" y="1432071"/>
            <a:ext cx="9144000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3000" spc="10" dirty="0">
                <a:solidFill>
                  <a:srgbClr val="FFC000"/>
                </a:solidFill>
                <a:latin typeface="Calibri"/>
                <a:cs typeface="Calibri"/>
              </a:rPr>
              <a:t>There are two lobes of pituitary gland  anterior and</a:t>
            </a:r>
            <a:endParaRPr sz="3000" dirty="0"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000" spc="10" dirty="0">
                <a:solidFill>
                  <a:srgbClr val="FFC000"/>
                </a:solidFill>
                <a:latin typeface="Calibri"/>
                <a:cs typeface="Calibri"/>
              </a:rPr>
              <a:t>posterior </a:t>
            </a:r>
            <a:r>
              <a:rPr sz="3000" spc="10" dirty="0" smtClean="0">
                <a:solidFill>
                  <a:srgbClr val="FFC000"/>
                </a:solidFill>
                <a:latin typeface="Calibri"/>
                <a:cs typeface="Calibri"/>
              </a:rPr>
              <a:t>lobe</a:t>
            </a:r>
            <a:r>
              <a:rPr lang="en-US" sz="3000" spc="10" dirty="0" smtClean="0">
                <a:solidFill>
                  <a:srgbClr val="FFC000"/>
                </a:solidFill>
                <a:latin typeface="Calibri"/>
                <a:cs typeface="Calibri"/>
              </a:rPr>
              <a:t>s.</a:t>
            </a:r>
            <a:r>
              <a:rPr lang="ar-IQ" sz="3000" dirty="0" smtClean="0">
                <a:latin typeface="Calibri"/>
                <a:cs typeface="Calibri"/>
              </a:rPr>
              <a:t> </a:t>
            </a:r>
            <a:r>
              <a:rPr lang="en-US" sz="3000" spc="10" dirty="0">
                <a:solidFill>
                  <a:srgbClr val="FFC000"/>
                </a:solidFill>
                <a:latin typeface="Calibri"/>
                <a:cs typeface="Calibri"/>
              </a:rPr>
              <a:t>B</a:t>
            </a:r>
            <a:r>
              <a:rPr sz="3000" spc="10" dirty="0" smtClean="0">
                <a:solidFill>
                  <a:srgbClr val="FFC000"/>
                </a:solidFill>
                <a:latin typeface="Calibri"/>
                <a:cs typeface="Calibri"/>
              </a:rPr>
              <a:t>oth </a:t>
            </a:r>
            <a:r>
              <a:rPr sz="3000" spc="10" dirty="0">
                <a:solidFill>
                  <a:srgbClr val="FFC000"/>
                </a:solidFill>
                <a:latin typeface="Calibri"/>
                <a:cs typeface="Calibri"/>
              </a:rPr>
              <a:t>depend on hormones synthesized in </a:t>
            </a:r>
            <a:r>
              <a:rPr sz="3000" spc="10" dirty="0" smtClean="0">
                <a:solidFill>
                  <a:srgbClr val="FFC000"/>
                </a:solidFill>
                <a:latin typeface="Calibri"/>
                <a:cs typeface="Calibri"/>
              </a:rPr>
              <a:t>the</a:t>
            </a:r>
            <a:r>
              <a:rPr lang="ar-IQ" sz="3000" dirty="0">
                <a:latin typeface="Calibri"/>
                <a:cs typeface="Calibri"/>
              </a:rPr>
              <a:t> </a:t>
            </a:r>
            <a:r>
              <a:rPr sz="3000" spc="10" dirty="0" smtClean="0">
                <a:solidFill>
                  <a:srgbClr val="FFC000"/>
                </a:solidFill>
                <a:latin typeface="Calibri"/>
                <a:cs typeface="Calibri"/>
              </a:rPr>
              <a:t>hypothalamus </a:t>
            </a:r>
            <a:r>
              <a:rPr sz="3000" spc="10" dirty="0">
                <a:solidFill>
                  <a:srgbClr val="FFC000"/>
                </a:solidFill>
                <a:latin typeface="Calibri"/>
                <a:cs typeface="Calibri"/>
              </a:rPr>
              <a:t>for normal </a:t>
            </a:r>
            <a:r>
              <a:rPr sz="3000" spc="10" dirty="0" smtClean="0">
                <a:solidFill>
                  <a:srgbClr val="FFC000"/>
                </a:solidFill>
                <a:latin typeface="Calibri"/>
                <a:cs typeface="Calibri"/>
              </a:rPr>
              <a:t>function</a:t>
            </a:r>
            <a:endParaRPr lang="ar-IQ" sz="3000" spc="10" dirty="0" smtClean="0">
              <a:solidFill>
                <a:srgbClr val="FFC000"/>
              </a:solidFill>
              <a:latin typeface="Calibri"/>
              <a:cs typeface="Calibri"/>
            </a:endParaRPr>
          </a:p>
          <a:p>
            <a:pPr algn="just" rtl="0"/>
            <a:r>
              <a:rPr lang="en-US" sz="3000" spc="10" dirty="0">
                <a:solidFill>
                  <a:srgbClr val="FFFF00"/>
                </a:solidFill>
                <a:cs typeface="Calibri"/>
              </a:rPr>
              <a:t>The hypothalamus also has extensive </a:t>
            </a:r>
            <a:r>
              <a:rPr lang="en-US" sz="3000" spc="10" dirty="0" smtClean="0">
                <a:solidFill>
                  <a:srgbClr val="FFFF00"/>
                </a:solidFill>
                <a:cs typeface="Calibri"/>
              </a:rPr>
              <a:t>neural</a:t>
            </a:r>
            <a:r>
              <a:rPr lang="en-US" sz="3000" dirty="0" smtClean="0">
                <a:cs typeface="Calibri"/>
              </a:rPr>
              <a:t> </a:t>
            </a:r>
            <a:r>
              <a:rPr lang="en-US" sz="3000" spc="10" dirty="0" smtClean="0">
                <a:solidFill>
                  <a:srgbClr val="FFFF00"/>
                </a:solidFill>
                <a:cs typeface="Calibri"/>
              </a:rPr>
              <a:t>connections </a:t>
            </a:r>
            <a:r>
              <a:rPr lang="en-US" sz="3000" spc="10" dirty="0">
                <a:solidFill>
                  <a:srgbClr val="FFFF00"/>
                </a:solidFill>
                <a:cs typeface="Calibri"/>
              </a:rPr>
              <a:t>with the rest of the </a:t>
            </a:r>
            <a:r>
              <a:rPr lang="en-US" sz="3000" spc="10" dirty="0" smtClean="0">
                <a:solidFill>
                  <a:srgbClr val="FFFF00"/>
                </a:solidFill>
                <a:cs typeface="Calibri"/>
              </a:rPr>
              <a:t>brain.</a:t>
            </a:r>
            <a:r>
              <a:rPr lang="en-US" sz="3000" dirty="0" smtClean="0">
                <a:cs typeface="Calibri"/>
              </a:rPr>
              <a:t> </a:t>
            </a:r>
            <a:r>
              <a:rPr lang="en-US" sz="3000" spc="10" dirty="0">
                <a:solidFill>
                  <a:srgbClr val="FFFF00"/>
                </a:solidFill>
                <a:cs typeface="Calibri"/>
              </a:rPr>
              <a:t>S</a:t>
            </a:r>
            <a:r>
              <a:rPr lang="en-US" sz="3000" spc="10" dirty="0" smtClean="0">
                <a:solidFill>
                  <a:srgbClr val="FFFF00"/>
                </a:solidFill>
                <a:cs typeface="Calibri"/>
              </a:rPr>
              <a:t>tress </a:t>
            </a:r>
            <a:r>
              <a:rPr lang="en-US" sz="3000" spc="10" dirty="0">
                <a:solidFill>
                  <a:srgbClr val="FFFF00"/>
                </a:solidFill>
                <a:cs typeface="Calibri"/>
              </a:rPr>
              <a:t>and some psychological disorders </a:t>
            </a:r>
            <a:r>
              <a:rPr lang="en-US" sz="3000" spc="10" dirty="0" smtClean="0">
                <a:solidFill>
                  <a:srgbClr val="FFFF00"/>
                </a:solidFill>
                <a:cs typeface="Calibri"/>
              </a:rPr>
              <a:t>affect</a:t>
            </a:r>
            <a:r>
              <a:rPr lang="en-US" sz="3000" dirty="0" smtClean="0">
                <a:cs typeface="Calibri"/>
              </a:rPr>
              <a:t> </a:t>
            </a:r>
            <a:r>
              <a:rPr lang="en-US" sz="3000" spc="10" dirty="0" smtClean="0">
                <a:solidFill>
                  <a:srgbClr val="FFFF00"/>
                </a:solidFill>
                <a:cs typeface="Calibri"/>
              </a:rPr>
              <a:t>the </a:t>
            </a:r>
            <a:r>
              <a:rPr lang="en-US" sz="3000" spc="10" dirty="0">
                <a:solidFill>
                  <a:srgbClr val="FFFF00"/>
                </a:solidFill>
                <a:cs typeface="Calibri"/>
              </a:rPr>
              <a:t>secretion of pituitary hormones and of </a:t>
            </a:r>
            <a:r>
              <a:rPr lang="en-US" sz="3000" spc="10" dirty="0" smtClean="0">
                <a:solidFill>
                  <a:srgbClr val="FFFF00"/>
                </a:solidFill>
                <a:cs typeface="Calibri"/>
              </a:rPr>
              <a:t>the</a:t>
            </a:r>
            <a:r>
              <a:rPr lang="en-US" sz="3000" dirty="0" smtClean="0">
                <a:cs typeface="Calibri"/>
              </a:rPr>
              <a:t> </a:t>
            </a:r>
            <a:r>
              <a:rPr lang="en-US" sz="3000" spc="10" dirty="0" smtClean="0">
                <a:solidFill>
                  <a:srgbClr val="FFFF00"/>
                </a:solidFill>
                <a:cs typeface="Calibri"/>
              </a:rPr>
              <a:t>hormones </a:t>
            </a:r>
            <a:r>
              <a:rPr lang="en-US" sz="3000" spc="10" dirty="0">
                <a:solidFill>
                  <a:srgbClr val="FFFF00"/>
                </a:solidFill>
                <a:cs typeface="Calibri"/>
              </a:rPr>
              <a:t>from other endocrine glands</a:t>
            </a:r>
            <a:endParaRPr lang="en-US" sz="3000" dirty="0">
              <a:cs typeface="Calibri"/>
            </a:endParaRPr>
          </a:p>
          <a:p>
            <a:pPr marL="0" algn="l" rtl="0">
              <a:lnSpc>
                <a:spcPct val="100000"/>
              </a:lnSpc>
            </a:pPr>
            <a:endParaRPr lang="ar-IQ" sz="3000" spc="10" dirty="0">
              <a:solidFill>
                <a:srgbClr val="FFC000"/>
              </a:solidFill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000" spc="10" dirty="0" smtClean="0">
                <a:solidFill>
                  <a:srgbClr val="FFC000"/>
                </a:solidFill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1440" y="426593"/>
            <a:ext cx="6617139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solidFill>
                  <a:srgbClr val="FFFF00"/>
                </a:solidFill>
                <a:latin typeface="Calibri"/>
                <a:cs typeface="Calibri"/>
              </a:rPr>
              <a:t>Control of posterior pituitary hormones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1440" y="945147"/>
            <a:ext cx="9052560" cy="5407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/>
            <a:r>
              <a:rPr lang="en-US" sz="3170" spc="10" dirty="0">
                <a:solidFill>
                  <a:srgbClr val="FFFFFF"/>
                </a:solidFill>
                <a:cs typeface="Calibri"/>
              </a:rPr>
              <a:t>Two structurally similar peptide hormones</a:t>
            </a:r>
            <a:endParaRPr lang="ar-IQ" sz="3170" spc="10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170" spc="10" dirty="0" smtClean="0">
                <a:solidFill>
                  <a:srgbClr val="FFFF00"/>
                </a:solidFill>
                <a:latin typeface="Calibri"/>
                <a:cs typeface="Calibri"/>
              </a:rPr>
              <a:t>antidiuretic </a:t>
            </a:r>
            <a:r>
              <a:rPr sz="3170" spc="10" dirty="0">
                <a:solidFill>
                  <a:srgbClr val="FFFF00"/>
                </a:solidFill>
                <a:latin typeface="Calibri"/>
                <a:cs typeface="Calibri"/>
              </a:rPr>
              <a:t>hormone (ADH) –– and oxytocin, </a:t>
            </a:r>
            <a:r>
              <a:rPr sz="3170" spc="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endParaRPr sz="3100" dirty="0">
              <a:latin typeface="Calibri"/>
              <a:cs typeface="Calibri"/>
            </a:endParaRPr>
          </a:p>
          <a:p>
            <a:pPr marL="91440" algn="l" rtl="0">
              <a:lnSpc>
                <a:spcPct val="100000"/>
              </a:lnSpc>
            </a:pPr>
            <a:r>
              <a:rPr sz="3200" spc="10" dirty="0" smtClean="0">
                <a:solidFill>
                  <a:srgbClr val="92D050"/>
                </a:solidFill>
                <a:latin typeface="Calibri"/>
                <a:cs typeface="Calibri"/>
              </a:rPr>
              <a:t>synthesized </a:t>
            </a:r>
            <a:r>
              <a:rPr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200" spc="10" dirty="0" smtClean="0">
                <a:solidFill>
                  <a:srgbClr val="FFFFFF"/>
                </a:solidFill>
                <a:cs typeface="Calibri"/>
              </a:rPr>
              <a:t>the hypothalamus and </a:t>
            </a:r>
            <a:r>
              <a:rPr lang="en-US" sz="3200" spc="10" dirty="0" smtClean="0">
                <a:solidFill>
                  <a:srgbClr val="92D050"/>
                </a:solidFill>
                <a:cs typeface="Calibri"/>
              </a:rPr>
              <a:t>transported </a:t>
            </a:r>
            <a:r>
              <a:rPr lang="en-US" sz="3200" spc="10" dirty="0" smtClean="0">
                <a:solidFill>
                  <a:srgbClr val="FFFFFF"/>
                </a:solidFill>
                <a:cs typeface="Calibri"/>
              </a:rPr>
              <a:t>to pituitary stalk attached to specific carrier proteins – </a:t>
            </a:r>
            <a:r>
              <a:rPr lang="en-US" sz="3200" spc="10" dirty="0" err="1" smtClean="0">
                <a:solidFill>
                  <a:srgbClr val="FFFFFF"/>
                </a:solidFill>
                <a:cs typeface="Calibri"/>
              </a:rPr>
              <a:t>neurophysins</a:t>
            </a:r>
            <a:r>
              <a:rPr lang="en-US" sz="3200" spc="10" dirty="0" smtClean="0">
                <a:solidFill>
                  <a:srgbClr val="FFFFFF"/>
                </a:solidFill>
                <a:cs typeface="Calibri"/>
              </a:rPr>
              <a:t>.</a:t>
            </a:r>
          </a:p>
          <a:p>
            <a:pPr marL="91440" algn="l" rtl="0">
              <a:lnSpc>
                <a:spcPct val="100000"/>
              </a:lnSpc>
            </a:pPr>
            <a:r>
              <a:rPr lang="en-US" sz="3200" spc="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3200" spc="10" dirty="0">
                <a:solidFill>
                  <a:srgbClr val="FFFFFF"/>
                </a:solidFill>
                <a:cs typeface="Calibri"/>
              </a:rPr>
              <a:t>Then </a:t>
            </a:r>
            <a:r>
              <a:rPr lang="en-US" sz="3200" spc="10" dirty="0">
                <a:solidFill>
                  <a:srgbClr val="92D050"/>
                </a:solidFill>
                <a:cs typeface="Calibri"/>
              </a:rPr>
              <a:t>stored </a:t>
            </a:r>
            <a:r>
              <a:rPr lang="en-US" sz="3200" spc="10" dirty="0">
                <a:solidFill>
                  <a:srgbClr val="FFFFFF"/>
                </a:solidFill>
                <a:cs typeface="Calibri"/>
              </a:rPr>
              <a:t>in the posterior pituitary gland and are</a:t>
            </a:r>
            <a:endParaRPr lang="en-US" sz="3200" dirty="0">
              <a:cs typeface="Calibri"/>
            </a:endParaRPr>
          </a:p>
          <a:p>
            <a:pPr algn="l" rtl="0"/>
            <a:r>
              <a:rPr lang="en-US" sz="3200" spc="10" dirty="0">
                <a:solidFill>
                  <a:srgbClr val="92D050"/>
                </a:solidFill>
                <a:cs typeface="Calibri"/>
              </a:rPr>
              <a:t>released </a:t>
            </a:r>
            <a:r>
              <a:rPr lang="en-US" sz="3200" spc="10" dirty="0">
                <a:solidFill>
                  <a:srgbClr val="FFFFFF"/>
                </a:solidFill>
                <a:cs typeface="Calibri"/>
              </a:rPr>
              <a:t>into the bloodstream under hypothalamic</a:t>
            </a:r>
            <a:endParaRPr lang="en-US" sz="3200" dirty="0">
              <a:cs typeface="Calibri"/>
            </a:endParaRPr>
          </a:p>
          <a:p>
            <a:pPr algn="l" rtl="0"/>
            <a:r>
              <a:rPr lang="en-US" sz="3200" spc="10" dirty="0">
                <a:solidFill>
                  <a:srgbClr val="FFFFFF"/>
                </a:solidFill>
                <a:cs typeface="Calibri"/>
              </a:rPr>
              <a:t>control, together with </a:t>
            </a:r>
            <a:r>
              <a:rPr lang="en-US" sz="3200" spc="10" dirty="0" err="1" smtClean="0">
                <a:solidFill>
                  <a:srgbClr val="FFFFFF"/>
                </a:solidFill>
                <a:cs typeface="Calibri"/>
              </a:rPr>
              <a:t>neurophysin</a:t>
            </a:r>
            <a:endParaRPr lang="en-US" sz="3200" spc="10" dirty="0" smtClean="0">
              <a:solidFill>
                <a:srgbClr val="FFFFFF"/>
              </a:solidFill>
              <a:cs typeface="Calibri"/>
            </a:endParaRPr>
          </a:p>
          <a:p>
            <a:pPr algn="l" rtl="0"/>
            <a:r>
              <a:rPr lang="en-US" sz="3200" spc="10" dirty="0" err="1">
                <a:solidFill>
                  <a:srgbClr val="FFFF00"/>
                </a:solidFill>
                <a:cs typeface="Calibri"/>
              </a:rPr>
              <a:t>Neurophysin</a:t>
            </a:r>
            <a:r>
              <a:rPr lang="en-US" sz="3200" spc="10" dirty="0">
                <a:solidFill>
                  <a:srgbClr val="FFFF00"/>
                </a:solidFill>
                <a:cs typeface="Calibri"/>
              </a:rPr>
              <a:t> </a:t>
            </a:r>
            <a:r>
              <a:rPr lang="en-US" sz="3200" spc="10" dirty="0">
                <a:solidFill>
                  <a:srgbClr val="FFFFFF"/>
                </a:solidFill>
                <a:cs typeface="Calibri"/>
              </a:rPr>
              <a:t>has no apparent biological function and</a:t>
            </a:r>
            <a:endParaRPr lang="en-US" sz="3200" dirty="0">
              <a:cs typeface="Calibri"/>
            </a:endParaRPr>
          </a:p>
          <a:p>
            <a:pPr algn="l" rtl="0"/>
            <a:r>
              <a:rPr lang="en-US" sz="3200" spc="10" dirty="0">
                <a:solidFill>
                  <a:srgbClr val="FFFFFF"/>
                </a:solidFill>
                <a:cs typeface="Calibri"/>
              </a:rPr>
              <a:t>is rapidly cleared from </a:t>
            </a:r>
            <a:r>
              <a:rPr lang="en-US" sz="3200" spc="10" dirty="0" smtClean="0">
                <a:solidFill>
                  <a:srgbClr val="FFFFFF"/>
                </a:solidFill>
                <a:cs typeface="Calibri"/>
              </a:rPr>
              <a:t>plasma. </a:t>
            </a:r>
            <a:endParaRPr lang="en-US" sz="3200" dirty="0" smtClean="0">
              <a:cs typeface="Calibri"/>
            </a:endParaRPr>
          </a:p>
          <a:p>
            <a:pPr marL="0" algn="l" rtl="0">
              <a:lnSpc>
                <a:spcPct val="100000"/>
              </a:lnSpc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615630" y="3063494"/>
            <a:ext cx="103875" cy="4878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558227" y="3648964"/>
            <a:ext cx="197810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153400" cy="510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0" y="841121"/>
            <a:ext cx="9144000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/>
            <a:r>
              <a:rPr lang="en-US" sz="3200" i="1" spc="10" dirty="0" smtClean="0">
                <a:solidFill>
                  <a:srgbClr val="FFFF00"/>
                </a:solidFill>
                <a:latin typeface="Arial"/>
                <a:cs typeface="Arial"/>
              </a:rPr>
              <a:t>Antidiuretic hormone </a:t>
            </a:r>
            <a:r>
              <a:rPr lang="en-US" sz="3200" spc="10" dirty="0">
                <a:solidFill>
                  <a:srgbClr val="FFFFFF"/>
                </a:solidFill>
                <a:cs typeface="Calibri"/>
              </a:rPr>
              <a:t>(arginine vasopressin) is</a:t>
            </a:r>
            <a:endParaRPr lang="en-US" sz="3200" dirty="0">
              <a:cs typeface="Calibri"/>
            </a:endParaRPr>
          </a:p>
          <a:p>
            <a:pPr marL="0" algn="l" rtl="0">
              <a:lnSpc>
                <a:spcPct val="100000"/>
              </a:lnSpc>
            </a:pPr>
            <a:r>
              <a:rPr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mainly synthesized in the </a:t>
            </a:r>
            <a:r>
              <a:rPr sz="3200" spc="10" dirty="0" smtClean="0">
                <a:solidFill>
                  <a:srgbClr val="FFFF00"/>
                </a:solidFill>
                <a:latin typeface="Calibri"/>
                <a:cs typeface="Calibri"/>
              </a:rPr>
              <a:t>hypothalamus </a:t>
            </a:r>
            <a:r>
              <a:rPr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and enhances water reabsorption</a:t>
            </a:r>
            <a:r>
              <a:rPr lang="ar-IQ" sz="3200" dirty="0" smtClean="0">
                <a:latin typeface="Calibri"/>
                <a:cs typeface="Calibri"/>
              </a:rPr>
              <a:t> </a:t>
            </a:r>
            <a:r>
              <a:rPr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from the collecting ducts in the kidneys </a:t>
            </a:r>
            <a:endParaRPr lang="ar-IQ" sz="3200" spc="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l" rtl="0"/>
            <a:r>
              <a:rPr sz="3200" spc="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lang="en-US" sz="3200" i="1" spc="10" dirty="0" smtClean="0">
                <a:solidFill>
                  <a:srgbClr val="FFFF00"/>
                </a:solidFill>
                <a:latin typeface="Arial"/>
                <a:cs typeface="Arial"/>
              </a:rPr>
              <a:t> Oxytocin </a:t>
            </a:r>
            <a:r>
              <a:rPr lang="en-US" sz="3200" spc="10" dirty="0">
                <a:solidFill>
                  <a:srgbClr val="FFFFFF"/>
                </a:solidFill>
                <a:cs typeface="Calibri"/>
              </a:rPr>
              <a:t>is synthesized in the </a:t>
            </a:r>
            <a:r>
              <a:rPr lang="en-US" sz="3200" spc="10" dirty="0" err="1" smtClean="0">
                <a:solidFill>
                  <a:srgbClr val="FFFF00"/>
                </a:solidFill>
                <a:cs typeface="Calibri"/>
              </a:rPr>
              <a:t>the</a:t>
            </a:r>
            <a:r>
              <a:rPr lang="en-US" sz="3200" spc="10" dirty="0" smtClean="0">
                <a:solidFill>
                  <a:srgbClr val="FFFF00"/>
                </a:solidFill>
                <a:cs typeface="Calibri"/>
              </a:rPr>
              <a:t> </a:t>
            </a:r>
            <a:r>
              <a:rPr lang="en-US" sz="3200" spc="10" dirty="0">
                <a:solidFill>
                  <a:srgbClr val="FFFF00"/>
                </a:solidFill>
                <a:cs typeface="Calibri"/>
              </a:rPr>
              <a:t>hypothalamus. </a:t>
            </a:r>
            <a:r>
              <a:rPr lang="en-US" sz="3200" spc="10" dirty="0">
                <a:solidFill>
                  <a:srgbClr val="FFFFFF"/>
                </a:solidFill>
                <a:cs typeface="Calibri"/>
              </a:rPr>
              <a:t>It controls the ejection of </a:t>
            </a:r>
            <a:r>
              <a:rPr lang="en-US" sz="3200" spc="10" dirty="0" smtClean="0">
                <a:solidFill>
                  <a:srgbClr val="FFFFFF"/>
                </a:solidFill>
                <a:cs typeface="Calibri"/>
              </a:rPr>
              <a:t>milk</a:t>
            </a:r>
            <a:r>
              <a:rPr lang="en-US" sz="3200" dirty="0" smtClean="0">
                <a:cs typeface="Calibri"/>
              </a:rPr>
              <a:t> </a:t>
            </a:r>
            <a:r>
              <a:rPr lang="en-US" sz="3200" spc="10" dirty="0" smtClean="0">
                <a:solidFill>
                  <a:srgbClr val="FFFFFF"/>
                </a:solidFill>
                <a:cs typeface="Calibri"/>
              </a:rPr>
              <a:t>from </a:t>
            </a:r>
            <a:r>
              <a:rPr lang="en-US" sz="3200" spc="10" dirty="0">
                <a:solidFill>
                  <a:srgbClr val="FFFFFF"/>
                </a:solidFill>
                <a:cs typeface="Calibri"/>
              </a:rPr>
              <a:t>the lactating breast and may have a role </a:t>
            </a:r>
            <a:r>
              <a:rPr lang="en-US" sz="3200" spc="10" dirty="0" smtClean="0">
                <a:solidFill>
                  <a:srgbClr val="FFFFFF"/>
                </a:solidFill>
                <a:cs typeface="Calibri"/>
              </a:rPr>
              <a:t>in initiating </a:t>
            </a:r>
            <a:r>
              <a:rPr lang="en-US" sz="3200" spc="10" dirty="0">
                <a:solidFill>
                  <a:srgbClr val="FFFFFF"/>
                </a:solidFill>
                <a:cs typeface="Calibri"/>
              </a:rPr>
              <a:t>uterine contractions</a:t>
            </a:r>
            <a:r>
              <a:rPr lang="en-US" sz="3200" spc="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3200" spc="10" dirty="0">
                <a:solidFill>
                  <a:srgbClr val="FFFFFF"/>
                </a:solidFill>
                <a:cs typeface="Calibri"/>
              </a:rPr>
              <a:t>It may be used therapeutically to induce </a:t>
            </a:r>
            <a:r>
              <a:rPr lang="en-US" sz="3200" spc="10" dirty="0" err="1">
                <a:solidFill>
                  <a:srgbClr val="FFFFFF"/>
                </a:solidFill>
                <a:cs typeface="Calibri"/>
              </a:rPr>
              <a:t>labour</a:t>
            </a:r>
            <a:r>
              <a:rPr lang="en-US" sz="3200" spc="10" dirty="0" smtClean="0">
                <a:solidFill>
                  <a:srgbClr val="FFFFFF"/>
                </a:solidFill>
                <a:cs typeface="Calibri"/>
              </a:rPr>
              <a:t> </a:t>
            </a:r>
            <a:endParaRPr lang="en-US" sz="3200" dirty="0">
              <a:cs typeface="Calibri"/>
            </a:endParaRPr>
          </a:p>
          <a:p>
            <a:pPr marL="0" algn="l" rtl="0">
              <a:lnSpc>
                <a:spcPct val="100000"/>
              </a:lnSpc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35280" y="5621350"/>
            <a:ext cx="103875" cy="4878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l" rtl="0">
              <a:lnSpc>
                <a:spcPct val="100000"/>
              </a:lnSpc>
            </a:pPr>
            <a:r>
              <a:rPr sz="3170" spc="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377061" y="618998"/>
            <a:ext cx="6513702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solidFill>
                  <a:srgbClr val="FFFF00"/>
                </a:solidFill>
                <a:latin typeface="Calibri"/>
                <a:cs typeface="Calibri"/>
              </a:rPr>
              <a:t>Anterior pituitary hormones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0" y="1637030"/>
            <a:ext cx="9144000" cy="5001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just" rtl="0">
              <a:lnSpc>
                <a:spcPct val="100000"/>
              </a:lnSpc>
            </a:pP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There is </a:t>
            </a:r>
            <a:r>
              <a:rPr sz="2500" spc="10" dirty="0">
                <a:solidFill>
                  <a:srgbClr val="9BBB59"/>
                </a:solidFill>
                <a:latin typeface="Calibri"/>
                <a:cs typeface="Calibri"/>
              </a:rPr>
              <a:t>no direct neural connection between </a:t>
            </a:r>
            <a:r>
              <a:rPr sz="2500" spc="10" dirty="0" smtClean="0">
                <a:solidFill>
                  <a:srgbClr val="9BBB59"/>
                </a:solidFill>
                <a:latin typeface="Calibri"/>
                <a:cs typeface="Calibri"/>
              </a:rPr>
              <a:t>the</a:t>
            </a:r>
            <a:r>
              <a:rPr lang="ar-IQ" sz="2500" dirty="0">
                <a:latin typeface="Calibri"/>
                <a:cs typeface="Calibri"/>
              </a:rPr>
              <a:t> </a:t>
            </a:r>
            <a:r>
              <a:rPr sz="2500" spc="10" dirty="0" smtClean="0">
                <a:solidFill>
                  <a:srgbClr val="9BBB59"/>
                </a:solidFill>
                <a:latin typeface="Calibri"/>
                <a:cs typeface="Calibri"/>
              </a:rPr>
              <a:t>hypothalamus </a:t>
            </a:r>
            <a:r>
              <a:rPr sz="2500" spc="10" dirty="0">
                <a:solidFill>
                  <a:srgbClr val="9BBB59"/>
                </a:solidFill>
                <a:latin typeface="Calibri"/>
                <a:cs typeface="Calibri"/>
              </a:rPr>
              <a:t>and the anterior pituitary </a:t>
            </a:r>
            <a:r>
              <a:rPr sz="2500" spc="10" dirty="0" smtClean="0">
                <a:solidFill>
                  <a:srgbClr val="9BBB59"/>
                </a:solidFill>
                <a:latin typeface="Calibri"/>
                <a:cs typeface="Calibri"/>
              </a:rPr>
              <a:t>gland</a:t>
            </a:r>
            <a:endParaRPr lang="ar-IQ" sz="2500" spc="10" dirty="0" smtClean="0">
              <a:solidFill>
                <a:srgbClr val="9BBB59"/>
              </a:solidFill>
              <a:latin typeface="Calibri"/>
              <a:cs typeface="Calibri"/>
            </a:endParaRPr>
          </a:p>
          <a:p>
            <a:pPr marL="71627" algn="just" rtl="0">
              <a:lnSpc>
                <a:spcPct val="100000"/>
              </a:lnSpc>
            </a:pPr>
            <a:r>
              <a:rPr lang="en-US"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500" spc="10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en-US" sz="2500" spc="10" dirty="0" smtClean="0">
                <a:solidFill>
                  <a:srgbClr val="FFFFFF"/>
                </a:solidFill>
                <a:cs typeface="Calibri"/>
              </a:rPr>
              <a:t>The </a:t>
            </a:r>
            <a:r>
              <a:rPr lang="en-US" sz="2500" spc="10" dirty="0">
                <a:solidFill>
                  <a:srgbClr val="FFFFFF"/>
                </a:solidFill>
                <a:cs typeface="Calibri"/>
              </a:rPr>
              <a:t>hypothalamus synthesizes small molecules (</a:t>
            </a:r>
            <a:r>
              <a:rPr lang="en-US" sz="2500" spc="10" dirty="0" smtClean="0">
                <a:solidFill>
                  <a:srgbClr val="FFFFFF"/>
                </a:solidFill>
                <a:cs typeface="Calibri"/>
              </a:rPr>
              <a:t>regulating</a:t>
            </a:r>
            <a:r>
              <a:rPr lang="en-US" sz="2500" dirty="0" smtClean="0">
                <a:cs typeface="Calibri"/>
              </a:rPr>
              <a:t> </a:t>
            </a:r>
            <a:r>
              <a:rPr lang="en-US" sz="2500" spc="10" dirty="0" smtClean="0">
                <a:solidFill>
                  <a:srgbClr val="FFFFFF"/>
                </a:solidFill>
                <a:cs typeface="Calibri"/>
              </a:rPr>
              <a:t>hormones </a:t>
            </a:r>
            <a:r>
              <a:rPr lang="en-US" sz="2500" spc="10" dirty="0">
                <a:solidFill>
                  <a:srgbClr val="FFFFFF"/>
                </a:solidFill>
                <a:cs typeface="Calibri"/>
              </a:rPr>
              <a:t>or factors) that are carried to the cells of </a:t>
            </a:r>
            <a:r>
              <a:rPr lang="en-US" sz="2500" spc="10" dirty="0" smtClean="0">
                <a:solidFill>
                  <a:srgbClr val="FFFFFF"/>
                </a:solidFill>
                <a:cs typeface="Calibri"/>
              </a:rPr>
              <a:t>the</a:t>
            </a:r>
            <a:r>
              <a:rPr lang="en-US" sz="2500" dirty="0" smtClean="0">
                <a:cs typeface="Calibri"/>
              </a:rPr>
              <a:t> </a:t>
            </a:r>
            <a:r>
              <a:rPr lang="en-US" sz="2500" spc="10" dirty="0" smtClean="0">
                <a:solidFill>
                  <a:srgbClr val="FFFFFF"/>
                </a:solidFill>
                <a:cs typeface="Calibri"/>
              </a:rPr>
              <a:t>anterior </a:t>
            </a:r>
            <a:r>
              <a:rPr lang="en-US" sz="2500" spc="10" dirty="0">
                <a:solidFill>
                  <a:srgbClr val="FFFFFF"/>
                </a:solidFill>
                <a:cs typeface="Calibri"/>
              </a:rPr>
              <a:t>pituitary lobe by the hypothalamic portal </a:t>
            </a:r>
            <a:r>
              <a:rPr lang="en-US" sz="2500" spc="10" dirty="0" smtClean="0">
                <a:solidFill>
                  <a:srgbClr val="FFFFFF"/>
                </a:solidFill>
                <a:cs typeface="Calibri"/>
              </a:rPr>
              <a:t>system</a:t>
            </a:r>
          </a:p>
          <a:p>
            <a:pPr algn="just" rtl="0"/>
            <a:endParaRPr lang="en-US" sz="2500" spc="10" dirty="0">
              <a:solidFill>
                <a:srgbClr val="FFFFFF"/>
              </a:solidFill>
              <a:cs typeface="Calibri"/>
            </a:endParaRPr>
          </a:p>
          <a:p>
            <a:pPr algn="just" rtl="0"/>
            <a:r>
              <a:rPr lang="en-US" sz="2500" spc="10" dirty="0" smtClean="0">
                <a:solidFill>
                  <a:srgbClr val="FFFFFF"/>
                </a:solidFill>
                <a:cs typeface="Calibri"/>
              </a:rPr>
              <a:t>T</a:t>
            </a:r>
            <a:r>
              <a:rPr lang="en-US" sz="2500" spc="10" dirty="0">
                <a:solidFill>
                  <a:srgbClr val="FFFF00"/>
                </a:solidFill>
                <a:cs typeface="Calibri"/>
              </a:rPr>
              <a:t>his network of capillary loops, which, after passing down </a:t>
            </a:r>
            <a:r>
              <a:rPr lang="en-US" sz="2500" spc="10" dirty="0" smtClean="0">
                <a:solidFill>
                  <a:srgbClr val="FFFF00"/>
                </a:solidFill>
                <a:cs typeface="Calibri"/>
              </a:rPr>
              <a:t>the</a:t>
            </a:r>
            <a:r>
              <a:rPr lang="en-US" sz="2500" dirty="0" smtClean="0">
                <a:cs typeface="Calibri"/>
              </a:rPr>
              <a:t> </a:t>
            </a:r>
            <a:r>
              <a:rPr lang="en-US" sz="2500" spc="10" dirty="0" smtClean="0">
                <a:solidFill>
                  <a:srgbClr val="FFFF00"/>
                </a:solidFill>
                <a:cs typeface="Calibri"/>
              </a:rPr>
              <a:t>pituitary </a:t>
            </a:r>
            <a:r>
              <a:rPr lang="en-US" sz="2500" spc="10" dirty="0">
                <a:solidFill>
                  <a:srgbClr val="FFFF00"/>
                </a:solidFill>
                <a:cs typeface="Calibri"/>
              </a:rPr>
              <a:t>stalk, divide into a second capillary network in </a:t>
            </a:r>
            <a:r>
              <a:rPr lang="en-US" sz="2500" spc="10" dirty="0" smtClean="0">
                <a:solidFill>
                  <a:srgbClr val="FFFF00"/>
                </a:solidFill>
                <a:cs typeface="Calibri"/>
              </a:rPr>
              <a:t>the</a:t>
            </a:r>
            <a:r>
              <a:rPr lang="en-US" sz="2500" dirty="0" smtClean="0">
                <a:cs typeface="Calibri"/>
              </a:rPr>
              <a:t> </a:t>
            </a:r>
            <a:r>
              <a:rPr lang="en-US" sz="2500" spc="10" dirty="0" smtClean="0">
                <a:solidFill>
                  <a:srgbClr val="FFFF00"/>
                </a:solidFill>
                <a:cs typeface="Calibri"/>
              </a:rPr>
              <a:t>anterior </a:t>
            </a:r>
            <a:r>
              <a:rPr lang="en-US" sz="2500" spc="10" dirty="0">
                <a:solidFill>
                  <a:srgbClr val="FFFF00"/>
                </a:solidFill>
                <a:cs typeface="Calibri"/>
              </a:rPr>
              <a:t>pituitary gland, from where hypothalamic </a:t>
            </a:r>
            <a:r>
              <a:rPr lang="en-US" sz="2500" spc="10" dirty="0" smtClean="0">
                <a:solidFill>
                  <a:srgbClr val="FFFF00"/>
                </a:solidFill>
                <a:cs typeface="Calibri"/>
              </a:rPr>
              <a:t>hormones</a:t>
            </a:r>
            <a:r>
              <a:rPr lang="en-US" sz="2500" dirty="0" smtClean="0">
                <a:cs typeface="Calibri"/>
              </a:rPr>
              <a:t> </a:t>
            </a:r>
            <a:r>
              <a:rPr lang="en-US" sz="2500" spc="10" dirty="0" smtClean="0">
                <a:solidFill>
                  <a:srgbClr val="FFFF00"/>
                </a:solidFill>
                <a:cs typeface="Calibri"/>
              </a:rPr>
              <a:t>stimulate </a:t>
            </a:r>
            <a:r>
              <a:rPr lang="en-US" sz="2500" spc="10" dirty="0">
                <a:solidFill>
                  <a:srgbClr val="FFFF00"/>
                </a:solidFill>
                <a:cs typeface="Calibri"/>
              </a:rPr>
              <a:t>or inhibit pituitary hormone secretion into </a:t>
            </a:r>
            <a:r>
              <a:rPr lang="en-US" sz="2500" spc="10" dirty="0" smtClean="0">
                <a:solidFill>
                  <a:srgbClr val="FFFF00"/>
                </a:solidFill>
                <a:cs typeface="Calibri"/>
              </a:rPr>
              <a:t>the</a:t>
            </a:r>
            <a:r>
              <a:rPr lang="en-US" sz="2500" dirty="0" smtClean="0">
                <a:cs typeface="Calibri"/>
              </a:rPr>
              <a:t> </a:t>
            </a:r>
            <a:r>
              <a:rPr lang="en-US" sz="2500" spc="10" dirty="0" smtClean="0">
                <a:solidFill>
                  <a:srgbClr val="FFFF00"/>
                </a:solidFill>
                <a:cs typeface="Calibri"/>
              </a:rPr>
              <a:t>systemic </a:t>
            </a:r>
            <a:r>
              <a:rPr lang="en-US" sz="2500" spc="10" dirty="0">
                <a:solidFill>
                  <a:srgbClr val="FFFF00"/>
                </a:solidFill>
                <a:cs typeface="Calibri"/>
              </a:rPr>
              <a:t>circulation.</a:t>
            </a:r>
            <a:endParaRPr lang="en-US" sz="2500" dirty="0">
              <a:cs typeface="Calibri"/>
            </a:endParaRPr>
          </a:p>
          <a:p>
            <a:pPr algn="l" rtl="0"/>
            <a:endParaRPr lang="en-US" sz="2500" spc="10" dirty="0" smtClean="0">
              <a:solidFill>
                <a:srgbClr val="FFFFFF"/>
              </a:solidFill>
              <a:cs typeface="Calibri"/>
            </a:endParaRPr>
          </a:p>
          <a:p>
            <a:pPr algn="l" rtl="0"/>
            <a:endParaRPr lang="en-US" sz="2500" spc="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algn="l" rtl="0">
              <a:lnSpc>
                <a:spcPct val="100000"/>
              </a:lnSpc>
            </a:pPr>
            <a:endParaRPr sz="2500" dirty="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045766" y="2323211"/>
            <a:ext cx="153888" cy="3847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1627">
              <a:lnSpc>
                <a:spcPct val="100000"/>
              </a:lnSpc>
            </a:pPr>
            <a:r>
              <a:rPr sz="2500" spc="1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2308</TotalTime>
  <Words>4038</Words>
  <Application>Microsoft Office PowerPoint</Application>
  <PresentationFormat>On-screen Show (4:3)</PresentationFormat>
  <Paragraphs>468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cp:lastPrinted>2018-10-15T03:48:22Z</cp:lastPrinted>
  <dcterms:created xsi:type="dcterms:W3CDTF">2018-10-14T22:19:30Z</dcterms:created>
  <dcterms:modified xsi:type="dcterms:W3CDTF">2018-11-07T08:28:02Z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2018-10-14T00:00:00Z</vt:filetime>
  </property>
  <property fmtid="{D5CDD505-2E9C-101B-9397-08002B2CF9AE}" pid="3" name="LastSaved">
    <vt:filetime>2018-10-14T00:00:00Z</vt:filetime>
  </property>
</Properties>
</file>