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6" r:id="rId3"/>
    <p:sldId id="257"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7"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63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12/25/2018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12/25/2018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019800"/>
          </a:xfrm>
        </p:spPr>
        <p:txBody>
          <a:bodyPr>
            <a:normAutofit/>
          </a:bodyPr>
          <a:lstStyle/>
          <a:p>
            <a:r>
              <a:rPr lang="en-US" sz="4800" dirty="0">
                <a:solidFill>
                  <a:schemeClr val="tx1"/>
                </a:solidFill>
                <a:latin typeface="Times New Roman" pitchFamily="18" charset="0"/>
                <a:cs typeface="Times New Roman" pitchFamily="18" charset="0"/>
              </a:rPr>
              <a:t>Pharmaceutical </a:t>
            </a:r>
            <a:endParaRPr lang="en-US" sz="4800" dirty="0" smtClean="0">
              <a:solidFill>
                <a:schemeClr val="tx1"/>
              </a:solidFill>
              <a:latin typeface="Times New Roman" pitchFamily="18" charset="0"/>
              <a:cs typeface="Times New Roman" pitchFamily="18" charset="0"/>
            </a:endParaRPr>
          </a:p>
          <a:p>
            <a:r>
              <a:rPr lang="en-US" sz="4800" dirty="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  chemistry</a:t>
            </a:r>
            <a:r>
              <a:rPr lang="en-US" sz="4800" dirty="0">
                <a:solidFill>
                  <a:schemeClr val="tx1"/>
                </a:solidFill>
                <a:latin typeface="Times New Roman" pitchFamily="18" charset="0"/>
                <a:cs typeface="Times New Roman" pitchFamily="18" charset="0"/>
              </a:rPr>
              <a:t/>
            </a:r>
            <a:br>
              <a:rPr lang="en-US" sz="4800" dirty="0">
                <a:solidFill>
                  <a:schemeClr val="tx1"/>
                </a:solidFill>
                <a:latin typeface="Times New Roman" pitchFamily="18" charset="0"/>
                <a:cs typeface="Times New Roman" pitchFamily="18" charset="0"/>
              </a:rPr>
            </a:br>
            <a:r>
              <a:rPr lang="en-US" sz="4800" dirty="0" smtClean="0">
                <a:solidFill>
                  <a:schemeClr val="tx1"/>
                </a:solidFill>
                <a:latin typeface="Times New Roman" pitchFamily="18" charset="0"/>
                <a:cs typeface="Times New Roman" pitchFamily="18" charset="0"/>
              </a:rPr>
              <a:t>    </a:t>
            </a:r>
          </a:p>
          <a:p>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Analgesics</a:t>
            </a:r>
            <a:endParaRPr lang="en-US" sz="3600" dirty="0">
              <a:solidFill>
                <a:schemeClr val="bg1"/>
              </a:solidFill>
              <a:latin typeface="Times New Roman" pitchFamily="18" charset="0"/>
              <a:cs typeface="Times New Roman" pitchFamily="18" charset="0"/>
            </a:endParaRPr>
          </a:p>
          <a:p>
            <a:endParaRPr lang="en-US" sz="3200" dirty="0">
              <a:solidFill>
                <a:schemeClr val="bg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733800"/>
            <a:ext cx="4038600" cy="1200329"/>
          </a:xfrm>
          <a:prstGeom prst="rect">
            <a:avLst/>
          </a:prstGeom>
        </p:spPr>
        <p:txBody>
          <a:bodyPr wrap="square">
            <a:spAutoFit/>
          </a:bodyPr>
          <a:lstStyle/>
          <a:p>
            <a:pPr algn="ctr"/>
            <a:r>
              <a:rPr lang="en-US" sz="2400" dirty="0">
                <a:solidFill>
                  <a:schemeClr val="accent3">
                    <a:lumMod val="75000"/>
                  </a:schemeClr>
                </a:solidFill>
                <a:latin typeface="Times New Roman" panose="02020603050405020304" pitchFamily="18" charset="0"/>
                <a:cs typeface="Times New Roman" panose="02020603050405020304" pitchFamily="18" charset="0"/>
              </a:rPr>
              <a:t>Assist . Prof . Karima  F. Ali</a:t>
            </a:r>
          </a:p>
          <a:p>
            <a:pPr algn="ctr"/>
            <a:r>
              <a:rPr lang="en-US" sz="2400" dirty="0">
                <a:solidFill>
                  <a:schemeClr val="accent3">
                    <a:lumMod val="75000"/>
                  </a:schemeClr>
                </a:solidFill>
                <a:latin typeface="Times New Roman" panose="02020603050405020304" pitchFamily="18" charset="0"/>
                <a:cs typeface="Times New Roman" panose="02020603050405020304" pitchFamily="18" charset="0"/>
              </a:rPr>
              <a:t>AL-Mustansiriyah university</a:t>
            </a:r>
          </a:p>
          <a:p>
            <a:pPr algn="ctr"/>
            <a:r>
              <a:rPr lang="en-US" sz="2400" dirty="0">
                <a:solidFill>
                  <a:schemeClr val="accent3">
                    <a:lumMod val="75000"/>
                  </a:schemeClr>
                </a:solidFill>
                <a:latin typeface="Times New Roman" panose="02020603050405020304" pitchFamily="18" charset="0"/>
                <a:cs typeface="Times New Roman" panose="02020603050405020304" pitchFamily="18" charset="0"/>
              </a:rPr>
              <a:t>College of pharmacy</a:t>
            </a:r>
          </a:p>
        </p:txBody>
      </p:sp>
    </p:spTree>
    <p:extLst>
      <p:ext uri="{BB962C8B-B14F-4D97-AF65-F5344CB8AC3E}">
        <p14:creationId xmlns:p14="http://schemas.microsoft.com/office/powerpoint/2010/main" val="404913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85000" lnSpcReduction="20000"/>
          </a:bodyPr>
          <a:lstStyle/>
          <a:p>
            <a:pPr marL="0" indent="0" algn="ctr">
              <a:buNone/>
            </a:pPr>
            <a:endParaRPr lang="en-US" sz="3800" b="1" i="1" dirty="0" smtClean="0">
              <a:solidFill>
                <a:srgbClr val="FF0000"/>
              </a:solidFill>
            </a:endParaRPr>
          </a:p>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Opioid </a:t>
            </a:r>
            <a:r>
              <a:rPr lang="en-US" sz="2800" b="1" dirty="0">
                <a:solidFill>
                  <a:srgbClr val="FF0000"/>
                </a:solidFill>
                <a:latin typeface="Times New Roman" panose="02020603050405020304" pitchFamily="18" charset="0"/>
                <a:cs typeface="Times New Roman" panose="02020603050405020304" pitchFamily="18" charset="0"/>
              </a:rPr>
              <a:t>Receptors</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Opioid receptors are distributed throughout the brain, spinal cord, and peripheral tissues (µ, δ, and k)</a:t>
            </a:r>
          </a:p>
          <a:p>
            <a:pPr marL="0" indent="0" algn="ctr">
              <a:buNone/>
            </a:pPr>
            <a:r>
              <a:rPr lang="en-US" sz="2800" b="1" dirty="0">
                <a:solidFill>
                  <a:srgbClr val="FF0000"/>
                </a:solidFill>
                <a:latin typeface="Times New Roman" panose="02020603050405020304" pitchFamily="18" charset="0"/>
                <a:cs typeface="Times New Roman" panose="02020603050405020304" pitchFamily="18" charset="0"/>
              </a:rPr>
              <a:t>THE µ-RECEPTOR</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Endogenous peptides for the µ-receptor include </a:t>
            </a:r>
            <a:r>
              <a:rPr lang="en-US" sz="2800" dirty="0" err="1">
                <a:latin typeface="Times New Roman" panose="02020603050405020304" pitchFamily="18" charset="0"/>
                <a:cs typeface="Times New Roman" panose="02020603050405020304" pitchFamily="18" charset="0"/>
              </a:rPr>
              <a:t>endomorphin</a:t>
            </a: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endomorphin</a:t>
            </a:r>
            <a:r>
              <a:rPr lang="en-US" sz="2800" dirty="0">
                <a:latin typeface="Times New Roman" panose="02020603050405020304" pitchFamily="18" charset="0"/>
                <a:cs typeface="Times New Roman" panose="02020603050405020304" pitchFamily="18" charset="0"/>
              </a:rPr>
              <a:t>-2, and β-endorphin</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Exogenous agonists for the µ-receptor include drugs from the five structural classes (4,5-epoxymorphinan, morphinan, benzomorphan, 4-phenyl/4-anilido piperidines, and the </a:t>
            </a:r>
            <a:r>
              <a:rPr lang="en-US" sz="2800" dirty="0" err="1">
                <a:latin typeface="Times New Roman" panose="02020603050405020304" pitchFamily="18" charset="0"/>
                <a:cs typeface="Times New Roman" panose="02020603050405020304" pitchFamily="18" charset="0"/>
              </a:rPr>
              <a:t>diphenylheptanes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In general, agonists at the µ -receptor produce analgesia, respiratory depression, decreased gastrointestinal (GI) motility, euphoria, feeding, and the release of hormones.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Agonists are also responsible for the addictive effects of the opioid analgesics</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Most clinically used opioid drugs bind to the µ -opioid receptor.</a:t>
            </a:r>
          </a:p>
          <a:p>
            <a:endParaRPr lang="en-US" dirty="0"/>
          </a:p>
        </p:txBody>
      </p:sp>
    </p:spTree>
    <p:extLst>
      <p:ext uri="{BB962C8B-B14F-4D97-AF65-F5344CB8AC3E}">
        <p14:creationId xmlns:p14="http://schemas.microsoft.com/office/powerpoint/2010/main" val="3803777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marL="0" indent="0" algn="ctr">
              <a:buNone/>
            </a:pPr>
            <a:r>
              <a:rPr lang="en-US" b="1" i="1" dirty="0">
                <a:solidFill>
                  <a:srgbClr val="FF0000"/>
                </a:solidFill>
              </a:rPr>
              <a:t>THE δ-RECEPTOR</a:t>
            </a:r>
            <a:endParaRPr lang="en-US" dirty="0">
              <a:solidFill>
                <a:srgbClr val="FF0000"/>
              </a:solidFill>
            </a:endParaRPr>
          </a:p>
          <a:p>
            <a:r>
              <a:rPr lang="en-US" sz="2400" dirty="0"/>
              <a:t>The amide nitrogen appears to be the most sensitive to modifications and may play an important role in </a:t>
            </a:r>
            <a:r>
              <a:rPr lang="en-US" sz="2400" i="1" dirty="0"/>
              <a:t>δ</a:t>
            </a:r>
            <a:r>
              <a:rPr lang="en-US" sz="2400" dirty="0"/>
              <a:t>-receptor selectivity. </a:t>
            </a:r>
          </a:p>
          <a:p>
            <a:r>
              <a:rPr lang="en-US" sz="2400" dirty="0"/>
              <a:t>The “address–message” concept proposes that one part of the molecule may act as an “address,” essentially directing the chemical to the correct receptor by binding specifically to that receptor, and another part of the molecule acts as the “message,” which gives the compound the biological action.</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8581"/>
            <a:ext cx="4495800" cy="2587019"/>
          </a:xfrm>
          <a:prstGeom prst="rect">
            <a:avLst/>
          </a:prstGeom>
          <a:noFill/>
          <a:ln>
            <a:noFill/>
          </a:ln>
        </p:spPr>
      </p:pic>
    </p:spTree>
    <p:extLst>
      <p:ext uri="{BB962C8B-B14F-4D97-AF65-F5344CB8AC3E}">
        <p14:creationId xmlns:p14="http://schemas.microsoft.com/office/powerpoint/2010/main" val="408313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latin typeface="Times New Roman" panose="02020603050405020304" pitchFamily="18" charset="0"/>
                <a:cs typeface="Times New Roman" panose="02020603050405020304" pitchFamily="18" charset="0"/>
              </a:rPr>
              <a:t>THE </a:t>
            </a:r>
            <a:r>
              <a:rPr lang="en-US" b="1" i="1" dirty="0">
                <a:solidFill>
                  <a:srgbClr val="FF0000"/>
                </a:solidFill>
                <a:latin typeface="Times New Roman" panose="02020603050405020304" pitchFamily="18" charset="0"/>
                <a:cs typeface="Times New Roman" panose="02020603050405020304" pitchFamily="18" charset="0"/>
              </a:rPr>
              <a:t>k-RECEPTOR</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Kappa receptors are primarily found in the limbic, brain stem, and spinal cord.</a:t>
            </a:r>
          </a:p>
          <a:p>
            <a:r>
              <a:rPr lang="en-US" sz="2400" dirty="0" err="1">
                <a:latin typeface="Times New Roman" panose="02020603050405020304" pitchFamily="18" charset="0"/>
                <a:cs typeface="Times New Roman" panose="02020603050405020304" pitchFamily="18" charset="0"/>
              </a:rPr>
              <a:t>TRK</a:t>
            </a:r>
            <a:r>
              <a:rPr lang="en-US" sz="2400" dirty="0">
                <a:latin typeface="Times New Roman" panose="02020603050405020304" pitchFamily="18" charset="0"/>
                <a:cs typeface="Times New Roman" panose="02020603050405020304" pitchFamily="18" charset="0"/>
              </a:rPr>
              <a:t>-820 is a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-agonist displaying approximately 15 times selectivity toward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-receptors versus </a:t>
            </a:r>
            <a:r>
              <a:rPr lang="en-US" sz="2400" i="1" dirty="0">
                <a:latin typeface="Times New Roman" panose="02020603050405020304" pitchFamily="18" charset="0"/>
                <a:cs typeface="Times New Roman" panose="02020603050405020304" pitchFamily="18" charset="0"/>
              </a:rPr>
              <a:t>µ</a:t>
            </a:r>
            <a:r>
              <a:rPr lang="en-US" sz="2400" dirty="0">
                <a:latin typeface="Times New Roman" panose="02020603050405020304" pitchFamily="18" charset="0"/>
                <a:cs typeface="Times New Roman" panose="02020603050405020304" pitchFamily="18" charset="0"/>
              </a:rPr>
              <a:t>-receptors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4,5-</a:t>
            </a:r>
            <a:r>
              <a:rPr lang="en-US" sz="2400" dirty="0" err="1">
                <a:latin typeface="Times New Roman" panose="02020603050405020304" pitchFamily="18" charset="0"/>
                <a:cs typeface="Times New Roman" panose="02020603050405020304" pitchFamily="18" charset="0"/>
              </a:rPr>
              <a:t>epoxymorphinan</a:t>
            </a:r>
            <a:r>
              <a:rPr lang="en-US" sz="2400" dirty="0">
                <a:latin typeface="Times New Roman" panose="02020603050405020304" pitchFamily="18" charset="0"/>
                <a:cs typeface="Times New Roman" panose="02020603050405020304" pitchFamily="18" charset="0"/>
              </a:rPr>
              <a:t> structure of </a:t>
            </a:r>
            <a:r>
              <a:rPr lang="en-US" sz="2400" dirty="0" err="1">
                <a:latin typeface="Times New Roman" panose="02020603050405020304" pitchFamily="18" charset="0"/>
                <a:cs typeface="Times New Roman" panose="02020603050405020304" pitchFamily="18" charset="0"/>
              </a:rPr>
              <a:t>TRK</a:t>
            </a:r>
            <a:r>
              <a:rPr lang="en-US" sz="2400" dirty="0">
                <a:latin typeface="Times New Roman" panose="02020603050405020304" pitchFamily="18" charset="0"/>
                <a:cs typeface="Times New Roman" panose="02020603050405020304" pitchFamily="18" charset="0"/>
              </a:rPr>
              <a:t>-820 is proposed to mimic the tyrosine–glycine moiety of endogenous opioid peptides, in effect the agonist message.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additional 6</a:t>
            </a:r>
            <a:r>
              <a:rPr lang="en-US" sz="2400" i="1" dirty="0">
                <a:latin typeface="Times New Roman" panose="02020603050405020304" pitchFamily="18" charset="0"/>
                <a:cs typeface="Times New Roman" panose="02020603050405020304" pitchFamily="18" charset="0"/>
              </a:rPr>
              <a:t>β</a:t>
            </a:r>
            <a:r>
              <a:rPr lang="en-US" sz="2400" dirty="0">
                <a:latin typeface="Times New Roman" panose="02020603050405020304" pitchFamily="18" charset="0"/>
                <a:cs typeface="Times New Roman" panose="02020603050405020304" pitchFamily="18" charset="0"/>
              </a:rPr>
              <a:t>-substituent constitutes the address directing the compound to the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-receptor.</a:t>
            </a:r>
          </a:p>
          <a:p>
            <a:r>
              <a:rPr lang="en-US" sz="2400" dirty="0">
                <a:latin typeface="Times New Roman" panose="02020603050405020304" pitchFamily="18" charset="0"/>
                <a:cs typeface="Times New Roman" panose="02020603050405020304" pitchFamily="18" charset="0"/>
              </a:rPr>
              <a:t>SARs on this class of compounds revealed that methyl-substituted nitrogen amides, a methylene spacer between the amide and the aromatic ring and the (-) isomer were all required for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activity.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60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latin typeface="Times New Roman" panose="02020603050405020304" pitchFamily="18" charset="0"/>
                <a:cs typeface="Times New Roman" panose="02020603050405020304" pitchFamily="18" charset="0"/>
              </a:rPr>
              <a:t>THE </a:t>
            </a:r>
            <a:r>
              <a:rPr lang="en-US" b="1" i="1" dirty="0">
                <a:solidFill>
                  <a:srgbClr val="FF0000"/>
                </a:solidFill>
                <a:latin typeface="Times New Roman" panose="02020603050405020304" pitchFamily="18" charset="0"/>
                <a:cs typeface="Times New Roman" panose="02020603050405020304" pitchFamily="18" charset="0"/>
              </a:rPr>
              <a:t>ORPHANIN RECEPTOR/FQ/NOP</a:t>
            </a:r>
            <a:r>
              <a:rPr lang="en-US" b="1" i="1" baseline="-25000" dirty="0">
                <a:solidFill>
                  <a:srgbClr val="FF0000"/>
                </a:solidFill>
                <a:latin typeface="Times New Roman" panose="02020603050405020304" pitchFamily="18" charset="0"/>
                <a:cs typeface="Times New Roman" panose="02020603050405020304" pitchFamily="18" charset="0"/>
              </a:rPr>
              <a:t>1</a:t>
            </a:r>
            <a:endParaRPr lang="en-US"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traditional opioid peptides do not elicit any biological effect at the </a:t>
            </a:r>
            <a:r>
              <a:rPr lang="en-US" dirty="0" err="1">
                <a:latin typeface="Times New Roman" panose="02020603050405020304" pitchFamily="18" charset="0"/>
                <a:cs typeface="Times New Roman" panose="02020603050405020304" pitchFamily="18" charset="0"/>
              </a:rPr>
              <a:t>orphanin</a:t>
            </a:r>
            <a:r>
              <a:rPr lang="en-US" dirty="0">
                <a:latin typeface="Times New Roman" panose="02020603050405020304" pitchFamily="18" charset="0"/>
                <a:cs typeface="Times New Roman" panose="02020603050405020304" pitchFamily="18" charset="0"/>
              </a:rPr>
              <a:t> receptor.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endogenous peptide for the </a:t>
            </a:r>
            <a:r>
              <a:rPr lang="en-US" dirty="0" err="1">
                <a:latin typeface="Times New Roman" panose="02020603050405020304" pitchFamily="18" charset="0"/>
                <a:cs typeface="Times New Roman" panose="02020603050405020304" pitchFamily="18" charset="0"/>
              </a:rPr>
              <a:t>orphanin</a:t>
            </a:r>
            <a:r>
              <a:rPr lang="en-US" dirty="0">
                <a:latin typeface="Times New Roman" panose="02020603050405020304" pitchFamily="18" charset="0"/>
                <a:cs typeface="Times New Roman" panose="02020603050405020304" pitchFamily="18" charset="0"/>
              </a:rPr>
              <a:t> receptor has been found and termed </a:t>
            </a:r>
            <a:r>
              <a:rPr lang="en-US" dirty="0" err="1">
                <a:latin typeface="Times New Roman" panose="02020603050405020304" pitchFamily="18" charset="0"/>
                <a:cs typeface="Times New Roman" panose="02020603050405020304" pitchFamily="18" charset="0"/>
              </a:rPr>
              <a:t>orphanin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FQ</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nociceptin</a:t>
            </a:r>
            <a:r>
              <a:rPr lang="en-US" dirty="0">
                <a:latin typeface="Times New Roman" panose="02020603050405020304" pitchFamily="18" charset="0"/>
                <a:cs typeface="Times New Roman" panose="02020603050405020304" pitchFamily="18" charset="0"/>
              </a:rPr>
              <a:t> .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17 amino acid peptide can reverse the analgesic effects of morphine thus is </a:t>
            </a:r>
            <a:r>
              <a:rPr lang="en-US" dirty="0" err="1">
                <a:latin typeface="Times New Roman" panose="02020603050405020304" pitchFamily="18" charset="0"/>
                <a:cs typeface="Times New Roman" panose="02020603050405020304" pitchFamily="18" charset="0"/>
              </a:rPr>
              <a:t>antiopioid</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This receptor is a target for the design of novel peripherally acting antitussive agents.</a:t>
            </a:r>
          </a:p>
          <a:p>
            <a:endParaRPr lang="en-US" dirty="0"/>
          </a:p>
        </p:txBody>
      </p:sp>
    </p:spTree>
    <p:extLst>
      <p:ext uri="{BB962C8B-B14F-4D97-AF65-F5344CB8AC3E}">
        <p14:creationId xmlns:p14="http://schemas.microsoft.com/office/powerpoint/2010/main" val="75566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STRUCTURE–ACTIVITY </a:t>
            </a:r>
            <a:r>
              <a:rPr lang="en-US" b="1" i="1" dirty="0">
                <a:solidFill>
                  <a:srgbClr val="FF0000"/>
                </a:solidFill>
              </a:rPr>
              <a:t>RELATIONSHIPS</a:t>
            </a:r>
            <a:endParaRPr lang="en-US" dirty="0">
              <a:solidFill>
                <a:srgbClr val="FF0000"/>
              </a:solidFill>
            </a:endParaRPr>
          </a:p>
          <a:p>
            <a:pPr marL="0" indent="0">
              <a:buNone/>
            </a:pPr>
            <a:endParaRPr lang="en-US" dirty="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638800" cy="24384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807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2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096000"/>
          </a:xfrm>
        </p:spPr>
        <p:txBody>
          <a:bodyPr>
            <a:normAutofit/>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Drug </a:t>
            </a:r>
            <a:r>
              <a:rPr lang="en-US" b="1" i="1" dirty="0" smtClean="0">
                <a:solidFill>
                  <a:srgbClr val="FF0000"/>
                </a:solidFill>
              </a:rPr>
              <a:t>classes</a:t>
            </a:r>
          </a:p>
          <a:p>
            <a:pPr marL="0" lvl="0" indent="0">
              <a:buNone/>
            </a:pPr>
            <a:r>
              <a:rPr lang="en-US" b="1" i="1" dirty="0" smtClean="0">
                <a:solidFill>
                  <a:srgbClr val="FF0000"/>
                </a:solidFill>
              </a:rPr>
              <a:t>1.  4,5-</a:t>
            </a:r>
            <a:r>
              <a:rPr lang="en-US" b="1" i="1" dirty="0" err="1" smtClean="0">
                <a:solidFill>
                  <a:srgbClr val="FF0000"/>
                </a:solidFill>
              </a:rPr>
              <a:t>Epoxymorphinans</a:t>
            </a:r>
            <a:r>
              <a:rPr lang="en-US" b="1" i="1" dirty="0">
                <a:solidFill>
                  <a:srgbClr val="FF0000"/>
                </a:solidFill>
              </a:rPr>
              <a:t>:</a:t>
            </a:r>
            <a:endParaRPr lang="en-US" dirty="0">
              <a:solidFill>
                <a:srgbClr val="FF0000"/>
              </a:solidFill>
            </a:endParaRPr>
          </a:p>
          <a:p>
            <a:pPr marL="0" indent="0">
              <a:buNone/>
            </a:pPr>
            <a:r>
              <a:rPr lang="en-US" sz="2800" b="1" i="1" dirty="0">
                <a:solidFill>
                  <a:srgbClr val="FF0000"/>
                </a:solidFill>
              </a:rPr>
              <a:t>MORPHINE</a:t>
            </a:r>
            <a:endParaRPr lang="en-US" sz="2800" dirty="0">
              <a:solidFill>
                <a:srgbClr val="FF0000"/>
              </a:solidFill>
            </a:endParaRPr>
          </a:p>
          <a:p>
            <a:pPr marL="0" indent="0">
              <a:buNone/>
            </a:pPr>
            <a:endParaRPr lang="en-US" dirty="0" smtClean="0"/>
          </a:p>
          <a:p>
            <a:pPr marL="0" indent="0">
              <a:buNone/>
            </a:pPr>
            <a:endParaRPr lang="en-US" dirty="0"/>
          </a:p>
          <a:p>
            <a:pPr marL="0" indent="0">
              <a:buNone/>
            </a:pPr>
            <a:endParaRPr lang="en-US" dirty="0"/>
          </a:p>
          <a:p>
            <a:pPr marL="0" indent="0">
              <a:buNone/>
            </a:pPr>
            <a:r>
              <a:rPr lang="en-US" sz="2400" dirty="0">
                <a:latin typeface="Times New Roman" panose="02020603050405020304" pitchFamily="18" charset="0"/>
                <a:cs typeface="Times New Roman" panose="02020603050405020304" pitchFamily="18" charset="0"/>
              </a:rPr>
              <a:t>The prototype ligand for the µ-receptor is morphine</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Morphine contains 5 chiral centers and has 16 optical isomers (not 32 because of the restriction of C-9 to C-13 </a:t>
            </a:r>
            <a:r>
              <a:rPr lang="en-US" sz="2400" dirty="0" err="1">
                <a:latin typeface="Times New Roman" panose="02020603050405020304" pitchFamily="18" charset="0"/>
                <a:cs typeface="Times New Roman" panose="02020603050405020304" pitchFamily="18" charset="0"/>
              </a:rPr>
              <a:t>ethanamino</a:t>
            </a:r>
            <a:r>
              <a:rPr lang="en-US" sz="2400" dirty="0">
                <a:latin typeface="Times New Roman" panose="02020603050405020304" pitchFamily="18" charset="0"/>
                <a:cs typeface="Times New Roman" panose="02020603050405020304" pitchFamily="18" charset="0"/>
              </a:rPr>
              <a:t> bridge).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naturally occurring, active form of morphine is the levorotatory </a:t>
            </a:r>
            <a:r>
              <a:rPr lang="en-US" sz="2400" dirty="0" err="1">
                <a:latin typeface="Times New Roman" panose="02020603050405020304" pitchFamily="18" charset="0"/>
                <a:cs typeface="Times New Roman" panose="02020603050405020304" pitchFamily="18" charset="0"/>
              </a:rPr>
              <a:t>enantiomorph</a:t>
            </a:r>
            <a:r>
              <a:rPr lang="en-US" sz="2400" dirty="0">
                <a:latin typeface="Times New Roman" panose="02020603050405020304" pitchFamily="18" charset="0"/>
                <a:cs typeface="Times New Roman" panose="02020603050405020304" pitchFamily="18" charset="0"/>
              </a:rPr>
              <a:t> with the stereochemistry 5(R), 6(S), 9(R), 13(S), and 14 (R).</a:t>
            </a:r>
          </a:p>
          <a:p>
            <a:pPr marL="0" indent="0">
              <a:buNone/>
            </a:pPr>
            <a:endParaRPr lang="en-US" sz="2400" dirty="0"/>
          </a:p>
          <a:p>
            <a:pPr marL="0"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9171"/>
            <a:ext cx="3200399" cy="215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25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endParaRPr lang="en-US" dirty="0" smtClean="0"/>
          </a:p>
          <a:p>
            <a:r>
              <a:rPr lang="en-US" dirty="0" smtClean="0">
                <a:latin typeface="Times New Roman" panose="02020603050405020304" pitchFamily="18" charset="0"/>
                <a:cs typeface="Times New Roman" panose="02020603050405020304" pitchFamily="18" charset="0"/>
              </a:rPr>
              <a:t>Morphine </a:t>
            </a:r>
            <a:r>
              <a:rPr lang="en-US" dirty="0">
                <a:latin typeface="Times New Roman" panose="02020603050405020304" pitchFamily="18" charset="0"/>
                <a:cs typeface="Times New Roman" panose="02020603050405020304" pitchFamily="18" charset="0"/>
              </a:rPr>
              <a:t>was isolated from opium.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first mention of the opium poppy was found in Iraq on clay tablets inscribed in cuneiform script in about 3000 BC.</a:t>
            </a:r>
          </a:p>
          <a:p>
            <a:r>
              <a:rPr lang="en-US" dirty="0">
                <a:latin typeface="Times New Roman" panose="02020603050405020304" pitchFamily="18" charset="0"/>
                <a:cs typeface="Times New Roman" panose="02020603050405020304" pitchFamily="18" charset="0"/>
              </a:rPr>
              <a:t>Opium is isolated from the opium poppy, </a:t>
            </a:r>
            <a:r>
              <a:rPr lang="en-US" i="1" dirty="0" err="1">
                <a:latin typeface="Times New Roman" panose="02020603050405020304" pitchFamily="18" charset="0"/>
                <a:cs typeface="Times New Roman" panose="02020603050405020304" pitchFamily="18" charset="0"/>
              </a:rPr>
              <a:t>Papaver</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somniferum</a:t>
            </a:r>
            <a:endParaRPr lang="en-US" i="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Opium contains over 40 different alkaloids with most alkaloids represented in the following five structures: morphine , codeine , </a:t>
            </a:r>
            <a:r>
              <a:rPr lang="en-US" dirty="0" err="1">
                <a:latin typeface="Times New Roman" panose="02020603050405020304" pitchFamily="18" charset="0"/>
                <a:cs typeface="Times New Roman" panose="02020603050405020304" pitchFamily="18" charset="0"/>
              </a:rPr>
              <a:t>thebaine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papaverine</a:t>
            </a:r>
            <a:r>
              <a:rPr lang="en-US" dirty="0">
                <a:latin typeface="Times New Roman" panose="02020603050405020304" pitchFamily="18" charset="0"/>
                <a:cs typeface="Times New Roman" panose="02020603050405020304" pitchFamily="18" charset="0"/>
              </a:rPr>
              <a:t> , and </a:t>
            </a:r>
            <a:r>
              <a:rPr lang="en-US" dirty="0" err="1">
                <a:latin typeface="Times New Roman" panose="02020603050405020304" pitchFamily="18" charset="0"/>
                <a:cs typeface="Times New Roman" panose="02020603050405020304" pitchFamily="18" charset="0"/>
              </a:rPr>
              <a:t>noscapine</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Morphine is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drug to which all other µ-agonists are compared, it is used as analgesic agent.</a:t>
            </a:r>
          </a:p>
          <a:p>
            <a:endParaRPr lang="en-US" dirty="0"/>
          </a:p>
        </p:txBody>
      </p:sp>
    </p:spTree>
    <p:extLst>
      <p:ext uri="{BB962C8B-B14F-4D97-AF65-F5344CB8AC3E}">
        <p14:creationId xmlns:p14="http://schemas.microsoft.com/office/powerpoint/2010/main" val="1949309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marL="0" indent="0" algn="ctr">
              <a:buNone/>
            </a:pPr>
            <a:endParaRPr lang="en-US" dirty="0" smtClean="0">
              <a:solidFill>
                <a:srgbClr val="FF0000"/>
              </a:solidFill>
            </a:endParaRP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Metabolism </a:t>
            </a:r>
            <a:r>
              <a:rPr lang="en-US" b="1" dirty="0">
                <a:solidFill>
                  <a:srgbClr val="FF0000"/>
                </a:solidFill>
                <a:latin typeface="Times New Roman" panose="02020603050405020304" pitchFamily="18" charset="0"/>
                <a:cs typeface="Times New Roman" panose="02020603050405020304" pitchFamily="18" charset="0"/>
              </a:rPr>
              <a:t>of morphine and </a:t>
            </a:r>
            <a:r>
              <a:rPr lang="en-US" b="1" dirty="0" smtClean="0">
                <a:solidFill>
                  <a:srgbClr val="FF0000"/>
                </a:solidFill>
                <a:latin typeface="Times New Roman" panose="02020603050405020304" pitchFamily="18" charset="0"/>
                <a:cs typeface="Times New Roman" panose="02020603050405020304" pitchFamily="18" charset="0"/>
              </a:rPr>
              <a:t>codeine</a:t>
            </a:r>
          </a:p>
          <a:p>
            <a:pPr marL="0" indent="0" algn="ct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54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231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CODEINE</a:t>
            </a:r>
            <a:endParaRPr lang="en-US" b="1" i="1" dirty="0" smtClean="0">
              <a:solidFill>
                <a:srgbClr val="FF0000"/>
              </a:solidFill>
            </a:endParaRPr>
          </a:p>
          <a:p>
            <a:pPr marL="0" indent="0">
              <a:buNone/>
            </a:pPr>
            <a:endParaRPr lang="en-US" b="1" i="1" dirty="0"/>
          </a:p>
          <a:p>
            <a:pPr marL="0" indent="0">
              <a:buNone/>
            </a:pPr>
            <a:endParaRPr lang="en-US" b="1" i="1" dirty="0" smtClean="0"/>
          </a:p>
          <a:p>
            <a:pPr marL="0" indent="0">
              <a:buNone/>
            </a:pPr>
            <a:endParaRPr lang="en-US" b="1" i="1" dirty="0"/>
          </a:p>
          <a:p>
            <a:pPr marL="0" indent="0">
              <a:buNone/>
            </a:pPr>
            <a:endParaRPr lang="en-US" b="1" i="1" dirty="0" smtClean="0"/>
          </a:p>
          <a:p>
            <a:pPr marL="0" indent="0">
              <a:buNone/>
            </a:pPr>
            <a:endParaRPr lang="en-US" b="1" i="1" dirty="0" smtClean="0"/>
          </a:p>
          <a:p>
            <a:pPr marL="0" indent="0">
              <a:buNone/>
            </a:pPr>
            <a:endParaRPr lang="en-US" b="1" i="1" dirty="0"/>
          </a:p>
          <a:p>
            <a:endParaRPr lang="en-US" sz="2400" dirty="0" smtClean="0"/>
          </a:p>
          <a:p>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used to a limited extent in cough preparations.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Approximately 5% of codeine is metabolized to morphine via O-</a:t>
            </a:r>
            <a:r>
              <a:rPr lang="en-US" sz="2400" dirty="0" err="1">
                <a:latin typeface="Times New Roman" panose="02020603050405020304" pitchFamily="18" charset="0"/>
                <a:cs typeface="Times New Roman" panose="02020603050405020304" pitchFamily="18" charset="0"/>
              </a:rPr>
              <a:t>demethylation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analgesic component of codeine has long been assumed to be the O </a:t>
            </a:r>
            <a:r>
              <a:rPr lang="en-US" sz="2400" dirty="0" err="1">
                <a:latin typeface="Times New Roman" panose="02020603050405020304" pitchFamily="18" charset="0"/>
                <a:cs typeface="Times New Roman" panose="02020603050405020304" pitchFamily="18" charset="0"/>
              </a:rPr>
              <a:t>demethylated</a:t>
            </a:r>
            <a:r>
              <a:rPr lang="en-US" sz="2400" dirty="0">
                <a:latin typeface="Times New Roman" panose="02020603050405020304" pitchFamily="18" charset="0"/>
                <a:cs typeface="Times New Roman" panose="02020603050405020304" pitchFamily="18" charset="0"/>
              </a:rPr>
              <a:t> metabolite, morphine.</a:t>
            </a:r>
          </a:p>
          <a:p>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388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36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HEROIN</a:t>
            </a:r>
            <a:endParaRPr lang="en-US" b="1" i="1" dirty="0" smtClean="0">
              <a:solidFill>
                <a:srgbClr val="FF0000"/>
              </a:solidFill>
            </a:endParaRPr>
          </a:p>
          <a:p>
            <a:endParaRPr lang="en-US" dirty="0" smtClean="0"/>
          </a:p>
          <a:p>
            <a:endParaRPr lang="en-US" dirty="0"/>
          </a:p>
          <a:p>
            <a:endParaRPr lang="en-US" dirty="0" smtClean="0"/>
          </a:p>
          <a:p>
            <a:endParaRPr lang="en-US" dirty="0" smtClean="0"/>
          </a:p>
          <a:p>
            <a:endParaRPr lang="en-US" dirty="0"/>
          </a:p>
          <a:p>
            <a:pPr marL="0" indent="0">
              <a:buNone/>
            </a:pPr>
            <a:endParaRPr lang="en-US" dirty="0"/>
          </a:p>
          <a:p>
            <a:endParaRPr lang="en-US" sz="2400" dirty="0" smtClean="0"/>
          </a:p>
          <a:p>
            <a:endParaRPr lang="en-US" dirty="0"/>
          </a:p>
          <a:p>
            <a:r>
              <a:rPr lang="en-US" sz="2400" dirty="0" smtClean="0">
                <a:latin typeface="Times New Roman" panose="02020603050405020304" pitchFamily="18" charset="0"/>
                <a:cs typeface="Times New Roman" panose="02020603050405020304" pitchFamily="18" charset="0"/>
              </a:rPr>
              <a:t>Heroin </a:t>
            </a:r>
            <a:r>
              <a:rPr lang="en-US" sz="2400" dirty="0">
                <a:latin typeface="Times New Roman" panose="02020603050405020304" pitchFamily="18" charset="0"/>
                <a:cs typeface="Times New Roman" panose="02020603050405020304" pitchFamily="18" charset="0"/>
              </a:rPr>
              <a:t>is the 3,6 </a:t>
            </a:r>
            <a:r>
              <a:rPr lang="en-US" sz="2400" dirty="0" err="1">
                <a:latin typeface="Times New Roman" panose="02020603050405020304" pitchFamily="18" charset="0"/>
                <a:cs typeface="Times New Roman" panose="02020603050405020304" pitchFamily="18" charset="0"/>
              </a:rPr>
              <a:t>diacetylated</a:t>
            </a:r>
            <a:r>
              <a:rPr lang="en-US" sz="2400" dirty="0">
                <a:latin typeface="Times New Roman" panose="02020603050405020304" pitchFamily="18" charset="0"/>
                <a:cs typeface="Times New Roman" panose="02020603050405020304" pitchFamily="18" charset="0"/>
              </a:rPr>
              <a:t> form of morphine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Heroin can pass through the blood-brain barrier quicker than morphine and lead to the euphoric “rush”.</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876799" cy="3200400"/>
          </a:xfrm>
          <a:prstGeom prst="rect">
            <a:avLst/>
          </a:prstGeom>
          <a:noFill/>
          <a:ln>
            <a:noFill/>
          </a:ln>
        </p:spPr>
      </p:pic>
    </p:spTree>
    <p:extLst>
      <p:ext uri="{BB962C8B-B14F-4D97-AF65-F5344CB8AC3E}">
        <p14:creationId xmlns:p14="http://schemas.microsoft.com/office/powerpoint/2010/main" val="372924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2845"/>
            <a:ext cx="7924800" cy="5755422"/>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Analgesics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The opioids (or narcotic analgesics), which play a major role in the relief of acute pain and in the management of moderate to severe chronic pain; </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 The NSAIDs and acetaminophen, which are the most widely used analgesic drugs for relieving mild to moderate pain and reducing fever; </a:t>
            </a:r>
            <a:endParaRPr lang="en-US" sz="2400"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400" dirty="0" smtClean="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triptans</a:t>
            </a:r>
            <a:r>
              <a:rPr lang="en-US" sz="2400" dirty="0">
                <a:latin typeface="Times New Roman" panose="02020603050405020304" pitchFamily="18" charset="0"/>
                <a:cs typeface="Times New Roman" panose="02020603050405020304" pitchFamily="18" charset="0"/>
              </a:rPr>
              <a:t> (the </a:t>
            </a:r>
            <a:r>
              <a:rPr lang="en-US" sz="2400" dirty="0" err="1">
                <a:latin typeface="Times New Roman" panose="02020603050405020304" pitchFamily="18" charset="0"/>
                <a:cs typeface="Times New Roman" panose="02020603050405020304" pitchFamily="18" charset="0"/>
              </a:rPr>
              <a:t>antimigraine</a:t>
            </a:r>
            <a:r>
              <a:rPr lang="en-US" sz="2400" dirty="0">
                <a:latin typeface="Times New Roman" panose="02020603050405020304" pitchFamily="18" charset="0"/>
                <a:cs typeface="Times New Roman" panose="02020603050405020304" pitchFamily="18" charset="0"/>
              </a:rPr>
              <a:t> medications), which are specifically designed and targeted for acute and abortive treatment of migraine and cluster </a:t>
            </a:r>
            <a:r>
              <a:rPr lang="en-US" sz="2400" dirty="0" smtClean="0">
                <a:latin typeface="Times New Roman" panose="02020603050405020304" pitchFamily="18" charset="0"/>
                <a:cs typeface="Times New Roman" panose="02020603050405020304" pitchFamily="18" charset="0"/>
              </a:rPr>
              <a:t>headaches</a:t>
            </a:r>
          </a:p>
          <a:p>
            <a:pPr marL="457200" indent="-457200" algn="just">
              <a:buFont typeface="+mj-lt"/>
              <a:buAutoNum type="arabicPeriod"/>
            </a:pPr>
            <a:r>
              <a:rPr lang="en-US" sz="2400" dirty="0" smtClean="0">
                <a:latin typeface="Times New Roman" panose="02020603050405020304" pitchFamily="18" charset="0"/>
                <a:cs typeface="Times New Roman" panose="02020603050405020304" pitchFamily="18" charset="0"/>
              </a:rPr>
              <a:t>Analgesic </a:t>
            </a:r>
            <a:r>
              <a:rPr lang="en-US" sz="2400" dirty="0">
                <a:latin typeface="Times New Roman" panose="02020603050405020304" pitchFamily="18" charset="0"/>
                <a:cs typeface="Times New Roman" panose="02020603050405020304" pitchFamily="18" charset="0"/>
              </a:rPr>
              <a:t>adjuvants that include tricyclic antidepressants such as amitriptyline, anticonvulsants such as gabapentin and </a:t>
            </a:r>
            <a:r>
              <a:rPr lang="en-US" sz="2400" dirty="0" err="1">
                <a:latin typeface="Times New Roman" panose="02020603050405020304" pitchFamily="18" charset="0"/>
                <a:cs typeface="Times New Roman" panose="02020603050405020304" pitchFamily="18" charset="0"/>
              </a:rPr>
              <a:t>pregabalin</a:t>
            </a:r>
            <a:r>
              <a:rPr lang="en-US" sz="2400" dirty="0">
                <a:latin typeface="Times New Roman" panose="02020603050405020304" pitchFamily="18" charset="0"/>
                <a:cs typeface="Times New Roman" panose="02020603050405020304" pitchFamily="18" charset="0"/>
              </a:rPr>
              <a:t>, and topical analgesics such </a:t>
            </a:r>
            <a:r>
              <a:rPr lang="en-US" sz="2400" dirty="0" smtClean="0">
                <a:latin typeface="Times New Roman" panose="02020603050405020304" pitchFamily="18" charset="0"/>
                <a:cs typeface="Times New Roman" panose="02020603050405020304" pitchFamily="18" charset="0"/>
              </a:rPr>
              <a:t>as </a:t>
            </a:r>
            <a:r>
              <a:rPr lang="en-US" sz="2400" dirty="0" err="1" smtClean="0">
                <a:latin typeface="Times New Roman" panose="02020603050405020304" pitchFamily="18" charset="0"/>
                <a:cs typeface="Times New Roman" panose="02020603050405020304" pitchFamily="18" charset="0"/>
              </a:rPr>
              <a:t>lidocaine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patches that can be used to treat neuropathic pains.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63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lgn="ctr">
              <a:buNone/>
            </a:pPr>
            <a:r>
              <a:rPr lang="en-US" b="1" i="1" dirty="0" err="1">
                <a:solidFill>
                  <a:srgbClr val="FF0000"/>
                </a:solidFill>
              </a:rPr>
              <a:t>HYDROMORPHONE</a:t>
            </a:r>
            <a:r>
              <a:rPr lang="en-US" b="1" i="1" dirty="0">
                <a:solidFill>
                  <a:srgbClr val="FF0000"/>
                </a:solidFill>
              </a:rPr>
              <a:t>:</a:t>
            </a:r>
            <a:endParaRPr lang="en-US" dirty="0">
              <a:solidFill>
                <a:srgbClr val="FF0000"/>
              </a:solidFill>
            </a:endParaRP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r>
              <a:rPr lang="en-US" sz="2400" dirty="0" err="1"/>
              <a:t>Hydromorphone</a:t>
            </a:r>
            <a:r>
              <a:rPr lang="en-US" sz="2400" dirty="0"/>
              <a:t>, is a synthetic derivative of morphine.</a:t>
            </a:r>
          </a:p>
          <a:p>
            <a:r>
              <a:rPr lang="en-US" sz="2400" dirty="0"/>
              <a:t>Reducing the 7,8 double bond of morphine increased the flexibility of the molecule and resulted in a compound with slightly enhanced binding and increased potency (approximately 5 times as potent as morphine).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66800"/>
            <a:ext cx="4419600"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01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marL="0" indent="0" algn="ctr">
              <a:buNone/>
            </a:pPr>
            <a:r>
              <a:rPr lang="en-US" b="1" i="1" dirty="0" smtClean="0">
                <a:solidFill>
                  <a:srgbClr val="FF0000"/>
                </a:solidFill>
              </a:rPr>
              <a:t>HYDROCODONE</a:t>
            </a: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smtClean="0"/>
          </a:p>
          <a:p>
            <a:r>
              <a:rPr lang="en-US" sz="2400" dirty="0"/>
              <a:t>The protected 3-position has better brain penetration, and the 7,8-</a:t>
            </a:r>
            <a:r>
              <a:rPr lang="en-US" sz="2400" dirty="0" err="1"/>
              <a:t>dihydro</a:t>
            </a:r>
            <a:r>
              <a:rPr lang="en-US" sz="2400" dirty="0"/>
              <a:t>-6-</a:t>
            </a:r>
            <a:r>
              <a:rPr lang="en-US" sz="2400" dirty="0" err="1"/>
              <a:t>keto</a:t>
            </a:r>
            <a:r>
              <a:rPr lang="en-US" sz="2400" dirty="0"/>
              <a:t> C ring contributes to the increased binding of the compound to the µ-receptor</a:t>
            </a:r>
            <a:r>
              <a:rPr lang="en-US" sz="2400" dirty="0" smtClean="0"/>
              <a:t>.</a:t>
            </a:r>
          </a:p>
          <a:p>
            <a:r>
              <a:rPr lang="en-US" sz="2400" dirty="0" smtClean="0"/>
              <a:t> </a:t>
            </a:r>
            <a:r>
              <a:rPr lang="en-US" sz="2400" dirty="0"/>
              <a:t>It is marketed as an antitussive agent, also marketed in combination with acetaminophen or aspirin for the treatment of pain.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143000"/>
            <a:ext cx="3657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5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lnSpcReduction="10000"/>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OXYCODONE</a:t>
            </a:r>
            <a:endParaRPr lang="en-US" b="1" i="1" dirty="0" smtClean="0">
              <a:solidFill>
                <a:srgbClr val="FF0000"/>
              </a:solidFill>
            </a:endParaRP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smtClean="0"/>
          </a:p>
          <a:p>
            <a:endParaRPr lang="en-US" sz="2400" dirty="0" smtClean="0"/>
          </a:p>
          <a:p>
            <a:endParaRPr lang="en-US" dirty="0"/>
          </a:p>
          <a:p>
            <a:r>
              <a:rPr lang="en-US" sz="2400" dirty="0" smtClean="0">
                <a:latin typeface="Times New Roman" panose="02020603050405020304" pitchFamily="18" charset="0"/>
                <a:cs typeface="Times New Roman" panose="02020603050405020304" pitchFamily="18" charset="0"/>
              </a:rPr>
              <a:t>Oxycodone </a:t>
            </a:r>
            <a:r>
              <a:rPr lang="en-US" sz="2400" dirty="0">
                <a:latin typeface="Times New Roman" panose="02020603050405020304" pitchFamily="18" charset="0"/>
                <a:cs typeface="Times New Roman" panose="02020603050405020304" pitchFamily="18" charset="0"/>
              </a:rPr>
              <a:t>is the 14 beta-hydroxyl version of hydrocodone.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additional functional group gives oxycodone greater potency (1.5 times orally) than hydrocodone presumably by increasing receptor affinity.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Oxycodone </a:t>
            </a:r>
            <a:r>
              <a:rPr lang="en-US" sz="2400" dirty="0">
                <a:latin typeface="Times New Roman" panose="02020603050405020304" pitchFamily="18" charset="0"/>
                <a:cs typeface="Times New Roman" panose="02020603050405020304" pitchFamily="18" charset="0"/>
              </a:rPr>
              <a:t>is marketed in combination with acetaminophen, aspirin, and ibuprofen.</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47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172200"/>
          </a:xfrm>
        </p:spPr>
        <p:txBody>
          <a:bodyPr/>
          <a:lstStyle/>
          <a:p>
            <a:pPr marL="0" indent="0" algn="ctr">
              <a:buNone/>
            </a:pPr>
            <a:r>
              <a:rPr lang="en-US" b="1" i="1" dirty="0" smtClean="0">
                <a:solidFill>
                  <a:srgbClr val="FF0000"/>
                </a:solidFill>
              </a:rPr>
              <a:t>OXYMORPHONE</a:t>
            </a:r>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pPr marL="0" indent="0" algn="ctr">
              <a:buNone/>
            </a:pPr>
            <a:endParaRPr lang="en-US" b="1" i="1" dirty="0"/>
          </a:p>
          <a:p>
            <a:pPr marL="0" indent="0" algn="ctr">
              <a:buNone/>
            </a:pPr>
            <a:endParaRPr lang="en-US" b="1" i="1" dirty="0" smtClean="0"/>
          </a:p>
          <a:p>
            <a:r>
              <a:rPr lang="en-US" sz="2400" dirty="0"/>
              <a:t>Oxymorphone is the 14 beta-hydroxyl version </a:t>
            </a:r>
            <a:r>
              <a:rPr lang="en-US" sz="2400" dirty="0" smtClean="0"/>
              <a:t>of </a:t>
            </a:r>
            <a:r>
              <a:rPr lang="en-US" sz="2400" dirty="0" err="1" smtClean="0"/>
              <a:t>hydromorphone</a:t>
            </a:r>
            <a:r>
              <a:rPr lang="en-US" sz="2400" dirty="0" smtClean="0"/>
              <a:t>.</a:t>
            </a:r>
          </a:p>
          <a:p>
            <a:r>
              <a:rPr lang="en-US" sz="2400" dirty="0" smtClean="0"/>
              <a:t> </a:t>
            </a:r>
            <a:r>
              <a:rPr lang="en-US" sz="2400" dirty="0"/>
              <a:t>The addition of the OH group does increase its binding affinity at the receptor.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1"/>
            <a:ext cx="4038599"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910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248400"/>
          </a:xfrm>
        </p:spPr>
        <p:txBody>
          <a:bodyPr/>
          <a:lstStyle/>
          <a:p>
            <a:pPr marL="0" lvl="0" indent="0" algn="ctr">
              <a:buNone/>
            </a:pPr>
            <a:endParaRPr lang="en-US" b="1" i="1" dirty="0" smtClean="0">
              <a:solidFill>
                <a:srgbClr val="FF0000"/>
              </a:solidFill>
            </a:endParaRPr>
          </a:p>
          <a:p>
            <a:pPr marL="0" lvl="0" indent="0" algn="ctr">
              <a:buNone/>
            </a:pPr>
            <a:r>
              <a:rPr lang="en-US" b="1" dirty="0" smtClean="0">
                <a:solidFill>
                  <a:srgbClr val="FF0000"/>
                </a:solidFill>
                <a:latin typeface="Times New Roman" panose="02020603050405020304" pitchFamily="18" charset="0"/>
                <a:cs typeface="Times New Roman" panose="02020603050405020304" pitchFamily="18" charset="0"/>
              </a:rPr>
              <a:t>2</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Morphinans</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morphinans</a:t>
            </a:r>
            <a:r>
              <a:rPr lang="en-US" sz="2400" dirty="0">
                <a:latin typeface="Times New Roman" panose="02020603050405020304" pitchFamily="18" charset="0"/>
                <a:cs typeface="Times New Roman" panose="02020603050405020304" pitchFamily="18" charset="0"/>
              </a:rPr>
              <a:t> were made by removing the E ring of morphine ( the 4,5-ether bridge)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p>
          <a:p>
            <a:endParaRPr lang="en-US" sz="2400" dirty="0"/>
          </a:p>
          <a:p>
            <a:endParaRPr lang="en-US" sz="2400" dirty="0" smtClean="0"/>
          </a:p>
          <a:p>
            <a:endParaRPr lang="en-US" sz="2400" dirty="0"/>
          </a:p>
          <a:p>
            <a:pPr marL="0" indent="0">
              <a:buNone/>
            </a:pP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55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marL="0" indent="0" algn="ctr">
              <a:buNone/>
            </a:pPr>
            <a:endParaRPr lang="en-US" b="1" i="1" dirty="0" smtClean="0">
              <a:solidFill>
                <a:srgbClr val="FF0000"/>
              </a:solidFill>
            </a:endParaRP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LEVORPHANOL</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loss of the 4,5-epoxide and the 7,8-double bond allows levorphanol greater flexibility and leads to the increased binding affinity at all opioid receptors.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the levorotatory form of methorphan and is approximately 7.5 times more potent than morphine as analgesic agent.</a:t>
            </a:r>
          </a:p>
          <a:p>
            <a:pPr marL="0" indent="0">
              <a:buNone/>
            </a:pPr>
            <a:r>
              <a:rPr lang="en-US" sz="2400" dirty="0">
                <a:latin typeface="Times New Roman" panose="02020603050405020304" pitchFamily="18" charset="0"/>
                <a:cs typeface="Times New Roman" panose="02020603050405020304" pitchFamily="18" charset="0"/>
              </a:rPr>
              <a: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DEXTROMETHORPHAN:</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the dextrorotatory form of levorphanol with a methoxy group on the 3 position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available in a lot of OTC cough and cold </a:t>
            </a:r>
            <a:r>
              <a:rPr lang="en-US" sz="2400" dirty="0" smtClean="0">
                <a:latin typeface="Times New Roman" panose="02020603050405020304" pitchFamily="18" charset="0"/>
                <a:cs typeface="Times New Roman" panose="02020603050405020304" pitchFamily="18" charset="0"/>
              </a:rPr>
              <a:t>preparations.</a:t>
            </a:r>
          </a:p>
          <a:p>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cases were reported involving abuse of this drug.</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9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lnSpcReduction="10000"/>
          </a:bodyPr>
          <a:lstStyle/>
          <a:p>
            <a:pPr marL="0" lvl="0" indent="0" algn="ctr">
              <a:buNone/>
            </a:pPr>
            <a:endParaRPr lang="en-US" b="1" i="1" dirty="0" smtClean="0">
              <a:solidFill>
                <a:srgbClr val="FF0000"/>
              </a:solidFill>
            </a:endParaRPr>
          </a:p>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3</a:t>
            </a:r>
            <a:r>
              <a:rPr lang="en-US" sz="2800" b="1" dirty="0" smtClean="0">
                <a:solidFill>
                  <a:srgbClr val="FF0000"/>
                </a:solidFill>
                <a:latin typeface="Times New Roman" panose="02020603050405020304" pitchFamily="18" charset="0"/>
                <a:cs typeface="Times New Roman" panose="02020603050405020304" pitchFamily="18" charset="0"/>
              </a:rPr>
              <a:t>. Benzomorphans</a:t>
            </a: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Removing the C ring of the morphinan structure, yields the benzomorphans. It is also referred to as the </a:t>
            </a:r>
            <a:r>
              <a:rPr lang="en-US" dirty="0" smtClean="0">
                <a:latin typeface="Times New Roman" panose="02020603050405020304" pitchFamily="18" charset="0"/>
                <a:cs typeface="Times New Roman" panose="02020603050405020304" pitchFamily="18" charset="0"/>
              </a:rPr>
              <a:t>benzazocines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Pentazocine</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only benzomorphan in clinical use is pentazocine, which is prepared as the 2(R), 6(R), 11(R) enantiomer</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a mixed agonist/antagonist agent</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the µ-receptor, pentazocine is a partial agonist and a weak antagonist; it is also an agonist at the k-receptor.</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2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324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324600"/>
          </a:xfrm>
        </p:spPr>
        <p:txBody>
          <a:bodyPr/>
          <a:lstStyle/>
          <a:p>
            <a:pPr marL="0" lvl="0" indent="0" algn="ctr">
              <a:buNone/>
            </a:pPr>
            <a:endParaRPr lang="en-US" b="1" i="1" dirty="0" smtClean="0">
              <a:solidFill>
                <a:srgbClr val="FF0000"/>
              </a:solidFill>
            </a:endParaRPr>
          </a:p>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4</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(4-</a:t>
            </a:r>
            <a:r>
              <a:rPr lang="en-US" sz="2800" b="1" dirty="0" err="1">
                <a:solidFill>
                  <a:srgbClr val="FF0000"/>
                </a:solidFill>
                <a:latin typeface="Times New Roman" panose="02020603050405020304" pitchFamily="18" charset="0"/>
                <a:cs typeface="Times New Roman" panose="02020603050405020304" pitchFamily="18" charset="0"/>
              </a:rPr>
              <a:t>Phenylpiperidines</a:t>
            </a:r>
            <a:r>
              <a:rPr lang="en-US" sz="2800" b="1" dirty="0">
                <a:solidFill>
                  <a:srgbClr val="FF0000"/>
                </a:solidFill>
                <a:latin typeface="Times New Roman" panose="02020603050405020304" pitchFamily="18" charset="0"/>
                <a:cs typeface="Times New Roman" panose="02020603050405020304" pitchFamily="18" charset="0"/>
              </a:rPr>
              <a:t> and 4-</a:t>
            </a:r>
            <a:r>
              <a:rPr lang="en-US" sz="2800" b="1" dirty="0" err="1">
                <a:solidFill>
                  <a:srgbClr val="FF0000"/>
                </a:solidFill>
                <a:latin typeface="Times New Roman" panose="02020603050405020304" pitchFamily="18" charset="0"/>
                <a:cs typeface="Times New Roman" panose="02020603050405020304" pitchFamily="18" charset="0"/>
              </a:rPr>
              <a:t>Anilidopiperidines</a:t>
            </a:r>
            <a:r>
              <a:rPr lang="en-US" sz="2800" b="1" dirty="0" smtClean="0">
                <a:solidFill>
                  <a:srgbClr val="FF0000"/>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Removal of the B ring of the benzomorphans yields the 4-substituted piperidines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 ring is in an axial position relative to the piperidine (D) ring, the A ring can exist in either an axial or an equatorial position</a:t>
            </a:r>
            <a:r>
              <a:rPr lang="en-US" sz="2400" dirty="0" smtClean="0">
                <a:latin typeface="Times New Roman" panose="02020603050405020304" pitchFamily="18" charset="0"/>
                <a:cs typeface="Times New Roman" panose="02020603050405020304" pitchFamily="18" charset="0"/>
              </a:rPr>
              <a:t>.</a:t>
            </a:r>
          </a:p>
          <a:p>
            <a:endParaRPr lang="en-US" sz="2400" dirty="0"/>
          </a:p>
          <a:p>
            <a:pPr marL="0" indent="0" algn="ctr">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78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lgn="ctr">
              <a:buNone/>
            </a:pPr>
            <a:endParaRPr lang="en-US" b="1" i="1" dirty="0" smtClean="0">
              <a:solidFill>
                <a:srgbClr val="FF0000"/>
              </a:solidFill>
            </a:endParaRP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MEPERIDINE</a:t>
            </a:r>
            <a:r>
              <a:rPr lang="en-US" b="1"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Meperidine is an agonist at the µ-receptor.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4-ethyl ester was found to be the optimal length for analgesic potency.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Structural </a:t>
            </a:r>
            <a:r>
              <a:rPr lang="en-US" sz="2400" dirty="0">
                <a:latin typeface="Times New Roman" panose="02020603050405020304" pitchFamily="18" charset="0"/>
                <a:cs typeface="Times New Roman" panose="02020603050405020304" pitchFamily="18" charset="0"/>
              </a:rPr>
              <a:t>changes that increase the potency of meperidine include the introduction of a m-hydroxyl on the phenyl ring, substituting the methyl on the N for a </a:t>
            </a:r>
            <a:r>
              <a:rPr lang="en-US" sz="2400" dirty="0" err="1">
                <a:latin typeface="Times New Roman" panose="02020603050405020304" pitchFamily="18" charset="0"/>
                <a:cs typeface="Times New Roman" panose="02020603050405020304" pitchFamily="18" charset="0"/>
              </a:rPr>
              <a:t>phenylethyl</a:t>
            </a:r>
            <a:r>
              <a:rPr lang="en-US" sz="2400" dirty="0">
                <a:latin typeface="Times New Roman" panose="02020603050405020304" pitchFamily="18" charset="0"/>
                <a:cs typeface="Times New Roman" panose="02020603050405020304" pitchFamily="18" charset="0"/>
              </a:rPr>
              <a:t> or a p-</a:t>
            </a:r>
            <a:r>
              <a:rPr lang="en-US" sz="2400" dirty="0" err="1">
                <a:latin typeface="Times New Roman" panose="02020603050405020304" pitchFamily="18" charset="0"/>
                <a:cs typeface="Times New Roman" panose="02020603050405020304" pitchFamily="18" charset="0"/>
              </a:rPr>
              <a:t>aminophenylethyl</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Meperidine is metabolized to </a:t>
            </a:r>
            <a:r>
              <a:rPr lang="en-US" sz="2400" dirty="0" err="1">
                <a:latin typeface="Times New Roman" panose="02020603050405020304" pitchFamily="18" charset="0"/>
                <a:cs typeface="Times New Roman" panose="02020603050405020304" pitchFamily="18" charset="0"/>
              </a:rPr>
              <a:t>normeperidine</a:t>
            </a:r>
            <a:r>
              <a:rPr lang="en-US" sz="2400" dirty="0">
                <a:latin typeface="Times New Roman" panose="02020603050405020304" pitchFamily="18" charset="0"/>
                <a:cs typeface="Times New Roman" panose="02020603050405020304" pitchFamily="18" charset="0"/>
              </a:rPr>
              <a:t> by the liver enzymes CYP3A4 and CYP2C18 and in the brain by </a:t>
            </a:r>
            <a:r>
              <a:rPr lang="en-US" sz="2400" dirty="0" smtClean="0">
                <a:latin typeface="Times New Roman" panose="02020603050405020304" pitchFamily="18" charset="0"/>
                <a:cs typeface="Times New Roman" panose="02020603050405020304" pitchFamily="18" charset="0"/>
              </a:rPr>
              <a:t>CYP2B6.</a:t>
            </a:r>
          </a:p>
          <a:p>
            <a:r>
              <a:rPr lang="en-US" sz="2400" dirty="0" smtClean="0">
                <a:latin typeface="Times New Roman" panose="02020603050405020304" pitchFamily="18" charset="0"/>
                <a:cs typeface="Times New Roman" panose="02020603050405020304" pitchFamily="18" charset="0"/>
              </a:rPr>
              <a:t>Meperidine </a:t>
            </a:r>
            <a:r>
              <a:rPr lang="en-US" sz="2400" dirty="0">
                <a:latin typeface="Times New Roman" panose="02020603050405020304" pitchFamily="18" charset="0"/>
                <a:cs typeface="Times New Roman" panose="02020603050405020304" pitchFamily="18" charset="0"/>
              </a:rPr>
              <a:t>and </a:t>
            </a:r>
            <a:r>
              <a:rPr lang="en-US" sz="2400" dirty="0" err="1">
                <a:latin typeface="Times New Roman" panose="02020603050405020304" pitchFamily="18" charset="0"/>
                <a:cs typeface="Times New Roman" panose="02020603050405020304" pitchFamily="18" charset="0"/>
              </a:rPr>
              <a:t>normeperidine</a:t>
            </a:r>
            <a:r>
              <a:rPr lang="en-US" sz="2400" dirty="0">
                <a:latin typeface="Times New Roman" panose="02020603050405020304" pitchFamily="18" charset="0"/>
                <a:cs typeface="Times New Roman" panose="02020603050405020304" pitchFamily="18" charset="0"/>
              </a:rPr>
              <a:t> are also metabolized by liver </a:t>
            </a:r>
            <a:r>
              <a:rPr lang="en-US" sz="2400" dirty="0" err="1">
                <a:latin typeface="Times New Roman" panose="02020603050405020304" pitchFamily="18" charset="0"/>
                <a:cs typeface="Times New Roman" panose="02020603050405020304" pitchFamily="18" charset="0"/>
              </a:rPr>
              <a:t>carboxylesterases</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597315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31930" y="2324100"/>
            <a:ext cx="499915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953000"/>
            <a:ext cx="7924800" cy="1200329"/>
          </a:xfrm>
          <a:prstGeom prst="rect">
            <a:avLst/>
          </a:prstGeom>
        </p:spPr>
        <p:txBody>
          <a:bodyPr wrap="square">
            <a:spAutoFit/>
          </a:bodyPr>
          <a:lstStyle/>
          <a:p>
            <a:r>
              <a:rPr lang="en-US" sz="2400" dirty="0"/>
              <a:t>The use of meperidine should be limited to those patients that have true allergies to the morphine-type opioids, and patients should be monitored for toxicity.</a:t>
            </a:r>
          </a:p>
        </p:txBody>
      </p:sp>
    </p:spTree>
    <p:extLst>
      <p:ext uri="{BB962C8B-B14F-4D97-AF65-F5344CB8AC3E}">
        <p14:creationId xmlns:p14="http://schemas.microsoft.com/office/powerpoint/2010/main" val="249779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endParaRPr lang="en-US" b="1" i="1" dirty="0" smtClean="0">
              <a:solidFill>
                <a:srgbClr val="FF0000"/>
              </a:solidFill>
              <a:latin typeface="Times New Roman" pitchFamily="18" charset="0"/>
              <a:cs typeface="Times New Roman" pitchFamily="18" charset="0"/>
            </a:endParaRPr>
          </a:p>
          <a:p>
            <a:pPr marL="0" indent="0" algn="ctr">
              <a:buNone/>
            </a:pPr>
            <a:r>
              <a:rPr lang="en-US" b="1" i="1" dirty="0" smtClean="0">
                <a:solidFill>
                  <a:srgbClr val="FF0000"/>
                </a:solidFill>
                <a:latin typeface="Times New Roman" pitchFamily="18" charset="0"/>
                <a:cs typeface="Times New Roman" pitchFamily="18" charset="0"/>
              </a:rPr>
              <a:t>Origin </a:t>
            </a:r>
            <a:r>
              <a:rPr lang="en-US" b="1" i="1" dirty="0">
                <a:solidFill>
                  <a:srgbClr val="FF0000"/>
                </a:solidFill>
                <a:latin typeface="Times New Roman" pitchFamily="18" charset="0"/>
                <a:cs typeface="Times New Roman" pitchFamily="18" charset="0"/>
              </a:rPr>
              <a:t>of Pain</a:t>
            </a:r>
            <a:endParaRPr lang="en-US" dirty="0">
              <a:solidFill>
                <a:srgbClr val="FF0000"/>
              </a:solidFill>
              <a:latin typeface="Times New Roman" pitchFamily="18" charset="0"/>
              <a:cs typeface="Times New Roman" pitchFamily="18" charset="0"/>
            </a:endParaRPr>
          </a:p>
          <a:p>
            <a:pPr marL="0" indent="0">
              <a:buNone/>
            </a:pPr>
            <a:r>
              <a:rPr lang="en-US" dirty="0"/>
              <a:t> </a:t>
            </a:r>
          </a:p>
          <a:p>
            <a:pPr lvl="0" algn="just"/>
            <a:r>
              <a:rPr lang="en-US" sz="2400" b="1" dirty="0">
                <a:latin typeface="Times New Roman" pitchFamily="18" charset="0"/>
                <a:cs typeface="Times New Roman" pitchFamily="18" charset="0"/>
              </a:rPr>
              <a:t>Physiological (nociceptive):</a:t>
            </a:r>
            <a:r>
              <a:rPr lang="en-US" sz="2400" dirty="0">
                <a:latin typeface="Times New Roman" pitchFamily="18" charset="0"/>
                <a:cs typeface="Times New Roman" pitchFamily="18" charset="0"/>
              </a:rPr>
              <a:t> is the most common and is often caused by an injury to body organs or tissues. It is further categorized, according to the source of the pain, into cutaneous pains (skin and surface tissues), somatic pains (ligaments, tendons, bones, blood vessels), and visceral pains (body organs and internal cavities). </a:t>
            </a:r>
          </a:p>
          <a:p>
            <a:pPr lvl="0" algn="just"/>
            <a:r>
              <a:rPr lang="en-US" sz="2400" b="1" dirty="0">
                <a:latin typeface="Times New Roman" pitchFamily="18" charset="0"/>
                <a:cs typeface="Times New Roman" pitchFamily="18" charset="0"/>
              </a:rPr>
              <a:t>Inflammatory:</a:t>
            </a:r>
            <a:r>
              <a:rPr lang="en-US" sz="2400" dirty="0">
                <a:latin typeface="Times New Roman" pitchFamily="18" charset="0"/>
                <a:cs typeface="Times New Roman" pitchFamily="18" charset="0"/>
              </a:rPr>
              <a:t> originates from an infection or inflammation as a result of the initial tissue or organ damage.</a:t>
            </a:r>
          </a:p>
          <a:p>
            <a:pPr lvl="0" algn="just"/>
            <a:r>
              <a:rPr lang="en-US" sz="2400" b="1" dirty="0">
                <a:latin typeface="Times New Roman" pitchFamily="18" charset="0"/>
                <a:cs typeface="Times New Roman" pitchFamily="18" charset="0"/>
              </a:rPr>
              <a:t>Neuropathic:</a:t>
            </a:r>
            <a:r>
              <a:rPr lang="en-US" sz="2400" dirty="0">
                <a:latin typeface="Times New Roman" pitchFamily="18" charset="0"/>
                <a:cs typeface="Times New Roman" pitchFamily="18" charset="0"/>
              </a:rPr>
              <a:t> Neuropathic pain is a very complex, chronic pain, resulting from injury of the nervous systems.</a:t>
            </a:r>
          </a:p>
          <a:p>
            <a:pPr marL="0" indent="0" algn="just">
              <a:buNone/>
            </a:pPr>
            <a:endParaRPr lang="en-US" dirty="0"/>
          </a:p>
        </p:txBody>
      </p:sp>
    </p:spTree>
    <p:extLst>
      <p:ext uri="{BB962C8B-B14F-4D97-AF65-F5344CB8AC3E}">
        <p14:creationId xmlns:p14="http://schemas.microsoft.com/office/powerpoint/2010/main" val="2966357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ctr">
              <a:buNone/>
            </a:pPr>
            <a:endParaRPr lang="en-US" b="1" i="1" dirty="0" smtClean="0">
              <a:solidFill>
                <a:srgbClr val="FF0000"/>
              </a:solidFill>
            </a:endParaRPr>
          </a:p>
          <a:p>
            <a:pPr marL="0" indent="0" algn="ctr">
              <a:buNone/>
            </a:pPr>
            <a:endParaRPr lang="en-US" b="1" i="1" dirty="0">
              <a:solidFill>
                <a:srgbClr val="FF0000"/>
              </a:solidFill>
            </a:endParaRP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DIPHENOXYLATE</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Diphenoxylate</a:t>
            </a:r>
            <a:r>
              <a:rPr lang="en-US" sz="2800" dirty="0">
                <a:latin typeface="Times New Roman" panose="02020603050405020304" pitchFamily="18" charset="0"/>
                <a:cs typeface="Times New Roman" panose="02020603050405020304" pitchFamily="18" charset="0"/>
              </a:rPr>
              <a:t> is a weak opioid agonist and is available combined with atropine (</a:t>
            </a:r>
            <a:r>
              <a:rPr lang="en-US" sz="2800" dirty="0" err="1">
                <a:latin typeface="Times New Roman" panose="02020603050405020304" pitchFamily="18" charset="0"/>
                <a:cs typeface="Times New Roman" panose="02020603050405020304" pitchFamily="18" charset="0"/>
              </a:rPr>
              <a:t>Lomotil</a:t>
            </a:r>
            <a:r>
              <a:rPr lang="en-US" sz="2800" dirty="0">
                <a:latin typeface="Times New Roman" panose="02020603050405020304" pitchFamily="18" charset="0"/>
                <a:cs typeface="Times New Roman" panose="02020603050405020304" pitchFamily="18" charset="0"/>
              </a:rPr>
              <a:t>) for use as an antidiarrheal agent</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0" indent="0" algn="ctr">
              <a:buNone/>
            </a:pPr>
            <a:r>
              <a:rPr lang="en-US" b="1" dirty="0" err="1">
                <a:solidFill>
                  <a:srgbClr val="FF0000"/>
                </a:solidFill>
                <a:latin typeface="Times New Roman" panose="02020603050405020304" pitchFamily="18" charset="0"/>
                <a:cs typeface="Times New Roman" panose="02020603050405020304" pitchFamily="18" charset="0"/>
              </a:rPr>
              <a:t>LOPERAMIDE</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Loperamide</a:t>
            </a:r>
            <a:r>
              <a:rPr lang="en-US" sz="2800" dirty="0">
                <a:latin typeface="Times New Roman" panose="02020603050405020304" pitchFamily="18" charset="0"/>
                <a:cs typeface="Times New Roman" panose="02020603050405020304" pitchFamily="18" charset="0"/>
              </a:rPr>
              <a:t> (Imodium) is a 4-phenylypiperidine with a methadone-like structure attached to the piperidine nitrogen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acts as an antidiarrheal by directly binding to the opiate receptors in the gut wall.</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694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marL="0" indent="0" algn="ctr">
              <a:buNone/>
            </a:pPr>
            <a:endParaRPr lang="en-US" dirty="0" smtClean="0">
              <a:solidFill>
                <a:srgbClr val="FF0000"/>
              </a:solidFill>
            </a:endParaRPr>
          </a:p>
          <a:p>
            <a:pPr marL="0" indent="0" algn="ctr">
              <a:buNone/>
            </a:pPr>
            <a:r>
              <a:rPr lang="en-US" sz="2800" dirty="0" smtClean="0">
                <a:solidFill>
                  <a:srgbClr val="FF0000"/>
                </a:solidFill>
                <a:latin typeface="Times New Roman" panose="02020603050405020304" pitchFamily="18" charset="0"/>
                <a:cs typeface="Times New Roman" panose="02020603050405020304" pitchFamily="18" charset="0"/>
              </a:rPr>
              <a:t>4-Anilidopiperidines</a:t>
            </a:r>
            <a:r>
              <a:rPr lang="en-US" sz="2800" dirty="0">
                <a:solidFill>
                  <a:srgbClr val="FF0000"/>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When the 4-phenyl substituent of meperidine was replaced with a 4-aniline with a nitrogen connection, the potency increased</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led to the development of the 4-anilidopiperidine series of compounds (fentanyl, alfentanil, sufentanil, remifentanil).</a:t>
            </a:r>
          </a:p>
          <a:p>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724400" cy="2438400"/>
          </a:xfrm>
          <a:prstGeom prst="rect">
            <a:avLst/>
          </a:prstGeom>
          <a:noFill/>
          <a:ln>
            <a:noFill/>
          </a:ln>
        </p:spPr>
      </p:pic>
    </p:spTree>
    <p:extLst>
      <p:ext uri="{BB962C8B-B14F-4D97-AF65-F5344CB8AC3E}">
        <p14:creationId xmlns:p14="http://schemas.microsoft.com/office/powerpoint/2010/main" val="2636130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Autofit/>
          </a:bodyPr>
          <a:lstStyle/>
          <a:p>
            <a:r>
              <a:rPr lang="en-US" sz="2400" dirty="0"/>
              <a:t>Fentanyl was the first compound marketed </a:t>
            </a:r>
            <a:r>
              <a:rPr lang="en-US" sz="2400" dirty="0" smtClean="0"/>
              <a:t>.</a:t>
            </a:r>
            <a:endParaRPr lang="en-US" sz="2400" dirty="0"/>
          </a:p>
          <a:p>
            <a:r>
              <a:rPr lang="en-US" sz="2400" dirty="0"/>
              <a:t>The high </a:t>
            </a:r>
            <a:r>
              <a:rPr lang="en-US" sz="2400" dirty="0" err="1"/>
              <a:t>lipophilicity</a:t>
            </a:r>
            <a:r>
              <a:rPr lang="en-US" sz="2400" dirty="0"/>
              <a:t> of fentanyl gave it a quick onset, and the quick metabolism led to a short duration of action. </a:t>
            </a:r>
            <a:endParaRPr lang="en-US" sz="2400" dirty="0" smtClean="0"/>
          </a:p>
          <a:p>
            <a:r>
              <a:rPr lang="en-US" sz="2400" dirty="0" smtClean="0"/>
              <a:t>The </a:t>
            </a:r>
            <a:r>
              <a:rPr lang="en-US" sz="2400" dirty="0"/>
              <a:t>combination of potency, quick onset, and quick recovery led to the use of fentanyl as an adjunct </a:t>
            </a:r>
            <a:r>
              <a:rPr lang="en-US" sz="2400" dirty="0" smtClean="0"/>
              <a:t>anesthetic.</a:t>
            </a:r>
            <a:endParaRPr lang="en-US" sz="2400" dirty="0"/>
          </a:p>
          <a:p>
            <a:r>
              <a:rPr lang="en-US" sz="2400" dirty="0"/>
              <a:t>The SAR studies of the 4-</a:t>
            </a:r>
            <a:r>
              <a:rPr lang="en-US" sz="2400" dirty="0" err="1"/>
              <a:t>phenylpiperidine</a:t>
            </a:r>
            <a:r>
              <a:rPr lang="en-US" sz="2400" dirty="0"/>
              <a:t> analgesics found that the </a:t>
            </a:r>
            <a:r>
              <a:rPr lang="en-US" sz="2400" dirty="0" err="1"/>
              <a:t>propionamide</a:t>
            </a:r>
            <a:r>
              <a:rPr lang="en-US" sz="2400" dirty="0"/>
              <a:t> is the optimal chain length.</a:t>
            </a:r>
          </a:p>
          <a:p>
            <a:r>
              <a:rPr lang="en-US" sz="2400" dirty="0"/>
              <a:t>Adding polar groups to the 4-piperidine carbon (CH2OCH3 in sufentanil and alfentanil, COOCH3 in remifentanil) increases potency. </a:t>
            </a:r>
            <a:endParaRPr lang="en-US" sz="2400" dirty="0" smtClean="0"/>
          </a:p>
          <a:p>
            <a:r>
              <a:rPr lang="en-US" sz="2400" dirty="0" smtClean="0"/>
              <a:t>The </a:t>
            </a:r>
            <a:r>
              <a:rPr lang="en-US" sz="2400" dirty="0"/>
              <a:t>piperidine nitrogen of fentanyl contains a </a:t>
            </a:r>
            <a:r>
              <a:rPr lang="en-US" sz="2400" dirty="0" err="1"/>
              <a:t>phenethyl</a:t>
            </a:r>
            <a:r>
              <a:rPr lang="en-US" sz="2400" dirty="0"/>
              <a:t> substituent that appears to be the correct chain length for optimal potency</a:t>
            </a:r>
            <a:r>
              <a:rPr lang="en-US" sz="2400" dirty="0" smtClean="0"/>
              <a:t>.</a:t>
            </a:r>
            <a:endParaRPr lang="en-US" sz="2400" dirty="0"/>
          </a:p>
        </p:txBody>
      </p:sp>
    </p:spTree>
    <p:extLst>
      <p:ext uri="{BB962C8B-B14F-4D97-AF65-F5344CB8AC3E}">
        <p14:creationId xmlns:p14="http://schemas.microsoft.com/office/powerpoint/2010/main" val="982602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400800"/>
          </a:xfrm>
        </p:spPr>
        <p:txBody>
          <a:bodyPr>
            <a:normAutofit/>
          </a:bodyPr>
          <a:lstStyle/>
          <a:p>
            <a:pPr marL="0" lvl="0" indent="0" algn="ctr">
              <a:buNone/>
            </a:pPr>
            <a:endParaRPr lang="en-US" b="1" i="1" dirty="0" smtClean="0">
              <a:solidFill>
                <a:srgbClr val="FF0000"/>
              </a:solidFill>
            </a:endParaRPr>
          </a:p>
          <a:p>
            <a:pPr marL="0" lvl="0" indent="0" algn="ctr">
              <a:buNone/>
            </a:pPr>
            <a:r>
              <a:rPr lang="en-US" b="1" i="1" dirty="0" smtClean="0">
                <a:solidFill>
                  <a:srgbClr val="FF0000"/>
                </a:solidFill>
              </a:rPr>
              <a:t>5</a:t>
            </a:r>
            <a:r>
              <a:rPr lang="en-US" b="1" i="1" dirty="0" smtClean="0">
                <a:solidFill>
                  <a:srgbClr val="FF0000"/>
                </a:solidFill>
              </a:rPr>
              <a:t>. Diphenylheptanes</a:t>
            </a:r>
            <a:r>
              <a:rPr lang="en-US" dirty="0">
                <a:solidFill>
                  <a:srgbClr val="FF0000"/>
                </a:solidFill>
              </a:rPr>
              <a:t> </a:t>
            </a:r>
          </a:p>
          <a:p>
            <a:pPr marL="0" indent="0">
              <a:buNone/>
            </a:pPr>
            <a:r>
              <a:rPr lang="en-US" b="1" i="1" dirty="0" smtClean="0">
                <a:solidFill>
                  <a:srgbClr val="FF0000"/>
                </a:solidFill>
              </a:rPr>
              <a:t>    </a:t>
            </a:r>
          </a:p>
          <a:p>
            <a:pPr marL="0" indent="0">
              <a:buNone/>
            </a:pPr>
            <a:r>
              <a:rPr lang="en-US" b="1" i="1" dirty="0">
                <a:solidFill>
                  <a:srgbClr val="FF0000"/>
                </a:solidFill>
              </a:rPr>
              <a:t> </a:t>
            </a:r>
            <a:r>
              <a:rPr lang="en-US" b="1" i="1" dirty="0" smtClean="0">
                <a:solidFill>
                  <a:srgbClr val="FF0000"/>
                </a:solidFill>
              </a:rPr>
              <a:t>      </a:t>
            </a:r>
            <a:r>
              <a:rPr lang="en-US" b="1" i="1" dirty="0" smtClean="0">
                <a:solidFill>
                  <a:srgbClr val="FF0000"/>
                </a:solidFill>
              </a:rPr>
              <a:t>METHADONE</a:t>
            </a:r>
            <a:endParaRPr lang="en-US" b="1" i="1" dirty="0" smtClean="0">
              <a:solidFill>
                <a:srgbClr val="FF000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sz="2400" dirty="0">
                <a:latin typeface="Times New Roman" panose="02020603050405020304" pitchFamily="18" charset="0"/>
                <a:cs typeface="Times New Roman" panose="02020603050405020304" pitchFamily="18" charset="0"/>
              </a:rPr>
              <a:t>Methadone is a synthetic opioid approved for analgesic therapy and for the maintenance and treatment of opioid addiction.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Methadone </a:t>
            </a:r>
            <a:r>
              <a:rPr lang="en-US" sz="2400" dirty="0">
                <a:latin typeface="Times New Roman" panose="02020603050405020304" pitchFamily="18" charset="0"/>
                <a:cs typeface="Times New Roman" panose="02020603050405020304" pitchFamily="18" charset="0"/>
              </a:rPr>
              <a:t>is marketed as the </a:t>
            </a:r>
            <a:r>
              <a:rPr lang="en-US" sz="2400" dirty="0" err="1">
                <a:latin typeface="Times New Roman" panose="02020603050405020304" pitchFamily="18" charset="0"/>
                <a:cs typeface="Times New Roman" panose="02020603050405020304" pitchFamily="18" charset="0"/>
              </a:rPr>
              <a:t>racemate</a:t>
            </a:r>
            <a:r>
              <a:rPr lang="en-US" sz="2400" dirty="0">
                <a:latin typeface="Times New Roman" panose="02020603050405020304" pitchFamily="18" charset="0"/>
                <a:cs typeface="Times New Roman" panose="02020603050405020304" pitchFamily="18" charset="0"/>
              </a:rPr>
              <a:t>, although the opioid activity resides in the R-enantiomer (7–50 times more potent than the S-enantiomer</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Methadone is a µ-receptor agonist.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1295400"/>
            <a:ext cx="4167187"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31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001000" cy="5486400"/>
          </a:xfrm>
        </p:spPr>
        <p:txBody>
          <a:bodyPr/>
          <a:lstStyle/>
          <a:p>
            <a:r>
              <a:rPr lang="en-US" dirty="0">
                <a:latin typeface="Times New Roman" panose="02020603050405020304" pitchFamily="18" charset="0"/>
                <a:cs typeface="Times New Roman" panose="02020603050405020304" pitchFamily="18" charset="0"/>
              </a:rPr>
              <a:t>The major metabolic pathway of methadone metabolism is via N-</a:t>
            </a:r>
            <a:r>
              <a:rPr lang="en-US" dirty="0" err="1">
                <a:latin typeface="Times New Roman" panose="02020603050405020304" pitchFamily="18" charset="0"/>
                <a:cs typeface="Times New Roman" panose="02020603050405020304" pitchFamily="18" charset="0"/>
              </a:rPr>
              <a:t>demethylation</a:t>
            </a:r>
            <a:r>
              <a:rPr lang="en-US" dirty="0">
                <a:latin typeface="Times New Roman" panose="02020603050405020304" pitchFamily="18" charset="0"/>
                <a:cs typeface="Times New Roman" panose="02020603050405020304" pitchFamily="18" charset="0"/>
              </a:rPr>
              <a:t> to an unstable product that spontaneously cyclizes to form the inactive 2-ethylidene-1,5-dimethyl-3,3- diphenylpyrrolidine (EDDP).</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7848600"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37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172200"/>
          </a:xfrm>
        </p:spPr>
        <p:txBody>
          <a:bodyPr/>
          <a:lstStyle/>
          <a:p>
            <a:pPr marL="0" indent="0" algn="ctr">
              <a:buNone/>
            </a:pPr>
            <a:endParaRPr lang="en-US" b="1" i="1" dirty="0" smtClean="0">
              <a:solidFill>
                <a:srgbClr val="FF0000"/>
              </a:solidFill>
            </a:endParaRPr>
          </a:p>
          <a:p>
            <a:pPr marL="0" indent="0" algn="ctr">
              <a:buNone/>
            </a:pPr>
            <a:r>
              <a:rPr lang="en-US" b="1" dirty="0" smtClean="0">
                <a:solidFill>
                  <a:srgbClr val="FF0000"/>
                </a:solidFill>
              </a:rPr>
              <a:t>PROPOXYPHENE</a:t>
            </a:r>
            <a:endParaRPr lang="en-US" b="1" dirty="0" smtClean="0">
              <a:solidFill>
                <a:srgbClr val="FF0000"/>
              </a:solidFill>
            </a:endParaRPr>
          </a:p>
          <a:p>
            <a:pPr marL="0" indent="0">
              <a:buNone/>
            </a:pPr>
            <a:endParaRPr lang="en-US" b="1" i="1" dirty="0"/>
          </a:p>
          <a:p>
            <a:pPr marL="0" indent="0">
              <a:buNone/>
            </a:pPr>
            <a:endParaRPr lang="en-US" b="1" i="1" dirty="0" smtClean="0"/>
          </a:p>
          <a:p>
            <a:pPr marL="0" indent="0">
              <a:buNone/>
            </a:pPr>
            <a:endParaRPr lang="en-US" b="1" i="1" dirty="0"/>
          </a:p>
          <a:p>
            <a:pPr marL="0" indent="0">
              <a:buNone/>
            </a:pPr>
            <a:endParaRPr lang="en-US" b="1" i="1" dirty="0" smtClean="0"/>
          </a:p>
          <a:p>
            <a:pPr marL="0" indent="0">
              <a:buNone/>
            </a:pPr>
            <a:endParaRPr lang="en-US" b="1" i="1" dirty="0" smtClean="0"/>
          </a:p>
          <a:p>
            <a:pPr marL="0" indent="0">
              <a:buNone/>
            </a:pPr>
            <a:endParaRPr lang="en-US" b="1" i="1" dirty="0"/>
          </a:p>
          <a:p>
            <a:endParaRPr lang="en-US" sz="2400" dirty="0" smtClean="0"/>
          </a:p>
          <a:p>
            <a:r>
              <a:rPr lang="en-US" sz="2400" dirty="0" smtClean="0">
                <a:latin typeface="Times New Roman" panose="02020603050405020304" pitchFamily="18" charset="0"/>
                <a:cs typeface="Times New Roman" panose="02020603050405020304" pitchFamily="18" charset="0"/>
              </a:rPr>
              <a:t>Propoxyphene </a:t>
            </a:r>
            <a:r>
              <a:rPr lang="en-US" sz="2400" dirty="0">
                <a:latin typeface="Times New Roman" panose="02020603050405020304" pitchFamily="18" charset="0"/>
                <a:cs typeface="Times New Roman" panose="02020603050405020304" pitchFamily="18" charset="0"/>
              </a:rPr>
              <a:t>is a derivative of methadone </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only about 1/10th as potent as morphine as an analgesic yet retains all the same opioid adverse effects.</a:t>
            </a:r>
          </a:p>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50292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99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marL="0" lvl="0" indent="0" algn="ctr">
              <a:buNone/>
            </a:pPr>
            <a:endParaRPr lang="en-US" b="1" i="1" dirty="0" smtClean="0">
              <a:solidFill>
                <a:srgbClr val="FF0000"/>
              </a:solidFill>
            </a:endParaRPr>
          </a:p>
          <a:p>
            <a:pPr marL="0" lvl="0" indent="0" algn="ctr">
              <a:buNone/>
            </a:pPr>
            <a:r>
              <a:rPr lang="en-US" b="1" i="1" dirty="0" smtClean="0">
                <a:solidFill>
                  <a:srgbClr val="FF0000"/>
                </a:solidFill>
              </a:rPr>
              <a:t>Miscellaneous</a:t>
            </a:r>
            <a:endParaRPr lang="en-US" dirty="0">
              <a:solidFill>
                <a:srgbClr val="FF0000"/>
              </a:solidFill>
            </a:endParaRPr>
          </a:p>
          <a:p>
            <a:pPr marL="0" indent="0">
              <a:buNone/>
            </a:pPr>
            <a:r>
              <a:rPr lang="en-US" b="1" dirty="0" smtClean="0">
                <a:solidFill>
                  <a:srgbClr val="FF0000"/>
                </a:solidFill>
              </a:rPr>
              <a:t>TRAMADOL</a:t>
            </a:r>
          </a:p>
          <a:p>
            <a:pPr marL="0" indent="0">
              <a:buNone/>
            </a:pPr>
            <a:endParaRPr lang="en-US" b="1" i="1" dirty="0"/>
          </a:p>
          <a:p>
            <a:pPr marL="0" indent="0">
              <a:buNone/>
            </a:pPr>
            <a:endParaRPr lang="en-US" b="1" i="1" dirty="0" smtClean="0"/>
          </a:p>
          <a:p>
            <a:pPr marL="0" indent="0">
              <a:buNone/>
            </a:pPr>
            <a:endParaRPr lang="en-US" b="1" i="1" dirty="0"/>
          </a:p>
          <a:p>
            <a:endParaRPr lang="en-US" sz="2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68580" indent="0">
              <a:buNone/>
            </a:pPr>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Tramadol </a:t>
            </a:r>
            <a:r>
              <a:rPr lang="en-US" sz="2400" dirty="0">
                <a:latin typeface="Times New Roman" panose="02020603050405020304" pitchFamily="18" charset="0"/>
                <a:cs typeface="Times New Roman" panose="02020603050405020304" pitchFamily="18" charset="0"/>
              </a:rPr>
              <a:t>is an analgesic </a:t>
            </a:r>
            <a:r>
              <a:rPr lang="en-US" sz="2400" dirty="0" smtClean="0">
                <a:latin typeface="Times New Roman" panose="02020603050405020304" pitchFamily="18" charset="0"/>
                <a:cs typeface="Times New Roman" panose="02020603050405020304" pitchFamily="18" charset="0"/>
              </a:rPr>
              <a:t>agent.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a weak µ-agonist.</a:t>
            </a:r>
          </a:p>
          <a:p>
            <a:r>
              <a:rPr lang="en-US" sz="2400" dirty="0">
                <a:latin typeface="Times New Roman" panose="02020603050405020304" pitchFamily="18" charset="0"/>
                <a:cs typeface="Times New Roman" panose="02020603050405020304" pitchFamily="18" charset="0"/>
              </a:rPr>
              <a:t>Structurally, tramadol resembles codeine with the B, D, and E ring removed.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Tramadol </a:t>
            </a:r>
            <a:r>
              <a:rPr lang="en-US" sz="2400" dirty="0">
                <a:latin typeface="Times New Roman" panose="02020603050405020304" pitchFamily="18" charset="0"/>
                <a:cs typeface="Times New Roman" panose="02020603050405020304" pitchFamily="18" charset="0"/>
              </a:rPr>
              <a:t>is synthesized and marketed as the racemic mixture of two (the [2S, 3S] [-] and the [</a:t>
            </a:r>
            <a:r>
              <a:rPr lang="en-US" sz="2400" dirty="0" err="1">
                <a:latin typeface="Times New Roman" panose="02020603050405020304" pitchFamily="18" charset="0"/>
                <a:cs typeface="Times New Roman" panose="02020603050405020304" pitchFamily="18" charset="0"/>
              </a:rPr>
              <a:t>2R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3R</a:t>
            </a:r>
            <a:r>
              <a:rPr lang="en-US" sz="2400" dirty="0">
                <a:latin typeface="Times New Roman" panose="02020603050405020304" pitchFamily="18" charset="0"/>
                <a:cs typeface="Times New Roman" panose="02020603050405020304" pitchFamily="18" charset="0"/>
              </a:rPr>
              <a:t>] [+]) of the four possible </a:t>
            </a:r>
            <a:r>
              <a:rPr lang="en-US" sz="2400" dirty="0" smtClean="0">
                <a:latin typeface="Times New Roman" panose="02020603050405020304" pitchFamily="18" charset="0"/>
                <a:cs typeface="Times New Roman" panose="02020603050405020304" pitchFamily="18" charset="0"/>
              </a:rPr>
              <a:t>enantiomers.</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 enantiomer is about 30 times more potent than the (-) enantiomer.</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352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45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lnSpcReduction="10000"/>
          </a:bodyPr>
          <a:lstStyle/>
          <a:p>
            <a:pPr marL="0" lvl="0" indent="0" algn="ctr">
              <a:buNone/>
            </a:pPr>
            <a:endParaRPr lang="en-US" b="1" i="1" dirty="0" smtClean="0">
              <a:solidFill>
                <a:srgbClr val="FF0000"/>
              </a:solidFill>
            </a:endParaRPr>
          </a:p>
          <a:p>
            <a:pPr marL="0" lv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Opioid </a:t>
            </a:r>
            <a:r>
              <a:rPr lang="en-US" sz="2800" b="1" dirty="0">
                <a:solidFill>
                  <a:srgbClr val="FF0000"/>
                </a:solidFill>
                <a:latin typeface="Times New Roman" panose="02020603050405020304" pitchFamily="18" charset="0"/>
                <a:cs typeface="Times New Roman" panose="02020603050405020304" pitchFamily="18" charset="0"/>
              </a:rPr>
              <a:t>Antagonists</a:t>
            </a:r>
            <a:endParaRPr lang="en-US"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NALTREXONE</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Naltrexone is a pure opioid antagonist at all opioid receptor subtypes with the highest affinity for the µ-receptor.</a:t>
            </a:r>
          </a:p>
          <a:p>
            <a:r>
              <a:rPr lang="en-US" sz="2400" dirty="0">
                <a:latin typeface="Times New Roman" panose="02020603050405020304" pitchFamily="18" charset="0"/>
                <a:cs typeface="Times New Roman" panose="02020603050405020304" pitchFamily="18" charset="0"/>
              </a:rPr>
              <a:t>Theoretically, it should work well to treat opioid dependence but in clinical practice, patients have shown poor compliance and high relapse rates.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Naltrexone </a:t>
            </a:r>
            <a:r>
              <a:rPr lang="en-US" sz="2400" dirty="0">
                <a:latin typeface="Times New Roman" panose="02020603050405020304" pitchFamily="18" charset="0"/>
                <a:cs typeface="Times New Roman" panose="02020603050405020304" pitchFamily="18" charset="0"/>
              </a:rPr>
              <a:t>has also been studied to treat alcohol dependence with mixed results</a:t>
            </a:r>
            <a:r>
              <a:rPr lang="en-US" sz="2400" dirty="0" smtClean="0">
                <a:latin typeface="Times New Roman" panose="02020603050405020304" pitchFamily="18" charset="0"/>
                <a:cs typeface="Times New Roman" panose="02020603050405020304" pitchFamily="18" charset="0"/>
              </a:rPr>
              <a:t>.</a:t>
            </a:r>
          </a:p>
          <a:p>
            <a:pPr marL="0" indent="0">
              <a:buNone/>
            </a:pPr>
            <a:r>
              <a:rPr lang="en-US" b="1" dirty="0">
                <a:solidFill>
                  <a:srgbClr val="FF0000"/>
                </a:solidFill>
                <a:latin typeface="Times New Roman" panose="02020603050405020304" pitchFamily="18" charset="0"/>
                <a:cs typeface="Times New Roman" panose="02020603050405020304" pitchFamily="18" charset="0"/>
              </a:rPr>
              <a:t>NALOXONE:</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Naloxone is a pure antagonist at all opioid receptor subtypes. Structurally, it resembles oxymorphone except that the methyl group on the nitrogen is replaced by an allyl group. It is used to reverse the respiratory depressant effects of opioid overdoses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18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NALMEFENE:</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 pure opioid antagonist that is the 6-methylene analog of naltrexone.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available to reverse the effects of opioids after general anesthesia and in the treatment of overdose.</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b="1" dirty="0">
                <a:solidFill>
                  <a:srgbClr val="FF0000"/>
                </a:solidFill>
                <a:latin typeface="Times New Roman" panose="02020603050405020304" pitchFamily="18" charset="0"/>
                <a:cs typeface="Times New Roman" panose="02020603050405020304" pitchFamily="18" charset="0"/>
              </a:rPr>
              <a:t>METHYLNALTREXONE:</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the methylated, quaternary form of naltrexone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permanently charged nitrogen prevents the drug from crossing the blood-brain barrier. Thus, it only acts as an antagonist at peripheral opioid receptors.</a:t>
            </a:r>
          </a:p>
          <a:p>
            <a:endParaRPr lang="en-US" dirty="0"/>
          </a:p>
        </p:txBody>
      </p:sp>
    </p:spTree>
    <p:extLst>
      <p:ext uri="{BB962C8B-B14F-4D97-AF65-F5344CB8AC3E}">
        <p14:creationId xmlns:p14="http://schemas.microsoft.com/office/powerpoint/2010/main" val="2786736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57200" y="990600"/>
            <a:ext cx="8229600" cy="2667000"/>
          </a:xfrm>
          <a:prstGeom prst="rect">
            <a:avLst/>
          </a:prstGeom>
          <a:noFill/>
          <a:ln>
            <a:noFill/>
          </a:ln>
        </p:spPr>
      </p:pic>
    </p:spTree>
    <p:extLst>
      <p:ext uri="{BB962C8B-B14F-4D97-AF65-F5344CB8AC3E}">
        <p14:creationId xmlns:p14="http://schemas.microsoft.com/office/powerpoint/2010/main" val="315221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sz="3200" b="1" dirty="0" smtClean="0">
                <a:solidFill>
                  <a:srgbClr val="FF0000"/>
                </a:solidFill>
              </a:rPr>
              <a:t>Three-step analgesic ladder</a:t>
            </a:r>
            <a:endParaRPr lang="en-US" sz="3200"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1447800"/>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50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marL="0" indent="0" algn="ctr">
              <a:buNone/>
            </a:pPr>
            <a:endParaRPr lang="en-US" sz="3600" b="1" i="1" dirty="0" smtClean="0">
              <a:solidFill>
                <a:srgbClr val="FF0000"/>
              </a:solidFill>
              <a:latin typeface="Times New Roman" pitchFamily="18" charset="0"/>
              <a:cs typeface="Times New Roman" pitchFamily="18" charset="0"/>
            </a:endParaRPr>
          </a:p>
          <a:p>
            <a:pPr marL="0" indent="0" algn="ctr">
              <a:buNone/>
            </a:pPr>
            <a:r>
              <a:rPr lang="en-US" sz="3600" b="1" dirty="0" smtClean="0">
                <a:solidFill>
                  <a:srgbClr val="FF0000"/>
                </a:solidFill>
                <a:latin typeface="Times New Roman" pitchFamily="18" charset="0"/>
                <a:cs typeface="Times New Roman" pitchFamily="18" charset="0"/>
              </a:rPr>
              <a:t>OPIOIDS</a:t>
            </a:r>
            <a:endParaRPr lang="en-US" sz="3600" dirty="0">
              <a:solidFill>
                <a:srgbClr val="FF0000"/>
              </a:solidFill>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Opioid Receptor Discovery and Endogenous </a:t>
            </a:r>
            <a:r>
              <a:rPr lang="en-US" sz="2400" b="1" dirty="0" smtClean="0">
                <a:latin typeface="Times New Roman" pitchFamily="18" charset="0"/>
                <a:cs typeface="Times New Roman" pitchFamily="18" charset="0"/>
              </a:rPr>
              <a:t>Ligands:</a:t>
            </a:r>
          </a:p>
          <a:p>
            <a:pPr marL="0" indent="0">
              <a:buNone/>
            </a:pPr>
            <a:endParaRPr lang="en-US" sz="2400" b="1"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first endogenous peptide was termed </a:t>
            </a:r>
            <a:r>
              <a:rPr lang="en-US" sz="2400" dirty="0" err="1">
                <a:solidFill>
                  <a:schemeClr val="accent1"/>
                </a:solidFill>
                <a:latin typeface="Times New Roman" pitchFamily="18" charset="0"/>
                <a:cs typeface="Times New Roman" pitchFamily="18" charset="0"/>
              </a:rPr>
              <a:t>enkephalin</a:t>
            </a:r>
            <a:r>
              <a:rPr lang="en-US" sz="2400" dirty="0">
                <a:latin typeface="Times New Roman" pitchFamily="18" charset="0"/>
                <a:cs typeface="Times New Roman" pitchFamily="18" charset="0"/>
              </a:rPr>
              <a:t>, which was found to be a mixture of the two </a:t>
            </a:r>
            <a:r>
              <a:rPr lang="en-US" sz="2400" dirty="0" err="1">
                <a:latin typeface="Times New Roman" pitchFamily="18" charset="0"/>
                <a:cs typeface="Times New Roman" pitchFamily="18" charset="0"/>
              </a:rPr>
              <a:t>pentapeptides</a:t>
            </a:r>
            <a:r>
              <a:rPr lang="en-US" sz="2400" dirty="0">
                <a:latin typeface="Times New Roman" pitchFamily="18" charset="0"/>
                <a:cs typeface="Times New Roman" pitchFamily="18" charset="0"/>
              </a:rPr>
              <a:t> that only </a:t>
            </a:r>
            <a:r>
              <a:rPr lang="en-US" sz="2400" dirty="0" smtClean="0">
                <a:latin typeface="Times New Roman" pitchFamily="18" charset="0"/>
                <a:cs typeface="Times New Roman" pitchFamily="18" charset="0"/>
              </a:rPr>
              <a:t>differ </a:t>
            </a:r>
            <a:r>
              <a:rPr lang="en-US" sz="2400" dirty="0">
                <a:latin typeface="Times New Roman" pitchFamily="18" charset="0"/>
                <a:cs typeface="Times New Roman" pitchFamily="18" charset="0"/>
              </a:rPr>
              <a:t>in their terminal amino </a:t>
            </a:r>
            <a:r>
              <a:rPr lang="en-US" sz="2400" dirty="0" smtClean="0">
                <a:latin typeface="Times New Roman" pitchFamily="18" charset="0"/>
                <a:cs typeface="Times New Roman" pitchFamily="18" charset="0"/>
              </a:rPr>
              <a:t>acid </a:t>
            </a:r>
            <a:r>
              <a:rPr lang="en-US" sz="2400" dirty="0" smtClean="0">
                <a:solidFill>
                  <a:schemeClr val="accent1"/>
                </a:solidFill>
                <a:latin typeface="Times New Roman" panose="02020603050405020304" pitchFamily="18" charset="0"/>
                <a:cs typeface="Times New Roman" panose="02020603050405020304" pitchFamily="18" charset="0"/>
              </a:rPr>
              <a:t>(Met-</a:t>
            </a:r>
            <a:r>
              <a:rPr lang="en-US" sz="2400" dirty="0" err="1" smtClean="0">
                <a:solidFill>
                  <a:schemeClr val="accent1"/>
                </a:solidFill>
                <a:latin typeface="Times New Roman" panose="02020603050405020304" pitchFamily="18" charset="0"/>
                <a:cs typeface="Times New Roman" panose="02020603050405020304" pitchFamily="18" charset="0"/>
              </a:rPr>
              <a:t>enkephalin</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smtClean="0">
                <a:solidFill>
                  <a:schemeClr val="accent1"/>
                </a:solidFill>
                <a:latin typeface="Times New Roman" panose="02020603050405020304" pitchFamily="18" charset="0"/>
                <a:cs typeface="Times New Roman" panose="02020603050405020304" pitchFamily="18" charset="0"/>
              </a:rPr>
              <a:t>(</a:t>
            </a:r>
            <a:r>
              <a:rPr lang="en-US" sz="2400" dirty="0" err="1">
                <a:solidFill>
                  <a:schemeClr val="accent1"/>
                </a:solidFill>
                <a:latin typeface="Times New Roman" panose="02020603050405020304" pitchFamily="18" charset="0"/>
                <a:cs typeface="Times New Roman" panose="02020603050405020304" pitchFamily="18" charset="0"/>
              </a:rPr>
              <a:t>Leu-enkephalin</a:t>
            </a:r>
            <a:r>
              <a:rPr lang="en-US" sz="2400" dirty="0" smtClean="0">
                <a:solidFill>
                  <a:schemeClr val="accent1"/>
                </a:solidFill>
                <a:latin typeface="Times New Roman" panose="02020603050405020304" pitchFamily="18" charset="0"/>
                <a:cs typeface="Times New Roman" panose="02020603050405020304" pitchFamily="18" charset="0"/>
              </a:rPr>
              <a:t>).</a:t>
            </a:r>
          </a:p>
          <a:p>
            <a:r>
              <a:rPr lang="en-US" sz="2400" dirty="0">
                <a:latin typeface="Times New Roman" pitchFamily="18" charset="0"/>
                <a:cs typeface="Times New Roman" pitchFamily="18" charset="0"/>
              </a:rPr>
              <a:t>The transient nature of the </a:t>
            </a:r>
            <a:r>
              <a:rPr lang="en-US" sz="2400" dirty="0" err="1">
                <a:latin typeface="Times New Roman" pitchFamily="18" charset="0"/>
                <a:cs typeface="Times New Roman" pitchFamily="18" charset="0"/>
              </a:rPr>
              <a:t>enkephalins</a:t>
            </a:r>
            <a:r>
              <a:rPr lang="en-US" sz="2400" dirty="0">
                <a:latin typeface="Times New Roman" pitchFamily="18" charset="0"/>
                <a:cs typeface="Times New Roman" pitchFamily="18" charset="0"/>
              </a:rPr>
              <a:t>’ actions correlated with the rapid degradation of the </a:t>
            </a:r>
            <a:r>
              <a:rPr lang="en-US" sz="2400" dirty="0" err="1">
                <a:latin typeface="Times New Roman" pitchFamily="18" charset="0"/>
                <a:cs typeface="Times New Roman" pitchFamily="18" charset="0"/>
              </a:rPr>
              <a:t>enkephalin</a:t>
            </a:r>
            <a:r>
              <a:rPr lang="en-US" sz="2400" dirty="0">
                <a:latin typeface="Times New Roman" pitchFamily="18" charset="0"/>
                <a:cs typeface="Times New Roman" pitchFamily="18" charset="0"/>
              </a:rPr>
              <a:t> Tyr-</a:t>
            </a:r>
            <a:r>
              <a:rPr lang="en-US" sz="2400" dirty="0" err="1">
                <a:latin typeface="Times New Roman" pitchFamily="18" charset="0"/>
                <a:cs typeface="Times New Roman" pitchFamily="18" charset="0"/>
              </a:rPr>
              <a:t>Gly</a:t>
            </a:r>
            <a:r>
              <a:rPr lang="en-US" sz="2400" dirty="0">
                <a:latin typeface="Times New Roman" pitchFamily="18" charset="0"/>
                <a:cs typeface="Times New Roman" pitchFamily="18" charset="0"/>
              </a:rPr>
              <a:t> bond by </a:t>
            </a:r>
            <a:r>
              <a:rPr lang="en-US" sz="2400" dirty="0" err="1">
                <a:latin typeface="Times New Roman" pitchFamily="18" charset="0"/>
                <a:cs typeface="Times New Roman" pitchFamily="18" charset="0"/>
              </a:rPr>
              <a:t>aminopeptidases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Much synthetic work has been done in an attempt to increase the duration of action of the opioid peptides and maintain their analgesic effect.</a:t>
            </a:r>
          </a:p>
          <a:p>
            <a:endParaRPr lang="en-US" sz="2400" dirty="0"/>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1476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rPr>
              <a:t>SARs </a:t>
            </a:r>
            <a:r>
              <a:rPr lang="en-US" b="1" i="1" dirty="0">
                <a:solidFill>
                  <a:srgbClr val="FF0000"/>
                </a:solidFill>
              </a:rPr>
              <a:t>of </a:t>
            </a:r>
            <a:r>
              <a:rPr lang="en-US" b="1" i="1" dirty="0" smtClean="0">
                <a:solidFill>
                  <a:srgbClr val="FF0000"/>
                </a:solidFill>
              </a:rPr>
              <a:t>Enkephalins</a:t>
            </a:r>
          </a:p>
          <a:p>
            <a:pPr marL="0" indent="0" algn="ctr">
              <a:buNone/>
            </a:pPr>
            <a:endParaRPr lang="en-US" dirty="0">
              <a:solidFill>
                <a:srgbClr val="FF0000"/>
              </a:solidFill>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001000" cy="2743200"/>
          </a:xfrm>
          <a:prstGeom prst="rect">
            <a:avLst/>
          </a:prstGeom>
          <a:noFill/>
          <a:ln>
            <a:noFill/>
          </a:ln>
        </p:spPr>
      </p:pic>
      <p:cxnSp>
        <p:nvCxnSpPr>
          <p:cNvPr id="5" name="Straight Arrow Connector 4"/>
          <p:cNvCxnSpPr/>
          <p:nvPr/>
        </p:nvCxnSpPr>
        <p:spPr>
          <a:xfrm flipH="1">
            <a:off x="1447800" y="2362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209800" y="23622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5600" y="23622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23622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2362200"/>
            <a:ext cx="436418"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25146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4267200"/>
            <a:ext cx="7924800"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first amino acid of the </a:t>
            </a:r>
            <a:r>
              <a:rPr lang="en-US" sz="2400" dirty="0" err="1">
                <a:latin typeface="Times New Roman" panose="02020603050405020304" pitchFamily="18" charset="0"/>
                <a:cs typeface="Times New Roman" panose="02020603050405020304" pitchFamily="18" charset="0"/>
              </a:rPr>
              <a:t>pentapeptide</a:t>
            </a:r>
            <a:r>
              <a:rPr lang="en-US" sz="2400" dirty="0">
                <a:latin typeface="Times New Roman" panose="02020603050405020304" pitchFamily="18" charset="0"/>
                <a:cs typeface="Times New Roman" panose="02020603050405020304" pitchFamily="18" charset="0"/>
              </a:rPr>
              <a:t> shows a distinct preference for tyrosine. </a:t>
            </a:r>
          </a:p>
          <a:p>
            <a:r>
              <a:rPr lang="en-US" sz="2400" dirty="0">
                <a:latin typeface="Times New Roman" panose="02020603050405020304" pitchFamily="18" charset="0"/>
                <a:cs typeface="Times New Roman" panose="02020603050405020304" pitchFamily="18" charset="0"/>
              </a:rPr>
              <a:t>Most changes to this amino acid, either by substituting with other amino acids or masking the phenolic hydroxyl (OH) or amino function, produce an inactive or weakly active peptide.</a:t>
            </a:r>
          </a:p>
        </p:txBody>
      </p:sp>
    </p:spTree>
    <p:extLst>
      <p:ext uri="{BB962C8B-B14F-4D97-AF65-F5344CB8AC3E}">
        <p14:creationId xmlns:p14="http://schemas.microsoft.com/office/powerpoint/2010/main" val="274824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lgn="ctr">
              <a:buNone/>
            </a:pPr>
            <a:endParaRPr lang="en-US" b="1" i="1" dirty="0" smtClean="0">
              <a:solidFill>
                <a:srgbClr val="FF0000"/>
              </a:solidFill>
            </a:endParaRPr>
          </a:p>
          <a:p>
            <a:pPr marL="0" indent="0" algn="ctr">
              <a:buNone/>
            </a:pPr>
            <a:r>
              <a:rPr lang="en-US" b="1" i="1" dirty="0" smtClean="0">
                <a:solidFill>
                  <a:srgbClr val="FF0000"/>
                </a:solidFill>
                <a:latin typeface="Times New Roman" panose="02020603050405020304" pitchFamily="18" charset="0"/>
                <a:cs typeface="Times New Roman" panose="02020603050405020304" pitchFamily="18" charset="0"/>
              </a:rPr>
              <a:t>GLY2</a:t>
            </a:r>
            <a:endParaRPr lang="en-US" b="1" i="1" dirty="0" smtClean="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Replacing the naturally occurring L-</a:t>
            </a:r>
            <a:r>
              <a:rPr lang="en-US" sz="2400" dirty="0" err="1">
                <a:latin typeface="Times New Roman" panose="02020603050405020304" pitchFamily="18" charset="0"/>
                <a:cs typeface="Times New Roman" panose="02020603050405020304" pitchFamily="18" charset="0"/>
              </a:rPr>
              <a:t>Gly</a:t>
            </a:r>
            <a:r>
              <a:rPr lang="en-US" sz="2400" dirty="0">
                <a:latin typeface="Times New Roman" panose="02020603050405020304" pitchFamily="18" charset="0"/>
                <a:cs typeface="Times New Roman" panose="02020603050405020304" pitchFamily="18" charset="0"/>
              </a:rPr>
              <a:t> with various D-amino acids produces a peptide that is resistant to peptide cleavage by </a:t>
            </a:r>
            <a:r>
              <a:rPr lang="en-US" sz="2400" dirty="0" err="1">
                <a:latin typeface="Times New Roman" panose="02020603050405020304" pitchFamily="18" charset="0"/>
                <a:cs typeface="Times New Roman" panose="02020603050405020304" pitchFamily="18" charset="0"/>
              </a:rPr>
              <a:t>aminopeptidases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Replacement with D-</a:t>
            </a:r>
            <a:r>
              <a:rPr lang="en-US" sz="2400" dirty="0" err="1">
                <a:latin typeface="Times New Roman" panose="02020603050405020304" pitchFamily="18" charset="0"/>
                <a:cs typeface="Times New Roman" panose="02020603050405020304" pitchFamily="18" charset="0"/>
              </a:rPr>
              <a:t>Ser</a:t>
            </a:r>
            <a:r>
              <a:rPr lang="en-US" sz="2400" dirty="0">
                <a:latin typeface="Times New Roman" panose="02020603050405020304" pitchFamily="18" charset="0"/>
                <a:cs typeface="Times New Roman" panose="02020603050405020304" pitchFamily="18" charset="0"/>
              </a:rPr>
              <a:t> is the most effective replacement, and all L-amino acid analogs had low activities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Substituting D-amino acids for L-amino acids produces stable peptides, and the </a:t>
            </a:r>
            <a:r>
              <a:rPr lang="en-US" sz="2400" dirty="0" err="1">
                <a:latin typeface="Times New Roman" panose="02020603050405020304" pitchFamily="18" charset="0"/>
                <a:cs typeface="Times New Roman" panose="02020603050405020304" pitchFamily="18" charset="0"/>
              </a:rPr>
              <a:t>stereochemical</a:t>
            </a:r>
            <a:r>
              <a:rPr lang="en-US" sz="2400" dirty="0">
                <a:latin typeface="Times New Roman" panose="02020603050405020304" pitchFamily="18" charset="0"/>
                <a:cs typeface="Times New Roman" panose="02020603050405020304" pitchFamily="18" charset="0"/>
              </a:rPr>
              <a:t> change may give the peptide access to additional binding sites on the </a:t>
            </a:r>
            <a:r>
              <a:rPr lang="en-US" sz="2400" dirty="0" smtClean="0">
                <a:latin typeface="Times New Roman" panose="02020603050405020304" pitchFamily="18" charset="0"/>
                <a:cs typeface="Times New Roman" panose="02020603050405020304" pitchFamily="18" charset="0"/>
              </a:rPr>
              <a:t>receptors</a:t>
            </a:r>
          </a:p>
          <a:p>
            <a:r>
              <a:rPr lang="en-US" sz="2400" dirty="0">
                <a:latin typeface="Times New Roman" panose="02020603050405020304" pitchFamily="18" charset="0"/>
                <a:cs typeface="Times New Roman" panose="02020603050405020304" pitchFamily="18" charset="0"/>
              </a:rPr>
              <a:t>Replacing the </a:t>
            </a:r>
            <a:r>
              <a:rPr lang="en-US" sz="2400" dirty="0" err="1">
                <a:latin typeface="Times New Roman" panose="02020603050405020304" pitchFamily="18" charset="0"/>
                <a:cs typeface="Times New Roman" panose="02020603050405020304" pitchFamily="18" charset="0"/>
              </a:rPr>
              <a:t>Gly2</a:t>
            </a:r>
            <a:r>
              <a:rPr lang="en-US" sz="2400" dirty="0">
                <a:latin typeface="Times New Roman" panose="02020603050405020304" pitchFamily="18" charset="0"/>
                <a:cs typeface="Times New Roman" panose="02020603050405020304" pitchFamily="18" charset="0"/>
              </a:rPr>
              <a:t> with D-</a:t>
            </a:r>
            <a:r>
              <a:rPr lang="en-US" sz="2400" dirty="0" err="1">
                <a:latin typeface="Times New Roman" panose="02020603050405020304" pitchFamily="18" charset="0"/>
                <a:cs typeface="Times New Roman" panose="02020603050405020304" pitchFamily="18" charset="0"/>
              </a:rPr>
              <a:t>Ala2</a:t>
            </a:r>
            <a:r>
              <a:rPr lang="en-US" sz="2400" dirty="0">
                <a:latin typeface="Times New Roman" panose="02020603050405020304" pitchFamily="18" charset="0"/>
                <a:cs typeface="Times New Roman" panose="02020603050405020304" pitchFamily="18" charset="0"/>
              </a:rPr>
              <a:t> while simultaneously replacing the L-</a:t>
            </a:r>
            <a:r>
              <a:rPr lang="en-US" sz="2400" dirty="0" err="1">
                <a:latin typeface="Times New Roman" panose="02020603050405020304" pitchFamily="18" charset="0"/>
                <a:cs typeface="Times New Roman" panose="02020603050405020304" pitchFamily="18" charset="0"/>
              </a:rPr>
              <a:t>Leu5</a:t>
            </a:r>
            <a:r>
              <a:rPr lang="en-US" sz="2400" dirty="0">
                <a:latin typeface="Times New Roman" panose="02020603050405020304" pitchFamily="18" charset="0"/>
                <a:cs typeface="Times New Roman" panose="02020603050405020304" pitchFamily="18" charset="0"/>
              </a:rPr>
              <a:t> with D-</a:t>
            </a:r>
            <a:r>
              <a:rPr lang="en-US" sz="2400" dirty="0" err="1">
                <a:latin typeface="Times New Roman" panose="02020603050405020304" pitchFamily="18" charset="0"/>
                <a:cs typeface="Times New Roman" panose="02020603050405020304" pitchFamily="18" charset="0"/>
              </a:rPr>
              <a:t>Leu5</a:t>
            </a:r>
            <a:r>
              <a:rPr lang="en-US" sz="2400" dirty="0">
                <a:latin typeface="Times New Roman" panose="02020603050405020304" pitchFamily="18" charset="0"/>
                <a:cs typeface="Times New Roman" panose="02020603050405020304" pitchFamily="18" charset="0"/>
              </a:rPr>
              <a:t> produces the peptide known as D-</a:t>
            </a:r>
            <a:r>
              <a:rPr lang="en-US" sz="2400" dirty="0" err="1">
                <a:latin typeface="Times New Roman" panose="02020603050405020304" pitchFamily="18" charset="0"/>
                <a:cs typeface="Times New Roman" panose="02020603050405020304" pitchFamily="18" charset="0"/>
              </a:rPr>
              <a:t>Ala2</a:t>
            </a:r>
            <a:r>
              <a:rPr lang="en-US" sz="2400" dirty="0">
                <a:latin typeface="Times New Roman" panose="02020603050405020304" pitchFamily="18" charset="0"/>
                <a:cs typeface="Times New Roman" panose="02020603050405020304" pitchFamily="18" charset="0"/>
              </a:rPr>
              <a:t>, D-</a:t>
            </a:r>
            <a:r>
              <a:rPr lang="en-US" sz="2400" dirty="0" err="1">
                <a:latin typeface="Times New Roman" panose="02020603050405020304" pitchFamily="18" charset="0"/>
                <a:cs typeface="Times New Roman" panose="02020603050405020304" pitchFamily="18" charset="0"/>
              </a:rPr>
              <a:t>Leu5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enkephalin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DADLE</a:t>
            </a:r>
            <a:r>
              <a:rPr lang="en-US" sz="2400" dirty="0">
                <a:latin typeface="Times New Roman" panose="02020603050405020304" pitchFamily="18" charset="0"/>
                <a:cs typeface="Times New Roman" panose="02020603050405020304" pitchFamily="18" charset="0"/>
              </a:rPr>
              <a:t>), which is commonly used as a selective δ-agonist</a:t>
            </a:r>
          </a:p>
          <a:p>
            <a:pPr algn="ctr"/>
            <a:endParaRPr lang="en-US" dirty="0"/>
          </a:p>
        </p:txBody>
      </p:sp>
    </p:spTree>
    <p:extLst>
      <p:ext uri="{BB962C8B-B14F-4D97-AF65-F5344CB8AC3E}">
        <p14:creationId xmlns:p14="http://schemas.microsoft.com/office/powerpoint/2010/main" val="23695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a:buNone/>
            </a:pPr>
            <a:endParaRPr lang="en-US" b="1" i="1" dirty="0" smtClean="0">
              <a:solidFill>
                <a:srgbClr val="FF0000"/>
              </a:solidFill>
            </a:endParaRPr>
          </a:p>
          <a:p>
            <a:pPr marL="0" indent="0" algn="ctr">
              <a:buNone/>
            </a:pPr>
            <a:endParaRPr lang="en-US" b="1" i="1" dirty="0">
              <a:solidFill>
                <a:srgbClr val="FF0000"/>
              </a:solidFill>
            </a:endParaRPr>
          </a:p>
          <a:p>
            <a:pPr marL="0" indent="0" algn="ctr">
              <a:buNone/>
            </a:pPr>
            <a:r>
              <a:rPr lang="en-US" b="1" i="1" dirty="0" smtClean="0">
                <a:solidFill>
                  <a:srgbClr val="FF0000"/>
                </a:solidFill>
                <a:latin typeface="Times New Roman" panose="02020603050405020304" pitchFamily="18" charset="0"/>
                <a:cs typeface="Times New Roman" panose="02020603050405020304" pitchFamily="18" charset="0"/>
              </a:rPr>
              <a:t>GLY3</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Almost all changes to this amino acid result in a drop in potency, unless they are also accompanied by another change such as replacing the </a:t>
            </a:r>
            <a:r>
              <a:rPr lang="en-US" sz="2400" dirty="0" err="1">
                <a:latin typeface="Times New Roman" panose="02020603050405020304" pitchFamily="18" charset="0"/>
                <a:cs typeface="Times New Roman" panose="02020603050405020304" pitchFamily="18" charset="0"/>
              </a:rPr>
              <a:t>Gly2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D-</a:t>
            </a:r>
            <a:r>
              <a:rPr lang="en-US" sz="2400" dirty="0" err="1">
                <a:latin typeface="Times New Roman" panose="02020603050405020304" pitchFamily="18" charset="0"/>
                <a:cs typeface="Times New Roman" panose="02020603050405020304" pitchFamily="18" charset="0"/>
              </a:rPr>
              <a:t>Ala2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p>
          <a:p>
            <a:pPr marL="0" indent="0" algn="ctr">
              <a:buNone/>
            </a:pPr>
            <a:r>
              <a:rPr lang="en-US" b="1" i="1" dirty="0" err="1">
                <a:solidFill>
                  <a:srgbClr val="FF0000"/>
                </a:solidFill>
                <a:latin typeface="Times New Roman" panose="02020603050405020304" pitchFamily="18" charset="0"/>
                <a:cs typeface="Times New Roman" panose="02020603050405020304" pitchFamily="18" charset="0"/>
              </a:rPr>
              <a:t>PHE4</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aromatic nature of the fourth residue is required for high activity.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combined with the D-</a:t>
            </a:r>
            <a:r>
              <a:rPr lang="en-US" sz="2400" dirty="0" err="1">
                <a:latin typeface="Times New Roman" panose="02020603050405020304" pitchFamily="18" charset="0"/>
                <a:cs typeface="Times New Roman" panose="02020603050405020304" pitchFamily="18" charset="0"/>
              </a:rPr>
              <a:t>Ala2</a:t>
            </a:r>
            <a:r>
              <a:rPr lang="en-US" sz="2400" dirty="0">
                <a:latin typeface="Times New Roman" panose="02020603050405020304" pitchFamily="18" charset="0"/>
                <a:cs typeface="Times New Roman" panose="02020603050405020304" pitchFamily="18" charset="0"/>
              </a:rPr>
              <a:t> replacement, the addition of an electron withdrawing, lipophilic substituent (e.g., </a:t>
            </a:r>
            <a:r>
              <a:rPr lang="en-US" sz="2400" dirty="0" err="1">
                <a:latin typeface="Times New Roman" panose="02020603050405020304" pitchFamily="18" charset="0"/>
                <a:cs typeface="Times New Roman" panose="02020603050405020304" pitchFamily="18" charset="0"/>
              </a:rPr>
              <a:t>NO2</a:t>
            </a:r>
            <a:r>
              <a:rPr lang="en-US" sz="2400" dirty="0">
                <a:latin typeface="Times New Roman" panose="02020603050405020304" pitchFamily="18" charset="0"/>
                <a:cs typeface="Times New Roman" panose="02020603050405020304" pitchFamily="18" charset="0"/>
              </a:rPr>
              <a:t>, Cl, and Br) in the </a:t>
            </a:r>
            <a:r>
              <a:rPr lang="en-US" sz="2400" dirty="0" err="1">
                <a:latin typeface="Times New Roman" panose="02020603050405020304" pitchFamily="18" charset="0"/>
                <a:cs typeface="Times New Roman" panose="02020603050405020304" pitchFamily="18" charset="0"/>
              </a:rPr>
              <a:t>para</a:t>
            </a:r>
            <a:r>
              <a:rPr lang="en-US" sz="2400" dirty="0">
                <a:latin typeface="Times New Roman" panose="02020603050405020304" pitchFamily="18" charset="0"/>
                <a:cs typeface="Times New Roman" panose="02020603050405020304" pitchFamily="18" charset="0"/>
              </a:rPr>
              <a:t> position of </a:t>
            </a:r>
            <a:r>
              <a:rPr lang="en-US" sz="2400" dirty="0" err="1">
                <a:latin typeface="Times New Roman" panose="02020603050405020304" pitchFamily="18" charset="0"/>
                <a:cs typeface="Times New Roman" panose="02020603050405020304" pitchFamily="18" charset="0"/>
              </a:rPr>
              <a:t>Phe4</a:t>
            </a:r>
            <a:r>
              <a:rPr lang="en-US" sz="2400" dirty="0">
                <a:latin typeface="Times New Roman" panose="02020603050405020304" pitchFamily="18" charset="0"/>
                <a:cs typeface="Times New Roman" panose="02020603050405020304" pitchFamily="18" charset="0"/>
              </a:rPr>
              <a:t> greatly increases activity.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Para substitutions with electron donating, hydrophilic functional groups (e.g., </a:t>
            </a:r>
            <a:r>
              <a:rPr lang="en-US" sz="2400" dirty="0" err="1">
                <a:latin typeface="Times New Roman" panose="02020603050405020304" pitchFamily="18" charset="0"/>
                <a:cs typeface="Times New Roman" panose="02020603050405020304" pitchFamily="18" charset="0"/>
              </a:rPr>
              <a:t>NH2</a:t>
            </a:r>
            <a:r>
              <a:rPr lang="en-US" sz="2400" dirty="0">
                <a:latin typeface="Times New Roman" panose="02020603050405020304" pitchFamily="18" charset="0"/>
                <a:cs typeface="Times New Roman" panose="02020603050405020304" pitchFamily="18" charset="0"/>
              </a:rPr>
              <a:t> and OH) abolish activity</a:t>
            </a:r>
            <a:r>
              <a:rPr lang="en-US" sz="2400" dirty="0" smtClean="0">
                <a:latin typeface="Times New Roman" panose="02020603050405020304" pitchFamily="18" charset="0"/>
                <a:cs typeface="Times New Roman" panose="02020603050405020304" pitchFamily="18" charset="0"/>
              </a:rPr>
              <a:t>.</a:t>
            </a:r>
          </a:p>
          <a:p>
            <a:pPr marL="0" indent="0" algn="ctr">
              <a:buNone/>
            </a:pPr>
            <a:r>
              <a:rPr lang="en-US" sz="2400" b="1" i="1" dirty="0" err="1">
                <a:solidFill>
                  <a:srgbClr val="FF0000"/>
                </a:solidFill>
                <a:latin typeface="Times New Roman" panose="02020603050405020304" pitchFamily="18" charset="0"/>
                <a:cs typeface="Times New Roman" panose="02020603050405020304" pitchFamily="18" charset="0"/>
              </a:rPr>
              <a:t>MET5</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LEU5</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Position 5 appears to tolerate more residue changes than the other positions.</a:t>
            </a:r>
          </a:p>
          <a:p>
            <a:r>
              <a:rPr lang="en-US" sz="2400" dirty="0">
                <a:latin typeface="Times New Roman" panose="02020603050405020304" pitchFamily="18" charset="0"/>
                <a:cs typeface="Times New Roman" panose="02020603050405020304" pitchFamily="18" charset="0"/>
              </a:rPr>
              <a:t>Many amino acid substitutions at this position maintain activity (e.g., </a:t>
            </a:r>
            <a:r>
              <a:rPr lang="en-US" sz="2400" dirty="0" err="1">
                <a:latin typeface="Times New Roman" panose="02020603050405020304" pitchFamily="18" charset="0"/>
                <a:cs typeface="Times New Roman" panose="02020603050405020304" pitchFamily="18" charset="0"/>
              </a:rPr>
              <a:t>Ala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Phe</a:t>
            </a:r>
            <a:r>
              <a:rPr lang="en-US" sz="2400" dirty="0">
                <a:latin typeface="Times New Roman" panose="02020603050405020304" pitchFamily="18" charset="0"/>
                <a:cs typeface="Times New Roman" panose="02020603050405020304" pitchFamily="18" charset="0"/>
              </a:rPr>
              <a:t>, Pro). </a:t>
            </a: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9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endParaRPr lang="en-US" sz="2800" dirty="0" smtClean="0"/>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pituitary gland, hypothalamus, and the adrenal medulla all produce various opioid peptides.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Many of these materials were found to be fragments of β </a:t>
            </a:r>
            <a:r>
              <a:rPr lang="en-US" sz="2800" dirty="0" err="1">
                <a:latin typeface="Times New Roman" panose="02020603050405020304" pitchFamily="18" charset="0"/>
                <a:cs typeface="Times New Roman" panose="02020603050405020304" pitchFamily="18" charset="0"/>
              </a:rPr>
              <a:t>lipotropin</a:t>
            </a:r>
            <a:r>
              <a:rPr lang="en-US" sz="2800" dirty="0">
                <a:latin typeface="Times New Roman" panose="02020603050405020304" pitchFamily="18" charset="0"/>
                <a:cs typeface="Times New Roman" panose="02020603050405020304" pitchFamily="18" charset="0"/>
              </a:rPr>
              <a:t> (β - </a:t>
            </a:r>
            <a:r>
              <a:rPr lang="en-US" sz="2800" dirty="0" err="1">
                <a:latin typeface="Times New Roman" panose="02020603050405020304" pitchFamily="18" charset="0"/>
                <a:cs typeface="Times New Roman" panose="02020603050405020304" pitchFamily="18" charset="0"/>
              </a:rPr>
              <a:t>LPT</a:t>
            </a:r>
            <a:r>
              <a:rPr lang="en-US" sz="2800" dirty="0">
                <a:latin typeface="Times New Roman" panose="02020603050405020304" pitchFamily="18" charset="0"/>
                <a:cs typeface="Times New Roman" panose="02020603050405020304" pitchFamily="18" charset="0"/>
              </a:rPr>
              <a:t>) a 91 amino acid peptide.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fraction containing amino acids 61–91 is designated </a:t>
            </a:r>
            <a:r>
              <a:rPr lang="en-US" sz="2800" dirty="0">
                <a:solidFill>
                  <a:schemeClr val="accent1"/>
                </a:solidFill>
                <a:latin typeface="Times New Roman" panose="02020603050405020304" pitchFamily="18" charset="0"/>
                <a:cs typeface="Times New Roman" panose="02020603050405020304" pitchFamily="18" charset="0"/>
              </a:rPr>
              <a:t>β -endorphin </a:t>
            </a:r>
            <a:endParaRPr lang="en-US" sz="2800" dirty="0" smtClean="0">
              <a:solidFill>
                <a:schemeClr val="accent1"/>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much more potent than the </a:t>
            </a:r>
            <a:r>
              <a:rPr lang="en-US" sz="2800" dirty="0" err="1">
                <a:latin typeface="Times New Roman" panose="02020603050405020304" pitchFamily="18" charset="0"/>
                <a:cs typeface="Times New Roman" panose="02020603050405020304" pitchFamily="18" charset="0"/>
              </a:rPr>
              <a:t>enkephalins</a:t>
            </a:r>
            <a:r>
              <a:rPr lang="en-US" sz="2800" dirty="0">
                <a:latin typeface="Times New Roman" panose="02020603050405020304" pitchFamily="18" charset="0"/>
                <a:cs typeface="Times New Roman" panose="02020603050405020304" pitchFamily="18" charset="0"/>
              </a:rPr>
              <a:t> in both </a:t>
            </a:r>
            <a:r>
              <a:rPr lang="en-US" sz="2800" i="1" dirty="0">
                <a:latin typeface="Times New Roman" panose="02020603050405020304" pitchFamily="18" charset="0"/>
                <a:cs typeface="Times New Roman" panose="02020603050405020304" pitchFamily="18" charset="0"/>
              </a:rPr>
              <a:t>in vivo</a:t>
            </a:r>
            <a:r>
              <a:rPr lang="en-US" sz="2800" dirty="0">
                <a:latin typeface="Times New Roman" panose="02020603050405020304" pitchFamily="18" charset="0"/>
                <a:cs typeface="Times New Roman" panose="02020603050405020304" pitchFamily="18" charset="0"/>
              </a:rPr>
              <a:t> and </a:t>
            </a:r>
            <a:r>
              <a:rPr lang="en-US" sz="2800" i="1" dirty="0">
                <a:latin typeface="Times New Roman" panose="02020603050405020304" pitchFamily="18" charset="0"/>
                <a:cs typeface="Times New Roman" panose="02020603050405020304" pitchFamily="18" charset="0"/>
              </a:rPr>
              <a:t>in vitro</a:t>
            </a:r>
            <a:r>
              <a:rPr lang="en-US" sz="2800" dirty="0">
                <a:latin typeface="Times New Roman" panose="02020603050405020304" pitchFamily="18" charset="0"/>
                <a:cs typeface="Times New Roman" panose="02020603050405020304" pitchFamily="18" charset="0"/>
              </a:rPr>
              <a:t> tests</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Some examples of endogenous opioid peptides:</a:t>
            </a:r>
          </a:p>
          <a:p>
            <a:r>
              <a:rPr lang="en-US" sz="2800" dirty="0">
                <a:solidFill>
                  <a:schemeClr val="accent1"/>
                </a:solidFill>
                <a:latin typeface="Times New Roman" panose="02020603050405020304" pitchFamily="18" charset="0"/>
                <a:cs typeface="Times New Roman" panose="02020603050405020304" pitchFamily="18" charset="0"/>
              </a:rPr>
              <a:t>β Endorphin, </a:t>
            </a:r>
            <a:r>
              <a:rPr lang="en-US" sz="2800" dirty="0" err="1">
                <a:solidFill>
                  <a:schemeClr val="accent1"/>
                </a:solidFill>
                <a:latin typeface="Times New Roman" panose="02020603050405020304" pitchFamily="18" charset="0"/>
                <a:cs typeface="Times New Roman" panose="02020603050405020304" pitchFamily="18" charset="0"/>
              </a:rPr>
              <a:t>Endomorphin</a:t>
            </a:r>
            <a:r>
              <a:rPr lang="en-US" sz="2800" dirty="0">
                <a:solidFill>
                  <a:schemeClr val="accent1"/>
                </a:solidFill>
                <a:latin typeface="Times New Roman" panose="02020603050405020304" pitchFamily="18" charset="0"/>
                <a:cs typeface="Times New Roman" panose="02020603050405020304" pitchFamily="18" charset="0"/>
              </a:rPr>
              <a:t>-1, </a:t>
            </a:r>
            <a:r>
              <a:rPr lang="en-US" sz="2800" dirty="0" err="1">
                <a:solidFill>
                  <a:schemeClr val="accent1"/>
                </a:solidFill>
                <a:latin typeface="Times New Roman" panose="02020603050405020304" pitchFamily="18" charset="0"/>
                <a:cs typeface="Times New Roman" panose="02020603050405020304" pitchFamily="18" charset="0"/>
              </a:rPr>
              <a:t>Endomorphin</a:t>
            </a:r>
            <a:r>
              <a:rPr lang="en-US" sz="2800" dirty="0">
                <a:solidFill>
                  <a:schemeClr val="accent1"/>
                </a:solidFill>
                <a:latin typeface="Times New Roman" panose="02020603050405020304" pitchFamily="18" charset="0"/>
                <a:cs typeface="Times New Roman" panose="02020603050405020304" pitchFamily="18" charset="0"/>
              </a:rPr>
              <a:t>-2, </a:t>
            </a:r>
            <a:r>
              <a:rPr lang="en-US" sz="2800" dirty="0" err="1">
                <a:solidFill>
                  <a:schemeClr val="accent1"/>
                </a:solidFill>
                <a:latin typeface="Times New Roman" panose="02020603050405020304" pitchFamily="18" charset="0"/>
                <a:cs typeface="Times New Roman" panose="02020603050405020304" pitchFamily="18" charset="0"/>
              </a:rPr>
              <a:t>Dynorphin</a:t>
            </a:r>
            <a:r>
              <a:rPr lang="en-US" sz="2800" dirty="0">
                <a:solidFill>
                  <a:schemeClr val="accent1"/>
                </a:solidFill>
                <a:latin typeface="Times New Roman" panose="02020603050405020304" pitchFamily="18" charset="0"/>
                <a:cs typeface="Times New Roman" panose="02020603050405020304" pitchFamily="18" charset="0"/>
              </a:rPr>
              <a:t>, α-</a:t>
            </a:r>
            <a:r>
              <a:rPr lang="en-US" sz="2800" dirty="0" err="1">
                <a:solidFill>
                  <a:schemeClr val="accent1"/>
                </a:solidFill>
                <a:latin typeface="Times New Roman" panose="02020603050405020304" pitchFamily="18" charset="0"/>
                <a:cs typeface="Times New Roman" panose="02020603050405020304" pitchFamily="18" charset="0"/>
              </a:rPr>
              <a:t>Neoendorphin</a:t>
            </a:r>
            <a:r>
              <a:rPr lang="en-US" sz="2800" dirty="0">
                <a:solidFill>
                  <a:schemeClr val="accent1"/>
                </a:solidFill>
                <a:latin typeface="Times New Roman" panose="02020603050405020304" pitchFamily="18" charset="0"/>
                <a:cs typeface="Times New Roman" panose="02020603050405020304" pitchFamily="18" charset="0"/>
              </a:rPr>
              <a:t>, β-</a:t>
            </a:r>
            <a:r>
              <a:rPr lang="en-US" sz="2800" dirty="0" err="1">
                <a:solidFill>
                  <a:schemeClr val="accent1"/>
                </a:solidFill>
                <a:latin typeface="Times New Roman" panose="02020603050405020304" pitchFamily="18" charset="0"/>
                <a:cs typeface="Times New Roman" panose="02020603050405020304" pitchFamily="18" charset="0"/>
              </a:rPr>
              <a:t>Neoendorphin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Nociceptin</a:t>
            </a:r>
            <a:r>
              <a:rPr lang="en-US" sz="2800" dirty="0">
                <a:solidFill>
                  <a:schemeClr val="accent1"/>
                </a:solidFill>
                <a:latin typeface="Times New Roman" panose="02020603050405020304" pitchFamily="18" charset="0"/>
                <a:cs typeface="Times New Roman" panose="02020603050405020304" pitchFamily="18" charset="0"/>
              </a:rPr>
              <a:t>, and </a:t>
            </a:r>
            <a:r>
              <a:rPr lang="en-US" sz="2800" dirty="0" err="1">
                <a:solidFill>
                  <a:schemeClr val="accent1"/>
                </a:solidFill>
                <a:latin typeface="Times New Roman" panose="02020603050405020304" pitchFamily="18" charset="0"/>
                <a:cs typeface="Times New Roman" panose="02020603050405020304" pitchFamily="18" charset="0"/>
              </a:rPr>
              <a:t>Orphanin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FQ</a:t>
            </a:r>
            <a:r>
              <a:rPr lang="en-US" sz="2800" dirty="0">
                <a:solidFill>
                  <a:schemeClr val="accent1"/>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7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458</TotalTime>
  <Words>2055</Words>
  <Application>Microsoft Office PowerPoint</Application>
  <PresentationFormat>On-screen Show (4:3)</PresentationFormat>
  <Paragraphs>269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Austin</vt:lpstr>
      <vt:lpstr>PowerPoint Presentation</vt:lpstr>
      <vt:lpstr>PowerPoint Presentation</vt:lpstr>
      <vt:lpstr>PowerPoint Presentation</vt:lpstr>
      <vt:lpstr>Three-step analgesic 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dc:creator>
  <cp:lastModifiedBy>Windows User</cp:lastModifiedBy>
  <cp:revision>34</cp:revision>
  <dcterms:created xsi:type="dcterms:W3CDTF">2006-08-16T00:00:00Z</dcterms:created>
  <dcterms:modified xsi:type="dcterms:W3CDTF">2018-12-25T20:30:39Z</dcterms:modified>
</cp:coreProperties>
</file>