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7" r:id="rId2"/>
    <p:sldId id="258" r:id="rId3"/>
    <p:sldId id="261" r:id="rId4"/>
    <p:sldId id="259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7" d="100"/>
          <a:sy n="47" d="100"/>
        </p:scale>
        <p:origin x="-136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FC8062-281C-47B8-ACDE-2FCABB8C7022}" type="datetimeFigureOut">
              <a:rPr lang="ar-EG" smtClean="0"/>
              <a:t>10/02/1440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CC503E-4EB8-4B8C-93AA-0A76DD81CE6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C8062-281C-47B8-ACDE-2FCABB8C7022}" type="datetimeFigureOut">
              <a:rPr lang="ar-EG" smtClean="0"/>
              <a:t>10/02/1440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503E-4EB8-4B8C-93AA-0A76DD81CE6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C8062-281C-47B8-ACDE-2FCABB8C7022}" type="datetimeFigureOut">
              <a:rPr lang="ar-EG" smtClean="0"/>
              <a:t>10/02/1440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503E-4EB8-4B8C-93AA-0A76DD81CE6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C8062-281C-47B8-ACDE-2FCABB8C7022}" type="datetimeFigureOut">
              <a:rPr lang="ar-EG" smtClean="0"/>
              <a:t>10/02/1440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503E-4EB8-4B8C-93AA-0A76DD81CE6A}" type="slidenum">
              <a:rPr lang="ar-EG" smtClean="0"/>
              <a:t>‹#›</a:t>
            </a:fld>
            <a:endParaRPr lang="ar-E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C8062-281C-47B8-ACDE-2FCABB8C7022}" type="datetimeFigureOut">
              <a:rPr lang="ar-EG" smtClean="0"/>
              <a:t>10/02/1440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503E-4EB8-4B8C-93AA-0A76DD81CE6A}" type="slidenum">
              <a:rPr lang="ar-EG" smtClean="0"/>
              <a:t>‹#›</a:t>
            </a:fld>
            <a:endParaRPr lang="ar-E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C8062-281C-47B8-ACDE-2FCABB8C7022}" type="datetimeFigureOut">
              <a:rPr lang="ar-EG" smtClean="0"/>
              <a:t>10/02/1440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503E-4EB8-4B8C-93AA-0A76DD81CE6A}" type="slidenum">
              <a:rPr lang="ar-EG" smtClean="0"/>
              <a:t>‹#›</a:t>
            </a:fld>
            <a:endParaRPr lang="ar-E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C8062-281C-47B8-ACDE-2FCABB8C7022}" type="datetimeFigureOut">
              <a:rPr lang="ar-EG" smtClean="0"/>
              <a:t>10/02/1440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503E-4EB8-4B8C-93AA-0A76DD81CE6A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C8062-281C-47B8-ACDE-2FCABB8C7022}" type="datetimeFigureOut">
              <a:rPr lang="ar-EG" smtClean="0"/>
              <a:t>10/02/1440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503E-4EB8-4B8C-93AA-0A76DD81CE6A}" type="slidenum">
              <a:rPr lang="ar-EG" smtClean="0"/>
              <a:t>‹#›</a:t>
            </a:fld>
            <a:endParaRPr lang="ar-E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FC8062-281C-47B8-ACDE-2FCABB8C7022}" type="datetimeFigureOut">
              <a:rPr lang="ar-EG" smtClean="0"/>
              <a:t>10/02/1440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503E-4EB8-4B8C-93AA-0A76DD81CE6A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FC8062-281C-47B8-ACDE-2FCABB8C7022}" type="datetimeFigureOut">
              <a:rPr lang="ar-EG" smtClean="0"/>
              <a:t>10/02/1440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CC503E-4EB8-4B8C-93AA-0A76DD81CE6A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FC8062-281C-47B8-ACDE-2FCABB8C7022}" type="datetimeFigureOut">
              <a:rPr lang="ar-EG" smtClean="0"/>
              <a:t>10/02/1440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CC503E-4EB8-4B8C-93AA-0A76DD81CE6A}" type="slidenum">
              <a:rPr lang="ar-EG" smtClean="0"/>
              <a:t>‹#›</a:t>
            </a:fld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FC8062-281C-47B8-ACDE-2FCABB8C7022}" type="datetimeFigureOut">
              <a:rPr lang="ar-EG" smtClean="0"/>
              <a:t>10/02/1440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CC503E-4EB8-4B8C-93AA-0A76DD81CE6A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6323"/>
            <a:ext cx="8229600" cy="10715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Prepared by:</a:t>
            </a:r>
          </a:p>
          <a:p>
            <a:pPr algn="ctr"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Assist .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Lect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Rasha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Saadi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Abbas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IQ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ar-E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225932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Diarrhea and Constipation</a:t>
            </a:r>
            <a:endParaRPr lang="ar-EG" sz="4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 err="1" smtClean="0"/>
              <a:t>Ispaghula</a:t>
            </a:r>
            <a:r>
              <a:rPr lang="en-US" dirty="0" smtClean="0"/>
              <a:t> husk</a:t>
            </a:r>
            <a:endParaRPr lang="ar-EG" dirty="0"/>
          </a:p>
        </p:txBody>
      </p:sp>
      <p:pic>
        <p:nvPicPr>
          <p:cNvPr id="4" name="Picture 2" descr="https://www.mims.com/resources/drugs/Thailand/pic/Fybogel%20powd%20for%20oral%20soln%203.5%20g0f98c9cf-4e50-40ab-a29b-9fab001e5b5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428737"/>
            <a:ext cx="3349326" cy="4104480"/>
          </a:xfrm>
          <a:prstGeom prst="rect">
            <a:avLst/>
          </a:prstGeom>
          <a:noFill/>
        </p:spPr>
      </p:pic>
      <p:pic>
        <p:nvPicPr>
          <p:cNvPr id="5" name="Picture 4" descr="http://www.multipharmacy.com/images/D/5000158063464_IMA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396" y="1480276"/>
            <a:ext cx="4276446" cy="4276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Sterculia</a:t>
            </a:r>
            <a:r>
              <a:rPr lang="en-US" dirty="0" smtClean="0"/>
              <a:t> with </a:t>
            </a:r>
            <a:r>
              <a:rPr lang="en-US" dirty="0" err="1" smtClean="0"/>
              <a:t>Frangula</a:t>
            </a:r>
            <a:endParaRPr lang="ar-EG" dirty="0"/>
          </a:p>
        </p:txBody>
      </p:sp>
      <p:pic>
        <p:nvPicPr>
          <p:cNvPr id="4" name="Picture 2" descr="https://www.drugexp.com/images/medicine/Normacol_Plus_Granules_7gm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571612"/>
            <a:ext cx="4357718" cy="4714908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7147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Agiolax</a:t>
            </a:r>
            <a:endParaRPr lang="ar-EG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71678"/>
            <a:ext cx="30975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 descr="ÙØªÙØ¬Ø© Ø¨Ø­Ø« Ø§ÙØµÙØ± Ø¹Ù âªagiolaxâ¬â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3000364" cy="3850132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928926" y="2071678"/>
            <a:ext cx="2643206" cy="385765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Seeds of </a:t>
            </a:r>
            <a:r>
              <a:rPr lang="en-US" sz="2000" b="1" dirty="0" err="1" smtClean="0">
                <a:solidFill>
                  <a:schemeClr val="tx2"/>
                </a:solidFill>
                <a:cs typeface="+mn-cs"/>
              </a:rPr>
              <a:t>Plantago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cs typeface="+mn-cs"/>
              </a:rPr>
              <a:t>ovata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 52.0 g</a:t>
            </a:r>
            <a:br>
              <a:rPr lang="en-US" sz="2000" b="1" dirty="0" smtClean="0">
                <a:solidFill>
                  <a:schemeClr val="tx2"/>
                </a:solidFill>
                <a:cs typeface="+mn-cs"/>
              </a:rPr>
            </a:br>
            <a:r>
              <a:rPr lang="en-US" sz="2000" b="1" dirty="0" err="1" smtClean="0">
                <a:solidFill>
                  <a:schemeClr val="tx2"/>
                </a:solidFill>
                <a:cs typeface="+mn-cs"/>
              </a:rPr>
              <a:t>Isphagula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 husk 2.2 g</a:t>
            </a:r>
            <a:br>
              <a:rPr lang="en-US" sz="2000" b="1" dirty="0" smtClean="0">
                <a:solidFill>
                  <a:schemeClr val="tx2"/>
                </a:solidFill>
                <a:cs typeface="+mn-cs"/>
              </a:rPr>
            </a:br>
            <a:r>
              <a:rPr lang="en-US" sz="2000" b="1" dirty="0" err="1" smtClean="0">
                <a:solidFill>
                  <a:schemeClr val="tx2"/>
                </a:solidFill>
                <a:cs typeface="+mn-cs"/>
              </a:rPr>
              <a:t>Tinnevelly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cs typeface="+mn-cs"/>
              </a:rPr>
              <a:t>Senna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 pods 12.4 g</a:t>
            </a:r>
            <a:r>
              <a:rPr lang="en-US" sz="2000" b="1" dirty="0" smtClean="0">
                <a:solidFill>
                  <a:schemeClr val="tx2"/>
                </a:solidFill>
              </a:rPr>
              <a:t/>
            </a:r>
            <a:br>
              <a:rPr lang="en-US" sz="2000" b="1" dirty="0" smtClean="0">
                <a:solidFill>
                  <a:schemeClr val="tx2"/>
                </a:solidFill>
              </a:rPr>
            </a:br>
            <a:endParaRPr lang="ar-IQ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1048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Osmotic Laxative</a:t>
            </a:r>
            <a:endParaRPr lang="ar-E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Lactulose</a:t>
            </a:r>
            <a:endParaRPr lang="ar-EG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643050"/>
            <a:ext cx="4572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 err="1" smtClean="0"/>
              <a:t>Movicol</a:t>
            </a:r>
            <a:endParaRPr lang="ar-EG" dirty="0"/>
          </a:p>
        </p:txBody>
      </p:sp>
      <p:sp>
        <p:nvSpPr>
          <p:cNvPr id="5" name="Rectangle 4"/>
          <p:cNvSpPr/>
          <p:nvPr/>
        </p:nvSpPr>
        <p:spPr>
          <a:xfrm>
            <a:off x="4857752" y="5072075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err="1" smtClean="0"/>
              <a:t>Macrogol</a:t>
            </a:r>
            <a:r>
              <a:rPr lang="en-US" sz="2000" b="1" dirty="0" smtClean="0"/>
              <a:t> 3350</a:t>
            </a:r>
          </a:p>
          <a:p>
            <a:pPr algn="l" rtl="0"/>
            <a:r>
              <a:rPr lang="en-US" sz="2000" b="1" dirty="0" smtClean="0"/>
              <a:t>Sodium chloride</a:t>
            </a:r>
          </a:p>
          <a:p>
            <a:pPr algn="l" rtl="0"/>
            <a:r>
              <a:rPr lang="en-US" sz="2000" b="1" dirty="0" smtClean="0"/>
              <a:t>Sodium bicarbonate</a:t>
            </a:r>
          </a:p>
          <a:p>
            <a:pPr algn="l" rtl="0"/>
            <a:r>
              <a:rPr lang="en-US" sz="2000" b="1" dirty="0" smtClean="0"/>
              <a:t>Potassium chloride</a:t>
            </a:r>
          </a:p>
        </p:txBody>
      </p:sp>
      <p:pic>
        <p:nvPicPr>
          <p:cNvPr id="28674" name="Picture 2" descr="ÙØªÙØ¬Ø© Ø¨Ø­Ø« Ø§ÙØµÙØ± Ø¹Ù âªmovicolâ¬â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857364"/>
            <a:ext cx="2143125" cy="2857520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22860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 err="1" smtClean="0"/>
              <a:t>Diarhhoea</a:t>
            </a:r>
            <a:endParaRPr lang="ar-EG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ORT or ORS</a:t>
            </a:r>
            <a:endParaRPr lang="ar-EG" dirty="0"/>
          </a:p>
        </p:txBody>
      </p:sp>
      <p:pic>
        <p:nvPicPr>
          <p:cNvPr id="4" name="Picture 2" descr="https://edc2.healthtap.com/ht-staging/user_answer/avatars/299745/large/open-uri20120714-22947-763hwq.jpeg?13865548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4572032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Pectokoalin</a:t>
            </a:r>
            <a:endParaRPr lang="ar-EG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3786214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 err="1" smtClean="0"/>
              <a:t>Loperamide</a:t>
            </a:r>
            <a:endParaRPr lang="ar-EG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357430"/>
            <a:ext cx="221457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 descr="ÙØªÙØ¬Ø© Ø¨Ø­Ø« Ø§ÙØµÙØ± Ø¹Ù âªIMODIUMâ¬â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786214" cy="2952729"/>
          </a:xfrm>
          <a:prstGeom prst="rect">
            <a:avLst/>
          </a:prstGeom>
          <a:noFill/>
        </p:spPr>
      </p:pic>
      <p:pic>
        <p:nvPicPr>
          <p:cNvPr id="31750" name="Picture 6" descr="ÙØªÙØ¬Ø© Ø¨Ø­Ø« Ø§ÙØµÙØ± Ø¹Ù âªIMODIUMâ¬â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928802"/>
            <a:ext cx="2143140" cy="3829024"/>
          </a:xfrm>
          <a:prstGeom prst="rect">
            <a:avLst/>
          </a:prstGeom>
          <a:noFill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29066"/>
            <a:ext cx="373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 rtl="0">
              <a:buNone/>
            </a:pPr>
            <a:r>
              <a:rPr lang="en-US" sz="2800" u="sng" dirty="0" smtClean="0"/>
              <a:t>Treatment Options:</a:t>
            </a:r>
          </a:p>
          <a:p>
            <a:pPr algn="just">
              <a:buNone/>
            </a:pPr>
            <a:endParaRPr lang="ar-EG" dirty="0" smtClean="0"/>
          </a:p>
          <a:p>
            <a:pPr algn="just" rtl="0">
              <a:buNone/>
            </a:pPr>
            <a:r>
              <a:rPr lang="en-US" dirty="0" smtClean="0"/>
              <a:t>1. Stimulant laxatives (e.g. </a:t>
            </a:r>
            <a:r>
              <a:rPr lang="en-US" dirty="0" err="1" smtClean="0"/>
              <a:t>sennosides</a:t>
            </a:r>
            <a:r>
              <a:rPr lang="en-US" dirty="0" smtClean="0"/>
              <a:t> and </a:t>
            </a:r>
            <a:r>
              <a:rPr lang="en-US" dirty="0" err="1" smtClean="0"/>
              <a:t>bisacodyl</a:t>
            </a:r>
            <a:r>
              <a:rPr lang="en-US" dirty="0" smtClean="0"/>
              <a:t>) </a:t>
            </a:r>
          </a:p>
          <a:p>
            <a:pPr algn="just">
              <a:buNone/>
            </a:pPr>
            <a:endParaRPr lang="ar-EG" dirty="0" smtClean="0"/>
          </a:p>
          <a:p>
            <a:pPr algn="just" rtl="0">
              <a:buNone/>
            </a:pPr>
            <a:r>
              <a:rPr lang="en-US" dirty="0" smtClean="0"/>
              <a:t>2. Bulk laxatives (e.g. </a:t>
            </a:r>
            <a:r>
              <a:rPr lang="en-US" dirty="0" err="1" smtClean="0"/>
              <a:t>ispaghula</a:t>
            </a:r>
            <a:r>
              <a:rPr lang="en-US" dirty="0" smtClean="0"/>
              <a:t>, methylcellulose and </a:t>
            </a:r>
            <a:r>
              <a:rPr lang="en-US" dirty="0" err="1" smtClean="0"/>
              <a:t>sterculia</a:t>
            </a:r>
            <a:r>
              <a:rPr lang="en-US" dirty="0" smtClean="0"/>
              <a:t>) </a:t>
            </a:r>
          </a:p>
          <a:p>
            <a:pPr algn="just">
              <a:buNone/>
            </a:pPr>
            <a:endParaRPr lang="ar-EG" dirty="0" smtClean="0"/>
          </a:p>
          <a:p>
            <a:pPr algn="just" rtl="0">
              <a:buNone/>
            </a:pPr>
            <a:r>
              <a:rPr lang="en-US" dirty="0" smtClean="0"/>
              <a:t>3. Osmotic laxatives (e.g. </a:t>
            </a:r>
            <a:r>
              <a:rPr lang="en-US" dirty="0" err="1" smtClean="0"/>
              <a:t>lactulose</a:t>
            </a:r>
            <a:r>
              <a:rPr lang="en-US" dirty="0" smtClean="0"/>
              <a:t>, Epsom salts and </a:t>
            </a:r>
            <a:r>
              <a:rPr lang="en-US" dirty="0" err="1" smtClean="0"/>
              <a:t>Glauber’s</a:t>
            </a:r>
            <a:r>
              <a:rPr lang="en-US" dirty="0" smtClean="0"/>
              <a:t> salts) </a:t>
            </a:r>
          </a:p>
          <a:p>
            <a:pPr algn="just" rtl="0">
              <a:buNone/>
            </a:pPr>
            <a:endParaRPr lang="en-US" dirty="0" smtClean="0"/>
          </a:p>
          <a:p>
            <a:pPr algn="just" rtl="0">
              <a:buNone/>
            </a:pPr>
            <a:endParaRPr lang="en-US" dirty="0" smtClean="0"/>
          </a:p>
          <a:p>
            <a:pPr algn="just" rtl="0">
              <a:buNone/>
            </a:pPr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Constipation</a:t>
            </a:r>
            <a:endParaRPr lang="ar-E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Co-</a:t>
            </a:r>
            <a:r>
              <a:rPr lang="en-US" dirty="0" err="1" smtClean="0"/>
              <a:t>Phenotrope</a:t>
            </a:r>
            <a:endParaRPr lang="ar-EG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392049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1857364"/>
            <a:ext cx="3581400" cy="3924295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571612"/>
            <a:ext cx="7772400" cy="11430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Stimulant Laxative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Glycerol </a:t>
            </a:r>
            <a:endParaRPr lang="ar-EG" dirty="0"/>
          </a:p>
        </p:txBody>
      </p:sp>
      <p:pic>
        <p:nvPicPr>
          <p:cNvPr id="7" name="Picture 4" descr="http://ecx.images-amazon.com/images/I/21DAo%2BJhV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37717"/>
            <a:ext cx="3788885" cy="1922854"/>
          </a:xfrm>
          <a:prstGeom prst="rect">
            <a:avLst/>
          </a:prstGeom>
          <a:noFill/>
        </p:spPr>
      </p:pic>
      <p:pic>
        <p:nvPicPr>
          <p:cNvPr id="8" name="Picture 6" descr="http://images-its.chemistdirect.co.uk/Glycerin-Glycerol-Suppositories-BP-2g-Childrens-3123.jpg?o=5RKEukNnu6iU1ZCi77r7lPURfnAj&amp;V=Npd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3714776" cy="2845585"/>
          </a:xfrm>
          <a:prstGeom prst="rect">
            <a:avLst/>
          </a:prstGeom>
          <a:noFill/>
        </p:spPr>
      </p:pic>
      <p:pic>
        <p:nvPicPr>
          <p:cNvPr id="9" name="Picture 8" descr="http://www.multipharmacy.com/images/D/5014124384040_IMAG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286124"/>
            <a:ext cx="3886200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Senna</a:t>
            </a:r>
            <a:endParaRPr lang="ar-EG" dirty="0"/>
          </a:p>
        </p:txBody>
      </p:sp>
      <p:pic>
        <p:nvPicPr>
          <p:cNvPr id="5" name="Picture 4" descr="http://images.medscape.com/pi/features/drugdirectory/octupdate/CVS21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643050"/>
            <a:ext cx="4071966" cy="214314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00504"/>
            <a:ext cx="42148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ÙØªÙØ¬Ø© Ø¨Ø­Ø« Ø§ÙØµÙØ± Ø¹Ù âªsenokot syrupâ¬â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400052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Sodium </a:t>
            </a:r>
            <a:r>
              <a:rPr lang="en-US" dirty="0" err="1" smtClean="0"/>
              <a:t>Picosulfate</a:t>
            </a:r>
            <a:endParaRPr lang="ar-EG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4525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Bisacodyl</a:t>
            </a:r>
            <a:endParaRPr lang="ar-EG" dirty="0"/>
          </a:p>
        </p:txBody>
      </p:sp>
      <p:pic>
        <p:nvPicPr>
          <p:cNvPr id="5" name="Picture 2" descr="http://lotusinternational.com/upload/product/dulcolax-5mg-table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672244" cy="3243680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71612"/>
            <a:ext cx="285752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ÙØªÙØ¬Ø© Ø¨Ø­Ø« Ø§ÙØµÙØ± Ø¹Ù âªdulcolax suppâ¬â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643182"/>
            <a:ext cx="2000264" cy="3976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Castor Oil</a:t>
            </a:r>
            <a:endParaRPr lang="ar-EG" dirty="0"/>
          </a:p>
        </p:txBody>
      </p:sp>
      <p:pic>
        <p:nvPicPr>
          <p:cNvPr id="4" name="Picture 2" descr="http://blackgirllonghair.com/wp-content/uploads/2014/09/natural-hair-castor-o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6208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Bulk forming Laxative</a:t>
            </a:r>
            <a:endParaRPr lang="ar-E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478</TotalTime>
  <Words>97</Words>
  <Application>Microsoft Office PowerPoint</Application>
  <PresentationFormat>On-screen Show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Diarrhea and Constipation</vt:lpstr>
      <vt:lpstr>Constipation</vt:lpstr>
      <vt:lpstr>Stimulant Laxative</vt:lpstr>
      <vt:lpstr>Glycerol </vt:lpstr>
      <vt:lpstr>Senna</vt:lpstr>
      <vt:lpstr>Sodium Picosulfate</vt:lpstr>
      <vt:lpstr>Bisacodyl</vt:lpstr>
      <vt:lpstr>Castor Oil</vt:lpstr>
      <vt:lpstr>Bulk forming Laxative</vt:lpstr>
      <vt:lpstr>Ispaghula husk</vt:lpstr>
      <vt:lpstr>Sterculia with Frangula</vt:lpstr>
      <vt:lpstr>Agiolax</vt:lpstr>
      <vt:lpstr>Osmotic Laxative</vt:lpstr>
      <vt:lpstr>Lactulose</vt:lpstr>
      <vt:lpstr>Movicol</vt:lpstr>
      <vt:lpstr>Diarhhoea</vt:lpstr>
      <vt:lpstr>ORT or ORS</vt:lpstr>
      <vt:lpstr>Pectokoalin</vt:lpstr>
      <vt:lpstr>Loperamide</vt:lpstr>
      <vt:lpstr>Co-Phenotrope</vt:lpstr>
      <vt:lpstr>Slide 21</vt:lpstr>
    </vt:vector>
  </TitlesOfParts>
  <Company>Microsoft (C)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DR.Ahmed Saker</dc:creator>
  <cp:lastModifiedBy>DR.Ahmed Saker</cp:lastModifiedBy>
  <cp:revision>38</cp:revision>
  <dcterms:created xsi:type="dcterms:W3CDTF">2018-10-20T10:54:13Z</dcterms:created>
  <dcterms:modified xsi:type="dcterms:W3CDTF">2018-10-20T18:52:56Z</dcterms:modified>
</cp:coreProperties>
</file>