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5" autoAdjust="0"/>
    <p:restoredTop sz="94660"/>
  </p:normalViewPr>
  <p:slideViewPr>
    <p:cSldViewPr>
      <p:cViewPr>
        <p:scale>
          <a:sx n="70" d="100"/>
          <a:sy n="70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DE79-632A-435A-8A1E-1916D70A9E5D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CC7683F-594D-4638-83D1-2BC980E1B37F}">
      <dgm:prSet/>
      <dgm:spPr/>
      <dgm:t>
        <a:bodyPr/>
        <a:lstStyle/>
        <a:p>
          <a:pPr rtl="0"/>
          <a:r>
            <a:rPr lang="en-US" dirty="0" smtClean="0"/>
            <a:t>1. Rapid onset of action </a:t>
          </a:r>
        </a:p>
        <a:p>
          <a:pPr rtl="0"/>
          <a:r>
            <a:rPr lang="en-US" dirty="0" smtClean="0"/>
            <a:t>(prepared as solution)</a:t>
          </a:r>
        </a:p>
        <a:p>
          <a:pPr rtl="0"/>
          <a:r>
            <a:rPr lang="en-US" dirty="0" smtClean="0"/>
            <a:t>rapid disintegration and dissolution.</a:t>
          </a:r>
          <a:endParaRPr lang="en-US" dirty="0"/>
        </a:p>
      </dgm:t>
    </dgm:pt>
    <dgm:pt modelId="{AB200E20-E7B8-44D5-9530-799DC123EF21}" type="parTrans" cxnId="{219A2529-D4B8-49F6-AFB3-C8C12D0D4421}">
      <dgm:prSet/>
      <dgm:spPr/>
      <dgm:t>
        <a:bodyPr/>
        <a:lstStyle/>
        <a:p>
          <a:endParaRPr lang="en-US"/>
        </a:p>
      </dgm:t>
    </dgm:pt>
    <dgm:pt modelId="{1F07EEF3-9375-4C7B-903E-CCC7D8794D33}" type="sibTrans" cxnId="{219A2529-D4B8-49F6-AFB3-C8C12D0D4421}">
      <dgm:prSet/>
      <dgm:spPr/>
      <dgm:t>
        <a:bodyPr/>
        <a:lstStyle/>
        <a:p>
          <a:endParaRPr lang="en-US"/>
        </a:p>
      </dgm:t>
    </dgm:pt>
    <dgm:pt modelId="{FEE027C1-120B-438F-88DE-1FE6BD167F55}">
      <dgm:prSet custT="1"/>
      <dgm:spPr/>
      <dgm:t>
        <a:bodyPr/>
        <a:lstStyle/>
        <a:p>
          <a:pPr rtl="0"/>
          <a:r>
            <a:rPr lang="en-US" sz="1800" dirty="0" smtClean="0"/>
            <a:t>2. Pleasant taste</a:t>
          </a:r>
        </a:p>
        <a:p>
          <a:pPr rtl="0"/>
          <a:r>
            <a:rPr lang="en-US" sz="1800" dirty="0" smtClean="0"/>
            <a:t>chemical reaction between acid and base lead to </a:t>
          </a:r>
          <a:r>
            <a:rPr lang="en-US" sz="1800" dirty="0" err="1" smtClean="0"/>
            <a:t>librate</a:t>
          </a:r>
          <a:r>
            <a:rPr lang="en-US" sz="1800" dirty="0" smtClean="0"/>
            <a:t> CO2 which act as local anesthetic effect of oral cavity so mask the undesirable taste.</a:t>
          </a:r>
          <a:endParaRPr lang="en-US" sz="1800" dirty="0"/>
        </a:p>
      </dgm:t>
    </dgm:pt>
    <dgm:pt modelId="{F1599C7B-F166-4745-A83A-33279BD5EA76}" type="parTrans" cxnId="{0D19342E-9DC8-4497-AE74-0234A50354B1}">
      <dgm:prSet/>
      <dgm:spPr/>
      <dgm:t>
        <a:bodyPr/>
        <a:lstStyle/>
        <a:p>
          <a:endParaRPr lang="en-US"/>
        </a:p>
      </dgm:t>
    </dgm:pt>
    <dgm:pt modelId="{4A7872FA-AE80-4F7F-95E5-D1D10AAFDE45}" type="sibTrans" cxnId="{0D19342E-9DC8-4497-AE74-0234A50354B1}">
      <dgm:prSet/>
      <dgm:spPr/>
      <dgm:t>
        <a:bodyPr/>
        <a:lstStyle/>
        <a:p>
          <a:endParaRPr lang="en-US"/>
        </a:p>
      </dgm:t>
    </dgm:pt>
    <dgm:pt modelId="{05ACB508-3613-43AA-8806-C19B7E5D2068}">
      <dgm:prSet/>
      <dgm:spPr/>
      <dgm:t>
        <a:bodyPr/>
        <a:lstStyle/>
        <a:p>
          <a:pPr rtl="0"/>
          <a:r>
            <a:rPr lang="en-US" dirty="0" smtClean="0"/>
            <a:t>3. Psychological effect, patient comfort to it.</a:t>
          </a:r>
          <a:endParaRPr lang="en-US" dirty="0"/>
        </a:p>
      </dgm:t>
    </dgm:pt>
    <dgm:pt modelId="{A3C43E57-F990-4B6A-9EEA-E2389A605018}" type="parTrans" cxnId="{53B2AF40-F1B3-40B0-A1C7-7138B3CFF81F}">
      <dgm:prSet/>
      <dgm:spPr/>
      <dgm:t>
        <a:bodyPr/>
        <a:lstStyle/>
        <a:p>
          <a:endParaRPr lang="en-US"/>
        </a:p>
      </dgm:t>
    </dgm:pt>
    <dgm:pt modelId="{D9AD2ED2-5C87-4CC0-B899-43549819125D}" type="sibTrans" cxnId="{53B2AF40-F1B3-40B0-A1C7-7138B3CFF81F}">
      <dgm:prSet/>
      <dgm:spPr/>
      <dgm:t>
        <a:bodyPr/>
        <a:lstStyle/>
        <a:p>
          <a:endParaRPr lang="en-US"/>
        </a:p>
      </dgm:t>
    </dgm:pt>
    <dgm:pt modelId="{4B8127E6-4D28-4D36-ABFA-49D83AEB9F49}">
      <dgm:prSet/>
      <dgm:spPr/>
      <dgm:t>
        <a:bodyPr/>
        <a:lstStyle/>
        <a:p>
          <a:pPr rtl="0"/>
          <a:r>
            <a:rPr lang="en-US" dirty="0" smtClean="0"/>
            <a:t>4. Provide alkaline solution, neutralization of a acidic drugs as aspirin (</a:t>
          </a:r>
          <a:r>
            <a:rPr lang="en-US" dirty="0" err="1" smtClean="0"/>
            <a:t>alkalinization</a:t>
          </a:r>
          <a:r>
            <a:rPr lang="en-US" dirty="0" smtClean="0"/>
            <a:t> of urine and increase excretion of drug which is acidic).</a:t>
          </a:r>
          <a:endParaRPr lang="en-US" dirty="0"/>
        </a:p>
      </dgm:t>
    </dgm:pt>
    <dgm:pt modelId="{AFAFF376-2E92-46B0-BB1E-671B98F15FC3}" type="parTrans" cxnId="{33760379-040E-40E6-8FE9-AC1DE97B431C}">
      <dgm:prSet/>
      <dgm:spPr/>
      <dgm:t>
        <a:bodyPr/>
        <a:lstStyle/>
        <a:p>
          <a:endParaRPr lang="en-US"/>
        </a:p>
      </dgm:t>
    </dgm:pt>
    <dgm:pt modelId="{3F071DDA-9875-4798-9080-E008DF9E7258}" type="sibTrans" cxnId="{33760379-040E-40E6-8FE9-AC1DE97B431C}">
      <dgm:prSet/>
      <dgm:spPr/>
      <dgm:t>
        <a:bodyPr/>
        <a:lstStyle/>
        <a:p>
          <a:endParaRPr lang="en-US"/>
        </a:p>
      </dgm:t>
    </dgm:pt>
    <dgm:pt modelId="{BF927313-29E8-46B0-87CE-6594F981B651}" type="pres">
      <dgm:prSet presAssocID="{19E8DE79-632A-435A-8A1E-1916D70A9E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EF85FC-6871-4EB9-A703-84B133D71F1A}" type="pres">
      <dgm:prSet presAssocID="{1CC7683F-594D-4638-83D1-2BC980E1B37F}" presName="composite" presStyleCnt="0"/>
      <dgm:spPr/>
    </dgm:pt>
    <dgm:pt modelId="{4C2D1592-B475-42BB-AF86-43BB1B267454}" type="pres">
      <dgm:prSet presAssocID="{1CC7683F-594D-4638-83D1-2BC980E1B37F}" presName="imgShp" presStyleLbl="fgImgPlace1" presStyleIdx="0" presStyleCnt="4"/>
      <dgm:spPr/>
    </dgm:pt>
    <dgm:pt modelId="{1B56A27A-6085-4DD5-A2CE-6E9359EB27F9}" type="pres">
      <dgm:prSet presAssocID="{1CC7683F-594D-4638-83D1-2BC980E1B37F}" presName="txShp" presStyleLbl="node1" presStyleIdx="0" presStyleCnt="4" custScaleY="10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37A3C-81FF-45AE-B8BE-F81BE4AB5200}" type="pres">
      <dgm:prSet presAssocID="{1F07EEF3-9375-4C7B-903E-CCC7D8794D33}" presName="spacing" presStyleCnt="0"/>
      <dgm:spPr/>
    </dgm:pt>
    <dgm:pt modelId="{DE3E9D0E-4C28-48FB-A305-3DF25220AFF8}" type="pres">
      <dgm:prSet presAssocID="{FEE027C1-120B-438F-88DE-1FE6BD167F55}" presName="composite" presStyleCnt="0"/>
      <dgm:spPr/>
    </dgm:pt>
    <dgm:pt modelId="{8C9580F4-9BA3-4D05-B84D-BCC12F7B3F3A}" type="pres">
      <dgm:prSet presAssocID="{FEE027C1-120B-438F-88DE-1FE6BD167F55}" presName="imgShp" presStyleLbl="fgImgPlace1" presStyleIdx="1" presStyleCnt="4"/>
      <dgm:spPr/>
    </dgm:pt>
    <dgm:pt modelId="{43FBE141-DC69-4D3F-99D4-5C18A6A93ACD}" type="pres">
      <dgm:prSet presAssocID="{FEE027C1-120B-438F-88DE-1FE6BD167F55}" presName="txShp" presStyleLbl="node1" presStyleIdx="1" presStyleCnt="4" custScaleY="140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B2A2E-FBBD-4B07-B15F-290AFE4888BB}" type="pres">
      <dgm:prSet presAssocID="{4A7872FA-AE80-4F7F-95E5-D1D10AAFDE45}" presName="spacing" presStyleCnt="0"/>
      <dgm:spPr/>
    </dgm:pt>
    <dgm:pt modelId="{F06B1AA2-1F5D-4FDA-947D-568B5E836434}" type="pres">
      <dgm:prSet presAssocID="{05ACB508-3613-43AA-8806-C19B7E5D2068}" presName="composite" presStyleCnt="0"/>
      <dgm:spPr/>
    </dgm:pt>
    <dgm:pt modelId="{305F9955-99B9-4170-BAB6-EB7711A86FC9}" type="pres">
      <dgm:prSet presAssocID="{05ACB508-3613-43AA-8806-C19B7E5D2068}" presName="imgShp" presStyleLbl="fgImgPlace1" presStyleIdx="2" presStyleCnt="4"/>
      <dgm:spPr/>
    </dgm:pt>
    <dgm:pt modelId="{F4183985-8480-42E1-865C-1B36F7CFA441}" type="pres">
      <dgm:prSet presAssocID="{05ACB508-3613-43AA-8806-C19B7E5D206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48EC6-05BB-4114-838C-262C0E84F3E3}" type="pres">
      <dgm:prSet presAssocID="{D9AD2ED2-5C87-4CC0-B899-43549819125D}" presName="spacing" presStyleCnt="0"/>
      <dgm:spPr/>
    </dgm:pt>
    <dgm:pt modelId="{0C6CA4DA-92BB-468C-A0CD-652F8B054875}" type="pres">
      <dgm:prSet presAssocID="{4B8127E6-4D28-4D36-ABFA-49D83AEB9F49}" presName="composite" presStyleCnt="0"/>
      <dgm:spPr/>
    </dgm:pt>
    <dgm:pt modelId="{BE5F3DB2-CFC3-4BAB-AA64-AD4A8BDCC198}" type="pres">
      <dgm:prSet presAssocID="{4B8127E6-4D28-4D36-ABFA-49D83AEB9F49}" presName="imgShp" presStyleLbl="fgImgPlace1" presStyleIdx="3" presStyleCnt="4"/>
      <dgm:spPr/>
    </dgm:pt>
    <dgm:pt modelId="{5A2D909F-5F5A-4483-9751-202F4BDDC643}" type="pres">
      <dgm:prSet presAssocID="{4B8127E6-4D28-4D36-ABFA-49D83AEB9F49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760379-040E-40E6-8FE9-AC1DE97B431C}" srcId="{19E8DE79-632A-435A-8A1E-1916D70A9E5D}" destId="{4B8127E6-4D28-4D36-ABFA-49D83AEB9F49}" srcOrd="3" destOrd="0" parTransId="{AFAFF376-2E92-46B0-BB1E-671B98F15FC3}" sibTransId="{3F071DDA-9875-4798-9080-E008DF9E7258}"/>
    <dgm:cxn modelId="{BFBDBDFF-A1D0-44FD-AE06-A2D2CF45E0E7}" type="presOf" srcId="{19E8DE79-632A-435A-8A1E-1916D70A9E5D}" destId="{BF927313-29E8-46B0-87CE-6594F981B651}" srcOrd="0" destOrd="0" presId="urn:microsoft.com/office/officeart/2005/8/layout/vList3"/>
    <dgm:cxn modelId="{7077B20E-22B1-40C5-AF0C-877146B352B4}" type="presOf" srcId="{4B8127E6-4D28-4D36-ABFA-49D83AEB9F49}" destId="{5A2D909F-5F5A-4483-9751-202F4BDDC643}" srcOrd="0" destOrd="0" presId="urn:microsoft.com/office/officeart/2005/8/layout/vList3"/>
    <dgm:cxn modelId="{9B9EBD0D-EE0F-443C-9F3E-5DF33F56886E}" type="presOf" srcId="{1CC7683F-594D-4638-83D1-2BC980E1B37F}" destId="{1B56A27A-6085-4DD5-A2CE-6E9359EB27F9}" srcOrd="0" destOrd="0" presId="urn:microsoft.com/office/officeart/2005/8/layout/vList3"/>
    <dgm:cxn modelId="{219A2529-D4B8-49F6-AFB3-C8C12D0D4421}" srcId="{19E8DE79-632A-435A-8A1E-1916D70A9E5D}" destId="{1CC7683F-594D-4638-83D1-2BC980E1B37F}" srcOrd="0" destOrd="0" parTransId="{AB200E20-E7B8-44D5-9530-799DC123EF21}" sibTransId="{1F07EEF3-9375-4C7B-903E-CCC7D8794D33}"/>
    <dgm:cxn modelId="{F9FB1C20-6FC3-4873-BB9F-8164667D789E}" type="presOf" srcId="{FEE027C1-120B-438F-88DE-1FE6BD167F55}" destId="{43FBE141-DC69-4D3F-99D4-5C18A6A93ACD}" srcOrd="0" destOrd="0" presId="urn:microsoft.com/office/officeart/2005/8/layout/vList3"/>
    <dgm:cxn modelId="{53B2AF40-F1B3-40B0-A1C7-7138B3CFF81F}" srcId="{19E8DE79-632A-435A-8A1E-1916D70A9E5D}" destId="{05ACB508-3613-43AA-8806-C19B7E5D2068}" srcOrd="2" destOrd="0" parTransId="{A3C43E57-F990-4B6A-9EEA-E2389A605018}" sibTransId="{D9AD2ED2-5C87-4CC0-B899-43549819125D}"/>
    <dgm:cxn modelId="{0D19342E-9DC8-4497-AE74-0234A50354B1}" srcId="{19E8DE79-632A-435A-8A1E-1916D70A9E5D}" destId="{FEE027C1-120B-438F-88DE-1FE6BD167F55}" srcOrd="1" destOrd="0" parTransId="{F1599C7B-F166-4745-A83A-33279BD5EA76}" sibTransId="{4A7872FA-AE80-4F7F-95E5-D1D10AAFDE45}"/>
    <dgm:cxn modelId="{C8889941-DD82-4C99-A20E-A438C9D66584}" type="presOf" srcId="{05ACB508-3613-43AA-8806-C19B7E5D2068}" destId="{F4183985-8480-42E1-865C-1B36F7CFA441}" srcOrd="0" destOrd="0" presId="urn:microsoft.com/office/officeart/2005/8/layout/vList3"/>
    <dgm:cxn modelId="{F80902F7-D82A-41E3-9D19-30636A30948A}" type="presParOf" srcId="{BF927313-29E8-46B0-87CE-6594F981B651}" destId="{DCEF85FC-6871-4EB9-A703-84B133D71F1A}" srcOrd="0" destOrd="0" presId="urn:microsoft.com/office/officeart/2005/8/layout/vList3"/>
    <dgm:cxn modelId="{E4895B3D-BE27-436A-84C3-9D1F8BD1B01F}" type="presParOf" srcId="{DCEF85FC-6871-4EB9-A703-84B133D71F1A}" destId="{4C2D1592-B475-42BB-AF86-43BB1B267454}" srcOrd="0" destOrd="0" presId="urn:microsoft.com/office/officeart/2005/8/layout/vList3"/>
    <dgm:cxn modelId="{4103C454-CEB3-4427-ACBE-791F7A4F0D9E}" type="presParOf" srcId="{DCEF85FC-6871-4EB9-A703-84B133D71F1A}" destId="{1B56A27A-6085-4DD5-A2CE-6E9359EB27F9}" srcOrd="1" destOrd="0" presId="urn:microsoft.com/office/officeart/2005/8/layout/vList3"/>
    <dgm:cxn modelId="{D5676018-760F-4BD3-B9B0-BE68D2B1A153}" type="presParOf" srcId="{BF927313-29E8-46B0-87CE-6594F981B651}" destId="{B0737A3C-81FF-45AE-B8BE-F81BE4AB5200}" srcOrd="1" destOrd="0" presId="urn:microsoft.com/office/officeart/2005/8/layout/vList3"/>
    <dgm:cxn modelId="{F53DFB61-D609-4F20-8E80-CE9F00CB2FE8}" type="presParOf" srcId="{BF927313-29E8-46B0-87CE-6594F981B651}" destId="{DE3E9D0E-4C28-48FB-A305-3DF25220AFF8}" srcOrd="2" destOrd="0" presId="urn:microsoft.com/office/officeart/2005/8/layout/vList3"/>
    <dgm:cxn modelId="{01F3A2DB-90C8-46FE-8607-1C9707D78D2E}" type="presParOf" srcId="{DE3E9D0E-4C28-48FB-A305-3DF25220AFF8}" destId="{8C9580F4-9BA3-4D05-B84D-BCC12F7B3F3A}" srcOrd="0" destOrd="0" presId="urn:microsoft.com/office/officeart/2005/8/layout/vList3"/>
    <dgm:cxn modelId="{2B561101-130D-4EB7-89BD-A6DB76E19B76}" type="presParOf" srcId="{DE3E9D0E-4C28-48FB-A305-3DF25220AFF8}" destId="{43FBE141-DC69-4D3F-99D4-5C18A6A93ACD}" srcOrd="1" destOrd="0" presId="urn:microsoft.com/office/officeart/2005/8/layout/vList3"/>
    <dgm:cxn modelId="{751A19FB-898C-4405-AD64-8D8D6A3E8FEB}" type="presParOf" srcId="{BF927313-29E8-46B0-87CE-6594F981B651}" destId="{CC7B2A2E-FBBD-4B07-B15F-290AFE4888BB}" srcOrd="3" destOrd="0" presId="urn:microsoft.com/office/officeart/2005/8/layout/vList3"/>
    <dgm:cxn modelId="{C5C26EE1-C394-47F3-965F-93BFD31A360C}" type="presParOf" srcId="{BF927313-29E8-46B0-87CE-6594F981B651}" destId="{F06B1AA2-1F5D-4FDA-947D-568B5E836434}" srcOrd="4" destOrd="0" presId="urn:microsoft.com/office/officeart/2005/8/layout/vList3"/>
    <dgm:cxn modelId="{4BFCEE17-8C3C-42BC-AE91-DCA133A291A3}" type="presParOf" srcId="{F06B1AA2-1F5D-4FDA-947D-568B5E836434}" destId="{305F9955-99B9-4170-BAB6-EB7711A86FC9}" srcOrd="0" destOrd="0" presId="urn:microsoft.com/office/officeart/2005/8/layout/vList3"/>
    <dgm:cxn modelId="{CD77767B-8554-4996-8744-3FAE718F672E}" type="presParOf" srcId="{F06B1AA2-1F5D-4FDA-947D-568B5E836434}" destId="{F4183985-8480-42E1-865C-1B36F7CFA441}" srcOrd="1" destOrd="0" presId="urn:microsoft.com/office/officeart/2005/8/layout/vList3"/>
    <dgm:cxn modelId="{8C37CE58-575C-40F7-8A4D-B3B86911D034}" type="presParOf" srcId="{BF927313-29E8-46B0-87CE-6594F981B651}" destId="{EF348EC6-05BB-4114-838C-262C0E84F3E3}" srcOrd="5" destOrd="0" presId="urn:microsoft.com/office/officeart/2005/8/layout/vList3"/>
    <dgm:cxn modelId="{ACEF4154-86B8-49EC-979A-3D6E52E15605}" type="presParOf" srcId="{BF927313-29E8-46B0-87CE-6594F981B651}" destId="{0C6CA4DA-92BB-468C-A0CD-652F8B054875}" srcOrd="6" destOrd="0" presId="urn:microsoft.com/office/officeart/2005/8/layout/vList3"/>
    <dgm:cxn modelId="{B7FC8B43-0B1A-4A85-B557-6A396CA3D6ED}" type="presParOf" srcId="{0C6CA4DA-92BB-468C-A0CD-652F8B054875}" destId="{BE5F3DB2-CFC3-4BAB-AA64-AD4A8BDCC198}" srcOrd="0" destOrd="0" presId="urn:microsoft.com/office/officeart/2005/8/layout/vList3"/>
    <dgm:cxn modelId="{DF222AD2-0D49-4993-93C9-F56712CBA0E8}" type="presParOf" srcId="{0C6CA4DA-92BB-468C-A0CD-652F8B054875}" destId="{5A2D909F-5F5A-4483-9751-202F4BDDC6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500B84-D6D2-42C4-B16A-8345AE0A436F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D16817-334B-44BE-9F3E-4ADC3985D3D5}">
      <dgm:prSet/>
      <dgm:spPr/>
      <dgm:t>
        <a:bodyPr/>
        <a:lstStyle/>
        <a:p>
          <a:pPr rtl="0"/>
          <a:r>
            <a:rPr lang="en-US" dirty="0" smtClean="0"/>
            <a:t>1. Unstable (absorb the water [moisture] from the atmosphere).</a:t>
          </a:r>
          <a:endParaRPr lang="en-US" dirty="0"/>
        </a:p>
      </dgm:t>
    </dgm:pt>
    <dgm:pt modelId="{A992F249-0CE0-43CA-B928-048268D12061}" type="parTrans" cxnId="{482088C8-C274-4499-949D-45991634CFD3}">
      <dgm:prSet/>
      <dgm:spPr/>
      <dgm:t>
        <a:bodyPr/>
        <a:lstStyle/>
        <a:p>
          <a:endParaRPr lang="en-US"/>
        </a:p>
      </dgm:t>
    </dgm:pt>
    <dgm:pt modelId="{73DA869E-AAEB-4812-83B6-4E0C3FF30CDC}" type="sibTrans" cxnId="{482088C8-C274-4499-949D-45991634CFD3}">
      <dgm:prSet/>
      <dgm:spPr/>
      <dgm:t>
        <a:bodyPr/>
        <a:lstStyle/>
        <a:p>
          <a:endParaRPr lang="en-US"/>
        </a:p>
      </dgm:t>
    </dgm:pt>
    <dgm:pt modelId="{36E24BFA-74DD-48C8-BBE0-EF6F2406E7AC}">
      <dgm:prSet/>
      <dgm:spPr/>
      <dgm:t>
        <a:bodyPr/>
        <a:lstStyle/>
        <a:p>
          <a:pPr rtl="0"/>
          <a:r>
            <a:rPr lang="en-US" smtClean="0"/>
            <a:t>2. Not accurate dose estimation because the one who estimate the dose is the patient himself.</a:t>
          </a:r>
          <a:endParaRPr lang="en-US"/>
        </a:p>
      </dgm:t>
    </dgm:pt>
    <dgm:pt modelId="{8138592F-DF56-4F1C-A817-23817744D006}" type="parTrans" cxnId="{E1DB7544-AC44-40C7-8972-AB4D4D1701F3}">
      <dgm:prSet/>
      <dgm:spPr/>
      <dgm:t>
        <a:bodyPr/>
        <a:lstStyle/>
        <a:p>
          <a:endParaRPr lang="en-US"/>
        </a:p>
      </dgm:t>
    </dgm:pt>
    <dgm:pt modelId="{9B7A1C6E-8A0B-4FFF-B703-4F891D455D6A}" type="sibTrans" cxnId="{E1DB7544-AC44-40C7-8972-AB4D4D1701F3}">
      <dgm:prSet/>
      <dgm:spPr/>
      <dgm:t>
        <a:bodyPr/>
        <a:lstStyle/>
        <a:p>
          <a:endParaRPr lang="en-US"/>
        </a:p>
      </dgm:t>
    </dgm:pt>
    <dgm:pt modelId="{67DC3B58-8E0A-4651-8C3F-881D75E5A8A8}">
      <dgm:prSet/>
      <dgm:spPr/>
      <dgm:t>
        <a:bodyPr/>
        <a:lstStyle/>
        <a:p>
          <a:pPr rtl="0"/>
          <a:r>
            <a:rPr lang="en-US" dirty="0" smtClean="0"/>
            <a:t>3. Sodium overload (these granules are not suitable for hypertensive patients)</a:t>
          </a:r>
          <a:endParaRPr lang="en-US" dirty="0"/>
        </a:p>
      </dgm:t>
    </dgm:pt>
    <dgm:pt modelId="{82D40C5C-DCD0-4483-A610-A114913EE71F}" type="parTrans" cxnId="{6B83D3E2-EEB9-48FC-B3C8-9B59A1C808E9}">
      <dgm:prSet/>
      <dgm:spPr/>
      <dgm:t>
        <a:bodyPr/>
        <a:lstStyle/>
        <a:p>
          <a:endParaRPr lang="en-US"/>
        </a:p>
      </dgm:t>
    </dgm:pt>
    <dgm:pt modelId="{5C584C57-CD98-409F-B92A-A6E93CA64DC8}" type="sibTrans" cxnId="{6B83D3E2-EEB9-48FC-B3C8-9B59A1C808E9}">
      <dgm:prSet/>
      <dgm:spPr/>
      <dgm:t>
        <a:bodyPr/>
        <a:lstStyle/>
        <a:p>
          <a:endParaRPr lang="en-US"/>
        </a:p>
      </dgm:t>
    </dgm:pt>
    <dgm:pt modelId="{AADD1503-5FA4-4242-861F-8697346233F5}">
      <dgm:prSet/>
      <dgm:spPr/>
      <dgm:t>
        <a:bodyPr/>
        <a:lstStyle/>
        <a:p>
          <a:pPr rtl="0"/>
          <a:r>
            <a:rPr lang="en-US" dirty="0" smtClean="0"/>
            <a:t>4. Have many drug-drug interaction.</a:t>
          </a:r>
          <a:endParaRPr lang="en-US" dirty="0"/>
        </a:p>
      </dgm:t>
    </dgm:pt>
    <dgm:pt modelId="{E2AF6E31-B501-4E4D-8C56-6CC313066E6B}" type="parTrans" cxnId="{A9931F54-C056-44A9-AF7A-896F01E363FD}">
      <dgm:prSet/>
      <dgm:spPr/>
      <dgm:t>
        <a:bodyPr/>
        <a:lstStyle/>
        <a:p>
          <a:endParaRPr lang="en-US"/>
        </a:p>
      </dgm:t>
    </dgm:pt>
    <dgm:pt modelId="{862EF66F-32A0-4A73-8F27-60DD3BE83946}" type="sibTrans" cxnId="{A9931F54-C056-44A9-AF7A-896F01E363FD}">
      <dgm:prSet/>
      <dgm:spPr/>
      <dgm:t>
        <a:bodyPr/>
        <a:lstStyle/>
        <a:p>
          <a:endParaRPr lang="en-US"/>
        </a:p>
      </dgm:t>
    </dgm:pt>
    <dgm:pt modelId="{E60CCE0C-FD68-4130-91C1-C5404D271DED}" type="pres">
      <dgm:prSet presAssocID="{2D500B84-D6D2-42C4-B16A-8345AE0A436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0359D-C362-4A27-B53E-373D8983CA22}" type="pres">
      <dgm:prSet presAssocID="{94D16817-334B-44BE-9F3E-4ADC3985D3D5}" presName="composite" presStyleCnt="0"/>
      <dgm:spPr/>
    </dgm:pt>
    <dgm:pt modelId="{CC152213-7465-460F-A55B-636889673F47}" type="pres">
      <dgm:prSet presAssocID="{94D16817-334B-44BE-9F3E-4ADC3985D3D5}" presName="imgShp" presStyleLbl="fgImgPlace1" presStyleIdx="0" presStyleCnt="4"/>
      <dgm:spPr/>
    </dgm:pt>
    <dgm:pt modelId="{4E3AE200-0807-4AD8-A2C5-C5CDAC7CAA25}" type="pres">
      <dgm:prSet presAssocID="{94D16817-334B-44BE-9F3E-4ADC3985D3D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35F8E-4F7A-4D17-A21E-AD2096CAB197}" type="pres">
      <dgm:prSet presAssocID="{73DA869E-AAEB-4812-83B6-4E0C3FF30CDC}" presName="spacing" presStyleCnt="0"/>
      <dgm:spPr/>
    </dgm:pt>
    <dgm:pt modelId="{E6C6FFA5-43A3-45C5-A4E5-DF01B7247923}" type="pres">
      <dgm:prSet presAssocID="{36E24BFA-74DD-48C8-BBE0-EF6F2406E7AC}" presName="composite" presStyleCnt="0"/>
      <dgm:spPr/>
    </dgm:pt>
    <dgm:pt modelId="{F4DA7072-8C41-4394-BBD2-784A941DD0F3}" type="pres">
      <dgm:prSet presAssocID="{36E24BFA-74DD-48C8-BBE0-EF6F2406E7AC}" presName="imgShp" presStyleLbl="fgImgPlace1" presStyleIdx="1" presStyleCnt="4"/>
      <dgm:spPr/>
    </dgm:pt>
    <dgm:pt modelId="{9702BBBF-7653-4DD2-B4ED-064EB1350F98}" type="pres">
      <dgm:prSet presAssocID="{36E24BFA-74DD-48C8-BBE0-EF6F2406E7AC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47F60-B685-4FBE-A2A4-AD3E751F7590}" type="pres">
      <dgm:prSet presAssocID="{9B7A1C6E-8A0B-4FFF-B703-4F891D455D6A}" presName="spacing" presStyleCnt="0"/>
      <dgm:spPr/>
    </dgm:pt>
    <dgm:pt modelId="{7ED819F1-B3A3-4149-82EE-73EDD21B6327}" type="pres">
      <dgm:prSet presAssocID="{67DC3B58-8E0A-4651-8C3F-881D75E5A8A8}" presName="composite" presStyleCnt="0"/>
      <dgm:spPr/>
    </dgm:pt>
    <dgm:pt modelId="{D1DC7C9A-75EA-4332-93A4-874D68421C29}" type="pres">
      <dgm:prSet presAssocID="{67DC3B58-8E0A-4651-8C3F-881D75E5A8A8}" presName="imgShp" presStyleLbl="fgImgPlace1" presStyleIdx="2" presStyleCnt="4"/>
      <dgm:spPr/>
    </dgm:pt>
    <dgm:pt modelId="{6136D622-1A59-44DA-970B-26B528DA3F0A}" type="pres">
      <dgm:prSet presAssocID="{67DC3B58-8E0A-4651-8C3F-881D75E5A8A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95ABC-3735-4402-B6EC-55BEA0712E28}" type="pres">
      <dgm:prSet presAssocID="{5C584C57-CD98-409F-B92A-A6E93CA64DC8}" presName="spacing" presStyleCnt="0"/>
      <dgm:spPr/>
    </dgm:pt>
    <dgm:pt modelId="{E2E20682-98BF-416E-838C-9929DAC7F496}" type="pres">
      <dgm:prSet presAssocID="{AADD1503-5FA4-4242-861F-8697346233F5}" presName="composite" presStyleCnt="0"/>
      <dgm:spPr/>
    </dgm:pt>
    <dgm:pt modelId="{153EC6A9-75A5-4074-9471-1A5DB091178F}" type="pres">
      <dgm:prSet presAssocID="{AADD1503-5FA4-4242-861F-8697346233F5}" presName="imgShp" presStyleLbl="fgImgPlace1" presStyleIdx="3" presStyleCnt="4"/>
      <dgm:spPr/>
    </dgm:pt>
    <dgm:pt modelId="{FC14B432-5960-4E23-892A-1F0AD62115ED}" type="pres">
      <dgm:prSet presAssocID="{AADD1503-5FA4-4242-861F-8697346233F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A0E4DA-29E0-46AF-8B7E-596A0040E5F4}" type="presOf" srcId="{36E24BFA-74DD-48C8-BBE0-EF6F2406E7AC}" destId="{9702BBBF-7653-4DD2-B4ED-064EB1350F98}" srcOrd="0" destOrd="0" presId="urn:microsoft.com/office/officeart/2005/8/layout/vList3"/>
    <dgm:cxn modelId="{51B951A8-2F72-4042-BB07-53C83F883EBD}" type="presOf" srcId="{AADD1503-5FA4-4242-861F-8697346233F5}" destId="{FC14B432-5960-4E23-892A-1F0AD62115ED}" srcOrd="0" destOrd="0" presId="urn:microsoft.com/office/officeart/2005/8/layout/vList3"/>
    <dgm:cxn modelId="{EA959FC3-693D-4788-B53B-FFD9739D82E9}" type="presOf" srcId="{67DC3B58-8E0A-4651-8C3F-881D75E5A8A8}" destId="{6136D622-1A59-44DA-970B-26B528DA3F0A}" srcOrd="0" destOrd="0" presId="urn:microsoft.com/office/officeart/2005/8/layout/vList3"/>
    <dgm:cxn modelId="{E1DB7544-AC44-40C7-8972-AB4D4D1701F3}" srcId="{2D500B84-D6D2-42C4-B16A-8345AE0A436F}" destId="{36E24BFA-74DD-48C8-BBE0-EF6F2406E7AC}" srcOrd="1" destOrd="0" parTransId="{8138592F-DF56-4F1C-A817-23817744D006}" sibTransId="{9B7A1C6E-8A0B-4FFF-B703-4F891D455D6A}"/>
    <dgm:cxn modelId="{30A38F5A-2223-4AD4-A8DD-FB5AB983E6D4}" type="presOf" srcId="{94D16817-334B-44BE-9F3E-4ADC3985D3D5}" destId="{4E3AE200-0807-4AD8-A2C5-C5CDAC7CAA25}" srcOrd="0" destOrd="0" presId="urn:microsoft.com/office/officeart/2005/8/layout/vList3"/>
    <dgm:cxn modelId="{6B83D3E2-EEB9-48FC-B3C8-9B59A1C808E9}" srcId="{2D500B84-D6D2-42C4-B16A-8345AE0A436F}" destId="{67DC3B58-8E0A-4651-8C3F-881D75E5A8A8}" srcOrd="2" destOrd="0" parTransId="{82D40C5C-DCD0-4483-A610-A114913EE71F}" sibTransId="{5C584C57-CD98-409F-B92A-A6E93CA64DC8}"/>
    <dgm:cxn modelId="{5348B756-995D-4CEB-8EB6-407AA5CEBE6B}" type="presOf" srcId="{2D500B84-D6D2-42C4-B16A-8345AE0A436F}" destId="{E60CCE0C-FD68-4130-91C1-C5404D271DED}" srcOrd="0" destOrd="0" presId="urn:microsoft.com/office/officeart/2005/8/layout/vList3"/>
    <dgm:cxn modelId="{A9931F54-C056-44A9-AF7A-896F01E363FD}" srcId="{2D500B84-D6D2-42C4-B16A-8345AE0A436F}" destId="{AADD1503-5FA4-4242-861F-8697346233F5}" srcOrd="3" destOrd="0" parTransId="{E2AF6E31-B501-4E4D-8C56-6CC313066E6B}" sibTransId="{862EF66F-32A0-4A73-8F27-60DD3BE83946}"/>
    <dgm:cxn modelId="{482088C8-C274-4499-949D-45991634CFD3}" srcId="{2D500B84-D6D2-42C4-B16A-8345AE0A436F}" destId="{94D16817-334B-44BE-9F3E-4ADC3985D3D5}" srcOrd="0" destOrd="0" parTransId="{A992F249-0CE0-43CA-B928-048268D12061}" sibTransId="{73DA869E-AAEB-4812-83B6-4E0C3FF30CDC}"/>
    <dgm:cxn modelId="{907550CD-32D7-4218-B13E-D000363C4DF6}" type="presParOf" srcId="{E60CCE0C-FD68-4130-91C1-C5404D271DED}" destId="{9480359D-C362-4A27-B53E-373D8983CA22}" srcOrd="0" destOrd="0" presId="urn:microsoft.com/office/officeart/2005/8/layout/vList3"/>
    <dgm:cxn modelId="{44814A04-53A5-45BF-849A-F242E7A24503}" type="presParOf" srcId="{9480359D-C362-4A27-B53E-373D8983CA22}" destId="{CC152213-7465-460F-A55B-636889673F47}" srcOrd="0" destOrd="0" presId="urn:microsoft.com/office/officeart/2005/8/layout/vList3"/>
    <dgm:cxn modelId="{1079234C-25FF-4AAC-A670-EDCFABB5DAA3}" type="presParOf" srcId="{9480359D-C362-4A27-B53E-373D8983CA22}" destId="{4E3AE200-0807-4AD8-A2C5-C5CDAC7CAA25}" srcOrd="1" destOrd="0" presId="urn:microsoft.com/office/officeart/2005/8/layout/vList3"/>
    <dgm:cxn modelId="{8DEA43D2-BBDD-4E0D-88AF-FB270A26E8E6}" type="presParOf" srcId="{E60CCE0C-FD68-4130-91C1-C5404D271DED}" destId="{0E335F8E-4F7A-4D17-A21E-AD2096CAB197}" srcOrd="1" destOrd="0" presId="urn:microsoft.com/office/officeart/2005/8/layout/vList3"/>
    <dgm:cxn modelId="{87DDBC08-90D1-40B3-A036-91C5D96404B7}" type="presParOf" srcId="{E60CCE0C-FD68-4130-91C1-C5404D271DED}" destId="{E6C6FFA5-43A3-45C5-A4E5-DF01B7247923}" srcOrd="2" destOrd="0" presId="urn:microsoft.com/office/officeart/2005/8/layout/vList3"/>
    <dgm:cxn modelId="{0B42A52E-FCFB-4072-A177-5F8119B2D6B6}" type="presParOf" srcId="{E6C6FFA5-43A3-45C5-A4E5-DF01B7247923}" destId="{F4DA7072-8C41-4394-BBD2-784A941DD0F3}" srcOrd="0" destOrd="0" presId="urn:microsoft.com/office/officeart/2005/8/layout/vList3"/>
    <dgm:cxn modelId="{FA9588DA-4131-4A37-8186-045DCEF716AB}" type="presParOf" srcId="{E6C6FFA5-43A3-45C5-A4E5-DF01B7247923}" destId="{9702BBBF-7653-4DD2-B4ED-064EB1350F98}" srcOrd="1" destOrd="0" presId="urn:microsoft.com/office/officeart/2005/8/layout/vList3"/>
    <dgm:cxn modelId="{27DFBA1D-0992-47CE-856F-B752530E6F21}" type="presParOf" srcId="{E60CCE0C-FD68-4130-91C1-C5404D271DED}" destId="{FCA47F60-B685-4FBE-A2A4-AD3E751F7590}" srcOrd="3" destOrd="0" presId="urn:microsoft.com/office/officeart/2005/8/layout/vList3"/>
    <dgm:cxn modelId="{C43CDE5D-672B-425B-8F52-E2423BB54470}" type="presParOf" srcId="{E60CCE0C-FD68-4130-91C1-C5404D271DED}" destId="{7ED819F1-B3A3-4149-82EE-73EDD21B6327}" srcOrd="4" destOrd="0" presId="urn:microsoft.com/office/officeart/2005/8/layout/vList3"/>
    <dgm:cxn modelId="{20F584E4-3A9E-45CA-A6B4-C92953AD0520}" type="presParOf" srcId="{7ED819F1-B3A3-4149-82EE-73EDD21B6327}" destId="{D1DC7C9A-75EA-4332-93A4-874D68421C29}" srcOrd="0" destOrd="0" presId="urn:microsoft.com/office/officeart/2005/8/layout/vList3"/>
    <dgm:cxn modelId="{69611BD7-EBFA-4620-A4E0-3E71C7241B67}" type="presParOf" srcId="{7ED819F1-B3A3-4149-82EE-73EDD21B6327}" destId="{6136D622-1A59-44DA-970B-26B528DA3F0A}" srcOrd="1" destOrd="0" presId="urn:microsoft.com/office/officeart/2005/8/layout/vList3"/>
    <dgm:cxn modelId="{A15B539C-250D-4B53-8262-7B0C653BFB4C}" type="presParOf" srcId="{E60CCE0C-FD68-4130-91C1-C5404D271DED}" destId="{59895ABC-3735-4402-B6EC-55BEA0712E28}" srcOrd="5" destOrd="0" presId="urn:microsoft.com/office/officeart/2005/8/layout/vList3"/>
    <dgm:cxn modelId="{2BB1F77A-DD0F-4569-9252-E78E976FAF28}" type="presParOf" srcId="{E60CCE0C-FD68-4130-91C1-C5404D271DED}" destId="{E2E20682-98BF-416E-838C-9929DAC7F496}" srcOrd="6" destOrd="0" presId="urn:microsoft.com/office/officeart/2005/8/layout/vList3"/>
    <dgm:cxn modelId="{D213E3A4-7D99-4A73-9C7F-6D02C6525FE5}" type="presParOf" srcId="{E2E20682-98BF-416E-838C-9929DAC7F496}" destId="{153EC6A9-75A5-4074-9471-1A5DB091178F}" srcOrd="0" destOrd="0" presId="urn:microsoft.com/office/officeart/2005/8/layout/vList3"/>
    <dgm:cxn modelId="{B232791D-1769-4891-A511-6A20D0F5C3B2}" type="presParOf" srcId="{E2E20682-98BF-416E-838C-9929DAC7F496}" destId="{FC14B432-5960-4E23-892A-1F0AD62115E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81FB5A-81A9-4948-A69C-7E83EEA2B9F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56A42-BBE5-4720-9DA1-C0799CCB1CFF}">
      <dgm:prSet/>
      <dgm:spPr/>
      <dgm:t>
        <a:bodyPr/>
        <a:lstStyle/>
        <a:p>
          <a:pPr algn="ctr" rtl="0"/>
          <a:r>
            <a: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1. Formulation: </a:t>
          </a:r>
        </a:p>
        <a:p>
          <a:pPr algn="l" rtl="0"/>
          <a:r>
            <a:rPr lang="en-US" dirty="0" smtClean="0">
              <a:latin typeface="Aharoni" pitchFamily="2" charset="-79"/>
              <a:cs typeface="Aharoni" pitchFamily="2" charset="-79"/>
            </a:rPr>
            <a:t>a/ Amount of each material in the formula.</a:t>
          </a:r>
        </a:p>
        <a:p>
          <a:pPr algn="just" rtl="0"/>
          <a:r>
            <a:rPr lang="en-US" dirty="0" smtClean="0">
              <a:latin typeface="Aharoni" pitchFamily="2" charset="-79"/>
              <a:cs typeface="Aharoni" pitchFamily="2" charset="-79"/>
            </a:rPr>
            <a:t>b/ Number of doses: usually we 1 tsp. as ordinary dose which is equal to 5 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gm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of effervescent.                       </a:t>
          </a:r>
        </a:p>
        <a:p>
          <a:pPr algn="just" rtl="0"/>
          <a:r>
            <a:rPr lang="en-US" dirty="0" smtClean="0">
              <a:latin typeface="Aharoni" pitchFamily="2" charset="-79"/>
              <a:cs typeface="Aharoni" pitchFamily="2" charset="-79"/>
            </a:rPr>
            <a:t> No. of doses =total amount /</a:t>
          </a:r>
          <a:r>
            <a:rPr lang="en-US" dirty="0" err="1" smtClean="0">
              <a:latin typeface="Aharoni" pitchFamily="2" charset="-79"/>
              <a:cs typeface="Aharoni" pitchFamily="2" charset="-79"/>
            </a:rPr>
            <a:t>wt</a:t>
          </a:r>
          <a:r>
            <a:rPr lang="en-US" dirty="0" smtClean="0">
              <a:latin typeface="Aharoni" pitchFamily="2" charset="-79"/>
              <a:cs typeface="Aharoni" pitchFamily="2" charset="-79"/>
            </a:rPr>
            <a:t> .of each dose</a:t>
          </a:r>
        </a:p>
        <a:p>
          <a:pPr algn="just" rtl="0"/>
          <a:r>
            <a:rPr lang="en-US" dirty="0" smtClean="0">
              <a:latin typeface="Aharoni" pitchFamily="2" charset="-79"/>
              <a:cs typeface="Aharoni" pitchFamily="2" charset="-79"/>
            </a:rPr>
            <a:t>c/ The physic-chemical properties of each component.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BACB310C-4DBE-4744-B698-FCFFC476CB81}" type="parTrans" cxnId="{EACF1784-AB30-4A32-B99E-ACF4AFF06478}">
      <dgm:prSet/>
      <dgm:spPr/>
      <dgm:t>
        <a:bodyPr/>
        <a:lstStyle/>
        <a:p>
          <a:endParaRPr lang="en-US"/>
        </a:p>
      </dgm:t>
    </dgm:pt>
    <dgm:pt modelId="{12558A63-E020-4736-980B-3B23F9837D8D}" type="sibTrans" cxnId="{EACF1784-AB30-4A32-B99E-ACF4AFF06478}">
      <dgm:prSet/>
      <dgm:spPr/>
      <dgm:t>
        <a:bodyPr/>
        <a:lstStyle/>
        <a:p>
          <a:endParaRPr lang="en-US"/>
        </a:p>
      </dgm:t>
    </dgm:pt>
    <dgm:pt modelId="{BE8A968B-58B5-425B-BE9D-FC84BEA29219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2. Mixing:</a:t>
          </a:r>
        </a:p>
        <a:p>
          <a:pPr rtl="0"/>
          <a:r>
            <a:rPr lang="en-US" dirty="0" smtClean="0">
              <a:latin typeface="Aharoni" pitchFamily="2" charset="-79"/>
              <a:cs typeface="Aharoni" pitchFamily="2" charset="-79"/>
            </a:rPr>
            <a:t> to get uniform distribution.</a:t>
          </a:r>
          <a:endParaRPr lang="en-US" dirty="0">
            <a:latin typeface="Aharoni" pitchFamily="2" charset="-79"/>
            <a:cs typeface="Aharoni" pitchFamily="2" charset="-79"/>
          </a:endParaRPr>
        </a:p>
      </dgm:t>
    </dgm:pt>
    <dgm:pt modelId="{D35E3AC3-C738-4EEA-9AEF-BD335E814DC6}" type="parTrans" cxnId="{68532691-D152-444E-A918-875B78309845}">
      <dgm:prSet/>
      <dgm:spPr/>
      <dgm:t>
        <a:bodyPr/>
        <a:lstStyle/>
        <a:p>
          <a:endParaRPr lang="en-US"/>
        </a:p>
      </dgm:t>
    </dgm:pt>
    <dgm:pt modelId="{225702BC-2B2C-404F-9788-1485C5BBDEDD}" type="sibTrans" cxnId="{68532691-D152-444E-A918-875B78309845}">
      <dgm:prSet/>
      <dgm:spPr/>
      <dgm:t>
        <a:bodyPr/>
        <a:lstStyle/>
        <a:p>
          <a:endParaRPr lang="en-US"/>
        </a:p>
      </dgm:t>
    </dgm:pt>
    <dgm:pt modelId="{67788455-90CA-458D-A2BD-733B2284F334}" type="pres">
      <dgm:prSet presAssocID="{8181FB5A-81A9-4948-A69C-7E83EEA2B9F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D9453DF-36AF-4536-8DBB-1F9469D7FB60}" type="pres">
      <dgm:prSet presAssocID="{8181FB5A-81A9-4948-A69C-7E83EEA2B9F7}" presName="pyramid" presStyleLbl="node1" presStyleIdx="0" presStyleCnt="1" custScaleX="135126"/>
      <dgm:spPr/>
    </dgm:pt>
    <dgm:pt modelId="{AE313574-8106-4A90-A767-881EC9D10423}" type="pres">
      <dgm:prSet presAssocID="{8181FB5A-81A9-4948-A69C-7E83EEA2B9F7}" presName="theList" presStyleCnt="0"/>
      <dgm:spPr/>
    </dgm:pt>
    <dgm:pt modelId="{CE08152B-DCCD-4B7B-83A0-8F5FFAB1D5B5}" type="pres">
      <dgm:prSet presAssocID="{47856A42-BBE5-4720-9DA1-C0799CCB1CFF}" presName="aNode" presStyleLbl="fgAcc1" presStyleIdx="0" presStyleCnt="2" custScaleX="175000" custScaleY="15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D4BC9-CFA8-4FD6-9E70-EA51E76090AE}" type="pres">
      <dgm:prSet presAssocID="{47856A42-BBE5-4720-9DA1-C0799CCB1CFF}" presName="aSpace" presStyleCnt="0"/>
      <dgm:spPr/>
    </dgm:pt>
    <dgm:pt modelId="{F34B1021-7D2C-4F03-9E38-DC43FD25F1F0}" type="pres">
      <dgm:prSet presAssocID="{BE8A968B-58B5-425B-BE9D-FC84BEA29219}" presName="aNode" presStyleLbl="fgAcc1" presStyleIdx="1" presStyleCnt="2" custScaleX="171728" custScaleY="42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40DC1-BB83-4090-AA67-2A2DB26E25DF}" type="pres">
      <dgm:prSet presAssocID="{BE8A968B-58B5-425B-BE9D-FC84BEA29219}" presName="aSpace" presStyleCnt="0"/>
      <dgm:spPr/>
    </dgm:pt>
  </dgm:ptLst>
  <dgm:cxnLst>
    <dgm:cxn modelId="{83EC29B9-AF8D-42D2-BD8A-637FB1809DD2}" type="presOf" srcId="{BE8A968B-58B5-425B-BE9D-FC84BEA29219}" destId="{F34B1021-7D2C-4F03-9E38-DC43FD25F1F0}" srcOrd="0" destOrd="0" presId="urn:microsoft.com/office/officeart/2005/8/layout/pyramid2"/>
    <dgm:cxn modelId="{EACF1784-AB30-4A32-B99E-ACF4AFF06478}" srcId="{8181FB5A-81A9-4948-A69C-7E83EEA2B9F7}" destId="{47856A42-BBE5-4720-9DA1-C0799CCB1CFF}" srcOrd="0" destOrd="0" parTransId="{BACB310C-4DBE-4744-B698-FCFFC476CB81}" sibTransId="{12558A63-E020-4736-980B-3B23F9837D8D}"/>
    <dgm:cxn modelId="{1C8370C1-006B-4E35-AB51-AB42D56CCC0F}" type="presOf" srcId="{47856A42-BBE5-4720-9DA1-C0799CCB1CFF}" destId="{CE08152B-DCCD-4B7B-83A0-8F5FFAB1D5B5}" srcOrd="0" destOrd="0" presId="urn:microsoft.com/office/officeart/2005/8/layout/pyramid2"/>
    <dgm:cxn modelId="{68532691-D152-444E-A918-875B78309845}" srcId="{8181FB5A-81A9-4948-A69C-7E83EEA2B9F7}" destId="{BE8A968B-58B5-425B-BE9D-FC84BEA29219}" srcOrd="1" destOrd="0" parTransId="{D35E3AC3-C738-4EEA-9AEF-BD335E814DC6}" sibTransId="{225702BC-2B2C-404F-9788-1485C5BBDEDD}"/>
    <dgm:cxn modelId="{E278D217-C274-47D5-9964-CB420BDB6E22}" type="presOf" srcId="{8181FB5A-81A9-4948-A69C-7E83EEA2B9F7}" destId="{67788455-90CA-458D-A2BD-733B2284F334}" srcOrd="0" destOrd="0" presId="urn:microsoft.com/office/officeart/2005/8/layout/pyramid2"/>
    <dgm:cxn modelId="{7975A308-DAFB-4885-82C0-A7D1DB66F6F5}" type="presParOf" srcId="{67788455-90CA-458D-A2BD-733B2284F334}" destId="{3D9453DF-36AF-4536-8DBB-1F9469D7FB60}" srcOrd="0" destOrd="0" presId="urn:microsoft.com/office/officeart/2005/8/layout/pyramid2"/>
    <dgm:cxn modelId="{5925F675-B916-481A-8214-3DBAFD0CB898}" type="presParOf" srcId="{67788455-90CA-458D-A2BD-733B2284F334}" destId="{AE313574-8106-4A90-A767-881EC9D10423}" srcOrd="1" destOrd="0" presId="urn:microsoft.com/office/officeart/2005/8/layout/pyramid2"/>
    <dgm:cxn modelId="{A8DB81E1-E3C6-413B-B037-3FAE5FED4B36}" type="presParOf" srcId="{AE313574-8106-4A90-A767-881EC9D10423}" destId="{CE08152B-DCCD-4B7B-83A0-8F5FFAB1D5B5}" srcOrd="0" destOrd="0" presId="urn:microsoft.com/office/officeart/2005/8/layout/pyramid2"/>
    <dgm:cxn modelId="{0D081081-6287-488E-B03B-E20969AB6D16}" type="presParOf" srcId="{AE313574-8106-4A90-A767-881EC9D10423}" destId="{D9CD4BC9-CFA8-4FD6-9E70-EA51E76090AE}" srcOrd="1" destOrd="0" presId="urn:microsoft.com/office/officeart/2005/8/layout/pyramid2"/>
    <dgm:cxn modelId="{6187625D-7947-44AD-ACCA-B19D055197EB}" type="presParOf" srcId="{AE313574-8106-4A90-A767-881EC9D10423}" destId="{F34B1021-7D2C-4F03-9E38-DC43FD25F1F0}" srcOrd="2" destOrd="0" presId="urn:microsoft.com/office/officeart/2005/8/layout/pyramid2"/>
    <dgm:cxn modelId="{1511F49C-68D9-473A-9839-515BA23AB7BD}" type="presParOf" srcId="{AE313574-8106-4A90-A767-881EC9D10423}" destId="{70740DC1-BB83-4090-AA67-2A2DB26E25DF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DECE5D-9DD0-4A42-82D1-948C180136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4E47C7-18ED-415A-83FD-83B8EDD4EDA7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Arial Black" pitchFamily="34" charset="0"/>
            </a:rPr>
            <a:t>2- prepare compounds which are affected by heat.</a:t>
          </a:r>
          <a:endParaRPr lang="en-US" dirty="0">
            <a:solidFill>
              <a:srgbClr val="002060"/>
            </a:solidFill>
            <a:latin typeface="Arial Black" pitchFamily="34" charset="0"/>
          </a:endParaRPr>
        </a:p>
      </dgm:t>
    </dgm:pt>
    <dgm:pt modelId="{42FF23F9-C5C8-4AC1-BDC2-3563856417D1}" type="parTrans" cxnId="{270F92BE-E63E-4F5D-BA58-1D6688BB7837}">
      <dgm:prSet/>
      <dgm:spPr/>
      <dgm:t>
        <a:bodyPr/>
        <a:lstStyle/>
        <a:p>
          <a:endParaRPr lang="en-US"/>
        </a:p>
      </dgm:t>
    </dgm:pt>
    <dgm:pt modelId="{EC52D1D9-4CDF-47CB-93DC-1EC8389B237E}" type="sibTrans" cxnId="{270F92BE-E63E-4F5D-BA58-1D6688BB7837}">
      <dgm:prSet/>
      <dgm:spPr/>
      <dgm:t>
        <a:bodyPr/>
        <a:lstStyle/>
        <a:p>
          <a:endParaRPr lang="en-US"/>
        </a:p>
      </dgm:t>
    </dgm:pt>
    <dgm:pt modelId="{BD441B09-3616-4A38-BFC0-639BD666DA61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  <a:latin typeface="Arial Black" pitchFamily="34" charset="0"/>
            </a:rPr>
            <a:t>Used to </a:t>
          </a:r>
        </a:p>
        <a:p>
          <a:r>
            <a:rPr lang="en-US" dirty="0" smtClean="0">
              <a:solidFill>
                <a:srgbClr val="002060"/>
              </a:solidFill>
              <a:latin typeface="Arial Black" pitchFamily="34" charset="0"/>
            </a:rPr>
            <a:t>1- prepare small amount of effervescent granules. </a:t>
          </a:r>
          <a:endParaRPr lang="en-US" dirty="0">
            <a:solidFill>
              <a:srgbClr val="002060"/>
            </a:solidFill>
            <a:latin typeface="Arial Black" pitchFamily="34" charset="0"/>
          </a:endParaRPr>
        </a:p>
      </dgm:t>
    </dgm:pt>
    <dgm:pt modelId="{103C10F9-2864-4434-9BE9-7B40F050A218}" type="parTrans" cxnId="{C5B4E949-466C-485D-900E-7A0FC1122CD7}">
      <dgm:prSet/>
      <dgm:spPr/>
      <dgm:t>
        <a:bodyPr/>
        <a:lstStyle/>
        <a:p>
          <a:endParaRPr lang="en-US"/>
        </a:p>
      </dgm:t>
    </dgm:pt>
    <dgm:pt modelId="{0B016FD6-1E9B-4543-8E52-CEFB8F8D7F7B}" type="sibTrans" cxnId="{C5B4E949-466C-485D-900E-7A0FC1122CD7}">
      <dgm:prSet/>
      <dgm:spPr/>
      <dgm:t>
        <a:bodyPr/>
        <a:lstStyle/>
        <a:p>
          <a:endParaRPr lang="en-US"/>
        </a:p>
      </dgm:t>
    </dgm:pt>
    <dgm:pt modelId="{A2AF016D-D757-4D56-A78E-D1BBDEB16A9F}" type="pres">
      <dgm:prSet presAssocID="{B2DECE5D-9DD0-4A42-82D1-948C180136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590F42-0A49-4695-A1F8-A349844B2E6B}" type="pres">
      <dgm:prSet presAssocID="{BD441B09-3616-4A38-BFC0-639BD666DA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5E4D4-D32E-4427-B2E4-C358883853E4}" type="pres">
      <dgm:prSet presAssocID="{0B016FD6-1E9B-4543-8E52-CEFB8F8D7F7B}" presName="spacer" presStyleCnt="0"/>
      <dgm:spPr/>
    </dgm:pt>
    <dgm:pt modelId="{59AF9F1F-CFD2-47D9-8CF4-16A33509CCDD}" type="pres">
      <dgm:prSet presAssocID="{B34E47C7-18ED-415A-83FD-83B8EDD4EDA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C39C72-5B2E-47CB-9ED4-24388380E694}" type="presOf" srcId="{B34E47C7-18ED-415A-83FD-83B8EDD4EDA7}" destId="{59AF9F1F-CFD2-47D9-8CF4-16A33509CCDD}" srcOrd="0" destOrd="0" presId="urn:microsoft.com/office/officeart/2005/8/layout/vList2"/>
    <dgm:cxn modelId="{C5B4E949-466C-485D-900E-7A0FC1122CD7}" srcId="{B2DECE5D-9DD0-4A42-82D1-948C1801360D}" destId="{BD441B09-3616-4A38-BFC0-639BD666DA61}" srcOrd="0" destOrd="0" parTransId="{103C10F9-2864-4434-9BE9-7B40F050A218}" sibTransId="{0B016FD6-1E9B-4543-8E52-CEFB8F8D7F7B}"/>
    <dgm:cxn modelId="{270F92BE-E63E-4F5D-BA58-1D6688BB7837}" srcId="{B2DECE5D-9DD0-4A42-82D1-948C1801360D}" destId="{B34E47C7-18ED-415A-83FD-83B8EDD4EDA7}" srcOrd="1" destOrd="0" parTransId="{42FF23F9-C5C8-4AC1-BDC2-3563856417D1}" sibTransId="{EC52D1D9-4CDF-47CB-93DC-1EC8389B237E}"/>
    <dgm:cxn modelId="{EE98530C-0725-4EBE-B6AC-DE052A7E2B94}" type="presOf" srcId="{B2DECE5D-9DD0-4A42-82D1-948C1801360D}" destId="{A2AF016D-D757-4D56-A78E-D1BBDEB16A9F}" srcOrd="0" destOrd="0" presId="urn:microsoft.com/office/officeart/2005/8/layout/vList2"/>
    <dgm:cxn modelId="{C86464F8-02B6-4C3C-AF31-E65B1E742FAA}" type="presOf" srcId="{BD441B09-3616-4A38-BFC0-639BD666DA61}" destId="{B1590F42-0A49-4695-A1F8-A349844B2E6B}" srcOrd="0" destOrd="0" presId="urn:microsoft.com/office/officeart/2005/8/layout/vList2"/>
    <dgm:cxn modelId="{0C4116A6-E4F2-41EA-939E-3775B548CAB4}" type="presParOf" srcId="{A2AF016D-D757-4D56-A78E-D1BBDEB16A9F}" destId="{B1590F42-0A49-4695-A1F8-A349844B2E6B}" srcOrd="0" destOrd="0" presId="urn:microsoft.com/office/officeart/2005/8/layout/vList2"/>
    <dgm:cxn modelId="{93B5E934-ED67-4C80-87E9-652829FD0A1C}" type="presParOf" srcId="{A2AF016D-D757-4D56-A78E-D1BBDEB16A9F}" destId="{D915E4D4-D32E-4427-B2E4-C358883853E4}" srcOrd="1" destOrd="0" presId="urn:microsoft.com/office/officeart/2005/8/layout/vList2"/>
    <dgm:cxn modelId="{4166EC5E-7417-4925-8818-04304B8D0833}" type="presParOf" srcId="{A2AF016D-D757-4D56-A78E-D1BBDEB16A9F}" destId="{59AF9F1F-CFD2-47D9-8CF4-16A33509CC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03E3A1-B5AC-4D1C-BA9B-AE03A74EFF7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3AC9E2F-579F-414D-98A3-62EC9E6141E3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4. Drying: </a:t>
          </a:r>
        </a:p>
        <a:p>
          <a:pPr rtl="0"/>
          <a:r>
            <a:rPr lang="en-US" dirty="0" smtClean="0">
              <a:latin typeface="Arial Black" pitchFamily="34" charset="0"/>
            </a:rPr>
            <a:t>only for heat fusion method</a:t>
          </a:r>
        </a:p>
        <a:p>
          <a:pPr rtl="0"/>
          <a:r>
            <a:rPr lang="en-US" dirty="0" smtClean="0">
              <a:latin typeface="Arial Black" pitchFamily="34" charset="0"/>
            </a:rPr>
            <a:t>By using tray dryer</a:t>
          </a:r>
          <a:endParaRPr lang="en-US" dirty="0">
            <a:latin typeface="Arial Black" pitchFamily="34" charset="0"/>
          </a:endParaRPr>
        </a:p>
      </dgm:t>
    </dgm:pt>
    <dgm:pt modelId="{32C1245D-D569-4E67-8661-CB658D64DDB3}" type="parTrans" cxnId="{F5FD1BA5-FAFA-4B48-A8DB-A039F89FF9B9}">
      <dgm:prSet/>
      <dgm:spPr/>
      <dgm:t>
        <a:bodyPr/>
        <a:lstStyle/>
        <a:p>
          <a:endParaRPr lang="en-US"/>
        </a:p>
      </dgm:t>
    </dgm:pt>
    <dgm:pt modelId="{85FBECE9-D247-420E-82BD-1A8D49DFB081}" type="sibTrans" cxnId="{F5FD1BA5-FAFA-4B48-A8DB-A039F89FF9B9}">
      <dgm:prSet/>
      <dgm:spPr/>
      <dgm:t>
        <a:bodyPr/>
        <a:lstStyle/>
        <a:p>
          <a:endParaRPr lang="en-US"/>
        </a:p>
      </dgm:t>
    </dgm:pt>
    <dgm:pt modelId="{543907EF-5DB8-4D95-B754-FE327C6F2E23}">
      <dgm:prSet/>
      <dgm:spPr/>
      <dgm:t>
        <a:bodyPr/>
        <a:lstStyle/>
        <a:p>
          <a:pPr rtl="0"/>
          <a:r>
            <a:rPr lang="en-US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5. Packaging and storage (cool and dry place):</a:t>
          </a:r>
          <a:r>
            <a:rPr lang="en-US" b="1" i="1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rtl="0"/>
          <a:r>
            <a:rPr lang="en-US" dirty="0" smtClean="0">
              <a:latin typeface="Arial Black" pitchFamily="34" charset="0"/>
            </a:rPr>
            <a:t>Stored in a wide mouth bottle with colored glass, tightly closed and sealed to exclude air , and kept in a cool dry place.</a:t>
          </a:r>
          <a:endParaRPr lang="en-US" dirty="0">
            <a:latin typeface="Arial Black" pitchFamily="34" charset="0"/>
          </a:endParaRPr>
        </a:p>
      </dgm:t>
    </dgm:pt>
    <dgm:pt modelId="{6DD57CFE-A00B-4FE1-BD02-6683C0349DA4}" type="parTrans" cxnId="{A0D79C1C-D795-4569-AB14-7A487D8A3DFF}">
      <dgm:prSet/>
      <dgm:spPr/>
      <dgm:t>
        <a:bodyPr/>
        <a:lstStyle/>
        <a:p>
          <a:endParaRPr lang="en-US"/>
        </a:p>
      </dgm:t>
    </dgm:pt>
    <dgm:pt modelId="{F6901810-3064-4E54-8824-4DC0EA071E79}" type="sibTrans" cxnId="{A0D79C1C-D795-4569-AB14-7A487D8A3DFF}">
      <dgm:prSet/>
      <dgm:spPr/>
      <dgm:t>
        <a:bodyPr/>
        <a:lstStyle/>
        <a:p>
          <a:endParaRPr lang="en-US"/>
        </a:p>
      </dgm:t>
    </dgm:pt>
    <dgm:pt modelId="{A7B0B84C-FD68-4F17-AB68-765069E7BA92}" type="pres">
      <dgm:prSet presAssocID="{F103E3A1-B5AC-4D1C-BA9B-AE03A74EFF7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94AE92-3A50-455A-947B-BC80B89B0208}" type="pres">
      <dgm:prSet presAssocID="{73AC9E2F-579F-414D-98A3-62EC9E6141E3}" presName="circle1" presStyleLbl="node1" presStyleIdx="0" presStyleCnt="2"/>
      <dgm:spPr/>
    </dgm:pt>
    <dgm:pt modelId="{61A2EBFA-2293-4A82-95EE-1EA5C6050B6E}" type="pres">
      <dgm:prSet presAssocID="{73AC9E2F-579F-414D-98A3-62EC9E6141E3}" presName="space" presStyleCnt="0"/>
      <dgm:spPr/>
    </dgm:pt>
    <dgm:pt modelId="{74F3132E-1B5A-4BB2-8B0A-05640A1A17A8}" type="pres">
      <dgm:prSet presAssocID="{73AC9E2F-579F-414D-98A3-62EC9E6141E3}" presName="rect1" presStyleLbl="alignAcc1" presStyleIdx="0" presStyleCnt="2"/>
      <dgm:spPr/>
      <dgm:t>
        <a:bodyPr/>
        <a:lstStyle/>
        <a:p>
          <a:endParaRPr lang="en-US"/>
        </a:p>
      </dgm:t>
    </dgm:pt>
    <dgm:pt modelId="{34FCF66C-6557-4F63-A100-39EAFADEE413}" type="pres">
      <dgm:prSet presAssocID="{543907EF-5DB8-4D95-B754-FE327C6F2E23}" presName="vertSpace2" presStyleLbl="node1" presStyleIdx="0" presStyleCnt="2"/>
      <dgm:spPr/>
    </dgm:pt>
    <dgm:pt modelId="{B01C0174-3EE4-4D6F-8DC8-D8CF9B33A751}" type="pres">
      <dgm:prSet presAssocID="{543907EF-5DB8-4D95-B754-FE327C6F2E23}" presName="circle2" presStyleLbl="node1" presStyleIdx="1" presStyleCnt="2"/>
      <dgm:spPr/>
    </dgm:pt>
    <dgm:pt modelId="{CB6DEA7A-9189-4E69-A85B-25526BB5DFC1}" type="pres">
      <dgm:prSet presAssocID="{543907EF-5DB8-4D95-B754-FE327C6F2E23}" presName="rect2" presStyleLbl="alignAcc1" presStyleIdx="1" presStyleCnt="2"/>
      <dgm:spPr/>
      <dgm:t>
        <a:bodyPr/>
        <a:lstStyle/>
        <a:p>
          <a:endParaRPr lang="en-US"/>
        </a:p>
      </dgm:t>
    </dgm:pt>
    <dgm:pt modelId="{0C71A783-AEB2-41ED-8D83-D140201F4169}" type="pres">
      <dgm:prSet presAssocID="{73AC9E2F-579F-414D-98A3-62EC9E6141E3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07270-698C-4C0F-BECE-0A96BD4F6128}" type="pres">
      <dgm:prSet presAssocID="{543907EF-5DB8-4D95-B754-FE327C6F2E23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36B426-9F72-4EDD-9E72-F976281B1492}" type="presOf" srcId="{73AC9E2F-579F-414D-98A3-62EC9E6141E3}" destId="{0C71A783-AEB2-41ED-8D83-D140201F4169}" srcOrd="1" destOrd="0" presId="urn:microsoft.com/office/officeart/2005/8/layout/target3"/>
    <dgm:cxn modelId="{F5FD1BA5-FAFA-4B48-A8DB-A039F89FF9B9}" srcId="{F103E3A1-B5AC-4D1C-BA9B-AE03A74EFF71}" destId="{73AC9E2F-579F-414D-98A3-62EC9E6141E3}" srcOrd="0" destOrd="0" parTransId="{32C1245D-D569-4E67-8661-CB658D64DDB3}" sibTransId="{85FBECE9-D247-420E-82BD-1A8D49DFB081}"/>
    <dgm:cxn modelId="{94A395FD-00AC-4DAB-9F13-E04931F12FDE}" type="presOf" srcId="{F103E3A1-B5AC-4D1C-BA9B-AE03A74EFF71}" destId="{A7B0B84C-FD68-4F17-AB68-765069E7BA92}" srcOrd="0" destOrd="0" presId="urn:microsoft.com/office/officeart/2005/8/layout/target3"/>
    <dgm:cxn modelId="{759678D5-1170-4AB5-B634-0EA0872172EF}" type="presOf" srcId="{543907EF-5DB8-4D95-B754-FE327C6F2E23}" destId="{D0807270-698C-4C0F-BECE-0A96BD4F6128}" srcOrd="1" destOrd="0" presId="urn:microsoft.com/office/officeart/2005/8/layout/target3"/>
    <dgm:cxn modelId="{A0D79C1C-D795-4569-AB14-7A487D8A3DFF}" srcId="{F103E3A1-B5AC-4D1C-BA9B-AE03A74EFF71}" destId="{543907EF-5DB8-4D95-B754-FE327C6F2E23}" srcOrd="1" destOrd="0" parTransId="{6DD57CFE-A00B-4FE1-BD02-6683C0349DA4}" sibTransId="{F6901810-3064-4E54-8824-4DC0EA071E79}"/>
    <dgm:cxn modelId="{9EDA8E29-8F85-4C78-B638-5C16CE6166AE}" type="presOf" srcId="{73AC9E2F-579F-414D-98A3-62EC9E6141E3}" destId="{74F3132E-1B5A-4BB2-8B0A-05640A1A17A8}" srcOrd="0" destOrd="0" presId="urn:microsoft.com/office/officeart/2005/8/layout/target3"/>
    <dgm:cxn modelId="{3E83F50F-1D75-4154-8E34-6B0C0029DF76}" type="presOf" srcId="{543907EF-5DB8-4D95-B754-FE327C6F2E23}" destId="{CB6DEA7A-9189-4E69-A85B-25526BB5DFC1}" srcOrd="0" destOrd="0" presId="urn:microsoft.com/office/officeart/2005/8/layout/target3"/>
    <dgm:cxn modelId="{5129F86A-94E6-4BB2-9F52-0EBB41C52D42}" type="presParOf" srcId="{A7B0B84C-FD68-4F17-AB68-765069E7BA92}" destId="{8894AE92-3A50-455A-947B-BC80B89B0208}" srcOrd="0" destOrd="0" presId="urn:microsoft.com/office/officeart/2005/8/layout/target3"/>
    <dgm:cxn modelId="{91704468-F20E-4A87-B420-D66CF7D7A439}" type="presParOf" srcId="{A7B0B84C-FD68-4F17-AB68-765069E7BA92}" destId="{61A2EBFA-2293-4A82-95EE-1EA5C6050B6E}" srcOrd="1" destOrd="0" presId="urn:microsoft.com/office/officeart/2005/8/layout/target3"/>
    <dgm:cxn modelId="{53B41A78-7775-405C-A059-52611797356B}" type="presParOf" srcId="{A7B0B84C-FD68-4F17-AB68-765069E7BA92}" destId="{74F3132E-1B5A-4BB2-8B0A-05640A1A17A8}" srcOrd="2" destOrd="0" presId="urn:microsoft.com/office/officeart/2005/8/layout/target3"/>
    <dgm:cxn modelId="{292F3A47-CBC0-4EC2-884C-C3E224574781}" type="presParOf" srcId="{A7B0B84C-FD68-4F17-AB68-765069E7BA92}" destId="{34FCF66C-6557-4F63-A100-39EAFADEE413}" srcOrd="3" destOrd="0" presId="urn:microsoft.com/office/officeart/2005/8/layout/target3"/>
    <dgm:cxn modelId="{BF9AC5C5-59F3-4D61-8462-937EEF6E202A}" type="presParOf" srcId="{A7B0B84C-FD68-4F17-AB68-765069E7BA92}" destId="{B01C0174-3EE4-4D6F-8DC8-D8CF9B33A751}" srcOrd="4" destOrd="0" presId="urn:microsoft.com/office/officeart/2005/8/layout/target3"/>
    <dgm:cxn modelId="{1CEAEDCA-67B4-4260-905F-98F03770155E}" type="presParOf" srcId="{A7B0B84C-FD68-4F17-AB68-765069E7BA92}" destId="{CB6DEA7A-9189-4E69-A85B-25526BB5DFC1}" srcOrd="5" destOrd="0" presId="urn:microsoft.com/office/officeart/2005/8/layout/target3"/>
    <dgm:cxn modelId="{4782EB80-C972-4B3A-9E78-B993CE18C15C}" type="presParOf" srcId="{A7B0B84C-FD68-4F17-AB68-765069E7BA92}" destId="{0C71A783-AEB2-41ED-8D83-D140201F4169}" srcOrd="6" destOrd="0" presId="urn:microsoft.com/office/officeart/2005/8/layout/target3"/>
    <dgm:cxn modelId="{EA80B26E-D25C-429C-BF0F-B0273505CCDE}" type="presParOf" srcId="{A7B0B84C-FD68-4F17-AB68-765069E7BA92}" destId="{D0807270-698C-4C0F-BECE-0A96BD4F612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6A27A-6085-4DD5-A2CE-6E9359EB27F9}">
      <dsp:nvSpPr>
        <dsp:cNvPr id="0" name=""/>
        <dsp:cNvSpPr/>
      </dsp:nvSpPr>
      <dsp:spPr>
        <a:xfrm rot="10800000">
          <a:off x="1542152" y="1734"/>
          <a:ext cx="5067300" cy="106693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1. Rapid onset of action 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(prepared as solution)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rapid disintegration and dissolution.</a:t>
          </a:r>
          <a:endParaRPr lang="en-US" sz="1700" kern="1200" dirty="0"/>
        </a:p>
      </dsp:txBody>
      <dsp:txXfrm rot="10800000">
        <a:off x="1808884" y="1734"/>
        <a:ext cx="4800568" cy="1066930"/>
      </dsp:txXfrm>
    </dsp:sp>
    <dsp:sp modelId="{4C2D1592-B475-42BB-AF86-43BB1B267454}">
      <dsp:nvSpPr>
        <dsp:cNvPr id="0" name=""/>
        <dsp:cNvSpPr/>
      </dsp:nvSpPr>
      <dsp:spPr>
        <a:xfrm>
          <a:off x="1010547" y="3594"/>
          <a:ext cx="1063209" cy="106320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BE141-DC69-4D3F-99D4-5C18A6A93ACD}">
      <dsp:nvSpPr>
        <dsp:cNvPr id="0" name=""/>
        <dsp:cNvSpPr/>
      </dsp:nvSpPr>
      <dsp:spPr>
        <a:xfrm rot="10800000">
          <a:off x="1542152" y="1386040"/>
          <a:ext cx="5067300" cy="1489854"/>
        </a:xfrm>
        <a:prstGeom prst="homePlate">
          <a:avLst/>
        </a:prstGeom>
        <a:solidFill>
          <a:schemeClr val="accent4">
            <a:hueOff val="-2345525"/>
            <a:satOff val="14079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2. Pleasant taste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chemical reaction between acid and base lead to </a:t>
          </a:r>
          <a:r>
            <a:rPr lang="en-US" sz="1800" kern="1200" dirty="0" err="1" smtClean="0"/>
            <a:t>librate</a:t>
          </a:r>
          <a:r>
            <a:rPr lang="en-US" sz="1800" kern="1200" dirty="0" smtClean="0"/>
            <a:t> CO2 which act as local anesthetic effect of oral cavity so mask the undesirable taste.</a:t>
          </a:r>
          <a:endParaRPr lang="en-US" sz="1800" kern="1200" dirty="0"/>
        </a:p>
      </dsp:txBody>
      <dsp:txXfrm rot="10800000">
        <a:off x="1914615" y="1386040"/>
        <a:ext cx="4694837" cy="1489854"/>
      </dsp:txXfrm>
    </dsp:sp>
    <dsp:sp modelId="{8C9580F4-9BA3-4D05-B84D-BCC12F7B3F3A}">
      <dsp:nvSpPr>
        <dsp:cNvPr id="0" name=""/>
        <dsp:cNvSpPr/>
      </dsp:nvSpPr>
      <dsp:spPr>
        <a:xfrm>
          <a:off x="1010547" y="1599363"/>
          <a:ext cx="1063209" cy="1063209"/>
        </a:xfrm>
        <a:prstGeom prst="ellipse">
          <a:avLst/>
        </a:prstGeom>
        <a:solidFill>
          <a:schemeClr val="accent4">
            <a:tint val="50000"/>
            <a:hueOff val="-2434133"/>
            <a:satOff val="11351"/>
            <a:lumOff val="-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83985-8480-42E1-865C-1B36F7CFA441}">
      <dsp:nvSpPr>
        <dsp:cNvPr id="0" name=""/>
        <dsp:cNvSpPr/>
      </dsp:nvSpPr>
      <dsp:spPr>
        <a:xfrm rot="10800000">
          <a:off x="1542152" y="3193270"/>
          <a:ext cx="5067300" cy="1063209"/>
        </a:xfrm>
        <a:prstGeom prst="homePlate">
          <a:avLst/>
        </a:prstGeom>
        <a:solidFill>
          <a:schemeClr val="accent4">
            <a:hueOff val="-4691050"/>
            <a:satOff val="28159"/>
            <a:lumOff val="-2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3. Psychological effect, patient comfort to it.</a:t>
          </a:r>
          <a:endParaRPr lang="en-US" sz="1700" kern="1200" dirty="0"/>
        </a:p>
      </dsp:txBody>
      <dsp:txXfrm rot="10800000">
        <a:off x="1807954" y="3193270"/>
        <a:ext cx="4801498" cy="1063209"/>
      </dsp:txXfrm>
    </dsp:sp>
    <dsp:sp modelId="{305F9955-99B9-4170-BAB6-EB7711A86FC9}">
      <dsp:nvSpPr>
        <dsp:cNvPr id="0" name=""/>
        <dsp:cNvSpPr/>
      </dsp:nvSpPr>
      <dsp:spPr>
        <a:xfrm>
          <a:off x="1010547" y="3193270"/>
          <a:ext cx="1063209" cy="1063209"/>
        </a:xfrm>
        <a:prstGeom prst="ellipse">
          <a:avLst/>
        </a:prstGeom>
        <a:solidFill>
          <a:schemeClr val="accent4">
            <a:tint val="50000"/>
            <a:hueOff val="-4868267"/>
            <a:satOff val="22702"/>
            <a:lumOff val="-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D909F-5F5A-4483-9751-202F4BDDC643}">
      <dsp:nvSpPr>
        <dsp:cNvPr id="0" name=""/>
        <dsp:cNvSpPr/>
      </dsp:nvSpPr>
      <dsp:spPr>
        <a:xfrm rot="10800000">
          <a:off x="1542152" y="4573856"/>
          <a:ext cx="5067300" cy="1063209"/>
        </a:xfrm>
        <a:prstGeom prst="homePlate">
          <a:avLst/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46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4. Provide alkaline solution, neutralization of a acidic drugs as aspirin (</a:t>
          </a:r>
          <a:r>
            <a:rPr lang="en-US" sz="1700" kern="1200" dirty="0" err="1" smtClean="0"/>
            <a:t>alkalinization</a:t>
          </a:r>
          <a:r>
            <a:rPr lang="en-US" sz="1700" kern="1200" dirty="0" smtClean="0"/>
            <a:t> of urine and increase excretion of drug which is acidic).</a:t>
          </a:r>
          <a:endParaRPr lang="en-US" sz="1700" kern="1200" dirty="0"/>
        </a:p>
      </dsp:txBody>
      <dsp:txXfrm rot="10800000">
        <a:off x="1807954" y="4573856"/>
        <a:ext cx="4801498" cy="1063209"/>
      </dsp:txXfrm>
    </dsp:sp>
    <dsp:sp modelId="{BE5F3DB2-CFC3-4BAB-AA64-AD4A8BDCC198}">
      <dsp:nvSpPr>
        <dsp:cNvPr id="0" name=""/>
        <dsp:cNvSpPr/>
      </dsp:nvSpPr>
      <dsp:spPr>
        <a:xfrm>
          <a:off x="1010547" y="4573856"/>
          <a:ext cx="1063209" cy="1063209"/>
        </a:xfrm>
        <a:prstGeom prst="ellipse">
          <a:avLst/>
        </a:prstGeom>
        <a:solidFill>
          <a:schemeClr val="accent4">
            <a:tint val="50000"/>
            <a:hueOff val="-7302400"/>
            <a:satOff val="34053"/>
            <a:lumOff val="-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AE200-0807-4AD8-A2C5-C5CDAC7CAA25}">
      <dsp:nvSpPr>
        <dsp:cNvPr id="0" name=""/>
        <dsp:cNvSpPr/>
      </dsp:nvSpPr>
      <dsp:spPr>
        <a:xfrm rot="10800000">
          <a:off x="1213872" y="2120"/>
          <a:ext cx="3800475" cy="102643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1. Unstable (absorb the water [moisture] from the atmosphere).</a:t>
          </a:r>
          <a:endParaRPr lang="en-US" sz="1800" kern="1200" dirty="0"/>
        </a:p>
      </dsp:txBody>
      <dsp:txXfrm rot="10800000">
        <a:off x="1470482" y="2120"/>
        <a:ext cx="3543865" cy="1026439"/>
      </dsp:txXfrm>
    </dsp:sp>
    <dsp:sp modelId="{CC152213-7465-460F-A55B-636889673F47}">
      <dsp:nvSpPr>
        <dsp:cNvPr id="0" name=""/>
        <dsp:cNvSpPr/>
      </dsp:nvSpPr>
      <dsp:spPr>
        <a:xfrm>
          <a:off x="700652" y="2120"/>
          <a:ext cx="1026439" cy="102643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02BBBF-7653-4DD2-B4ED-064EB1350F98}">
      <dsp:nvSpPr>
        <dsp:cNvPr id="0" name=""/>
        <dsp:cNvSpPr/>
      </dsp:nvSpPr>
      <dsp:spPr>
        <a:xfrm rot="10800000">
          <a:off x="1213872" y="1334960"/>
          <a:ext cx="3800475" cy="1026439"/>
        </a:xfrm>
        <a:prstGeom prst="homePlate">
          <a:avLst/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2. Not accurate dose estimation because the one who estimate the dose is the patient himself.</a:t>
          </a:r>
          <a:endParaRPr lang="en-US" sz="1800" kern="1200"/>
        </a:p>
      </dsp:txBody>
      <dsp:txXfrm rot="10800000">
        <a:off x="1470482" y="1334960"/>
        <a:ext cx="3543865" cy="1026439"/>
      </dsp:txXfrm>
    </dsp:sp>
    <dsp:sp modelId="{F4DA7072-8C41-4394-BBD2-784A941DD0F3}">
      <dsp:nvSpPr>
        <dsp:cNvPr id="0" name=""/>
        <dsp:cNvSpPr/>
      </dsp:nvSpPr>
      <dsp:spPr>
        <a:xfrm>
          <a:off x="700652" y="1334960"/>
          <a:ext cx="1026439" cy="1026439"/>
        </a:xfrm>
        <a:prstGeom prst="ellipse">
          <a:avLst/>
        </a:prstGeom>
        <a:solidFill>
          <a:schemeClr val="accent3">
            <a:tint val="50000"/>
            <a:hueOff val="1977607"/>
            <a:satOff val="-13107"/>
            <a:lumOff val="-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36D622-1A59-44DA-970B-26B528DA3F0A}">
      <dsp:nvSpPr>
        <dsp:cNvPr id="0" name=""/>
        <dsp:cNvSpPr/>
      </dsp:nvSpPr>
      <dsp:spPr>
        <a:xfrm rot="10800000">
          <a:off x="1213872" y="2667799"/>
          <a:ext cx="3800475" cy="1026439"/>
        </a:xfrm>
        <a:prstGeom prst="homePlate">
          <a:avLst/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Sodium overload (these granules are not suitable for hypertensive patients)</a:t>
          </a:r>
          <a:endParaRPr lang="en-US" sz="1800" kern="1200" dirty="0"/>
        </a:p>
      </dsp:txBody>
      <dsp:txXfrm rot="10800000">
        <a:off x="1470482" y="2667799"/>
        <a:ext cx="3543865" cy="1026439"/>
      </dsp:txXfrm>
    </dsp:sp>
    <dsp:sp modelId="{D1DC7C9A-75EA-4332-93A4-874D68421C29}">
      <dsp:nvSpPr>
        <dsp:cNvPr id="0" name=""/>
        <dsp:cNvSpPr/>
      </dsp:nvSpPr>
      <dsp:spPr>
        <a:xfrm>
          <a:off x="700652" y="2667799"/>
          <a:ext cx="1026439" cy="1026439"/>
        </a:xfrm>
        <a:prstGeom prst="ellipse">
          <a:avLst/>
        </a:prstGeom>
        <a:solidFill>
          <a:schemeClr val="accent3">
            <a:tint val="50000"/>
            <a:hueOff val="3955215"/>
            <a:satOff val="-26213"/>
            <a:lumOff val="-9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4B432-5960-4E23-892A-1F0AD62115ED}">
      <dsp:nvSpPr>
        <dsp:cNvPr id="0" name=""/>
        <dsp:cNvSpPr/>
      </dsp:nvSpPr>
      <dsp:spPr>
        <a:xfrm rot="10800000">
          <a:off x="1213872" y="4000639"/>
          <a:ext cx="3800475" cy="1026439"/>
        </a:xfrm>
        <a:prstGeom prst="homePlate">
          <a:avLst/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63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4. Have many drug-drug interaction.</a:t>
          </a:r>
          <a:endParaRPr lang="en-US" sz="1800" kern="1200" dirty="0"/>
        </a:p>
      </dsp:txBody>
      <dsp:txXfrm rot="10800000">
        <a:off x="1470482" y="4000639"/>
        <a:ext cx="3543865" cy="1026439"/>
      </dsp:txXfrm>
    </dsp:sp>
    <dsp:sp modelId="{153EC6A9-75A5-4074-9471-1A5DB091178F}">
      <dsp:nvSpPr>
        <dsp:cNvPr id="0" name=""/>
        <dsp:cNvSpPr/>
      </dsp:nvSpPr>
      <dsp:spPr>
        <a:xfrm>
          <a:off x="700652" y="4000639"/>
          <a:ext cx="1026439" cy="1026439"/>
        </a:xfrm>
        <a:prstGeom prst="ellipse">
          <a:avLst/>
        </a:prstGeom>
        <a:solidFill>
          <a:schemeClr val="accent3">
            <a:tint val="50000"/>
            <a:hueOff val="5932821"/>
            <a:satOff val="-39320"/>
            <a:lumOff val="-14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453DF-36AF-4536-8DBB-1F9469D7FB60}">
      <dsp:nvSpPr>
        <dsp:cNvPr id="0" name=""/>
        <dsp:cNvSpPr/>
      </dsp:nvSpPr>
      <dsp:spPr>
        <a:xfrm>
          <a:off x="102810" y="0"/>
          <a:ext cx="6383892" cy="47243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8152B-DCCD-4B7B-83A0-8F5FFAB1D5B5}">
      <dsp:nvSpPr>
        <dsp:cNvPr id="0" name=""/>
        <dsp:cNvSpPr/>
      </dsp:nvSpPr>
      <dsp:spPr>
        <a:xfrm>
          <a:off x="2143184" y="474439"/>
          <a:ext cx="5374005" cy="26383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1. Formulation: 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haroni" pitchFamily="2" charset="-79"/>
              <a:cs typeface="Aharoni" pitchFamily="2" charset="-79"/>
            </a:rPr>
            <a:t>a/ Amount of each material in the formula.</a:t>
          </a:r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haroni" pitchFamily="2" charset="-79"/>
              <a:cs typeface="Aharoni" pitchFamily="2" charset="-79"/>
            </a:rPr>
            <a:t>b/ Number of doses: usually we 1 tsp. as ordinary dose which is equal to 5 </a:t>
          </a:r>
          <a:r>
            <a:rPr lang="en-US" sz="1700" kern="1200" dirty="0" err="1" smtClean="0">
              <a:latin typeface="Aharoni" pitchFamily="2" charset="-79"/>
              <a:cs typeface="Aharoni" pitchFamily="2" charset="-79"/>
            </a:rPr>
            <a:t>gm</a:t>
          </a:r>
          <a:r>
            <a:rPr lang="en-US" sz="1700" kern="1200" dirty="0" smtClean="0">
              <a:latin typeface="Aharoni" pitchFamily="2" charset="-79"/>
              <a:cs typeface="Aharoni" pitchFamily="2" charset="-79"/>
            </a:rPr>
            <a:t> of effervescent.                       </a:t>
          </a:r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haroni" pitchFamily="2" charset="-79"/>
              <a:cs typeface="Aharoni" pitchFamily="2" charset="-79"/>
            </a:rPr>
            <a:t> No. of doses =total amount /</a:t>
          </a:r>
          <a:r>
            <a:rPr lang="en-US" sz="1700" kern="1200" dirty="0" err="1" smtClean="0">
              <a:latin typeface="Aharoni" pitchFamily="2" charset="-79"/>
              <a:cs typeface="Aharoni" pitchFamily="2" charset="-79"/>
            </a:rPr>
            <a:t>wt</a:t>
          </a:r>
          <a:r>
            <a:rPr lang="en-US" sz="1700" kern="1200" dirty="0" smtClean="0">
              <a:latin typeface="Aharoni" pitchFamily="2" charset="-79"/>
              <a:cs typeface="Aharoni" pitchFamily="2" charset="-79"/>
            </a:rPr>
            <a:t> .of each dose</a:t>
          </a:r>
        </a:p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haroni" pitchFamily="2" charset="-79"/>
              <a:cs typeface="Aharoni" pitchFamily="2" charset="-79"/>
            </a:rPr>
            <a:t>c/ The physic-chemical properties of each component.</a:t>
          </a:r>
          <a:endParaRPr lang="en-US" sz="1700" kern="1200" dirty="0">
            <a:latin typeface="Aharoni" pitchFamily="2" charset="-79"/>
            <a:cs typeface="Aharoni" pitchFamily="2" charset="-79"/>
          </a:endParaRPr>
        </a:p>
      </dsp:txBody>
      <dsp:txXfrm>
        <a:off x="2271978" y="603233"/>
        <a:ext cx="5116417" cy="2380770"/>
      </dsp:txXfrm>
    </dsp:sp>
    <dsp:sp modelId="{F34B1021-7D2C-4F03-9E38-DC43FD25F1F0}">
      <dsp:nvSpPr>
        <dsp:cNvPr id="0" name=""/>
        <dsp:cNvSpPr/>
      </dsp:nvSpPr>
      <dsp:spPr>
        <a:xfrm>
          <a:off x="2193423" y="3322951"/>
          <a:ext cx="5273526" cy="7168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2. Mixing: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Aharoni" pitchFamily="2" charset="-79"/>
              <a:cs typeface="Aharoni" pitchFamily="2" charset="-79"/>
            </a:rPr>
            <a:t> to get uniform distribution.</a:t>
          </a:r>
          <a:endParaRPr lang="en-US" sz="1700" kern="1200" dirty="0">
            <a:latin typeface="Aharoni" pitchFamily="2" charset="-79"/>
            <a:cs typeface="Aharoni" pitchFamily="2" charset="-79"/>
          </a:endParaRPr>
        </a:p>
      </dsp:txBody>
      <dsp:txXfrm>
        <a:off x="2228417" y="3357945"/>
        <a:ext cx="5203538" cy="646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90F42-0A49-4695-A1F8-A349844B2E6B}">
      <dsp:nvSpPr>
        <dsp:cNvPr id="0" name=""/>
        <dsp:cNvSpPr/>
      </dsp:nvSpPr>
      <dsp:spPr>
        <a:xfrm>
          <a:off x="0" y="141928"/>
          <a:ext cx="7239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 Black" pitchFamily="34" charset="0"/>
            </a:rPr>
            <a:t>Used to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 Black" pitchFamily="34" charset="0"/>
            </a:rPr>
            <a:t>1- prepare small amount of effervescent granules. </a:t>
          </a:r>
          <a:endParaRPr lang="en-US" sz="2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50261" y="192189"/>
        <a:ext cx="7138478" cy="929078"/>
      </dsp:txXfrm>
    </dsp:sp>
    <dsp:sp modelId="{59AF9F1F-CFD2-47D9-8CF4-16A33509CCDD}">
      <dsp:nvSpPr>
        <dsp:cNvPr id="0" name=""/>
        <dsp:cNvSpPr/>
      </dsp:nvSpPr>
      <dsp:spPr>
        <a:xfrm>
          <a:off x="0" y="1229128"/>
          <a:ext cx="7239000" cy="1029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  <a:latin typeface="Arial Black" pitchFamily="34" charset="0"/>
            </a:rPr>
            <a:t>2- prepare compounds which are affected by heat.</a:t>
          </a:r>
          <a:endParaRPr lang="en-US" sz="2000" kern="1200" dirty="0">
            <a:solidFill>
              <a:srgbClr val="002060"/>
            </a:solidFill>
            <a:latin typeface="Arial Black" pitchFamily="34" charset="0"/>
          </a:endParaRPr>
        </a:p>
      </dsp:txBody>
      <dsp:txXfrm>
        <a:off x="50261" y="1279389"/>
        <a:ext cx="7138478" cy="929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4AE92-3A50-455A-947B-BC80B89B0208}">
      <dsp:nvSpPr>
        <dsp:cNvPr id="0" name=""/>
        <dsp:cNvSpPr/>
      </dsp:nvSpPr>
      <dsp:spPr>
        <a:xfrm>
          <a:off x="0" y="342899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3132E-1B5A-4BB2-8B0A-05640A1A17A8}">
      <dsp:nvSpPr>
        <dsp:cNvPr id="0" name=""/>
        <dsp:cNvSpPr/>
      </dsp:nvSpPr>
      <dsp:spPr>
        <a:xfrm>
          <a:off x="2286000" y="342899"/>
          <a:ext cx="53340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4. Drying: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only for heat fusion method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By using tray dryer</a:t>
          </a:r>
          <a:endParaRPr lang="en-US" sz="2100" kern="1200" dirty="0">
            <a:latin typeface="Arial Black" pitchFamily="34" charset="0"/>
          </a:endParaRPr>
        </a:p>
      </dsp:txBody>
      <dsp:txXfrm>
        <a:off x="2286000" y="342899"/>
        <a:ext cx="5334000" cy="2171700"/>
      </dsp:txXfrm>
    </dsp:sp>
    <dsp:sp modelId="{B01C0174-3EE4-4D6F-8DC8-D8CF9B33A751}">
      <dsp:nvSpPr>
        <dsp:cNvPr id="0" name=""/>
        <dsp:cNvSpPr/>
      </dsp:nvSpPr>
      <dsp:spPr>
        <a:xfrm>
          <a:off x="1200150" y="2514600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7036575"/>
            <a:satOff val="42238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DEA7A-9189-4E69-A85B-25526BB5DFC1}">
      <dsp:nvSpPr>
        <dsp:cNvPr id="0" name=""/>
        <dsp:cNvSpPr/>
      </dsp:nvSpPr>
      <dsp:spPr>
        <a:xfrm>
          <a:off x="2286000" y="2514600"/>
          <a:ext cx="533400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036575"/>
              <a:satOff val="42238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5. Packaging and storage (cool and dry place):</a:t>
          </a:r>
          <a:r>
            <a:rPr lang="en-US" sz="2100" b="1" i="1" kern="12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rPr>
            <a:t> 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Black" pitchFamily="34" charset="0"/>
            </a:rPr>
            <a:t>Stored in a wide mouth bottle with colored glass, tightly closed and sealed to exclude air , and kept in a cool dry place.</a:t>
          </a:r>
          <a:endParaRPr lang="en-US" sz="2100" kern="1200" dirty="0">
            <a:latin typeface="Arial Black" pitchFamily="34" charset="0"/>
          </a:endParaRPr>
        </a:p>
      </dsp:txBody>
      <dsp:txXfrm>
        <a:off x="2286000" y="2514600"/>
        <a:ext cx="5334000" cy="21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65960-E802-4F32-B9CC-F2829F42D84D}" type="datetimeFigureOut">
              <a:rPr lang="en-US" smtClean="0"/>
              <a:t>23-Feb-19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E16A2-C885-46AF-9802-35FCBDFCC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6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E16A2-C885-46AF-9802-35FCBDFCCB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3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23-Feb-19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4267200" cy="1317625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/>
              <a:t>Lab. 2</a:t>
            </a:r>
            <a:br>
              <a:rPr lang="en-US" sz="3600" dirty="0" smtClean="0"/>
            </a:br>
            <a:r>
              <a:rPr lang="en-US" sz="3600" dirty="0" smtClean="0"/>
              <a:t>Industrial pharmacy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581400"/>
            <a:ext cx="6400800" cy="3124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Effervescent Granules</a:t>
            </a:r>
          </a:p>
        </p:txBody>
      </p:sp>
      <p:pic>
        <p:nvPicPr>
          <p:cNvPr id="2050" name="Picture 2" descr="http://thumbs.dreamstime.com/x/effervescent-tablets-23693173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1"/>
          <a:stretch/>
        </p:blipFill>
        <p:spPr bwMode="auto">
          <a:xfrm>
            <a:off x="4953000" y="381000"/>
            <a:ext cx="3276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3493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311310"/>
              </p:ext>
            </p:extLst>
          </p:nvPr>
        </p:nvGraphicFramePr>
        <p:xfrm>
          <a:off x="457200" y="1676400"/>
          <a:ext cx="7620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28601" y="304800"/>
            <a:ext cx="8001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Method of effervescent granules </a:t>
            </a: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production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84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7620000" cy="6096000"/>
              </a:xfr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normAutofit fontScale="85000" lnSpcReduction="20000"/>
              </a:bodyPr>
              <a:lstStyle/>
              <a:p>
                <a:pPr marL="11430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3. Moistening and granulation: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use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certain solvent to get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paste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through wet granulator. </a:t>
                </a:r>
                <a:endParaRPr lang="en-US" sz="2000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indent="0">
                  <a:buNone/>
                </a:pPr>
                <a:endParaRPr lang="en-US" dirty="0"/>
              </a:p>
              <a:p>
                <a:pPr marL="114300" lvl="0" indent="0">
                  <a:buNone/>
                </a:pPr>
                <a:endParaRPr lang="en-US" dirty="0" smtClean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114300" lvl="0" indent="0">
                  <a:buNone/>
                </a:pPr>
                <a:endParaRPr lang="en-US" dirty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114300" lvl="0" indent="0">
                  <a:buNone/>
                </a:pPr>
                <a:endParaRPr lang="en-US" dirty="0" smtClean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114300" lv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Aharoni" pitchFamily="2" charset="-79"/>
                    <a:cs typeface="Aharoni" pitchFamily="2" charset="-79"/>
                  </a:rPr>
                  <a:t>A- Dry </a:t>
                </a:r>
                <a:r>
                  <a:rPr lang="en-US" dirty="0">
                    <a:solidFill>
                      <a:srgbClr val="C00000"/>
                    </a:solidFill>
                    <a:latin typeface="Aharoni" pitchFamily="2" charset="-79"/>
                    <a:cs typeface="Aharoni" pitchFamily="2" charset="-79"/>
                  </a:rPr>
                  <a:t>method (heat fusion method): </a:t>
                </a:r>
                <a:endParaRPr lang="en-US" dirty="0" smtClean="0">
                  <a:solidFill>
                    <a:srgbClr val="C000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marL="114300" lvl="0" indent="0" algn="just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Used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in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preparation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of drugs which are not affected by heat (e.g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. Mg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Sulfate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).</a:t>
                </a:r>
              </a:p>
              <a:p>
                <a:pPr marL="114300" lvl="0" indent="0" algn="just">
                  <a:lnSpc>
                    <a:spcPct val="120000"/>
                  </a:lnSpc>
                  <a:buNone/>
                </a:pPr>
                <a:endParaRPr lang="en-US" sz="2000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 algn="just">
                  <a:lnSpc>
                    <a:spcPct val="120000"/>
                  </a:lnSpc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During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the heating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process 60-80°C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,the heat causes the release of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1 molecule of water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of crystallization from the citric acid, which in turn dissolves a portion of powder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mixture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to prepare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the moist mass and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granulation, and thus consequent release of some carbon dioxide.</a:t>
                </a:r>
              </a:p>
              <a:p>
                <a:pPr marL="114300" indent="0" algn="just">
                  <a:buNone/>
                </a:pPr>
                <a:endParaRPr lang="en-US" sz="2000" dirty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 algn="just">
                  <a:buNone/>
                </a:pP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𝐍𝐚𝐇𝐂𝐎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  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                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O + 3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𝐂𝐎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𝐍𝐚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 Black" pitchFamily="34" charset="0"/>
                  </a:rPr>
                  <a:t>  </a:t>
                </a:r>
              </a:p>
              <a:p>
                <a:pPr marL="114300" indent="0" algn="just">
                  <a:buNone/>
                </a:pPr>
                <a:endParaRPr lang="en-US" sz="2000" b="1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pPr marL="114300" indent="0" algn="just"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𝐍𝐚𝐇𝐂𝐎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Arial Black" pitchFamily="34" charset="0"/>
                  </a:rPr>
                  <a:t> </a:t>
                </a:r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                   </a:t>
                </a:r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 Black" pitchFamily="34" charset="0"/>
                  </a:rPr>
                  <a:t>O + 2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𝐂𝐎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Arial Black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𝐍𝐚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𝐇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𝐎</m:t>
                        </m:r>
                      </m:e>
                      <m:sub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Arial Black" pitchFamily="34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7620000" cy="6096000"/>
              </a:xfrm>
              <a:blipFill rotWithShape="1">
                <a:blip r:embed="rId2"/>
                <a:stretch>
                  <a:fillRect t="-994" r="-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1066800"/>
            <a:ext cx="6096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4300" indent="0" algn="ctr">
              <a:buNone/>
            </a:pPr>
            <a:r>
              <a:rPr lang="en-US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* In small amount we use sieve with suitable particle size instead of granulator.</a:t>
            </a:r>
            <a:endParaRPr lang="en-US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3891" y="1899719"/>
            <a:ext cx="602280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Methods of moistening and </a:t>
            </a:r>
            <a:r>
              <a:rPr lang="en-US" sz="24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granulation</a:t>
            </a:r>
            <a:endParaRPr lang="en-US" sz="2400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19400" y="6096000"/>
            <a:ext cx="11430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76400" y="6324600"/>
            <a:ext cx="990600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Tartaric acid</a:t>
            </a:r>
            <a:endParaRPr lang="en-US" sz="1100" dirty="0"/>
          </a:p>
        </p:txBody>
      </p:sp>
      <p:sp>
        <p:nvSpPr>
          <p:cNvPr id="7" name="Right Arrow 6"/>
          <p:cNvSpPr/>
          <p:nvPr/>
        </p:nvSpPr>
        <p:spPr>
          <a:xfrm>
            <a:off x="2819400" y="5562600"/>
            <a:ext cx="11430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5758190"/>
            <a:ext cx="990600" cy="2616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 smtClean="0"/>
              <a:t>Citric acid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7767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45687074"/>
              </p:ext>
            </p:extLst>
          </p:nvPr>
        </p:nvGraphicFramePr>
        <p:xfrm>
          <a:off x="838200" y="1524000"/>
          <a:ext cx="7239000" cy="2400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476877" y="685800"/>
            <a:ext cx="3475631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B- Wet fusion method: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191000"/>
            <a:ext cx="6477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</a:t>
            </a:r>
            <a:r>
              <a:rPr lang="en-US" sz="2400" baseline="30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st</a:t>
            </a:r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mix the powder together and then add ethanol as moisture to get wet mass.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5257800"/>
            <a:ext cx="64770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Water can´t be used as moisture because it reacts directly and end the reaction.</a:t>
            </a:r>
          </a:p>
        </p:txBody>
      </p:sp>
    </p:spTree>
    <p:extLst>
      <p:ext uri="{BB962C8B-B14F-4D97-AF65-F5344CB8AC3E}">
        <p14:creationId xmlns:p14="http://schemas.microsoft.com/office/powerpoint/2010/main" val="38638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470598"/>
              </p:ext>
            </p:extLst>
          </p:nvPr>
        </p:nvGraphicFramePr>
        <p:xfrm>
          <a:off x="457200" y="2286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47800" y="5410200"/>
            <a:ext cx="6019800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400" b="1" u="sng" dirty="0" smtClean="0">
                <a:solidFill>
                  <a:srgbClr val="C00000"/>
                </a:solidFill>
                <a:latin typeface="Algerian" pitchFamily="82" charset="0"/>
              </a:rPr>
              <a:t>Note: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lgerian" pitchFamily="82" charset="0"/>
              </a:rPr>
              <a:t>to get accurate dose</a:t>
            </a:r>
          </a:p>
          <a:p>
            <a:pPr lvl="0" algn="ctr"/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granules may be pressured into tablet dosage form (e.g. </a:t>
            </a:r>
            <a:r>
              <a:rPr lang="en-US" sz="2400" dirty="0" err="1">
                <a:solidFill>
                  <a:schemeClr val="tx1"/>
                </a:solidFill>
                <a:latin typeface="Algerian" pitchFamily="82" charset="0"/>
              </a:rPr>
              <a:t>Vit</a:t>
            </a:r>
            <a:r>
              <a:rPr lang="en-US" sz="2400" dirty="0">
                <a:solidFill>
                  <a:schemeClr val="tx1"/>
                </a:solidFill>
                <a:latin typeface="Algerian" pitchFamily="82" charset="0"/>
              </a:rPr>
              <a:t>. </a:t>
            </a:r>
            <a:r>
              <a:rPr lang="en-US" sz="2400" dirty="0" smtClean="0">
                <a:solidFill>
                  <a:schemeClr val="tx1"/>
                </a:solidFill>
                <a:latin typeface="Algerian" pitchFamily="82" charset="0"/>
              </a:rPr>
              <a:t>C).</a:t>
            </a:r>
            <a:endParaRPr lang="en-US" sz="2400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88" y="2438400"/>
            <a:ext cx="7620000" cy="39624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The </a:t>
            </a:r>
            <a:r>
              <a:rPr lang="en-US" b="1" u="sng" dirty="0">
                <a:solidFill>
                  <a:srgbClr val="C00000"/>
                </a:solidFill>
              </a:rPr>
              <a:t>steps of calculation:</a:t>
            </a:r>
            <a:r>
              <a:rPr lang="en-US" dirty="0"/>
              <a:t>                              </a:t>
            </a:r>
          </a:p>
          <a:p>
            <a:pPr marL="114300" lvl="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Find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no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. of doses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No. of doses =total amount of granules /wt. of each dose 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                         =25/5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                          =5</a:t>
            </a:r>
          </a:p>
          <a:p>
            <a:pPr marL="114300" lvl="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Find the amount of active ingredient added to the total amount of effervescent granules (25gm ):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5 × 1.5=7.5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gm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of Mg sulfate should be added 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3. Find the wt. of each active constituent of effervescent base that should be added to the added to the formula.</a:t>
            </a:r>
          </a:p>
          <a:p>
            <a:pPr marL="114300" indent="0">
              <a:buNone/>
            </a:pPr>
            <a:r>
              <a:rPr lang="en-US" dirty="0">
                <a:latin typeface="Aharoni" pitchFamily="2" charset="-79"/>
                <a:cs typeface="Aharoni" pitchFamily="2" charset="-79"/>
              </a:rPr>
              <a:t>25 -7.5=17.5 </a:t>
            </a:r>
            <a:r>
              <a:rPr lang="en-US" dirty="0" err="1">
                <a:latin typeface="Aharoni" pitchFamily="2" charset="-79"/>
                <a:cs typeface="Aharoni" pitchFamily="2" charset="-79"/>
              </a:rPr>
              <a:t>gm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amount of the base.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90474"/>
            <a:ext cx="45143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Experimental work: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7543800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14300" indent="0" algn="just">
              <a:buNone/>
            </a:pP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Prepare 25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gm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of effervescent granules using 1.5 </a:t>
            </a:r>
            <a:r>
              <a:rPr lang="en-US" dirty="0" err="1">
                <a:solidFill>
                  <a:schemeClr val="tx1"/>
                </a:solidFill>
                <a:latin typeface="Arial Black" pitchFamily="34" charset="0"/>
              </a:rPr>
              <a:t>gm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 of Mg sulfate per dose as laxative. </a:t>
            </a:r>
            <a:endParaRPr lang="en-US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11430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As </a:t>
            </a:r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known that effervescent granules composed of effervescent base and active ingredient (Mg sulfate).</a:t>
            </a:r>
          </a:p>
        </p:txBody>
      </p:sp>
    </p:spTree>
    <p:extLst>
      <p:ext uri="{BB962C8B-B14F-4D97-AF65-F5344CB8AC3E}">
        <p14:creationId xmlns:p14="http://schemas.microsoft.com/office/powerpoint/2010/main" val="13888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4608" y="152400"/>
            <a:ext cx="4648200" cy="66171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For Citric acid, for Tartaric acid and for NaHCO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=2.7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=5.4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or 2 x 2.7 = 5.4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ea typeface="Calibri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x = 9.3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gm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ea typeface="Calibri" pitchFamily="34" charset="0"/>
                <a:cs typeface="Aharoni" pitchFamily="2" charset="-79"/>
              </a:rPr>
              <a:t> or 2.7 x 3.4=9.3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962803"/>
              </p:ext>
            </p:extLst>
          </p:nvPr>
        </p:nvGraphicFramePr>
        <p:xfrm>
          <a:off x="533400" y="1066800"/>
          <a:ext cx="4038600" cy="129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778"/>
                <a:gridCol w="2650822"/>
              </a:tblGrid>
              <a:tr h="4523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gm</a:t>
                      </a:r>
                      <a:r>
                        <a:rPr lang="en-US" sz="1200" dirty="0">
                          <a:effectLst/>
                        </a:rPr>
                        <a:t> of citric acid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</a:tr>
              <a:tr h="42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</a:tr>
              <a:tr h="4215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224155" marR="224155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77626"/>
              </p:ext>
            </p:extLst>
          </p:nvPr>
        </p:nvGraphicFramePr>
        <p:xfrm>
          <a:off x="457200" y="2895599"/>
          <a:ext cx="4114800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3871"/>
                <a:gridCol w="2760929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gm of tartaric acid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  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17.5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992950"/>
              </p:ext>
            </p:extLst>
          </p:nvPr>
        </p:nvGraphicFramePr>
        <p:xfrm>
          <a:off x="533400" y="4876800"/>
          <a:ext cx="3962400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1733"/>
                <a:gridCol w="2370667"/>
              </a:tblGrid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err="1">
                          <a:effectLst/>
                        </a:rPr>
                        <a:t>gm</a:t>
                      </a:r>
                      <a:r>
                        <a:rPr lang="en-US" sz="1200" dirty="0">
                          <a:effectLst/>
                        </a:rPr>
                        <a:t> of NaHCO3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      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       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thumbs.dreamstime.com/z/effervescent-tablets-249739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8" t="3046" r="15418" b="3007"/>
          <a:stretch/>
        </p:blipFill>
        <p:spPr bwMode="auto">
          <a:xfrm>
            <a:off x="5181600" y="152400"/>
            <a:ext cx="3200400" cy="6617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6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419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Heat </a:t>
            </a:r>
            <a:r>
              <a:rPr lang="en-US" sz="32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fusion </a:t>
            </a:r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method:</a:t>
            </a:r>
            <a:endParaRPr lang="en-US" sz="3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1. Mix tartaric acid, NaHCO3, Mg sulfate together.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2. Heat citric acid 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in water bath at 60-80 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c° to release water crystallization till it becomes warm.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3. Immediately and directly add the above mixture to dish of citric acid with rapid mixing by hand till get the wet paste.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4. Sieving. </a:t>
            </a:r>
          </a:p>
          <a:p>
            <a:pPr marL="114300" indent="0" algn="just">
              <a:buNone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5. Drying</a:t>
            </a: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398352"/>
            <a:ext cx="262604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Procedure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6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838199"/>
            <a:ext cx="4052180" cy="49244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wet </a:t>
            </a:r>
            <a:r>
              <a:rPr lang="en-US" sz="3200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fusion </a:t>
            </a:r>
            <a:r>
              <a:rPr lang="en-US" sz="32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method:</a:t>
            </a:r>
            <a:endParaRPr lang="en-US" sz="3200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1. Mix 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all ingredients including Tartaric acid, Citric acid, NaHCO3, and the active ingredient Mg sulfate. 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2. Add 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Alcohol (95%) drop by drop with the continuous mixing till we get a wet paste.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3. Sieving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lvl="0" algn="just"/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>4. Drying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.  </a:t>
            </a:r>
          </a:p>
          <a:p>
            <a:pPr algn="just"/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thumbs.dreamstime.com/z/effervescent-tablets-285259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82" b="12731"/>
          <a:stretch/>
        </p:blipFill>
        <p:spPr bwMode="auto">
          <a:xfrm>
            <a:off x="4572000" y="228600"/>
            <a:ext cx="3733799" cy="6400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1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1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ts1.mm.bing.net/th?&amp;id=HN.607989850006291073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" t="18934" r="10322" b="-1586"/>
          <a:stretch/>
        </p:blipFill>
        <p:spPr bwMode="auto">
          <a:xfrm>
            <a:off x="2133599" y="4876800"/>
            <a:ext cx="4119327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620000" cy="762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 smtClean="0">
                <a:latin typeface="Arial Black" pitchFamily="34" charset="0"/>
              </a:rPr>
              <a:t>Small </a:t>
            </a:r>
            <a:r>
              <a:rPr lang="en-US" dirty="0">
                <a:latin typeface="Arial Black" pitchFamily="34" charset="0"/>
              </a:rPr>
              <a:t>irregular particles ranging from 4-10 mesh </a:t>
            </a:r>
            <a:r>
              <a:rPr lang="en-US" dirty="0" smtClean="0">
                <a:latin typeface="Arial Black" pitchFamily="34" charset="0"/>
              </a:rPr>
              <a:t>size containing medicinal substances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6990" y="603564"/>
            <a:ext cx="54102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Granule dosage </a:t>
            </a:r>
            <a:r>
              <a:rPr lang="en-US" sz="3200" dirty="0" smtClean="0">
                <a:latin typeface="Algerian" pitchFamily="82" charset="0"/>
              </a:rPr>
              <a:t>form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103" y="2743200"/>
            <a:ext cx="3809999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lgerian" pitchFamily="82" charset="0"/>
              </a:rPr>
              <a:t>Effervescent granules</a:t>
            </a:r>
            <a:endParaRPr lang="en-US" sz="3200" dirty="0">
              <a:solidFill>
                <a:schemeClr val="tx1"/>
              </a:solidFill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609" y="3962400"/>
            <a:ext cx="6019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Mixtures of medicinal agent with citric acid, tartaric acid and bicarbonate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491" y="5715000"/>
            <a:ext cx="6400800" cy="892552"/>
          </a:xfrm>
          <a:prstGeom prst="rect">
            <a:avLst/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C00000"/>
                </a:solidFill>
                <a:latin typeface="Arial Narrow" pitchFamily="34" charset="0"/>
              </a:rPr>
              <a:t>Note:</a:t>
            </a:r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Granules may be non-medical: 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Deluse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granules (</a:t>
            </a:r>
            <a:r>
              <a:rPr lang="en-US" sz="2400" dirty="0" err="1" smtClean="0">
                <a:solidFill>
                  <a:schemeClr val="tx1"/>
                </a:solidFill>
                <a:latin typeface="Arial Rounded MT Bold" pitchFamily="34" charset="0"/>
              </a:rPr>
              <a:t>diatery</a:t>
            </a:r>
            <a:r>
              <a:rPr lang="en-US" sz="2400" dirty="0" smtClean="0">
                <a:solidFill>
                  <a:schemeClr val="tx1"/>
                </a:solidFill>
                <a:latin typeface="Arial Rounded MT Bold" pitchFamily="34" charset="0"/>
              </a:rPr>
              <a:t> supplements)</a:t>
            </a:r>
            <a:endParaRPr lang="en-U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7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Dispensing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9889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114300" indent="0"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Dissolving granules in water and take during taken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during effervescence or immediately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after.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191000"/>
            <a:ext cx="7772400" cy="1785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Usually water soluble drugs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1- </a:t>
            </a:r>
            <a:r>
              <a:rPr lang="en-US" sz="2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Alka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seltzer: (Aspirin)</a:t>
            </a:r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 minor aches, pains, inflammation, fever, 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headache.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2- </a:t>
            </a:r>
            <a:r>
              <a:rPr lang="en-US" sz="2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Citrocarbonate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: </a:t>
            </a:r>
            <a:r>
              <a:rPr lang="en-US" sz="22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 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Urinary pH modifiers and to treat gastric </a:t>
            </a:r>
            <a:r>
              <a:rPr lang="en-US" sz="22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antiacid</a:t>
            </a:r>
            <a:r>
              <a:rPr lang="en-US" sz="2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2861" y="2971800"/>
            <a:ext cx="54864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lgerian" pitchFamily="82" charset="0"/>
              </a:rPr>
              <a:t>Type of drugs used in effervescent granules:</a:t>
            </a:r>
            <a:endParaRPr lang="en-US" sz="28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2347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35" y="457200"/>
            <a:ext cx="7620000" cy="79216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Important notes for using granules: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2133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1- By using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granules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or coarse particles of mixed powders rather than small powder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particles</a:t>
            </a:r>
          </a:p>
          <a:p>
            <a:pPr marL="114300" indent="0" algn="ctr">
              <a:buNone/>
            </a:pPr>
            <a:endParaRPr lang="en-AU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r>
              <a:rPr lang="en-AU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the rate of solution is decreased </a:t>
            </a:r>
            <a:endParaRPr lang="en-AU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endParaRPr lang="en-AU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ctr">
              <a:buNone/>
            </a:pPr>
            <a:r>
              <a:rPr lang="en-AU" dirty="0" smtClean="0">
                <a:latin typeface="Aharoni" pitchFamily="2" charset="-79"/>
                <a:cs typeface="Aharoni" pitchFamily="2" charset="-79"/>
              </a:rPr>
              <a:t>violent </a:t>
            </a:r>
            <a:r>
              <a:rPr lang="en-AU" dirty="0">
                <a:latin typeface="Aharoni" pitchFamily="2" charset="-79"/>
                <a:cs typeface="Aharoni" pitchFamily="2" charset="-79"/>
              </a:rPr>
              <a:t>and uncontrollable effervescence is </a:t>
            </a:r>
            <a:r>
              <a:rPr lang="en-AU" dirty="0" smtClean="0">
                <a:latin typeface="Aharoni" pitchFamily="2" charset="-79"/>
                <a:cs typeface="Aharoni" pitchFamily="2" charset="-79"/>
              </a:rPr>
              <a:t>prevented.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87633" y="2514600"/>
            <a:ext cx="247461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87634" y="3200400"/>
            <a:ext cx="247461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495800"/>
            <a:ext cx="7620000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AU" sz="2200" dirty="0" smtClean="0">
                <a:latin typeface="Aharoni" pitchFamily="2" charset="-79"/>
                <a:cs typeface="Aharoni" pitchFamily="2" charset="-79"/>
              </a:rPr>
              <a:t>2- Sudden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and rapid effervescence could overflow the glass and leave little residual carbonation in the solution.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064456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381000" y="381000"/>
            <a:ext cx="3581400" cy="57123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" indent="0" algn="just">
              <a:buNone/>
            </a:pP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3- Combination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of citric acid and tartaric acids rather than either acid alone </a:t>
            </a: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to avoid certain difficulties.</a:t>
            </a:r>
          </a:p>
          <a:p>
            <a:pPr algn="just"/>
            <a:endParaRPr lang="en-AU" sz="2200" dirty="0" smtClean="0">
              <a:latin typeface="Aharoni" pitchFamily="2" charset="-79"/>
              <a:cs typeface="Aharoni" pitchFamily="2" charset="-79"/>
            </a:endParaRPr>
          </a:p>
          <a:p>
            <a:pPr marL="114300" indent="0" algn="just">
              <a:buNone/>
            </a:pP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A-Thus when using tartaric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acid </a:t>
            </a: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alone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the resulting granules loss their firmness readily and </a:t>
            </a: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crumble  (Chalky and friable).</a:t>
            </a:r>
          </a:p>
          <a:p>
            <a:pPr marL="114300" indent="0" algn="just">
              <a:buNone/>
            </a:pP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B- while using citric </a:t>
            </a:r>
            <a:r>
              <a:rPr lang="en-AU" sz="2200" dirty="0">
                <a:latin typeface="Aharoni" pitchFamily="2" charset="-79"/>
                <a:cs typeface="Aharoni" pitchFamily="2" charset="-79"/>
              </a:rPr>
              <a:t>acid alone result in a sticky mixture difficult to </a:t>
            </a:r>
            <a:r>
              <a:rPr lang="en-AU" sz="2200" dirty="0" smtClean="0">
                <a:latin typeface="Aharoni" pitchFamily="2" charset="-79"/>
                <a:cs typeface="Aharoni" pitchFamily="2" charset="-79"/>
              </a:rPr>
              <a:t>granulate.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http://thumbs.dreamstime.com/z/effervescent-tablet-272333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05" r="31238"/>
          <a:stretch/>
        </p:blipFill>
        <p:spPr bwMode="auto">
          <a:xfrm>
            <a:off x="4191001" y="381000"/>
            <a:ext cx="4038599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65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4114800" cy="63976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lgerian" pitchFamily="82" charset="0"/>
              </a:rPr>
              <a:t>Advantages: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823073"/>
              </p:ext>
            </p:extLst>
          </p:nvPr>
        </p:nvGraphicFramePr>
        <p:xfrm>
          <a:off x="457200" y="1066800"/>
          <a:ext cx="7620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4731945" y="1691489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225292"/>
              </p:ext>
            </p:extLst>
          </p:nvPr>
        </p:nvGraphicFramePr>
        <p:xfrm>
          <a:off x="2362200" y="1600200"/>
          <a:ext cx="5715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828800" y="457200"/>
            <a:ext cx="5029200" cy="80021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600" dirty="0">
                <a:solidFill>
                  <a:srgbClr val="C00000"/>
                </a:solidFill>
                <a:latin typeface="Algerian" pitchFamily="82" charset="0"/>
              </a:rPr>
              <a:t>Disadvantages: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22098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3047999"/>
            <a:ext cx="838200" cy="533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4800" y="1755338"/>
            <a:ext cx="1600200" cy="2585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It can </a:t>
            </a:r>
            <a:r>
              <a:rPr lang="en-US" dirty="0"/>
              <a:t>be overcome by packaging and compressing into tablet dosage form and put them in aluminum foil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4648200"/>
            <a:ext cx="1600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(not in plastic foil because it allow the absorption of water from moisture).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62000" y="4191000"/>
            <a:ext cx="3429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066799"/>
            <a:ext cx="5943600" cy="441960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1.Natural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(food)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acids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citric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acid, tartaric acid, malic acid ,</a:t>
            </a:r>
            <a:r>
              <a:rPr lang="en-US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fumaric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acid). 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Highly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soluble in water and thus widely use in preparation of effervescent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Aharoni" pitchFamily="2" charset="-79"/>
              <a:cs typeface="Aharoni" pitchFamily="2" charset="-79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2.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Anhydride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acids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(anhydrous 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citric acid and anhydrous tartaric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acid) 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when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dissolved in water give hydrous acids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 algn="just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3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 Salts 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acids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(disodium </a:t>
            </a:r>
            <a:r>
              <a:rPr lang="en-US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dihydrogen</a:t>
            </a:r>
            <a:r>
              <a:rPr lang="en-US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 phosphate ,and sodium </a:t>
            </a:r>
            <a:r>
              <a:rPr lang="en-US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disulfide).</a:t>
            </a:r>
            <a:endParaRPr lang="en-US" dirty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pPr marL="11430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soluble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at pH 4.5 otherwise they are strong acids.</a:t>
            </a:r>
          </a:p>
          <a:p>
            <a:pPr marL="114300" indent="0" algn="just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4. Effervescent base: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used </a:t>
            </a:r>
            <a:r>
              <a:rPr lang="en-US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mainly in the preparation of effervescent granules</a:t>
            </a:r>
            <a:r>
              <a:rPr lang="en-US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75822"/>
            <a:ext cx="4495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Sources of </a:t>
            </a: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acids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1618" y="4030301"/>
                <a:ext cx="1752600" cy="2308324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Na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CO</m:t>
                        </m:r>
                      </m:e>
                      <m:sub>
                        <m:r>
                          <a:rPr lang="en-US" b="0" i="0" dirty="0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used instead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</a:rPr>
                          <m:t>NaHCO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but the last is more effective because it´s more soluble in water.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18" y="4030301"/>
                <a:ext cx="175260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2041" t="-519" r="-3061" b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1854828" y="4976078"/>
            <a:ext cx="583571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1800" y="5267235"/>
                <a:ext cx="4495800" cy="1200329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114300" indent="0">
                  <a:buNone/>
                </a:pPr>
                <a:r>
                  <a:rPr lang="en-US" dirty="0" smtClean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Ciric acid         1 part 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Tartaric acid    2 part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NaHCO</m:t>
                        </m:r>
                      </m:e>
                      <m:sub>
                        <m:r>
                          <a:rPr lang="en-US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          3.44 part</a:t>
                </a:r>
              </a:p>
              <a:p>
                <a:pPr marL="11430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Total                 </a:t>
                </a:r>
                <a:r>
                  <a:rPr lang="en-US" dirty="0" smtClean="0">
                    <a:solidFill>
                      <a:srgbClr val="002060"/>
                    </a:solidFill>
                    <a:latin typeface="Aharoni" pitchFamily="2" charset="-79"/>
                    <a:cs typeface="Aharoni" pitchFamily="2" charset="-79"/>
                  </a:rPr>
                  <a:t>6.44</a:t>
                </a:r>
                <a:endParaRPr lang="en-US" dirty="0">
                  <a:solidFill>
                    <a:srgbClr val="002060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267235"/>
                <a:ext cx="44958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985" b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89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1" y="304800"/>
            <a:ext cx="8001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lgerian" pitchFamily="82" charset="0"/>
              </a:rPr>
              <a:t>Method of effervescent granules </a:t>
            </a:r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production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3935"/>
            <a:ext cx="6477000" cy="485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2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617</TotalTime>
  <Words>1244</Words>
  <Application>Microsoft Office PowerPoint</Application>
  <PresentationFormat>On-screen Show (4:3)</PresentationFormat>
  <Paragraphs>163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Lab. 2 Industrial pharmacy</vt:lpstr>
      <vt:lpstr>PowerPoint Presentation</vt:lpstr>
      <vt:lpstr>Dispensing</vt:lpstr>
      <vt:lpstr>Important notes for using granules:</vt:lpstr>
      <vt:lpstr>PowerPoint Presentation</vt:lpstr>
      <vt:lpstr>Advantages: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Lab. 2 Industrial pharmacy</dc:title>
  <dc:creator>anas alhamdany</dc:creator>
  <cp:lastModifiedBy>User</cp:lastModifiedBy>
  <cp:revision>34</cp:revision>
  <dcterms:created xsi:type="dcterms:W3CDTF">2006-08-16T00:00:00Z</dcterms:created>
  <dcterms:modified xsi:type="dcterms:W3CDTF">2019-02-23T16:51:08Z</dcterms:modified>
</cp:coreProperties>
</file>