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72" r:id="rId4"/>
    <p:sldId id="258" r:id="rId5"/>
    <p:sldId id="266" r:id="rId6"/>
    <p:sldId id="260" r:id="rId7"/>
    <p:sldId id="259" r:id="rId8"/>
    <p:sldId id="273" r:id="rId9"/>
    <p:sldId id="267" r:id="rId10"/>
    <p:sldId id="262" r:id="rId11"/>
    <p:sldId id="274" r:id="rId12"/>
    <p:sldId id="263" r:id="rId13"/>
    <p:sldId id="275" r:id="rId14"/>
    <p:sldId id="268" r:id="rId15"/>
    <p:sldId id="276" r:id="rId16"/>
    <p:sldId id="269" r:id="rId17"/>
    <p:sldId id="264" r:id="rId18"/>
    <p:sldId id="278" r:id="rId19"/>
    <p:sldId id="279" r:id="rId20"/>
    <p:sldId id="265" r:id="rId21"/>
    <p:sldId id="270" r:id="rId22"/>
    <p:sldId id="271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9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0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4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6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6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FD72-3460-43D4-BA8F-33DC26F3D78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AE41-5C83-422A-9162-21B5E0F9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asthma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9144000" cy="4024313"/>
          </a:xfrm>
          <a:prstGeom prst="rect">
            <a:avLst/>
          </a:prstGeom>
          <a:noFill/>
        </p:spPr>
      </p:pic>
      <p:pic>
        <p:nvPicPr>
          <p:cNvPr id="19459" name="Picture 3" descr="F:\asthma\taj_Asthma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91440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53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153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Acute severe asthma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770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Acute severe asthma is a dangerous condition that requires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hospitalisation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immediate emergency treatment.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breathless at rest and has a degree of cardiac stress.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Expiration is particularly difficult and prolonged as air is trapped beneath mucosal inflammation.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pulse rate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increase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more than 110 beats/min in adults.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Breathing can become rapid (&gt;30 breaths/min) and shallow,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low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oxygen saturation (SpO2 &lt; 92%) with the patient becoming fatigued, cyanosed, confused and lethargic.</a:t>
            </a:r>
          </a:p>
          <a:p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Hypercapnia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(high PaCO2 level) that does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 diminish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a more severe problem and indicates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progression towards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respiratory failure.</a:t>
            </a:r>
          </a:p>
        </p:txBody>
      </p:sp>
    </p:spTree>
    <p:extLst>
      <p:ext uri="{BB962C8B-B14F-4D97-AF65-F5344CB8AC3E}">
        <p14:creationId xmlns:p14="http://schemas.microsoft.com/office/powerpoint/2010/main" val="27716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Mucociliary clearance in asth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84" y="31553"/>
            <a:ext cx="11020105" cy="682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81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Investigations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429"/>
            <a:ext cx="10515600" cy="459053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Forced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Expiratory Volume (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FEV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FEV1 is a measure of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FEV in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the first second of exhalation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forced vital capacity (FVC)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[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maximum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volume of air exhaled with maximum effort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after maximum inspiration].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FEV1/FVC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30946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pirome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364" y="222660"/>
            <a:ext cx="7403334" cy="643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5589" y="1200838"/>
            <a:ext cx="30076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SPIROMETER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68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10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FEV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/FVC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ratio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47" y="1825625"/>
            <a:ext cx="10697378" cy="43513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This ratio is a useful and highly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reproducible measure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of the capabilities of the lungs.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Normal individuals can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exhale at least 70% of their total capacity in 1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second.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obstructive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lung disorders, such as asthma, the FEV1 is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usually decreased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, the FVC normal or slightly reduced and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FEV1/FVC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ratio decreased, usually &lt;0.7</a:t>
            </a:r>
          </a:p>
        </p:txBody>
      </p:sp>
    </p:spTree>
    <p:extLst>
      <p:ext uri="{BB962C8B-B14F-4D97-AF65-F5344CB8AC3E}">
        <p14:creationId xmlns:p14="http://schemas.microsoft.com/office/powerpoint/2010/main" val="18183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mage result for FEV readings in normal and asth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7" y="561860"/>
            <a:ext cx="11936047" cy="561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332075"/>
            <a:ext cx="10515600" cy="9899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A peak flow 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47" y="1828800"/>
            <a:ext cx="9055864" cy="452793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self-assessment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patient, can do regular tests at home with a hand-held meter.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gives slightly less reproducible results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spirometer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peak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flow meter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measures peak expiratory flow (PEF) rate,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maximum flow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 that can be forced during expiration.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PEF can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be used to assess the improvement or deterioration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disease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as well as the effectiveness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treatment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14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799" y="4015650"/>
            <a:ext cx="2842350" cy="284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84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59619" y="3338623"/>
            <a:ext cx="4688958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Anti-inflammatory drugs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28461" y="5007934"/>
            <a:ext cx="355127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Bronchodilators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68772" y="1701209"/>
            <a:ext cx="6698512" cy="10697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Avoidance of </a:t>
            </a:r>
            <a:r>
              <a:rPr lang="en-US" sz="3200" b="1" dirty="0" smtClean="0">
                <a:solidFill>
                  <a:schemeClr val="tx1"/>
                </a:solidFill>
              </a:rPr>
              <a:t>recognized </a:t>
            </a:r>
            <a:r>
              <a:rPr lang="en-US" sz="3200" b="1" dirty="0">
                <a:solidFill>
                  <a:schemeClr val="tx1"/>
                </a:solidFill>
              </a:rPr>
              <a:t>trigger factors</a:t>
            </a:r>
          </a:p>
        </p:txBody>
      </p:sp>
    </p:spTree>
    <p:extLst>
      <p:ext uri="{BB962C8B-B14F-4D97-AF65-F5344CB8AC3E}">
        <p14:creationId xmlns:p14="http://schemas.microsoft.com/office/powerpoint/2010/main" val="47134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7467600" cy="586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IQ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457200"/>
            <a:ext cx="7696200" cy="3124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u="sng" dirty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RELIEVERS</a:t>
            </a:r>
            <a:br>
              <a:rPr lang="en-US" sz="4000" b="1" u="sng" dirty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</a:br>
            <a:r>
              <a:rPr lang="en-US" sz="4000" b="1" dirty="0" smtClean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Inhaled</a:t>
            </a:r>
            <a:r>
              <a:rPr lang="en-US" sz="4000" b="1" dirty="0" smtClean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B2-Agonist</a:t>
            </a: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</a:b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Antimuscaranic Bronchodilators</a:t>
            </a:r>
            <a:b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</a:b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Theophylline</a:t>
            </a:r>
            <a:endParaRPr lang="ar-IQ" sz="4000" b="1" dirty="0">
              <a:solidFill>
                <a:schemeClr val="tx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3657600"/>
            <a:ext cx="7010400" cy="2819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PREVENTORS</a:t>
            </a:r>
            <a:r>
              <a:rPr lang="en-US" sz="4000" b="1" u="sng" dirty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4000" b="1" u="sng" dirty="0">
                <a:latin typeface="FrankRuehl" pitchFamily="34" charset="-79"/>
                <a:cs typeface="FrankRuehl" pitchFamily="34" charset="-79"/>
              </a:rPr>
            </a:b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Corticosteroids</a:t>
            </a:r>
            <a:b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</a:b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Cromoglycate</a:t>
            </a:r>
            <a:b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</a:br>
            <a:r>
              <a:rPr lang="en-US" sz="4000" b="1" dirty="0">
                <a:solidFill>
                  <a:schemeClr val="tx1"/>
                </a:solidFill>
                <a:latin typeface="FrankRuehl" pitchFamily="34" charset="-79"/>
                <a:cs typeface="FrankRuehl" pitchFamily="34" charset="-79"/>
              </a:rPr>
              <a:t>Leukotriene R-antagonist</a:t>
            </a:r>
            <a:endParaRPr lang="ar-IQ" sz="4000" dirty="0">
              <a:solidFill>
                <a:schemeClr val="tx1"/>
              </a:solidFill>
              <a:latin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44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14" y="6482672"/>
            <a:ext cx="10515600" cy="45719"/>
          </a:xfrm>
        </p:spPr>
        <p:txBody>
          <a:bodyPr>
            <a:noAutofit/>
          </a:bodyPr>
          <a:lstStyle/>
          <a:p>
            <a:r>
              <a:rPr lang="en-US" sz="2400" b="1" dirty="0"/>
              <a:t>Fig. 25.3 </a:t>
            </a:r>
            <a:r>
              <a:rPr lang="en-US" sz="2400" b="1" dirty="0" smtClean="0"/>
              <a:t>Summary </a:t>
            </a:r>
            <a:r>
              <a:rPr lang="en-US" sz="2400" b="1" dirty="0"/>
              <a:t>of stepwise management in adults</a:t>
            </a:r>
            <a:endParaRPr lang="en-US" sz="2400" b="1" dirty="0"/>
          </a:p>
        </p:txBody>
      </p:sp>
      <p:pic>
        <p:nvPicPr>
          <p:cNvPr id="8206" name="Picture 14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0" y="2151"/>
            <a:ext cx="9005777" cy="63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3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889" y="505417"/>
            <a:ext cx="9246824" cy="124895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600" dirty="0">
                <a:latin typeface="Andalus" panose="02020603050405020304" pitchFamily="18" charset="-78"/>
                <a:cs typeface="Andalus" panose="02020603050405020304" pitchFamily="18" charset="-78"/>
              </a:rPr>
              <a:t>Asthma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0123" y="2358747"/>
            <a:ext cx="3704422" cy="14542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Inflammation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38099" y="3085860"/>
            <a:ext cx="5133861" cy="13980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Bronchoconstriction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2492" y="4880472"/>
            <a:ext cx="4807025" cy="14432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Hyper-responsive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05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Short-acting </a:t>
            </a:r>
            <a:r>
              <a:rPr lang="el-GR" dirty="0" smtClean="0"/>
              <a:t>β</a:t>
            </a:r>
            <a:r>
              <a:rPr lang="en-US" sz="3600" b="1" dirty="0" smtClean="0"/>
              <a:t>2</a:t>
            </a:r>
            <a:r>
              <a:rPr lang="en-US" b="1" dirty="0" smtClean="0"/>
              <a:t> agonist </a:t>
            </a:r>
            <a:r>
              <a:rPr lang="en-US" b="1" dirty="0"/>
              <a:t>bronchodilators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7777"/>
            <a:ext cx="10515600" cy="41892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mainstay </a:t>
            </a:r>
            <a:r>
              <a:rPr lang="en-US" b="1" dirty="0"/>
              <a:t>of asthma management.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Salbutamol and </a:t>
            </a:r>
            <a:r>
              <a:rPr lang="en-US" b="1" dirty="0" err="1"/>
              <a:t>terbutaline</a:t>
            </a:r>
            <a:r>
              <a:rPr lang="en-US" b="1" dirty="0"/>
              <a:t> are selective β2-agonists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have </a:t>
            </a:r>
            <a:r>
              <a:rPr lang="en-US" b="1" dirty="0"/>
              <a:t>few β1-mediated side effects such as </a:t>
            </a:r>
            <a:r>
              <a:rPr lang="en-US" b="1" dirty="0" err="1"/>
              <a:t>cardiotoxicity</a:t>
            </a:r>
            <a:r>
              <a:rPr lang="en-US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β2-Receptors are, however, also present in myocardial tissue;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cardiovascular stimulation resulting in tachycardia and palpitations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95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Bronchodilators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 dirty="0">
                <a:solidFill>
                  <a:srgbClr val="C00000"/>
                </a:solidFill>
              </a:rPr>
              <a:t>Inhaled </a:t>
            </a:r>
            <a:r>
              <a:rPr lang="en-US" sz="3600" b="1" i="1" dirty="0" smtClean="0">
                <a:solidFill>
                  <a:srgbClr val="C00000"/>
                </a:solidFill>
              </a:rPr>
              <a:t>Short-acting B2 agonist</a:t>
            </a:r>
          </a:p>
          <a:p>
            <a:pPr algn="ctr">
              <a:lnSpc>
                <a:spcPct val="150000"/>
              </a:lnSpc>
            </a:pPr>
            <a:r>
              <a:rPr lang="en-US" sz="3600" b="1" i="1" dirty="0">
                <a:solidFill>
                  <a:srgbClr val="C00000"/>
                </a:solidFill>
              </a:rPr>
              <a:t>Inhaled </a:t>
            </a:r>
            <a:r>
              <a:rPr lang="en-US" sz="3600" b="1" i="1" dirty="0" smtClean="0">
                <a:solidFill>
                  <a:srgbClr val="C00000"/>
                </a:solidFill>
              </a:rPr>
              <a:t>anticholinergic agents</a:t>
            </a:r>
          </a:p>
          <a:p>
            <a:pPr algn="ctr">
              <a:lnSpc>
                <a:spcPct val="150000"/>
              </a:lnSpc>
            </a:pPr>
            <a:r>
              <a:rPr lang="en-US" sz="3600" b="1" i="1" dirty="0">
                <a:solidFill>
                  <a:srgbClr val="C00000"/>
                </a:solidFill>
              </a:rPr>
              <a:t>Inhaled </a:t>
            </a:r>
            <a:r>
              <a:rPr lang="en-US" sz="3600" b="1" i="1" dirty="0" smtClean="0">
                <a:solidFill>
                  <a:srgbClr val="C00000"/>
                </a:solidFill>
              </a:rPr>
              <a:t>Long </a:t>
            </a:r>
            <a:r>
              <a:rPr lang="en-US" sz="3600" b="1" i="1" dirty="0">
                <a:solidFill>
                  <a:srgbClr val="C00000"/>
                </a:solidFill>
              </a:rPr>
              <a:t>acting </a:t>
            </a:r>
            <a:r>
              <a:rPr lang="en-US" sz="3600" b="1" i="1" dirty="0" smtClean="0">
                <a:solidFill>
                  <a:srgbClr val="C00000"/>
                </a:solidFill>
              </a:rPr>
              <a:t>B2 agonist</a:t>
            </a:r>
          </a:p>
          <a:p>
            <a:pPr algn="ctr">
              <a:lnSpc>
                <a:spcPct val="150000"/>
              </a:lnSpc>
            </a:pPr>
            <a:r>
              <a:rPr lang="en-US" sz="3600" b="1" i="1" dirty="0">
                <a:solidFill>
                  <a:srgbClr val="0070C0"/>
                </a:solidFill>
              </a:rPr>
              <a:t>Oral </a:t>
            </a:r>
            <a:r>
              <a:rPr lang="en-US" sz="3600" b="1" i="1" dirty="0" smtClean="0">
                <a:solidFill>
                  <a:srgbClr val="0070C0"/>
                </a:solidFill>
              </a:rPr>
              <a:t>bronchodilators, THEOPHYLLINE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818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Anti-inflammatory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agents…</a:t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Inhaled </a:t>
            </a:r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corticosteroids (ICSs)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4735"/>
            <a:ext cx="10515600" cy="39122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threshold frequency of β2-agonist use which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prompts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start of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ICSs: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Exacerbations of asthma in the past 2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Using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inhaled β2-agonists three times a week or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three times a week or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Waking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one night a week with symptoms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9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61"/>
            <a:ext cx="10515600" cy="114469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Other controller…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679"/>
            <a:ext cx="10515600" cy="490160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Cromones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Inhaled sodium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cromoglicate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nedocromil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sodium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are less effective than corticosteroids in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asthma. Although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rarely used, they may be possible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alternatives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Leukotriene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receptor antagonists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Two leukotriene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receptor antagonists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montelukast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zafirlukast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monoclonal antibodies</a:t>
            </a:r>
            <a:r>
              <a:rPr lang="en-US" b="1" dirty="0"/>
              <a:t>.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Omalizumab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Oral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corticosteroids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Steroid-sparing agents</a:t>
            </a:r>
            <a:r>
              <a:rPr lang="en-US" b="1" dirty="0"/>
              <a:t>.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Immunosuppressive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agents,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Methotrexate,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ciclosporin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33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9098"/>
            <a:ext cx="10515600" cy="103135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Acute severe asthma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Prevention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 ideal way of treating an acute attack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to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empower patients to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recognize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when their condition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deteriorating.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If the condition </a:t>
            </a:r>
            <a:r>
              <a:rPr lang="en-US" sz="40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deteriorates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further, hospital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admission may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become necessary.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07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8466"/>
            <a:ext cx="10515600" cy="10738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hospital….</a:t>
            </a:r>
            <a:endParaRPr lang="en-US" sz="4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8287"/>
            <a:ext cx="10515600" cy="41886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Oxygen is administered to achieve an oxygen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saturation of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92% or more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l-GR" sz="3600" b="1" dirty="0">
                <a:cs typeface="Andalus" panose="02020603050405020304" pitchFamily="18" charset="-78"/>
              </a:rPr>
              <a:t>β2-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agonist.. (MDI, Nebulizer)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Corticosteroids.. (Oral or IV)</a:t>
            </a:r>
          </a:p>
        </p:txBody>
      </p:sp>
    </p:spTree>
    <p:extLst>
      <p:ext uri="{BB962C8B-B14F-4D97-AF65-F5344CB8AC3E}">
        <p14:creationId xmlns:p14="http://schemas.microsoft.com/office/powerpoint/2010/main" val="24634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96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life-threatening features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are present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927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higher dose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bronchodilators: </a:t>
            </a: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nebulised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salbutamol 5 mg with ipratropium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bromide </a:t>
            </a:r>
            <a:r>
              <a:rPr lang="el-GR" sz="3600" dirty="0" smtClean="0">
                <a:cs typeface="Andalus" panose="02020603050405020304" pitchFamily="18" charset="-78"/>
              </a:rPr>
              <a:t>500 </a:t>
            </a:r>
            <a:r>
              <a:rPr lang="el-GR" sz="3600" dirty="0">
                <a:cs typeface="Andalus" panose="02020603050405020304" pitchFamily="18" charset="-78"/>
              </a:rPr>
              <a:t>μ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cg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…..  &amp;/or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anticholinergic such as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ipratropium…. &amp;/or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Intravenous aminophylline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 bolus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 of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250 mg over 30 min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5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623" y="2020186"/>
            <a:ext cx="9952075" cy="251991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lgerian" panose="04020705040A02060702" pitchFamily="82" charset="0"/>
              </a:rPr>
              <a:t>Thank u…</a:t>
            </a:r>
            <a:endParaRPr lang="en-US" sz="9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ronchoconstri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9132983" y="1729648"/>
            <a:ext cx="2930487" cy="22254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narrowing of the airways that causes airflow </a:t>
            </a:r>
            <a:r>
              <a:rPr lang="en-US" sz="2800" b="1" dirty="0" smtClean="0">
                <a:solidFill>
                  <a:schemeClr val="tx1"/>
                </a:solidFill>
              </a:rPr>
              <a:t>obstruction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119"/>
            <a:ext cx="10515600" cy="41388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Hyper-responsiveness is an increased tendency of the airway to react to stimuli or triggers to cause an asthma attack.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asthmatic patients have chronic bronchitis and allergic rhinitis.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28238" y="286823"/>
            <a:ext cx="4807025" cy="14432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Hyper-responsive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9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Table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25.1: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Examples of asthma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triggers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387988" cy="477621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Allergens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Pollens, </a:t>
            </a: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moulds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, house dust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mite, animals..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6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Industrial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chemicals… </a:t>
            </a:r>
          </a:p>
          <a:p>
            <a:pPr>
              <a:lnSpc>
                <a:spcPct val="150000"/>
              </a:lnSpc>
            </a:pPr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Drugs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Aspirin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, ibuprofen and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other prostaglandin </a:t>
            </a: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synthetase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inhibitors, </a:t>
            </a:r>
            <a:r>
              <a:rPr lang="el-GR" sz="3600" b="1" dirty="0" smtClean="0">
                <a:cs typeface="Andalus" panose="02020603050405020304" pitchFamily="18" charset="-78"/>
              </a:rPr>
              <a:t>β-</a:t>
            </a: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adrenoceptor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blockers</a:t>
            </a:r>
          </a:p>
          <a:p>
            <a:pPr>
              <a:lnSpc>
                <a:spcPct val="150000"/>
              </a:lnSpc>
            </a:pPr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Foods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1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50731"/>
            <a:ext cx="10515600" cy="14562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of asthma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often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intermittent, and the frequency and severity of an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episode can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vary from individual to individual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741" y="1650527"/>
            <a:ext cx="4186410" cy="11457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persistent </a:t>
            </a:r>
            <a:r>
              <a:rPr lang="en-US" sz="4000" b="1" dirty="0" smtClean="0">
                <a:solidFill>
                  <a:schemeClr val="tx1"/>
                </a:solidFill>
              </a:rPr>
              <a:t>cough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821976" y="1740667"/>
            <a:ext cx="3690652" cy="31508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difficulty in breathing (</a:t>
            </a:r>
            <a:r>
              <a:rPr lang="en-US" sz="4000" b="1" dirty="0" err="1">
                <a:solidFill>
                  <a:schemeClr val="tx1"/>
                </a:solidFill>
              </a:rPr>
              <a:t>dyspnoea</a:t>
            </a:r>
            <a:r>
              <a:rPr lang="en-US" sz="4000" b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23691" y="1821289"/>
            <a:ext cx="2335576" cy="9915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wheezing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4741" y="3124784"/>
            <a:ext cx="6830458" cy="1597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chest tightness and shortness of breath</a:t>
            </a:r>
          </a:p>
        </p:txBody>
      </p:sp>
    </p:spTree>
    <p:extLst>
      <p:ext uri="{BB962C8B-B14F-4D97-AF65-F5344CB8AC3E}">
        <p14:creationId xmlns:p14="http://schemas.microsoft.com/office/powerpoint/2010/main" val="427151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13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ndalus" panose="02020603050405020304" pitchFamily="18" charset="-78"/>
                <a:cs typeface="Andalus" panose="02020603050405020304" pitchFamily="18" charset="-78"/>
              </a:rPr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860" y="1690688"/>
            <a:ext cx="5056742" cy="475417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eosinophilic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‘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extrinsic asthma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’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This is more common in children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allergen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such as dust mite, cause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IgE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production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thought to be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94024" y="1690687"/>
            <a:ext cx="5736116" cy="475417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non-eosinophilic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‘Intrinsic asthma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develops in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adulthood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triggered by non-allergenic factors such as a viral infection, irritants which cause epithelial damage and mucosal inflammation,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triggering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mediator release from mast cells.</a:t>
            </a:r>
          </a:p>
          <a:p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6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854" y="3987360"/>
            <a:ext cx="9708996" cy="76601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eosinophilic vs. non-eosinophil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4" y="128326"/>
            <a:ext cx="11383066" cy="662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18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Role of mucus in the pathology of asthma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21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asthma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patients, there is an increase in the size of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bronchial glands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and goblet cells that produce mucus.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Mucus transport is dependent on its viscosity. </a:t>
            </a:r>
          </a:p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it is very thick, it plugs the airways, which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also become blocked with epithelial and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inflammatory cell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debris.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Mucociliary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clearance is also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decreased due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to inflammation of epithelial cells.</a:t>
            </a:r>
          </a:p>
        </p:txBody>
      </p:sp>
    </p:spTree>
    <p:extLst>
      <p:ext uri="{BB962C8B-B14F-4D97-AF65-F5344CB8AC3E}">
        <p14:creationId xmlns:p14="http://schemas.microsoft.com/office/powerpoint/2010/main" val="13145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841</Words>
  <Application>Microsoft Office PowerPoint</Application>
  <PresentationFormat>Widescreen</PresentationFormat>
  <Paragraphs>101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Aharoni</vt:lpstr>
      <vt:lpstr>Algerian</vt:lpstr>
      <vt:lpstr>Andalus</vt:lpstr>
      <vt:lpstr>Arial</vt:lpstr>
      <vt:lpstr>Calibri</vt:lpstr>
      <vt:lpstr>Calibri Light</vt:lpstr>
      <vt:lpstr>FrankRuehl</vt:lpstr>
      <vt:lpstr>Times New Roman</vt:lpstr>
      <vt:lpstr>Office Theme</vt:lpstr>
      <vt:lpstr>PowerPoint Presentation</vt:lpstr>
      <vt:lpstr>Asthma</vt:lpstr>
      <vt:lpstr>PowerPoint Presentation</vt:lpstr>
      <vt:lpstr>PowerPoint Presentation</vt:lpstr>
      <vt:lpstr>Table 25.1: Examples of asthma triggers</vt:lpstr>
      <vt:lpstr>Clinical manifestations</vt:lpstr>
      <vt:lpstr>Pathophysiology</vt:lpstr>
      <vt:lpstr>PowerPoint Presentation</vt:lpstr>
      <vt:lpstr>Role of mucus in the pathology of asthma</vt:lpstr>
      <vt:lpstr>Acute severe asthma</vt:lpstr>
      <vt:lpstr>PowerPoint Presentation</vt:lpstr>
      <vt:lpstr>Investigations</vt:lpstr>
      <vt:lpstr>PowerPoint Presentation</vt:lpstr>
      <vt:lpstr>FEV1/FVC ratio</vt:lpstr>
      <vt:lpstr>PowerPoint Presentation</vt:lpstr>
      <vt:lpstr>A peak flow meter</vt:lpstr>
      <vt:lpstr>Treatment</vt:lpstr>
      <vt:lpstr>            </vt:lpstr>
      <vt:lpstr>Fig. 25.3 Summary of stepwise management in adults</vt:lpstr>
      <vt:lpstr>Short-acting β2 agonist bronchodilators.</vt:lpstr>
      <vt:lpstr>Bronchodilators</vt:lpstr>
      <vt:lpstr>Anti-inflammatory agents… Inhaled corticosteroids (ICSs)</vt:lpstr>
      <vt:lpstr>Other controller…</vt:lpstr>
      <vt:lpstr>Acute severe asthma</vt:lpstr>
      <vt:lpstr>In hospital….</vt:lpstr>
      <vt:lpstr>If life-threatening features are present</vt:lpstr>
      <vt:lpstr>Thank u…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HP HADEEL</dc:creator>
  <cp:lastModifiedBy>HP HADEEL</cp:lastModifiedBy>
  <cp:revision>32</cp:revision>
  <dcterms:created xsi:type="dcterms:W3CDTF">2019-02-21T20:23:15Z</dcterms:created>
  <dcterms:modified xsi:type="dcterms:W3CDTF">2019-02-26T18:15:44Z</dcterms:modified>
</cp:coreProperties>
</file>