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65" r:id="rId6"/>
    <p:sldId id="266" r:id="rId7"/>
    <p:sldId id="259" r:id="rId8"/>
    <p:sldId id="267" r:id="rId9"/>
    <p:sldId id="268" r:id="rId10"/>
    <p:sldId id="269" r:id="rId11"/>
    <p:sldId id="260" r:id="rId12"/>
    <p:sldId id="270" r:id="rId13"/>
    <p:sldId id="261" r:id="rId14"/>
    <p:sldId id="262" r:id="rId15"/>
    <p:sldId id="271" r:id="rId16"/>
    <p:sldId id="263" r:id="rId17"/>
    <p:sldId id="264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789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524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446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018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625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95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85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61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471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891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27BE1-F42C-481D-B1B4-B1F1AF298D01}" type="datetimeFigureOut">
              <a:rPr lang="en-US" smtClean="0"/>
              <a:pPr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3CB5C-FE11-439D-BEF5-B5AA6193B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259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82" y="1296364"/>
            <a:ext cx="9144000" cy="2963119"/>
          </a:xfr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8800" dirty="0" smtClean="0"/>
              <a:t>VANCOMYCIN </a:t>
            </a:r>
            <a:br>
              <a:rPr lang="en-US" sz="8800" dirty="0" smtClean="0"/>
            </a:br>
            <a:r>
              <a:rPr lang="en-US" sz="8800" dirty="0" smtClean="0"/>
              <a:t>part II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754775" y="4946209"/>
            <a:ext cx="671331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REFERENCE: APPLIED </a:t>
            </a:r>
            <a:r>
              <a:rPr lang="en-US" sz="2400" b="1" dirty="0">
                <a:solidFill>
                  <a:srgbClr val="C00000"/>
                </a:solidFill>
                <a:latin typeface="Times-Roman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190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2638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Dose=1250 mg every 12 hours </a:t>
            </a:r>
            <a:b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New steady-state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concentration =10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b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Old steady-state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concentration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=6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6251"/>
            <a:ext cx="10515600" cy="34007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The new dosage interval to attain the desired concentration should be:</a:t>
            </a:r>
          </a:p>
          <a:p>
            <a:r>
              <a:rPr lang="en-US" b="1" dirty="0" err="1"/>
              <a:t>τnew</a:t>
            </a:r>
            <a:r>
              <a:rPr lang="en-US" b="1" dirty="0"/>
              <a:t> = (</a:t>
            </a:r>
            <a:r>
              <a:rPr lang="en-US" b="1" dirty="0" err="1" smtClean="0"/>
              <a:t>Css,old</a:t>
            </a:r>
            <a:r>
              <a:rPr lang="en-US" b="1" dirty="0" smtClean="0"/>
              <a:t>/</a:t>
            </a:r>
            <a:r>
              <a:rPr lang="en-US" b="1" dirty="0" err="1" smtClean="0"/>
              <a:t>Css,new</a:t>
            </a:r>
            <a:r>
              <a:rPr lang="en-US" b="1" dirty="0" smtClean="0"/>
              <a:t>)</a:t>
            </a:r>
            <a:r>
              <a:rPr lang="en-US" b="1" dirty="0" err="1" smtClean="0"/>
              <a:t>τold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  <a:r>
              <a:rPr lang="en-US" b="1" dirty="0"/>
              <a:t>= (6 </a:t>
            </a:r>
            <a:r>
              <a:rPr lang="en-US" b="1" dirty="0" err="1"/>
              <a:t>μg</a:t>
            </a:r>
            <a:r>
              <a:rPr lang="en-US" b="1" dirty="0"/>
              <a:t>/mL / 10 </a:t>
            </a:r>
            <a:r>
              <a:rPr lang="en-US" b="1" dirty="0" err="1"/>
              <a:t>μg</a:t>
            </a:r>
            <a:r>
              <a:rPr lang="en-US" b="1" dirty="0"/>
              <a:t>/mL) 12 </a:t>
            </a:r>
            <a:r>
              <a:rPr lang="en-US" b="1" dirty="0" smtClean="0"/>
              <a:t>h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</a:t>
            </a:r>
            <a:r>
              <a:rPr lang="en-US" b="1" dirty="0"/>
              <a:t>= 7 h, round </a:t>
            </a:r>
            <a:r>
              <a:rPr lang="en-US" b="1" dirty="0" smtClean="0"/>
              <a:t>to </a:t>
            </a:r>
            <a:r>
              <a:rPr lang="en-US" b="1" dirty="0"/>
              <a:t>8 h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3672" y="4527933"/>
            <a:ext cx="3514381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solidFill>
                  <a:srgbClr val="C00000"/>
                </a:solidFill>
                <a:latin typeface="Times-Roman"/>
              </a:rPr>
              <a:t>The new suggested dose would be 1250 mg every 8 hours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29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774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One-Compartment Model Parameter Method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9643"/>
            <a:ext cx="10515600" cy="37973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Involve two models:</a:t>
            </a:r>
          </a:p>
          <a:p>
            <a:pPr>
              <a:lnSpc>
                <a:spcPct val="200000"/>
              </a:lnSpc>
            </a:pPr>
            <a:r>
              <a:rPr lang="en-US" b="1" i="1" dirty="0" smtClean="0"/>
              <a:t>STANDARD ONE-COMPARTMENT MODEL PARAMETER METHOD</a:t>
            </a:r>
          </a:p>
          <a:p>
            <a:pPr>
              <a:lnSpc>
                <a:spcPct val="200000"/>
              </a:lnSpc>
            </a:pPr>
            <a:r>
              <a:rPr lang="en-US" b="1" i="1" dirty="0" smtClean="0"/>
              <a:t>STEADY-STATE ONE-COMPARTMENT MODEL PARAMETER 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lnSpc>
                <a:spcPct val="150000"/>
              </a:lnSpc>
            </a:pP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26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389"/>
            <a:ext cx="10515600" cy="396257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Does not require reach to steady-state concentrations.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trough and peak vancomycin concentrations are obtained, and 1–2 additional post dose serum vancomycin concentrations are obtained too.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will get 4 concentrations that not reached steady state…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 smtClean="0"/>
              <a:t>STANDARD </a:t>
            </a:r>
            <a:r>
              <a:rPr lang="en-US" b="1" i="1" dirty="0"/>
              <a:t>ONE-COMPARTMENT MODEL PARAMETER METHOD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149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188856"/>
            <a:ext cx="10515600" cy="912831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STANDARD </a:t>
            </a:r>
            <a:r>
              <a:rPr lang="en-US" b="1" i="1" dirty="0"/>
              <a:t>ONE-COMPARTMENT </a:t>
            </a:r>
            <a:r>
              <a:rPr lang="en-US" b="1" i="1" dirty="0" smtClean="0"/>
              <a:t>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3899" y="1299990"/>
            <a:ext cx="7989248" cy="5241174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884964" y="2362985"/>
            <a:ext cx="194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slope = −</a:t>
            </a:r>
            <a:r>
              <a:rPr lang="en-US" b="1" dirty="0" err="1" smtClean="0"/>
              <a:t>ke</a:t>
            </a:r>
            <a:r>
              <a:rPr lang="en-US" b="1" dirty="0" smtClean="0"/>
              <a:t>/2.303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39330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Calculate actual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by using any post dose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conce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= (ln C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 ln C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)/</a:t>
            </a:r>
            <a:r>
              <a:rPr lang="el-GR" sz="3600" b="1" dirty="0">
                <a:solidFill>
                  <a:srgbClr val="C00000"/>
                </a:solidFill>
                <a:cs typeface="Andalus" panose="02020603050405020304" pitchFamily="18" charset="-78"/>
              </a:rPr>
              <a:t>Δ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 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Calculate actual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= D / (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32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max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– 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32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min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Using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actual K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and V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to calculate new dose by using I.V bolus equations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sz="3600" dirty="0" smtClean="0"/>
              <a:t> </a:t>
            </a:r>
            <a:r>
              <a:rPr lang="en-US" sz="3600" dirty="0" smtClean="0"/>
              <a:t>[</a:t>
            </a:r>
            <a:r>
              <a:rPr lang="en-US" sz="3200" b="1" dirty="0" smtClean="0"/>
              <a:t>D </a:t>
            </a:r>
            <a:r>
              <a:rPr lang="en-US" sz="3200" b="1" dirty="0" smtClean="0"/>
              <a:t>= </a:t>
            </a:r>
            <a:r>
              <a:rPr lang="en-US" sz="3200" b="1" dirty="0" err="1" smtClean="0"/>
              <a:t>C</a:t>
            </a:r>
            <a:r>
              <a:rPr lang="en-US" b="1" dirty="0" err="1" smtClean="0"/>
              <a:t>ssmax</a:t>
            </a:r>
            <a:r>
              <a:rPr lang="en-US" sz="3200" b="1" dirty="0" smtClean="0"/>
              <a:t> V(1 − </a:t>
            </a:r>
            <a:r>
              <a:rPr lang="en-US" sz="3200" b="1" dirty="0" smtClean="0"/>
              <a:t>e</a:t>
            </a:r>
            <a:r>
              <a:rPr lang="en-US" sz="3200" b="1" baseline="30000" dirty="0" smtClean="0"/>
              <a:t> </a:t>
            </a:r>
            <a:r>
              <a:rPr lang="en-US" sz="3200" b="1" baseline="30000" dirty="0" smtClean="0"/>
              <a:t>−</a:t>
            </a:r>
            <a:r>
              <a:rPr lang="en-US" sz="3200" b="1" baseline="30000" dirty="0" err="1" smtClean="0"/>
              <a:t>ket</a:t>
            </a:r>
            <a:r>
              <a:rPr lang="el-GR" sz="3200" b="1" dirty="0" smtClean="0"/>
              <a:t>)</a:t>
            </a:r>
            <a:r>
              <a:rPr lang="en-US" sz="3600" dirty="0" smtClean="0"/>
              <a:t>]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STANDARD </a:t>
            </a:r>
            <a:r>
              <a:rPr lang="en-US" b="1" i="1" dirty="0"/>
              <a:t>ONE-COMPARTMENT </a:t>
            </a:r>
            <a:r>
              <a:rPr lang="en-US" b="1" i="1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636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5576"/>
            <a:ext cx="10515600" cy="384138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If a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steady-state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peak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trough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vancomycin concentration pair is available for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patient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the one-compartment model parameter method can be used to compute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 pharmacokinetic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parameters and vancomycin doses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STEADY-STATE ONE-COMPARTMENT MODEL PARAMETER METHOD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874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STEADY-STATE ONE-COMPARTMENT MODEL PARAMETER METHOD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7624" y="1825624"/>
            <a:ext cx="7373098" cy="48836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62869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9987"/>
            <a:ext cx="10515600" cy="4538948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will get 2 concentration (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Cmax,ss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Cmin,ss) that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reached steady state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1- Calculate actual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by using any post dose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conce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</a:t>
            </a:r>
            <a:r>
              <a:rPr lang="en-US" sz="38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 </a:t>
            </a:r>
            <a:r>
              <a:rPr lang="en-US" sz="3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= (ln </a:t>
            </a:r>
            <a:r>
              <a:rPr lang="en-US" sz="41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ssmax</a:t>
            </a:r>
            <a:r>
              <a:rPr lang="en-US" sz="41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 </a:t>
            </a:r>
            <a:r>
              <a:rPr lang="en-US" sz="41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ssmin</a:t>
            </a:r>
            <a:r>
              <a:rPr lang="en-US" sz="41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)/</a:t>
            </a:r>
            <a:r>
              <a:rPr lang="el-GR" sz="41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τ − </a:t>
            </a:r>
            <a:r>
              <a:rPr lang="en-US" sz="41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41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′</a:t>
            </a:r>
          </a:p>
          <a:p>
            <a:r>
              <a:rPr lang="en-US" sz="3200" dirty="0" smtClean="0"/>
              <a:t>τ dosage </a:t>
            </a:r>
            <a:r>
              <a:rPr lang="en-US" sz="3200" dirty="0" smtClean="0"/>
              <a:t>interval</a:t>
            </a:r>
            <a:r>
              <a:rPr lang="en-US" sz="41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100" b="1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100" dirty="0" smtClean="0"/>
              <a:t>t′ the infusion time </a:t>
            </a:r>
            <a:endParaRPr lang="en-US" sz="3100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Calculate actual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Vd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</a:t>
            </a:r>
            <a:r>
              <a:rPr lang="en-US" sz="38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sz="3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= D / (</a:t>
            </a:r>
            <a:r>
              <a:rPr lang="en-US" sz="38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Cmax</a:t>
            </a:r>
            <a:r>
              <a:rPr lang="en-US" sz="3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– </a:t>
            </a:r>
            <a:r>
              <a:rPr lang="en-US" sz="38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Cmin</a:t>
            </a:r>
            <a:r>
              <a:rPr lang="en-US" sz="3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3- Using actual Ke and Vd to calculate new dose by using I.V bolus equations.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STEADY-STATE ONE-COMPARTMENT MODEL PARAMETER METHOD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555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2178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Example: </a:t>
            </a:r>
            <a:b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vancomycin dose of 800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 every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24 hours was prescribed and expected to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achieve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steady-state peak and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concentrations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equal to 20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/mL and 5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/mL, respectively. After the fourth dose, </a:t>
            </a:r>
            <a:r>
              <a:rPr lang="en-US" sz="28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steady state peak </a:t>
            </a:r>
            <a:r>
              <a:rPr lang="en-US" sz="2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trough concentrations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were measured and were 25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/mL and 12 </a:t>
            </a:r>
            <a:r>
              <a:rPr lang="en-US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/mL,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respectively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. Calculate a new vancomycin dose that would provide a steady-state peak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20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/mL and a trough of 5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</a:t>
            </a:r>
            <a:r>
              <a:rPr lang="en-US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b="1" i="1" dirty="0">
                <a:solidFill>
                  <a:srgbClr val="C00000"/>
                </a:solidFill>
              </a:rPr>
              <a:t>Use one-compartment model parameter method to compute a new dose.</a:t>
            </a:r>
            <a:endParaRPr lang="en-US" sz="2800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3691"/>
            <a:ext cx="10515600" cy="115327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i="1" dirty="0"/>
              <a:t>(Note: t</a:t>
            </a:r>
            <a:r>
              <a:rPr lang="en-US" b="1" dirty="0"/>
              <a:t>′ = </a:t>
            </a:r>
            <a:r>
              <a:rPr lang="en-US" b="1" i="1" dirty="0" smtClean="0"/>
              <a:t>infusion time </a:t>
            </a:r>
            <a:r>
              <a:rPr lang="en-US" b="1" i="1" dirty="0"/>
              <a:t>+ waiting time of 1 hour and 1/2 hour, respectively.)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08224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0164"/>
            <a:ext cx="10515600" cy="54167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k</a:t>
            </a:r>
            <a:r>
              <a:rPr lang="en-US" dirty="0"/>
              <a:t>e</a:t>
            </a:r>
            <a:r>
              <a:rPr lang="en-US" sz="3600" dirty="0"/>
              <a:t> = (ln </a:t>
            </a:r>
            <a:r>
              <a:rPr lang="en-US" sz="3600" dirty="0" err="1"/>
              <a:t>C</a:t>
            </a:r>
            <a:r>
              <a:rPr lang="en-US" sz="3200" dirty="0" err="1"/>
              <a:t>ss</a:t>
            </a:r>
            <a:r>
              <a:rPr lang="en-US" dirty="0" err="1"/>
              <a:t>max</a:t>
            </a:r>
            <a:r>
              <a:rPr lang="en-US" sz="3600" dirty="0"/>
              <a:t> − ln </a:t>
            </a:r>
            <a:r>
              <a:rPr lang="en-US" sz="3600" dirty="0" err="1"/>
              <a:t>C</a:t>
            </a:r>
            <a:r>
              <a:rPr lang="en-US" sz="3200" dirty="0" err="1"/>
              <a:t>ss</a:t>
            </a:r>
            <a:r>
              <a:rPr lang="en-US" dirty="0" err="1"/>
              <a:t>min</a:t>
            </a:r>
            <a:r>
              <a:rPr lang="en-US" sz="3600" dirty="0"/>
              <a:t>)/</a:t>
            </a:r>
            <a:r>
              <a:rPr lang="el-GR" sz="3600" dirty="0"/>
              <a:t>τ − </a:t>
            </a:r>
            <a:r>
              <a:rPr lang="en-US" sz="3600" dirty="0"/>
              <a:t>t</a:t>
            </a:r>
            <a:r>
              <a:rPr lang="en-US" sz="3600" dirty="0" smtClean="0"/>
              <a:t>′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3600" dirty="0"/>
              <a:t>= (ln 25 </a:t>
            </a:r>
            <a:r>
              <a:rPr lang="el-GR" sz="3600" dirty="0"/>
              <a:t>μ</a:t>
            </a:r>
            <a:r>
              <a:rPr lang="en-US" sz="3600" dirty="0"/>
              <a:t>g/mL − ln 12 </a:t>
            </a:r>
            <a:r>
              <a:rPr lang="el-GR" sz="3600" dirty="0"/>
              <a:t>μ</a:t>
            </a:r>
            <a:r>
              <a:rPr lang="en-US" sz="3600" dirty="0"/>
              <a:t>g/mL) / (</a:t>
            </a:r>
            <a:r>
              <a:rPr lang="en-US" sz="3600" dirty="0">
                <a:solidFill>
                  <a:srgbClr val="C00000"/>
                </a:solidFill>
              </a:rPr>
              <a:t>24 </a:t>
            </a:r>
            <a:r>
              <a:rPr lang="en-US" sz="3600" dirty="0"/>
              <a:t>h − </a:t>
            </a:r>
            <a:r>
              <a:rPr lang="en-US" sz="3600" dirty="0">
                <a:solidFill>
                  <a:srgbClr val="C00000"/>
                </a:solidFill>
              </a:rPr>
              <a:t>1.5 </a:t>
            </a:r>
            <a:r>
              <a:rPr lang="en-US" sz="3600" dirty="0"/>
              <a:t>h)</a:t>
            </a:r>
          </a:p>
          <a:p>
            <a:pPr marL="0" indent="0">
              <a:buNone/>
            </a:pPr>
            <a:r>
              <a:rPr lang="en-US" sz="3600" dirty="0" smtClean="0"/>
              <a:t>        = </a:t>
            </a:r>
            <a:r>
              <a:rPr lang="en-US" sz="3600" dirty="0"/>
              <a:t>0.0326 </a:t>
            </a:r>
            <a:r>
              <a:rPr lang="en-GB" sz="3600" b="1" dirty="0" smtClean="0"/>
              <a:t>h</a:t>
            </a:r>
            <a:r>
              <a:rPr lang="en-GB" sz="3600" b="1" baseline="30000" dirty="0" smtClean="0"/>
              <a:t>-1</a:t>
            </a:r>
            <a:r>
              <a:rPr lang="en-US" sz="3600" b="1" dirty="0" smtClean="0"/>
              <a:t> </a:t>
            </a:r>
            <a:endParaRPr lang="en-US" sz="3600" dirty="0"/>
          </a:p>
          <a:p>
            <a:r>
              <a:rPr lang="de-DE" sz="3600" dirty="0"/>
              <a:t>t</a:t>
            </a:r>
            <a:r>
              <a:rPr lang="de-DE" dirty="0"/>
              <a:t>1/2</a:t>
            </a:r>
            <a:r>
              <a:rPr lang="de-DE" sz="3600" dirty="0"/>
              <a:t> = 0.693/ke = </a:t>
            </a:r>
            <a:r>
              <a:rPr lang="de-DE" sz="3600" dirty="0" smtClean="0"/>
              <a:t>0.693/0.0326 </a:t>
            </a:r>
            <a:r>
              <a:rPr lang="en-GB" sz="3600" b="1" dirty="0"/>
              <a:t>h</a:t>
            </a:r>
            <a:r>
              <a:rPr lang="en-GB" sz="3600" b="1" baseline="30000" dirty="0"/>
              <a:t>-1</a:t>
            </a:r>
            <a:r>
              <a:rPr lang="en-US" sz="3600" b="1" dirty="0"/>
              <a:t> </a:t>
            </a:r>
            <a:endParaRPr lang="de-DE" sz="3600" dirty="0" smtClean="0"/>
          </a:p>
          <a:p>
            <a:pPr marL="0" indent="0">
              <a:buNone/>
            </a:pPr>
            <a:r>
              <a:rPr lang="de-DE" sz="3600" dirty="0"/>
              <a:t> </a:t>
            </a:r>
            <a:r>
              <a:rPr lang="de-DE" sz="3600" dirty="0" smtClean="0"/>
              <a:t>           </a:t>
            </a:r>
            <a:r>
              <a:rPr lang="de-DE" sz="3600" dirty="0"/>
              <a:t>= 21.2 </a:t>
            </a:r>
            <a:r>
              <a:rPr lang="de-DE" sz="3600" dirty="0" smtClean="0"/>
              <a:t>h</a:t>
            </a:r>
          </a:p>
          <a:p>
            <a:r>
              <a:rPr lang="en-US" sz="3600" dirty="0"/>
              <a:t>V = D/(</a:t>
            </a:r>
            <a:r>
              <a:rPr lang="en-US" sz="3600" dirty="0" err="1"/>
              <a:t>Css</a:t>
            </a:r>
            <a:r>
              <a:rPr lang="en-US" sz="3200" dirty="0" err="1"/>
              <a:t>max</a:t>
            </a:r>
            <a:r>
              <a:rPr lang="en-US" sz="3600" dirty="0"/>
              <a:t> − </a:t>
            </a:r>
            <a:r>
              <a:rPr lang="en-US" sz="3600" dirty="0" err="1"/>
              <a:t>Css</a:t>
            </a:r>
            <a:r>
              <a:rPr lang="en-US" sz="3200" dirty="0" err="1"/>
              <a:t>min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/>
              <a:t>= 800 mg/(25 mg/L − 12 mg/L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/>
              <a:t>= 61.5 L</a:t>
            </a:r>
          </a:p>
        </p:txBody>
      </p:sp>
    </p:spTree>
    <p:extLst>
      <p:ext uri="{BB962C8B-B14F-4D97-AF65-F5344CB8AC3E}">
        <p14:creationId xmlns="" xmlns:p14="http://schemas.microsoft.com/office/powerpoint/2010/main" val="175101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760165"/>
            <a:ext cx="10515600" cy="5255046"/>
          </a:xfr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b="1" dirty="0"/>
              <a:t>USE OF VANCOMYCIN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SERUM CONCENTRATIONS </a:t>
            </a:r>
            <a:br>
              <a:rPr lang="en-US" sz="4800" b="1" dirty="0" smtClean="0"/>
            </a:br>
            <a:r>
              <a:rPr lang="en-US" sz="4800" b="1" dirty="0" smtClean="0"/>
              <a:t>TO </a:t>
            </a:r>
            <a:br>
              <a:rPr lang="en-US" sz="4800" b="1" dirty="0" smtClean="0"/>
            </a:br>
            <a:r>
              <a:rPr lang="en-US" sz="4800" b="1" dirty="0" smtClean="0"/>
              <a:t>ALTER </a:t>
            </a:r>
            <a:r>
              <a:rPr lang="en-US" sz="4800" b="1" dirty="0"/>
              <a:t>DOSAGES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88182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0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New steady-state peak = 20 </a:t>
            </a:r>
            <a:r>
              <a:rPr lang="en-US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 and</a:t>
            </a:r>
            <a:b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New steady-state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= 5 </a:t>
            </a:r>
            <a:r>
              <a:rPr lang="en-US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/mL….</a:t>
            </a:r>
            <a:r>
              <a:rPr lang="el-GR" sz="3600" dirty="0" smtClean="0"/>
              <a:t> </a:t>
            </a:r>
            <a:r>
              <a:rPr lang="el-GR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τ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will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be: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3031"/>
            <a:ext cx="10515600" cy="354393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3600" b="1" dirty="0"/>
              <a:t>τ = (</a:t>
            </a:r>
            <a:r>
              <a:rPr lang="en-US" sz="3600" b="1" dirty="0"/>
              <a:t>ln </a:t>
            </a:r>
            <a:r>
              <a:rPr lang="en-US" sz="3600" b="1" dirty="0" err="1"/>
              <a:t>Css</a:t>
            </a:r>
            <a:r>
              <a:rPr lang="en-US" sz="3200" b="1" dirty="0" err="1"/>
              <a:t>max</a:t>
            </a:r>
            <a:r>
              <a:rPr lang="en-US" sz="3600" b="1" dirty="0"/>
              <a:t> − ln </a:t>
            </a:r>
            <a:r>
              <a:rPr lang="en-US" sz="3600" b="1" dirty="0" err="1"/>
              <a:t>Css</a:t>
            </a:r>
            <a:r>
              <a:rPr lang="en-US" sz="3200" b="1" dirty="0" err="1"/>
              <a:t>min</a:t>
            </a:r>
            <a:r>
              <a:rPr lang="en-US" sz="3600" b="1" dirty="0"/>
              <a:t>)/</a:t>
            </a:r>
            <a:r>
              <a:rPr lang="en-US" sz="3600" b="1" dirty="0" smtClean="0"/>
              <a:t>ke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</a:t>
            </a:r>
            <a:r>
              <a:rPr lang="en-US" sz="3600" b="1" dirty="0"/>
              <a:t>= (ln 20 </a:t>
            </a:r>
            <a:r>
              <a:rPr lang="el-GR" sz="3600" b="1" dirty="0"/>
              <a:t>μ</a:t>
            </a:r>
            <a:r>
              <a:rPr lang="en-US" sz="3600" b="1" dirty="0"/>
              <a:t>g/mL − ln 5 </a:t>
            </a:r>
            <a:r>
              <a:rPr lang="el-GR" sz="3600" b="1" dirty="0"/>
              <a:t>μ</a:t>
            </a:r>
            <a:r>
              <a:rPr lang="en-US" sz="3600" b="1" dirty="0"/>
              <a:t>g/mL)/0.0326 </a:t>
            </a:r>
            <a:r>
              <a:rPr lang="en-GB" sz="3600" b="1" dirty="0"/>
              <a:t>h</a:t>
            </a:r>
            <a:r>
              <a:rPr lang="en-GB" sz="3600" b="1" baseline="30000" dirty="0"/>
              <a:t>-1</a:t>
            </a:r>
            <a:r>
              <a:rPr lang="en-US" sz="3600" b="1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/>
              <a:t>     = </a:t>
            </a:r>
            <a:r>
              <a:rPr lang="en-US" sz="3600" b="1" dirty="0"/>
              <a:t>42 h, rounded to 48 h</a:t>
            </a:r>
          </a:p>
        </p:txBody>
      </p:sp>
    </p:spTree>
    <p:extLst>
      <p:ext uri="{BB962C8B-B14F-4D97-AF65-F5344CB8AC3E}">
        <p14:creationId xmlns="" xmlns:p14="http://schemas.microsoft.com/office/powerpoint/2010/main" val="658151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08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i="1" dirty="0"/>
              <a:t>Determine the new dose for the desired </a:t>
            </a:r>
            <a:r>
              <a:rPr lang="en-US" b="1" i="1" dirty="0" smtClean="0"/>
              <a:t>concentrations…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3711"/>
            <a:ext cx="10515600" cy="37532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D = </a:t>
            </a:r>
            <a:r>
              <a:rPr lang="en-US" sz="3200" b="1" dirty="0" err="1"/>
              <a:t>Css</a:t>
            </a:r>
            <a:r>
              <a:rPr lang="en-US" sz="2400" b="1" dirty="0" err="1"/>
              <a:t>max</a:t>
            </a:r>
            <a:r>
              <a:rPr lang="en-US" sz="3200" b="1" dirty="0"/>
              <a:t> V(1 − </a:t>
            </a:r>
            <a:r>
              <a:rPr lang="en-US" sz="3200" b="1" dirty="0" smtClean="0"/>
              <a:t>e</a:t>
            </a:r>
            <a:r>
              <a:rPr lang="en-US" sz="3200" b="1" baseline="30000" dirty="0"/>
              <a:t> </a:t>
            </a:r>
            <a:r>
              <a:rPr lang="en-US" sz="3600" b="1" baseline="30000" dirty="0"/>
              <a:t>−</a:t>
            </a:r>
            <a:r>
              <a:rPr lang="en-US" sz="3600" b="1" baseline="30000" dirty="0" err="1"/>
              <a:t>ket</a:t>
            </a:r>
            <a:r>
              <a:rPr lang="el-GR" sz="3200" b="1" dirty="0" smtClean="0"/>
              <a:t>)</a:t>
            </a:r>
            <a:endParaRPr lang="en-US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l-GR" sz="3200" b="1" dirty="0" smtClean="0"/>
              <a:t> </a:t>
            </a:r>
            <a:r>
              <a:rPr lang="el-GR" sz="3200" b="1" dirty="0"/>
              <a:t>= 20 </a:t>
            </a:r>
            <a:r>
              <a:rPr lang="en-US" sz="3200" b="1" dirty="0"/>
              <a:t>mg/L ⋅ 61.5 L [1 − e−(0.0326 </a:t>
            </a:r>
            <a:r>
              <a:rPr lang="en-GB" sz="3200" b="1" dirty="0" smtClean="0"/>
              <a:t>h</a:t>
            </a:r>
            <a:r>
              <a:rPr lang="en-GB" sz="3200" b="1" baseline="30000" dirty="0" smtClean="0"/>
              <a:t>-1</a:t>
            </a:r>
            <a:r>
              <a:rPr lang="en-US" sz="3200" b="1" dirty="0" smtClean="0"/>
              <a:t>)(</a:t>
            </a:r>
            <a:r>
              <a:rPr lang="en-US" sz="3200" b="1" dirty="0">
                <a:solidFill>
                  <a:srgbClr val="C00000"/>
                </a:solidFill>
              </a:rPr>
              <a:t>48 h</a:t>
            </a:r>
            <a:r>
              <a:rPr lang="en-US" sz="3200" b="1" dirty="0"/>
              <a:t>)]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/>
              <a:t>      = </a:t>
            </a:r>
            <a:r>
              <a:rPr lang="en-US" sz="3200" b="1" dirty="0"/>
              <a:t>974 mg, rounded to 1000 </a:t>
            </a:r>
            <a:r>
              <a:rPr lang="en-US" sz="3200" b="1" dirty="0" smtClean="0"/>
              <a:t>mg</a:t>
            </a:r>
            <a:endParaRPr lang="en-US" sz="32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So the new </a:t>
            </a:r>
            <a:r>
              <a:rPr lang="en-US" sz="3200" b="1" dirty="0">
                <a:solidFill>
                  <a:srgbClr val="C00000"/>
                </a:solidFill>
              </a:rPr>
              <a:t>dose of vancomycin </a:t>
            </a:r>
            <a:r>
              <a:rPr lang="en-US" sz="3200" b="1" dirty="0" smtClean="0">
                <a:solidFill>
                  <a:srgbClr val="C00000"/>
                </a:solidFill>
              </a:rPr>
              <a:t>is 1000 </a:t>
            </a:r>
            <a:r>
              <a:rPr lang="en-US" sz="3200" b="1" dirty="0">
                <a:solidFill>
                  <a:srgbClr val="C00000"/>
                </a:solidFill>
              </a:rPr>
              <a:t>mg every 48 hours</a:t>
            </a:r>
          </a:p>
        </p:txBody>
      </p:sp>
    </p:spTree>
    <p:extLst>
      <p:ext uri="{BB962C8B-B14F-4D97-AF65-F5344CB8AC3E}">
        <p14:creationId xmlns="" xmlns:p14="http://schemas.microsoft.com/office/powerpoint/2010/main" val="3309331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68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6311"/>
            <a:ext cx="10515600" cy="189333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If we need to change </a:t>
            </a:r>
            <a:br>
              <a:rPr lang="en-US" sz="4800" b="1" dirty="0" smtClean="0"/>
            </a:br>
            <a:r>
              <a:rPr lang="en-US" sz="4800" b="1" dirty="0" smtClean="0"/>
              <a:t>the dose of vancomycin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159" y="2787266"/>
            <a:ext cx="9254169" cy="360251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1-Linear Pharmacokinetics Method 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2-Trough-only Method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3- One-compartment model parameter method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0004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Linear Pharmacokinetics Method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1557"/>
            <a:ext cx="10515600" cy="4586192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vancomycin antibiotics follow linear, dose-proportional pharmacokinetics,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Steady-state serum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change in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proportion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to dose according to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following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equation: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                            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Dnew= (</a:t>
            </a:r>
            <a:r>
              <a:rPr lang="en-US" sz="36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Css,new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Css,old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n-US" sz="36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Dold</a:t>
            </a:r>
            <a:endParaRPr lang="en-US" sz="3600" b="1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advantages of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method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are that it is quick and simple.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disadvantages are steady-state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 are required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5452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688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4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Example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vancomycin dose of 1000 mg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every 12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hours was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prescribed and expected to achieve steady-state peak and trough concentrations equal to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35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15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respectively. After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third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dose,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steady-state peak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and trough concentrations were measured and equaled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22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and 10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/mL, respectively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. Calculate a new vancomycin dose that would provide a steady-state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of </a:t>
            </a:r>
            <a:r>
              <a:rPr lang="en-US" sz="2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15 </a:t>
            </a:r>
            <a:r>
              <a:rPr lang="el-GR" sz="2400" b="1" dirty="0">
                <a:solidFill>
                  <a:srgbClr val="FF0000"/>
                </a:solidFill>
                <a:cs typeface="Andalus" panose="02020603050405020304" pitchFamily="18" charset="-78"/>
              </a:rPr>
              <a:t>μ</a:t>
            </a:r>
            <a:r>
              <a:rPr lang="en-US" sz="2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g/</a:t>
            </a:r>
            <a:r>
              <a:rPr lang="en-US" sz="2400" b="1" dirty="0" err="1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sz="2400" b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8453"/>
            <a:ext cx="10515600" cy="355844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Using linear pharmacokinetics, the new dose to attain the desired concentration </a:t>
            </a:r>
            <a:r>
              <a:rPr lang="en-US" b="1" dirty="0" smtClean="0"/>
              <a:t>should be </a:t>
            </a:r>
            <a:r>
              <a:rPr lang="en-US" b="1" dirty="0"/>
              <a:t>proportional to the old dose that produced the measured concentration:</a:t>
            </a:r>
          </a:p>
          <a:p>
            <a:r>
              <a:rPr lang="en-US" b="1" dirty="0"/>
              <a:t>Dnew = (</a:t>
            </a:r>
            <a:r>
              <a:rPr lang="en-US" b="1" dirty="0" err="1" smtClean="0"/>
              <a:t>Css,new</a:t>
            </a:r>
            <a:r>
              <a:rPr lang="en-US" b="1" dirty="0" smtClean="0"/>
              <a:t>/</a:t>
            </a:r>
            <a:r>
              <a:rPr lang="en-US" b="1" dirty="0" err="1" smtClean="0"/>
              <a:t>Css,old</a:t>
            </a:r>
            <a:r>
              <a:rPr lang="en-US" b="1" dirty="0" smtClean="0"/>
              <a:t>)</a:t>
            </a:r>
            <a:r>
              <a:rPr lang="en-US" b="1" dirty="0" err="1" smtClean="0"/>
              <a:t>Dold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dirty="0"/>
              <a:t>= (15 </a:t>
            </a:r>
            <a:r>
              <a:rPr lang="en-US" b="1" dirty="0" err="1"/>
              <a:t>μg</a:t>
            </a:r>
            <a:r>
              <a:rPr lang="en-US" b="1" dirty="0"/>
              <a:t>/mL / 10 </a:t>
            </a:r>
            <a:r>
              <a:rPr lang="en-US" b="1" dirty="0" err="1"/>
              <a:t>μg</a:t>
            </a:r>
            <a:r>
              <a:rPr lang="en-US" b="1" dirty="0"/>
              <a:t>/mL) 1000 </a:t>
            </a:r>
            <a:r>
              <a:rPr lang="en-US" b="1" dirty="0" smtClean="0"/>
              <a:t>mg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dirty="0"/>
              <a:t>= 1500 mg</a:t>
            </a:r>
          </a:p>
          <a:p>
            <a:r>
              <a:rPr lang="en-US" b="1" dirty="0"/>
              <a:t>The new suggested dose would be 1500 mg every 12 </a:t>
            </a:r>
            <a:r>
              <a:rPr lang="en-US" b="1" dirty="0" smtClean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34308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87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i="1" dirty="0" smtClean="0"/>
              <a:t>Check steady-state </a:t>
            </a:r>
            <a:r>
              <a:rPr lang="en-US" sz="4000" b="1" i="1" dirty="0" smtClean="0">
                <a:solidFill>
                  <a:srgbClr val="FF0000"/>
                </a:solidFill>
              </a:rPr>
              <a:t>peak</a:t>
            </a:r>
            <a:r>
              <a:rPr lang="en-US" sz="4000" b="1" i="1" dirty="0" smtClean="0"/>
              <a:t> concentration for new dosage regimen.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407"/>
            <a:ext cx="10515600" cy="39515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Using </a:t>
            </a:r>
            <a:r>
              <a:rPr lang="en-US" sz="3200" b="1" dirty="0"/>
              <a:t>linear pharmacokinetics, the new steady-state concentration can be </a:t>
            </a:r>
            <a:r>
              <a:rPr lang="en-US" sz="3200" b="1" dirty="0" smtClean="0"/>
              <a:t>estimated :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err="1"/>
              <a:t>Css,new</a:t>
            </a:r>
            <a:r>
              <a:rPr lang="en-US" sz="3200" b="1" dirty="0"/>
              <a:t> = (</a:t>
            </a:r>
            <a:r>
              <a:rPr lang="en-US" sz="3200" b="1" dirty="0" smtClean="0"/>
              <a:t>Dnew/</a:t>
            </a:r>
            <a:r>
              <a:rPr lang="en-US" sz="3200" b="1" dirty="0" err="1" smtClean="0"/>
              <a:t>Dold</a:t>
            </a:r>
            <a:r>
              <a:rPr lang="en-US" sz="3200" b="1" dirty="0" smtClean="0"/>
              <a:t>)</a:t>
            </a:r>
            <a:r>
              <a:rPr lang="en-US" sz="3200" b="1" dirty="0" err="1" smtClean="0"/>
              <a:t>Css,old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</a:t>
            </a:r>
            <a:r>
              <a:rPr lang="en-US" sz="3200" b="1" dirty="0"/>
              <a:t>= (1500 mg/1000 mg) 22 </a:t>
            </a:r>
            <a:r>
              <a:rPr lang="en-US" sz="3200" b="1" dirty="0" err="1"/>
              <a:t>μg</a:t>
            </a:r>
            <a:r>
              <a:rPr lang="en-US" sz="3200" b="1" dirty="0"/>
              <a:t>/mL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= </a:t>
            </a:r>
            <a:r>
              <a:rPr lang="en-US" sz="3200" b="1" dirty="0"/>
              <a:t>33 </a:t>
            </a:r>
            <a:r>
              <a:rPr lang="en-US" sz="3200" b="1" dirty="0" err="1"/>
              <a:t>μg</a:t>
            </a:r>
            <a:r>
              <a:rPr lang="en-US" sz="3200" b="1" dirty="0"/>
              <a:t>/mL</a:t>
            </a:r>
          </a:p>
        </p:txBody>
      </p:sp>
    </p:spTree>
    <p:extLst>
      <p:ext uri="{BB962C8B-B14F-4D97-AF65-F5344CB8AC3E}">
        <p14:creationId xmlns="" xmlns:p14="http://schemas.microsoft.com/office/powerpoint/2010/main" val="35747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10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Trough-only Method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9242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Many clinicians adjust vancomycin doses based solely on a measurement of a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 state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trough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concentration.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Changing the dose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demonstrated by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simplified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relationship between the steady-state </a:t>
            </a: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trough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concentration and the 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dosage interval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</a:t>
            </a:r>
            <a:r>
              <a:rPr lang="el-GR" sz="3600" b="1" dirty="0" smtClean="0">
                <a:solidFill>
                  <a:srgbClr val="C00000"/>
                </a:solidFill>
                <a:cs typeface="Andalus" panose="02020603050405020304" pitchFamily="18" charset="-78"/>
              </a:rPr>
              <a:t>τ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new = (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Css,old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36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Css,new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l-GR" sz="3600" b="1" dirty="0">
                <a:solidFill>
                  <a:srgbClr val="C00000"/>
                </a:solidFill>
                <a:cs typeface="Andalus" panose="02020603050405020304" pitchFamily="18" charset="-78"/>
              </a:rPr>
              <a:t>τ</a:t>
            </a:r>
            <a:r>
              <a:rPr lang="en-US" sz="3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old</a:t>
            </a:r>
          </a:p>
        </p:txBody>
      </p:sp>
    </p:spTree>
    <p:extLst>
      <p:ext uri="{BB962C8B-B14F-4D97-AF65-F5344CB8AC3E}">
        <p14:creationId xmlns="" xmlns:p14="http://schemas.microsoft.com/office/powerpoint/2010/main" val="334193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56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4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Example </a:t>
            </a:r>
            <a:r>
              <a:rPr lang="en-US" sz="2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2: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ZW is a 35-year-old, </a:t>
            </a:r>
            <a:r>
              <a:rPr lang="en-US" sz="2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150-kg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(5 ft 5 in), 165-cm (65 in) female with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enterococcal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endocarditis. Her current serum creatinine is 1.1 mg/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and is stable. A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vancomycin dose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of 1250 mg every 12 hours was prescribed and expected to achieve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steady-state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trough concentration equal to 10 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After the third dose, a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steady-state concentration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was measured and equaled 6 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Calculate a new vancomycin dose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that would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provide a steady-state trough of 10 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/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mL.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7431"/>
            <a:ext cx="10515600" cy="26295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IBW females </a:t>
            </a:r>
            <a:r>
              <a:rPr lang="en-US" b="1" dirty="0"/>
              <a:t>(in kg) = 45 </a:t>
            </a:r>
            <a:r>
              <a:rPr lang="en-US" b="1" dirty="0" smtClean="0"/>
              <a:t>+ 2.3 </a:t>
            </a:r>
            <a:r>
              <a:rPr lang="en-US" b="1" dirty="0"/>
              <a:t>(Ht − 60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</a:t>
            </a:r>
            <a:r>
              <a:rPr lang="en-US" b="1" dirty="0"/>
              <a:t>= 45 + 2.3(65 in − 60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</a:t>
            </a:r>
            <a:r>
              <a:rPr lang="en-US" b="1" dirty="0"/>
              <a:t>= 57 </a:t>
            </a:r>
            <a:r>
              <a:rPr lang="en-US" b="1" dirty="0" smtClean="0"/>
              <a:t>kg</a:t>
            </a:r>
          </a:p>
          <a:p>
            <a:r>
              <a:rPr lang="en-US" b="1" dirty="0" smtClean="0"/>
              <a:t>CrCl </a:t>
            </a:r>
            <a:r>
              <a:rPr lang="en-US" b="1" dirty="0" err="1" smtClean="0"/>
              <a:t>est</a:t>
            </a:r>
            <a:r>
              <a:rPr lang="en-US" b="1" dirty="0" smtClean="0"/>
              <a:t>(females</a:t>
            </a:r>
            <a:r>
              <a:rPr lang="en-US" b="1" dirty="0" smtClean="0"/>
              <a:t>) = 117mL/min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530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25" y="572877"/>
            <a:ext cx="11391441" cy="57397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sv-SE" b="1" dirty="0"/>
              <a:t>Cl = 0.695(CrCl) + 0.05 = 0.695[(117 mL/min) / </a:t>
            </a:r>
            <a:r>
              <a:rPr lang="sv-SE" b="1" dirty="0">
                <a:solidFill>
                  <a:srgbClr val="FF0000"/>
                </a:solidFill>
              </a:rPr>
              <a:t>150 kg</a:t>
            </a:r>
            <a:r>
              <a:rPr lang="sv-SE" b="1" dirty="0"/>
              <a:t>] + 0.05 </a:t>
            </a:r>
            <a:endParaRPr lang="sv-SE" b="1" dirty="0" smtClean="0"/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b="1" dirty="0" smtClean="0"/>
              <a:t>      = </a:t>
            </a:r>
            <a:r>
              <a:rPr lang="sv-SE" b="1" dirty="0"/>
              <a:t>0.592 </a:t>
            </a:r>
            <a:r>
              <a:rPr lang="sv-SE" b="1" dirty="0" smtClean="0"/>
              <a:t>mL/min/kg                                             </a:t>
            </a:r>
            <a:r>
              <a:rPr lang="sv-SE" b="1" dirty="0" smtClean="0">
                <a:solidFill>
                  <a:srgbClr val="FF0000"/>
                </a:solidFill>
              </a:rPr>
              <a:t>(ABW)</a:t>
            </a:r>
            <a:endParaRPr lang="sv-SE" b="1" dirty="0" smtClean="0">
              <a:solidFill>
                <a:srgbClr val="FF0000"/>
              </a:solidFill>
            </a:endParaRPr>
          </a:p>
          <a:p>
            <a:r>
              <a:rPr lang="en-US" b="1" dirty="0"/>
              <a:t>V = 0.7 L/kg ⋅ </a:t>
            </a:r>
            <a:r>
              <a:rPr lang="en-US" b="1" dirty="0">
                <a:solidFill>
                  <a:srgbClr val="FF0000"/>
                </a:solidFill>
              </a:rPr>
              <a:t>57 </a:t>
            </a:r>
            <a:r>
              <a:rPr lang="en-US" b="1" dirty="0" smtClean="0">
                <a:solidFill>
                  <a:srgbClr val="FF0000"/>
                </a:solidFill>
              </a:rPr>
              <a:t>kg (IBW)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smtClean="0"/>
              <a:t> = </a:t>
            </a:r>
            <a:r>
              <a:rPr lang="en-US" b="1" dirty="0"/>
              <a:t>40 L</a:t>
            </a:r>
          </a:p>
          <a:p>
            <a:r>
              <a:rPr lang="en-US" b="1" dirty="0"/>
              <a:t>ke = </a:t>
            </a:r>
            <a:r>
              <a:rPr lang="en-US" b="1" dirty="0" smtClean="0"/>
              <a:t>Cl/V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/>
              <a:t>= (0.592 mL/min/kg ⋅ </a:t>
            </a:r>
            <a:r>
              <a:rPr lang="en-US" b="1" dirty="0">
                <a:solidFill>
                  <a:srgbClr val="FF0000"/>
                </a:solidFill>
              </a:rPr>
              <a:t>150 kg</a:t>
            </a:r>
            <a:r>
              <a:rPr lang="en-US" b="1" dirty="0"/>
              <a:t> ⋅ 60 min/h) / (0.7 L/kg ⋅ </a:t>
            </a:r>
            <a:r>
              <a:rPr lang="en-US" b="1" dirty="0">
                <a:solidFill>
                  <a:srgbClr val="FF0000"/>
                </a:solidFill>
              </a:rPr>
              <a:t>57 kg </a:t>
            </a:r>
            <a:r>
              <a:rPr lang="en-US" b="1" dirty="0"/>
              <a:t>⋅ 1000 mL/L)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en-US" b="1" dirty="0" smtClean="0"/>
              <a:t>   </a:t>
            </a:r>
            <a:r>
              <a:rPr lang="en-US" b="1" dirty="0" smtClean="0"/>
              <a:t>= </a:t>
            </a:r>
            <a:r>
              <a:rPr lang="en-US" b="1" dirty="0"/>
              <a:t>0.134 </a:t>
            </a:r>
            <a:r>
              <a:rPr lang="en-GB" b="1" dirty="0"/>
              <a:t>h</a:t>
            </a:r>
            <a:r>
              <a:rPr lang="en-GB" b="1" baseline="30000" dirty="0"/>
              <a:t>-1</a:t>
            </a:r>
            <a:r>
              <a:rPr lang="en-US" b="1" dirty="0"/>
              <a:t> </a:t>
            </a:r>
          </a:p>
          <a:p>
            <a:r>
              <a:rPr lang="pt-BR" b="1" dirty="0" smtClean="0"/>
              <a:t>t</a:t>
            </a:r>
            <a:r>
              <a:rPr lang="pt-BR" sz="2000" b="1" dirty="0" smtClean="0"/>
              <a:t>1/2</a:t>
            </a:r>
            <a:r>
              <a:rPr lang="pt-BR" b="1" dirty="0" smtClean="0"/>
              <a:t> </a:t>
            </a:r>
            <a:r>
              <a:rPr lang="pt-BR" b="1" dirty="0"/>
              <a:t>= </a:t>
            </a:r>
            <a:r>
              <a:rPr lang="pt-BR" b="1" dirty="0" smtClean="0"/>
              <a:t>0.693/ke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     </a:t>
            </a:r>
            <a:r>
              <a:rPr lang="pt-BR" b="1" dirty="0"/>
              <a:t>= 0.693 / 0.134 </a:t>
            </a:r>
            <a:r>
              <a:rPr lang="en-GB" b="1" dirty="0"/>
              <a:t>h</a:t>
            </a:r>
            <a:r>
              <a:rPr lang="en-GB" b="1" baseline="30000" dirty="0"/>
              <a:t>-1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pt-BR" b="1" dirty="0" smtClean="0"/>
              <a:t>           = 5.2 h</a:t>
            </a:r>
            <a:endParaRPr lang="sv-SE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50932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976</Words>
  <Application>Microsoft Office PowerPoint</Application>
  <PresentationFormat>Custom</PresentationFormat>
  <Paragraphs>100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VANCOMYCIN  part II</vt:lpstr>
      <vt:lpstr>USE OF VANCOMYCIN  SERUM CONCENTRATIONS  TO  ALTER DOSAGES</vt:lpstr>
      <vt:lpstr>If we need to change  the dose of vancomycin</vt:lpstr>
      <vt:lpstr>Linear Pharmacokinetics Method</vt:lpstr>
      <vt:lpstr>Example A vancomycin dose of 1000 mg every 12 hours was prescribed and expected to achieve steady-state peak and trough concentrations equal to 35 μg/mL and 15 μg/mL, respectively. After the third dose, steady-state peak and trough concentrations were measured and equaled 22 μg/mL and 10 μg/mL, respectively. Calculate a new vancomycin dose that would provide a steady-state trough of 15 μg/mL.</vt:lpstr>
      <vt:lpstr>Check steady-state peak concentration for new dosage regimen.</vt:lpstr>
      <vt:lpstr>Trough-only Method</vt:lpstr>
      <vt:lpstr>Example 2: ZW is a 35-year-old, 150-kg (5 ft 5 in), 165-cm (65 in) female with an enterococcal endocarditis. Her current serum creatinine is 1.1 mg/dL and is stable. A vancomycin dose of 1250 mg every 12 hours was prescribed and expected to achieve a steady-state trough concentration equal to 10 μg/mL. After the third dose, a steady-state concentration was measured and equaled 6 μg/mL. Calculate a new vancomycin dose that would provide a steady-state trough of 10 μg/mL.</vt:lpstr>
      <vt:lpstr>Slide 9</vt:lpstr>
      <vt:lpstr>Dose=1250 mg every 12 hours  New steady-state trough concentration =10 μg/mL.  Old steady-state trough concentration =6 μg/mL. </vt:lpstr>
      <vt:lpstr>One-Compartment Model Parameter Method</vt:lpstr>
      <vt:lpstr> STANDARD ONE-COMPARTMENT MODEL PARAMETER METHOD  </vt:lpstr>
      <vt:lpstr>STANDARD ONE-COMPARTMENT MODEL</vt:lpstr>
      <vt:lpstr>STANDARD ONE-COMPARTMENT MODEL</vt:lpstr>
      <vt:lpstr> STEADY-STATE ONE-COMPARTMENT MODEL PARAMETER METHOD  </vt:lpstr>
      <vt:lpstr> STEADY-STATE ONE-COMPARTMENT MODEL PARAMETER METHOD  </vt:lpstr>
      <vt:lpstr> STEADY-STATE ONE-COMPARTMENT MODEL PARAMETER METHOD    </vt:lpstr>
      <vt:lpstr>Example:  A vancomycin dose of 800 mg every 24 hours was prescribed and expected to achieve steady-state peak and trough concentrations equal to 20 μg/mL and 5 μg/mL, respectively. After the fourth dose, steady state peak and trough concentrations were measured and were 25 μg/mL and 12 μg/mL, respectively. Calculate a new vancomycin dose that would provide a steady-state peak of 20 μg/mL and a trough of 5 μg/mL. Use one-compartment model parameter method to compute a new dose.</vt:lpstr>
      <vt:lpstr>Slide 19</vt:lpstr>
      <vt:lpstr>New steady-state peak = 20 μg/mL and New steady-state trough = 5 μg/mL…. τ will be:</vt:lpstr>
      <vt:lpstr>Determine the new dose for the desired concentrations…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VANCOMYCIN  SERUM CONCENTRATIONS  TO  ALTER DOSAGES</dc:title>
  <dc:creator>HP HADEEL</dc:creator>
  <cp:lastModifiedBy>DR.Ahmed Saker 2O14</cp:lastModifiedBy>
  <cp:revision>22</cp:revision>
  <dcterms:created xsi:type="dcterms:W3CDTF">2019-03-23T13:38:34Z</dcterms:created>
  <dcterms:modified xsi:type="dcterms:W3CDTF">2009-02-19T23:41:21Z</dcterms:modified>
</cp:coreProperties>
</file>