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97" r:id="rId2"/>
    <p:sldId id="290" r:id="rId3"/>
    <p:sldId id="294" r:id="rId4"/>
    <p:sldId id="291" r:id="rId5"/>
    <p:sldId id="293" r:id="rId6"/>
    <p:sldId id="292" r:id="rId7"/>
    <p:sldId id="282" r:id="rId8"/>
    <p:sldId id="283" r:id="rId9"/>
    <p:sldId id="301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112005-12DC-466E-A5FF-ACCBE72E8082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5F48C1-837A-410D-9CD1-754F2A1A86C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48C1-837A-410D-9CD1-754F2A1A86C3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A785-92FD-4061-A6F2-6D76BE316509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E83D-65E2-42DA-A54B-79FFC0CE379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863"/>
            <a:ext cx="7620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457200"/>
            <a:ext cx="789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62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735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63" y="990600"/>
            <a:ext cx="8632679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32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3030"/>
            <a:ext cx="5257800" cy="65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6781800"/>
          </a:xfrm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5000" dirty="0" smtClean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5000" i="1" dirty="0" smtClean="0"/>
              <a:t>When you complete this chapter, you should be able to:</a:t>
            </a:r>
            <a:endParaRPr lang="en-US" sz="5000" dirty="0" smtClean="0"/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Name the 2 most common types of nutritional anemia, and, for each, describe the most likely biochemical causes.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Diagram the normal pathways of absorption, transport, and storage of iron in the human body.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Name the </a:t>
            </a:r>
            <a:r>
              <a:rPr lang="en-US" sz="5000" dirty="0" err="1" smtClean="0"/>
              <a:t>anemias</a:t>
            </a:r>
            <a:r>
              <a:rPr lang="en-US" sz="5000" dirty="0" smtClean="0"/>
              <a:t> for which iron supplementation is indicated and those for which it is contraindicated.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List the acute and chronic toxicities of iron.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Sketch the </a:t>
            </a:r>
            <a:r>
              <a:rPr lang="en-US" sz="5000" dirty="0" err="1" smtClean="0"/>
              <a:t>dTMP</a:t>
            </a:r>
            <a:r>
              <a:rPr lang="en-US" sz="5000" dirty="0" smtClean="0"/>
              <a:t> cycle and show how deficiency of folic acid or deficiency of vitamin B</a:t>
            </a:r>
            <a:r>
              <a:rPr lang="en-US" sz="5000" baseline="-25000" dirty="0" smtClean="0"/>
              <a:t>12</a:t>
            </a:r>
            <a:r>
              <a:rPr lang="en-US" sz="5000" dirty="0" smtClean="0"/>
              <a:t> affects the normal cycle.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Explain the major hazard involved in the use of folic acid as sole therapy for </a:t>
            </a:r>
            <a:r>
              <a:rPr lang="en-US" sz="5000" dirty="0" err="1" smtClean="0"/>
              <a:t>megaloblastic</a:t>
            </a:r>
            <a:r>
              <a:rPr lang="en-US" sz="5000" dirty="0" smtClean="0"/>
              <a:t> anemia and indicate on a sketch of the </a:t>
            </a:r>
            <a:r>
              <a:rPr lang="en-US" sz="5000" dirty="0" err="1" smtClean="0"/>
              <a:t>dTMP</a:t>
            </a:r>
            <a:r>
              <a:rPr lang="en-US" sz="5000" dirty="0" smtClean="0"/>
              <a:t> cycle the biochemical basis of the hazard.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Name 3–5 major hematopoietic growth factors that are used clinically and describe the clinical uses and toxicity of each.</a:t>
            </a:r>
          </a:p>
          <a:p>
            <a:pPr algn="l" rtl="0">
              <a:lnSpc>
                <a:spcPct val="170000"/>
              </a:lnSpc>
            </a:pPr>
            <a:r>
              <a:rPr lang="en-US" sz="5000" dirty="0" smtClean="0"/>
              <a:t>Explain the advantage of covalently attaching polyethylene glycol to </a:t>
            </a:r>
            <a:r>
              <a:rPr lang="en-US" sz="5000" dirty="0" err="1" smtClean="0"/>
              <a:t>filgrastim</a:t>
            </a:r>
            <a:r>
              <a:rPr lang="en-US" sz="5000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165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30</cp:revision>
  <dcterms:created xsi:type="dcterms:W3CDTF">2013-02-04T07:06:47Z</dcterms:created>
  <dcterms:modified xsi:type="dcterms:W3CDTF">2019-04-08T22:17:08Z</dcterms:modified>
</cp:coreProperties>
</file>