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sldIdLst>
    <p:sldId id="256" r:id="rId2"/>
    <p:sldId id="257" r:id="rId3"/>
    <p:sldId id="258" r:id="rId4"/>
    <p:sldId id="259" r:id="rId5"/>
    <p:sldId id="262" r:id="rId6"/>
    <p:sldId id="260" r:id="rId7"/>
    <p:sldId id="261" r:id="rId8"/>
    <p:sldId id="263" r:id="rId9"/>
    <p:sldId id="264" r:id="rId10"/>
    <p:sldId id="269" r:id="rId11"/>
    <p:sldId id="270"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3300"/>
    <a:srgbClr val="11C5BC"/>
    <a:srgbClr val="FF6600"/>
    <a:srgbClr val="408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15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DA08844-5010-4A63-A3D5-F0DA322663D2}"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DA08844-5010-4A63-A3D5-F0DA322663D2}"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E36469-D3C0-4A46-8A6F-6EE88E2C896E}"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DA08844-5010-4A63-A3D5-F0DA322663D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EE36469-D3C0-4A46-8A6F-6EE88E2C896E}" type="datetimeFigureOut">
              <a:rPr lang="en-US" smtClean="0"/>
              <a:t>3/16/2018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DA08844-5010-4A63-A3D5-F0DA322663D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0" y="647543"/>
            <a:ext cx="1954306" cy="707886"/>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smtClean="0">
                <a:ln w="0"/>
                <a:solidFill>
                  <a:srgbClr val="993300"/>
                </a:solidFill>
                <a:effectLst>
                  <a:reflection blurRad="12700" stA="50000" endPos="50000" dist="5000" dir="5400000" sy="-100000" rotWithShape="0"/>
                </a:effectLst>
                <a:latin typeface="Arial Rounded MT Bold" pitchFamily="34" charset="0"/>
              </a:rPr>
              <a:t>LAB.5</a:t>
            </a:r>
            <a:endParaRPr lang="ar-IQ" sz="4000" b="1" cap="all" dirty="0">
              <a:ln w="0"/>
              <a:solidFill>
                <a:srgbClr val="993300"/>
              </a:solidFill>
              <a:effectLst>
                <a:reflection blurRad="12700" stA="50000" endPos="50000" dist="5000" dir="5400000" sy="-100000" rotWithShape="0"/>
              </a:effectLst>
              <a:latin typeface="Arial Rounded MT Bold" pitchFamily="34" charset="0"/>
            </a:endParaRPr>
          </a:p>
        </p:txBody>
      </p:sp>
      <p:sp>
        <p:nvSpPr>
          <p:cNvPr id="5" name="TextBox 4"/>
          <p:cNvSpPr txBox="1"/>
          <p:nvPr/>
        </p:nvSpPr>
        <p:spPr>
          <a:xfrm>
            <a:off x="152400" y="524432"/>
            <a:ext cx="4637891" cy="830997"/>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dirty="0">
                <a:ln w="0"/>
                <a:solidFill>
                  <a:srgbClr val="993300"/>
                </a:solidFill>
                <a:effectLst>
                  <a:reflection blurRad="12700" stA="50000" endPos="50000" dist="5000" dir="5400000" sy="-100000" rotWithShape="0"/>
                </a:effectLst>
                <a:latin typeface="Arial Rounded MT Bold" pitchFamily="34" charset="0"/>
              </a:rPr>
              <a:t>Pharmacognosy</a:t>
            </a:r>
            <a:br>
              <a:rPr lang="en-US" sz="2400" b="1" cap="all" dirty="0">
                <a:ln w="0"/>
                <a:solidFill>
                  <a:srgbClr val="993300"/>
                </a:solidFill>
                <a:effectLst>
                  <a:reflection blurRad="12700" stA="50000" endPos="50000" dist="5000" dir="5400000" sy="-100000" rotWithShape="0"/>
                </a:effectLst>
                <a:latin typeface="Arial Rounded MT Bold" pitchFamily="34" charset="0"/>
              </a:rPr>
            </a:br>
            <a:r>
              <a:rPr lang="en-US" sz="2400" b="1" cap="all" dirty="0">
                <a:ln w="0"/>
                <a:solidFill>
                  <a:srgbClr val="993300"/>
                </a:solidFill>
                <a:effectLst>
                  <a:reflection blurRad="12700" stA="50000" endPos="50000" dist="5000" dir="5400000" sy="-100000" rotWithShape="0"/>
                </a:effectLst>
                <a:latin typeface="Arial Rounded MT Bold" pitchFamily="34" charset="0"/>
              </a:rPr>
              <a:t> 3rd Class, 2nd Semester</a:t>
            </a:r>
          </a:p>
        </p:txBody>
      </p:sp>
      <p:sp>
        <p:nvSpPr>
          <p:cNvPr id="3" name="Rectangle 2"/>
          <p:cNvSpPr/>
          <p:nvPr/>
        </p:nvSpPr>
        <p:spPr>
          <a:xfrm>
            <a:off x="2209800" y="2743200"/>
            <a:ext cx="4953000" cy="523220"/>
          </a:xfrm>
          <a:prstGeom prst="rect">
            <a:avLst/>
          </a:prstGeom>
        </p:spPr>
        <p:txBody>
          <a:bodyPr wrap="square">
            <a:spAutoFit/>
          </a:bodyPr>
          <a:lstStyle/>
          <a:p>
            <a:pPr algn="ctr"/>
            <a:r>
              <a:rPr lang="en-US" sz="2800" b="1" cap="all" dirty="0">
                <a:ln w="9000" cmpd="sng">
                  <a:solidFill>
                    <a:schemeClr val="accent4">
                      <a:shade val="50000"/>
                      <a:satMod val="120000"/>
                    </a:schemeClr>
                  </a:solidFill>
                  <a:prstDash val="solid"/>
                </a:ln>
                <a:solidFill>
                  <a:srgbClr val="993300"/>
                </a:solidFill>
                <a:effectLst>
                  <a:reflection blurRad="12700" stA="28000" endPos="45000" dist="1000" dir="5400000" sy="-100000" algn="bl" rotWithShape="0"/>
                </a:effectLst>
                <a:latin typeface="Arial Rounded MT Bold" pitchFamily="34" charset="0"/>
              </a:rPr>
              <a:t>Purine </a:t>
            </a:r>
            <a:r>
              <a:rPr lang="en-US" sz="2800" b="1" cap="all" dirty="0" smtClean="0">
                <a:ln w="9000" cmpd="sng">
                  <a:solidFill>
                    <a:schemeClr val="accent4">
                      <a:shade val="50000"/>
                      <a:satMod val="120000"/>
                    </a:schemeClr>
                  </a:solidFill>
                  <a:prstDash val="solid"/>
                </a:ln>
                <a:solidFill>
                  <a:srgbClr val="993300"/>
                </a:solidFill>
                <a:effectLst>
                  <a:reflection blurRad="12700" stA="28000" endPos="45000" dist="1000" dir="5400000" sy="-100000" algn="bl" rotWithShape="0"/>
                </a:effectLst>
                <a:latin typeface="Arial Rounded MT Bold" pitchFamily="34" charset="0"/>
              </a:rPr>
              <a:t> alkaloids</a:t>
            </a:r>
            <a:endParaRPr lang="ar-IQ" sz="2800" b="1" cap="all" dirty="0">
              <a:ln w="9000" cmpd="sng">
                <a:solidFill>
                  <a:schemeClr val="accent4">
                    <a:shade val="50000"/>
                    <a:satMod val="120000"/>
                  </a:schemeClr>
                </a:solidFill>
                <a:prstDash val="solid"/>
              </a:ln>
              <a:solidFill>
                <a:srgbClr val="993300"/>
              </a:solidFill>
              <a:effectLst>
                <a:reflection blurRad="12700" stA="28000" endPos="45000" dist="1000" dir="5400000" sy="-100000" algn="bl" rotWithShape="0"/>
              </a:effectLst>
              <a:latin typeface="Arial Rounded MT Bold" pitchFamily="34" charset="0"/>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943100" y="3675529"/>
            <a:ext cx="5486400" cy="28956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1463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0600" y="381000"/>
            <a:ext cx="4038600"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50 </a:t>
            </a:r>
            <a:r>
              <a:rPr lang="en-US" dirty="0" smtClean="0">
                <a:latin typeface="Arial Rounded MT Bold" pitchFamily="34" charset="0"/>
              </a:rPr>
              <a:t>gm. </a:t>
            </a:r>
            <a:r>
              <a:rPr lang="en-US" dirty="0">
                <a:latin typeface="Arial Rounded MT Bold" pitchFamily="34" charset="0"/>
              </a:rPr>
              <a:t>of coarsely powder tea </a:t>
            </a:r>
            <a:endParaRPr lang="en-US" dirty="0" smtClean="0">
              <a:latin typeface="Arial Rounded MT Bold" pitchFamily="34" charset="0"/>
            </a:endParaRPr>
          </a:p>
          <a:p>
            <a:pPr algn="ctr"/>
            <a:r>
              <a:rPr lang="en-US" dirty="0" smtClean="0">
                <a:latin typeface="Arial Rounded MT Bold" pitchFamily="34" charset="0"/>
              </a:rPr>
              <a:t> </a:t>
            </a:r>
            <a:r>
              <a:rPr lang="en-US" dirty="0">
                <a:latin typeface="Arial Rounded MT Bold" pitchFamily="34" charset="0"/>
              </a:rPr>
              <a:t>250 ml of water </a:t>
            </a:r>
            <a:r>
              <a:rPr lang="en-US" dirty="0" smtClean="0">
                <a:latin typeface="Arial Rounded MT Bold" pitchFamily="34" charset="0"/>
              </a:rPr>
              <a:t>and </a:t>
            </a:r>
            <a:r>
              <a:rPr lang="en-US" dirty="0">
                <a:latin typeface="Arial Rounded MT Bold" pitchFamily="34" charset="0"/>
              </a:rPr>
              <a:t>boil gently for </a:t>
            </a:r>
            <a:r>
              <a:rPr lang="en-US" dirty="0" smtClean="0">
                <a:latin typeface="Arial Rounded MT Bold" pitchFamily="34" charset="0"/>
              </a:rPr>
              <a:t>15 min. </a:t>
            </a:r>
            <a:endParaRPr lang="ar-IQ" dirty="0">
              <a:latin typeface="Arial Rounded MT Bold" pitchFamily="34" charset="0"/>
            </a:endParaRPr>
          </a:p>
        </p:txBody>
      </p:sp>
      <p:cxnSp>
        <p:nvCxnSpPr>
          <p:cNvPr id="4" name="Straight Arrow Connector 3"/>
          <p:cNvCxnSpPr/>
          <p:nvPr/>
        </p:nvCxnSpPr>
        <p:spPr>
          <a:xfrm flipH="1">
            <a:off x="3917818" y="800100"/>
            <a:ext cx="882782" cy="0"/>
          </a:xfrm>
          <a:prstGeom prst="straightConnector1">
            <a:avLst/>
          </a:prstGeom>
          <a:ln>
            <a:solidFill>
              <a:srgbClr val="FF0000"/>
            </a:solidFill>
            <a:tailEnd type="arrow"/>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304800" y="381000"/>
            <a:ext cx="3613017"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Strain the resulting hot extract through muslin</a:t>
            </a:r>
            <a:endParaRPr lang="ar-IQ" dirty="0">
              <a:latin typeface="Arial Rounded MT Bold" pitchFamily="34" charset="0"/>
            </a:endParaRPr>
          </a:p>
        </p:txBody>
      </p:sp>
      <p:sp>
        <p:nvSpPr>
          <p:cNvPr id="8" name="Rectangle 7"/>
          <p:cNvSpPr/>
          <p:nvPr/>
        </p:nvSpPr>
        <p:spPr>
          <a:xfrm>
            <a:off x="225424" y="2041280"/>
            <a:ext cx="3613017"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Wash the mass remains on the muslin with 250 ml of boiling water and express again. </a:t>
            </a:r>
          </a:p>
        </p:txBody>
      </p:sp>
      <p:sp>
        <p:nvSpPr>
          <p:cNvPr id="9" name="Rectangle 8"/>
          <p:cNvSpPr/>
          <p:nvPr/>
        </p:nvSpPr>
        <p:spPr>
          <a:xfrm>
            <a:off x="4800601" y="2041279"/>
            <a:ext cx="4038599" cy="815899"/>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latin typeface="Arial Rounded MT Bold" pitchFamily="34" charset="0"/>
              </a:rPr>
              <a:t>Add </a:t>
            </a:r>
            <a:r>
              <a:rPr lang="en-US" dirty="0">
                <a:latin typeface="Arial Rounded MT Bold" pitchFamily="34" charset="0"/>
              </a:rPr>
              <a:t>solution of basic lead acetate to the filtrate until no more precipitate is </a:t>
            </a:r>
            <a:r>
              <a:rPr lang="en-US" dirty="0" smtClean="0">
                <a:latin typeface="Arial Rounded MT Bold" pitchFamily="34" charset="0"/>
              </a:rPr>
              <a:t>formed</a:t>
            </a:r>
            <a:r>
              <a:rPr lang="en-US" dirty="0" smtClean="0"/>
              <a:t>. </a:t>
            </a:r>
            <a:endParaRPr lang="ar-IQ" dirty="0"/>
          </a:p>
        </p:txBody>
      </p:sp>
      <p:sp>
        <p:nvSpPr>
          <p:cNvPr id="12" name="Rectangle 11"/>
          <p:cNvSpPr/>
          <p:nvPr/>
        </p:nvSpPr>
        <p:spPr>
          <a:xfrm>
            <a:off x="4822065" y="3619060"/>
            <a:ext cx="4038599"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Heat the mixture to boiling and place rapidly in a centrifuge test </a:t>
            </a:r>
            <a:r>
              <a:rPr lang="en-US" dirty="0" smtClean="0">
                <a:latin typeface="Arial Rounded MT Bold" pitchFamily="34" charset="0"/>
              </a:rPr>
              <a:t>tubes for 5min.</a:t>
            </a:r>
            <a:endParaRPr lang="en-US" dirty="0">
              <a:latin typeface="Arial Rounded MT Bold" pitchFamily="34" charset="0"/>
            </a:endParaRPr>
          </a:p>
        </p:txBody>
      </p:sp>
      <p:sp>
        <p:nvSpPr>
          <p:cNvPr id="13" name="Rectangle 12"/>
          <p:cNvSpPr/>
          <p:nvPr/>
        </p:nvSpPr>
        <p:spPr>
          <a:xfrm>
            <a:off x="225425" y="3619060"/>
            <a:ext cx="3692392"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Collect the supernatant result, heated to boiling.</a:t>
            </a:r>
          </a:p>
        </p:txBody>
      </p:sp>
      <p:sp>
        <p:nvSpPr>
          <p:cNvPr id="14" name="Rectangle 13"/>
          <p:cNvSpPr/>
          <p:nvPr/>
        </p:nvSpPr>
        <p:spPr>
          <a:xfrm>
            <a:off x="146050" y="5257800"/>
            <a:ext cx="3692391"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Add dilute Sulphuric acid  until precipitation ceases</a:t>
            </a:r>
            <a:r>
              <a:rPr lang="en-US" dirty="0"/>
              <a:t>.</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625306" y="1495197"/>
            <a:ext cx="97200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838441" y="226988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93875" y="3054603"/>
            <a:ext cx="85204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055" y="384766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643394" y="4713684"/>
            <a:ext cx="93583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2946" y="5416595"/>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258250" y="868462"/>
            <a:ext cx="397865" cy="523220"/>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pPr algn="ctr"/>
            <a:r>
              <a:rPr lang="en-US" sz="2800" dirty="0" smtClean="0">
                <a:latin typeface="Arial Rounded MT Bold" pitchFamily="34" charset="0"/>
              </a:rPr>
              <a:t>1</a:t>
            </a:r>
            <a:endParaRPr lang="ar-IQ" sz="2800" dirty="0">
              <a:latin typeface="Arial Rounded MT Bold" pitchFamily="34" charset="0"/>
            </a:endParaRPr>
          </a:p>
        </p:txBody>
      </p:sp>
      <p:sp>
        <p:nvSpPr>
          <p:cNvPr id="18" name="TextBox 17"/>
          <p:cNvSpPr txBox="1"/>
          <p:nvPr/>
        </p:nvSpPr>
        <p:spPr>
          <a:xfrm>
            <a:off x="2275847" y="1391682"/>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2</a:t>
            </a:r>
            <a:endParaRPr lang="ar-IQ" sz="2400" dirty="0">
              <a:latin typeface="Arial Rounded MT Bold" pitchFamily="34" charset="0"/>
            </a:endParaRPr>
          </a:p>
        </p:txBody>
      </p:sp>
      <p:sp>
        <p:nvSpPr>
          <p:cNvPr id="19" name="TextBox 18"/>
          <p:cNvSpPr txBox="1"/>
          <p:nvPr/>
        </p:nvSpPr>
        <p:spPr>
          <a:xfrm>
            <a:off x="4113613" y="2544471"/>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3</a:t>
            </a:r>
            <a:endParaRPr lang="ar-IQ" sz="2400" dirty="0">
              <a:latin typeface="Arial Rounded MT Bold" pitchFamily="34" charset="0"/>
            </a:endParaRPr>
          </a:p>
        </p:txBody>
      </p:sp>
      <p:sp>
        <p:nvSpPr>
          <p:cNvPr id="20" name="TextBox 19"/>
          <p:cNvSpPr txBox="1"/>
          <p:nvPr/>
        </p:nvSpPr>
        <p:spPr>
          <a:xfrm>
            <a:off x="6223891" y="2955679"/>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4</a:t>
            </a:r>
            <a:endParaRPr lang="ar-IQ" sz="2400" dirty="0">
              <a:latin typeface="Arial Rounded MT Bold" pitchFamily="34" charset="0"/>
            </a:endParaRPr>
          </a:p>
        </p:txBody>
      </p:sp>
      <p:sp>
        <p:nvSpPr>
          <p:cNvPr id="21" name="TextBox 20"/>
          <p:cNvSpPr txBox="1"/>
          <p:nvPr/>
        </p:nvSpPr>
        <p:spPr>
          <a:xfrm>
            <a:off x="4230999" y="4076260"/>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5</a:t>
            </a:r>
            <a:endParaRPr lang="ar-IQ" sz="2400" dirty="0">
              <a:latin typeface="Arial Rounded MT Bold" pitchFamily="34" charset="0"/>
            </a:endParaRPr>
          </a:p>
        </p:txBody>
      </p:sp>
      <p:sp>
        <p:nvSpPr>
          <p:cNvPr id="22" name="TextBox 21"/>
          <p:cNvSpPr txBox="1"/>
          <p:nvPr/>
        </p:nvSpPr>
        <p:spPr>
          <a:xfrm>
            <a:off x="2183481" y="4651367"/>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6</a:t>
            </a:r>
            <a:endParaRPr lang="ar-IQ" sz="2400" dirty="0">
              <a:latin typeface="Arial Rounded MT Bold" pitchFamily="34" charset="0"/>
            </a:endParaRPr>
          </a:p>
        </p:txBody>
      </p:sp>
      <p:sp>
        <p:nvSpPr>
          <p:cNvPr id="23" name="Rectangle 22"/>
          <p:cNvSpPr/>
          <p:nvPr/>
        </p:nvSpPr>
        <p:spPr>
          <a:xfrm>
            <a:off x="4800600" y="4800601"/>
            <a:ext cx="4038600" cy="14478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latin typeface="Arial Rounded MT Bold" pitchFamily="34" charset="0"/>
              </a:rPr>
              <a:t>Add </a:t>
            </a:r>
            <a:r>
              <a:rPr lang="en-US" dirty="0">
                <a:latin typeface="Arial Rounded MT Bold" pitchFamily="34" charset="0"/>
              </a:rPr>
              <a:t>1gm of </a:t>
            </a:r>
            <a:r>
              <a:rPr lang="en-US" dirty="0" smtClean="0">
                <a:latin typeface="Arial Rounded MT Bold" pitchFamily="34" charset="0"/>
              </a:rPr>
              <a:t>decolorized charcoal  to </a:t>
            </a:r>
            <a:r>
              <a:rPr lang="en-US" dirty="0">
                <a:latin typeface="Arial Rounded MT Bold" pitchFamily="34" charset="0"/>
              </a:rPr>
              <a:t>the filtrate </a:t>
            </a:r>
            <a:r>
              <a:rPr lang="en-US" dirty="0" smtClean="0">
                <a:latin typeface="Arial Rounded MT Bold" pitchFamily="34" charset="0"/>
              </a:rPr>
              <a:t>then </a:t>
            </a:r>
            <a:r>
              <a:rPr lang="en-US" dirty="0">
                <a:latin typeface="Arial Rounded MT Bold" pitchFamily="34" charset="0"/>
              </a:rPr>
              <a:t>evaporated over a low Bunsen flame with frequent stirring until a volume of 75-100 ml is reached.</a:t>
            </a:r>
          </a:p>
        </p:txBody>
      </p:sp>
      <p:sp>
        <p:nvSpPr>
          <p:cNvPr id="24" name="TextBox 23"/>
          <p:cNvSpPr txBox="1"/>
          <p:nvPr/>
        </p:nvSpPr>
        <p:spPr>
          <a:xfrm>
            <a:off x="4174478" y="5715000"/>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7</a:t>
            </a:r>
            <a:endParaRPr lang="ar-IQ" sz="2400" dirty="0">
              <a:latin typeface="Arial Rounded MT Bold" pitchFamily="34" charset="0"/>
            </a:endParaRPr>
          </a:p>
        </p:txBody>
      </p:sp>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299" y="6189641"/>
            <a:ext cx="457200" cy="66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353395" y="6268391"/>
            <a:ext cx="322524" cy="369332"/>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dirty="0" smtClean="0">
                <a:latin typeface="Arial Rounded MT Bold" pitchFamily="34" charset="0"/>
              </a:rPr>
              <a:t>8</a:t>
            </a:r>
            <a:endParaRPr lang="ar-IQ" dirty="0">
              <a:latin typeface="Arial Rounded MT Bold" pitchFamily="34" charset="0"/>
            </a:endParaRPr>
          </a:p>
        </p:txBody>
      </p:sp>
    </p:spTree>
    <p:extLst>
      <p:ext uri="{BB962C8B-B14F-4D97-AF65-F5344CB8AC3E}">
        <p14:creationId xmlns:p14="http://schemas.microsoft.com/office/powerpoint/2010/main" val="3002303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609600"/>
            <a:ext cx="3657600" cy="914399"/>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a:latin typeface="Arial Rounded MT Bold" pitchFamily="34" charset="0"/>
              </a:rPr>
              <a:t>Evaporation</a:t>
            </a:r>
            <a:endParaRPr lang="ar-IQ" sz="2400" dirty="0">
              <a:latin typeface="Arial Rounded MT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140" y="1004553"/>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9549" y="609600"/>
            <a:ext cx="3535251"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dirty="0" smtClean="0">
                <a:latin typeface="Arial Rounded MT Bold" pitchFamily="34" charset="0"/>
              </a:rPr>
              <a:t>Filtration</a:t>
            </a:r>
            <a:endParaRPr lang="ar-IQ" sz="2400" dirty="0">
              <a:latin typeface="Arial Rounded MT Bold" pitchFamily="34" charset="0"/>
            </a:endParaRPr>
          </a:p>
        </p:txBody>
      </p:sp>
      <p:sp>
        <p:nvSpPr>
          <p:cNvPr id="4" name="TextBox 3"/>
          <p:cNvSpPr txBox="1"/>
          <p:nvPr/>
        </p:nvSpPr>
        <p:spPr>
          <a:xfrm>
            <a:off x="4428319" y="545034"/>
            <a:ext cx="367408"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9</a:t>
            </a:r>
            <a:endParaRPr lang="ar-IQ" sz="2400" dirty="0">
              <a:latin typeface="Arial Rounded MT Bold"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767736" y="1874837"/>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9550" y="2438400"/>
            <a:ext cx="3535250" cy="1219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Cool, transfer to a separatory funnel and shake out with three successive 10 ml portion of chloroform</a:t>
            </a:r>
            <a:r>
              <a:rPr lang="en-US" dirty="0"/>
              <a:t>.</a:t>
            </a:r>
          </a:p>
        </p:txBody>
      </p:sp>
      <p:sp>
        <p:nvSpPr>
          <p:cNvPr id="6" name="TextBox 5"/>
          <p:cNvSpPr txBox="1"/>
          <p:nvPr/>
        </p:nvSpPr>
        <p:spPr>
          <a:xfrm>
            <a:off x="2483408" y="1726661"/>
            <a:ext cx="550151"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10</a:t>
            </a:r>
            <a:endParaRPr lang="ar-IQ" sz="2400" dirty="0">
              <a:latin typeface="Arial Rounded MT Bold" pitchFamily="34"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465638" y="2468562"/>
            <a:ext cx="4572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050665" y="2590799"/>
            <a:ext cx="3636135" cy="9144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Transfer the combined chloroform extract to a small evaporating </a:t>
            </a:r>
            <a:r>
              <a:rPr lang="en-US" dirty="0" smtClean="0">
                <a:latin typeface="Arial Rounded MT Bold" pitchFamily="34" charset="0"/>
              </a:rPr>
              <a:t>dish.</a:t>
            </a:r>
            <a:endParaRPr lang="ar-IQ" dirty="0">
              <a:latin typeface="Arial Rounded MT Bold" pitchFamily="34" charset="0"/>
            </a:endParaRPr>
          </a:p>
        </p:txBody>
      </p:sp>
      <p:sp>
        <p:nvSpPr>
          <p:cNvPr id="8" name="TextBox 7"/>
          <p:cNvSpPr txBox="1"/>
          <p:nvPr/>
        </p:nvSpPr>
        <p:spPr>
          <a:xfrm>
            <a:off x="4336947" y="2438400"/>
            <a:ext cx="550151"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11</a:t>
            </a:r>
            <a:endParaRPr lang="ar-IQ" sz="2400" dirty="0">
              <a:latin typeface="Arial Rounded MT Bold" pitchFamily="34" charset="0"/>
            </a:endParaRP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505199"/>
            <a:ext cx="4572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050665" y="4419600"/>
            <a:ext cx="3636135" cy="8382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a:latin typeface="Arial Rounded MT Bold" pitchFamily="34" charset="0"/>
              </a:rPr>
              <a:t>E</a:t>
            </a:r>
            <a:r>
              <a:rPr lang="en-US" dirty="0" smtClean="0">
                <a:latin typeface="Arial Rounded MT Bold" pitchFamily="34" charset="0"/>
              </a:rPr>
              <a:t>vaporate </a:t>
            </a:r>
            <a:r>
              <a:rPr lang="en-US" dirty="0">
                <a:latin typeface="Arial Rounded MT Bold" pitchFamily="34" charset="0"/>
              </a:rPr>
              <a:t>the chloroform on steam bath in the hood.</a:t>
            </a:r>
            <a:endParaRPr lang="ar-IQ" dirty="0">
              <a:latin typeface="Arial Rounded MT Bold" pitchFamily="34" charset="0"/>
            </a:endParaRPr>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790" y="4664074"/>
            <a:ext cx="115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36189" y="3715304"/>
            <a:ext cx="550151"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12</a:t>
            </a:r>
            <a:endParaRPr lang="ar-IQ" sz="2400" dirty="0">
              <a:latin typeface="Arial Rounded MT Bold" pitchFamily="34" charset="0"/>
            </a:endParaRPr>
          </a:p>
        </p:txBody>
      </p:sp>
      <p:sp>
        <p:nvSpPr>
          <p:cNvPr id="11" name="TextBox 10"/>
          <p:cNvSpPr txBox="1"/>
          <p:nvPr/>
        </p:nvSpPr>
        <p:spPr>
          <a:xfrm>
            <a:off x="4336947" y="4274471"/>
            <a:ext cx="550151"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13</a:t>
            </a:r>
            <a:endParaRPr lang="ar-IQ" sz="2400" dirty="0">
              <a:latin typeface="Arial Rounded MT Bold" pitchFamily="34" charset="0"/>
            </a:endParaRPr>
          </a:p>
        </p:txBody>
      </p:sp>
      <p:sp>
        <p:nvSpPr>
          <p:cNvPr id="12" name="Rectangle 11"/>
          <p:cNvSpPr/>
          <p:nvPr/>
        </p:nvSpPr>
        <p:spPr>
          <a:xfrm>
            <a:off x="579550" y="3946136"/>
            <a:ext cx="3535250" cy="1768864"/>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latin typeface="Arial Rounded MT Bold" pitchFamily="34" charset="0"/>
              </a:rPr>
              <a:t>Transfer </a:t>
            </a:r>
            <a:r>
              <a:rPr lang="en-US" dirty="0">
                <a:latin typeface="Arial Rounded MT Bold" pitchFamily="34" charset="0"/>
              </a:rPr>
              <a:t>to a small beaker and dissolve in the smallest quantity of hot 60 c ethanol necessary to affect the solution</a:t>
            </a:r>
            <a:r>
              <a:rPr lang="en-US" dirty="0"/>
              <a:t>.</a:t>
            </a:r>
          </a:p>
        </p:txBody>
      </p:sp>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1813">
            <a:off x="2329675" y="5736516"/>
            <a:ext cx="14722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391043" y="5969375"/>
            <a:ext cx="550151" cy="461665"/>
          </a:xfrm>
          <a:prstGeom prst="rect">
            <a:avLst/>
          </a:prstGeom>
        </p:spPr>
        <p:style>
          <a:lnRef idx="0">
            <a:schemeClr val="dk1"/>
          </a:lnRef>
          <a:fillRef idx="3">
            <a:schemeClr val="dk1"/>
          </a:fillRef>
          <a:effectRef idx="3">
            <a:schemeClr val="dk1"/>
          </a:effectRef>
          <a:fontRef idx="minor">
            <a:schemeClr val="lt1"/>
          </a:fontRef>
        </p:style>
        <p:txBody>
          <a:bodyPr wrap="none" rtlCol="1">
            <a:spAutoFit/>
          </a:bodyPr>
          <a:lstStyle/>
          <a:p>
            <a:r>
              <a:rPr lang="en-US" sz="2400" dirty="0" smtClean="0">
                <a:latin typeface="Arial Rounded MT Bold" pitchFamily="34" charset="0"/>
              </a:rPr>
              <a:t>14</a:t>
            </a:r>
            <a:endParaRPr lang="ar-IQ" sz="2400" dirty="0">
              <a:latin typeface="Arial Rounded MT Bold" pitchFamily="34" charset="0"/>
            </a:endParaRPr>
          </a:p>
        </p:txBody>
      </p:sp>
      <p:sp>
        <p:nvSpPr>
          <p:cNvPr id="14" name="Flowchart: Sequential Access Storage 13"/>
          <p:cNvSpPr/>
          <p:nvPr/>
        </p:nvSpPr>
        <p:spPr>
          <a:xfrm>
            <a:off x="3436938" y="5753740"/>
            <a:ext cx="2887662" cy="990600"/>
          </a:xfrm>
          <a:prstGeom prst="flowChartMagneticTap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en-US" dirty="0">
                <a:solidFill>
                  <a:schemeClr val="tx1"/>
                </a:solidFill>
                <a:latin typeface="Arial Rounded MT Bold" pitchFamily="34" charset="0"/>
              </a:rPr>
              <a:t>Allow the solution to stand overnight</a:t>
            </a:r>
            <a:r>
              <a:rPr lang="en-US" dirty="0"/>
              <a:t>. </a:t>
            </a:r>
            <a:endParaRPr lang="ar-IQ" dirty="0"/>
          </a:p>
        </p:txBody>
      </p:sp>
    </p:spTree>
    <p:extLst>
      <p:ext uri="{BB962C8B-B14F-4D97-AF65-F5344CB8AC3E}">
        <p14:creationId xmlns:p14="http://schemas.microsoft.com/office/powerpoint/2010/main" val="832144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marL="0" indent="0" algn="l" rtl="0">
              <a:buNone/>
            </a:pPr>
            <a:r>
              <a:rPr lang="en-US" dirty="0" smtClean="0">
                <a:solidFill>
                  <a:srgbClr val="C00000"/>
                </a:solidFill>
                <a:latin typeface="Arial Rounded MT Bold" pitchFamily="34" charset="0"/>
              </a:rPr>
              <a:t>Procedure:-</a:t>
            </a:r>
            <a:endParaRPr lang="en-US" dirty="0">
              <a:solidFill>
                <a:srgbClr val="C00000"/>
              </a:solidFill>
              <a:latin typeface="Arial Rounded MT Bold" pitchFamily="34" charset="0"/>
            </a:endParaRPr>
          </a:p>
          <a:p>
            <a:pPr marL="0" indent="0" algn="l" rtl="0">
              <a:buNone/>
            </a:pPr>
            <a:r>
              <a:rPr lang="en-US" sz="2000" dirty="0" smtClean="0">
                <a:solidFill>
                  <a:srgbClr val="C00000"/>
                </a:solidFill>
                <a:latin typeface="Arial Rounded MT Bold" pitchFamily="34" charset="0"/>
              </a:rPr>
              <a:t>1) </a:t>
            </a:r>
            <a:r>
              <a:rPr lang="en-US" sz="2000" dirty="0" smtClean="0">
                <a:latin typeface="Arial Rounded MT Bold" pitchFamily="34" charset="0"/>
              </a:rPr>
              <a:t>Place </a:t>
            </a:r>
            <a:r>
              <a:rPr lang="en-US" sz="2000" dirty="0">
                <a:latin typeface="Arial Rounded MT Bold" pitchFamily="34" charset="0"/>
              </a:rPr>
              <a:t>50 </a:t>
            </a:r>
            <a:r>
              <a:rPr lang="en-US" sz="2000" dirty="0" smtClean="0">
                <a:latin typeface="Arial Rounded MT Bold" pitchFamily="34" charset="0"/>
              </a:rPr>
              <a:t>gm. </a:t>
            </a:r>
            <a:r>
              <a:rPr lang="en-US" sz="2000" dirty="0">
                <a:latin typeface="Arial Rounded MT Bold" pitchFamily="34" charset="0"/>
              </a:rPr>
              <a:t>of coarsely powder tea and 250 ml of water in a 600 ml beaker and boil gently for fifteen minute with constant stirring.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2) </a:t>
            </a:r>
            <a:r>
              <a:rPr lang="en-US" sz="2000" dirty="0" smtClean="0">
                <a:latin typeface="Arial Rounded MT Bold" pitchFamily="34" charset="0"/>
              </a:rPr>
              <a:t>Strain </a:t>
            </a:r>
            <a:r>
              <a:rPr lang="en-US" sz="2000" dirty="0">
                <a:latin typeface="Arial Rounded MT Bold" pitchFamily="34" charset="0"/>
              </a:rPr>
              <a:t>the resulting hot extract through muslin, expressing as much of the liquid as possible from the leaf material.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3) </a:t>
            </a:r>
            <a:r>
              <a:rPr lang="en-US" sz="2000" dirty="0" smtClean="0">
                <a:latin typeface="Arial Rounded MT Bold" pitchFamily="34" charset="0"/>
              </a:rPr>
              <a:t>Wash </a:t>
            </a:r>
            <a:r>
              <a:rPr lang="en-US" sz="2000" dirty="0">
                <a:latin typeface="Arial Rounded MT Bold" pitchFamily="34" charset="0"/>
              </a:rPr>
              <a:t>the mass remains on the muslin with 250 ml of boiling water and express again.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4) </a:t>
            </a:r>
            <a:r>
              <a:rPr lang="en-US" sz="2000" dirty="0" smtClean="0">
                <a:latin typeface="Arial Rounded MT Bold" pitchFamily="34" charset="0"/>
              </a:rPr>
              <a:t>Carefully </a:t>
            </a:r>
            <a:r>
              <a:rPr lang="en-US" sz="2000" dirty="0">
                <a:latin typeface="Arial Rounded MT Bold" pitchFamily="34" charset="0"/>
              </a:rPr>
              <a:t>add solution of basic lead acetate to the filtrate until no more precipitate is formed.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5) </a:t>
            </a:r>
            <a:r>
              <a:rPr lang="en-US" sz="2000" dirty="0" smtClean="0">
                <a:latin typeface="Arial Rounded MT Bold" pitchFamily="34" charset="0"/>
              </a:rPr>
              <a:t>Heat </a:t>
            </a:r>
            <a:r>
              <a:rPr lang="en-US" sz="2000" dirty="0">
                <a:latin typeface="Arial Rounded MT Bold" pitchFamily="34" charset="0"/>
              </a:rPr>
              <a:t>the mixture to boiling and place rapidly in a centrifuge test tubes, and centrifuge for five minutes, complete centrifugation to the whole </a:t>
            </a:r>
            <a:r>
              <a:rPr lang="en-US" sz="2000" dirty="0" smtClean="0">
                <a:latin typeface="Arial Rounded MT Bold" pitchFamily="34" charset="0"/>
              </a:rPr>
              <a:t>extract.</a:t>
            </a: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6) </a:t>
            </a:r>
            <a:r>
              <a:rPr lang="en-US" sz="2000" dirty="0" smtClean="0">
                <a:latin typeface="Arial Rounded MT Bold" pitchFamily="34" charset="0"/>
              </a:rPr>
              <a:t>Collect </a:t>
            </a:r>
            <a:r>
              <a:rPr lang="en-US" sz="2000" dirty="0">
                <a:latin typeface="Arial Rounded MT Bold" pitchFamily="34" charset="0"/>
              </a:rPr>
              <a:t>the supernatant result, heated to </a:t>
            </a:r>
            <a:r>
              <a:rPr lang="en-US" sz="2000" dirty="0" smtClean="0">
                <a:latin typeface="Arial Rounded MT Bold" pitchFamily="34" charset="0"/>
              </a:rPr>
              <a:t>boiling.</a:t>
            </a: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7) </a:t>
            </a:r>
            <a:r>
              <a:rPr lang="en-US" sz="2000" dirty="0" smtClean="0">
                <a:latin typeface="Arial Rounded MT Bold" pitchFamily="34" charset="0"/>
              </a:rPr>
              <a:t>Add </a:t>
            </a:r>
            <a:r>
              <a:rPr lang="en-US" sz="2000" dirty="0">
                <a:latin typeface="Arial Rounded MT Bold" pitchFamily="34" charset="0"/>
              </a:rPr>
              <a:t>dilute Sulphuric acid </a:t>
            </a:r>
            <a:r>
              <a:rPr lang="en-US" sz="2000" dirty="0" smtClean="0">
                <a:latin typeface="Arial Rounded MT Bold" pitchFamily="34" charset="0"/>
              </a:rPr>
              <a:t> </a:t>
            </a:r>
            <a:r>
              <a:rPr lang="en-US" sz="2000" dirty="0">
                <a:latin typeface="Arial Rounded MT Bold" pitchFamily="34" charset="0"/>
              </a:rPr>
              <a:t>until precipitation ceases</a:t>
            </a:r>
            <a:r>
              <a:rPr lang="en-US" sz="2000" dirty="0" smtClean="0">
                <a:latin typeface="Arial Rounded MT Bold" pitchFamily="34" charset="0"/>
              </a:rPr>
              <a:t>.</a:t>
            </a:r>
          </a:p>
          <a:p>
            <a:pPr marL="0" indent="0" algn="l" rtl="0">
              <a:buNone/>
            </a:pPr>
            <a:r>
              <a:rPr lang="en-US" dirty="0" smtClean="0">
                <a:latin typeface="Arial Rounded MT Bold" pitchFamily="34" charset="0"/>
              </a:rPr>
              <a:t> </a:t>
            </a:r>
            <a:endParaRPr lang="ar-IQ" dirty="0"/>
          </a:p>
        </p:txBody>
      </p:sp>
    </p:spTree>
    <p:extLst>
      <p:ext uri="{BB962C8B-B14F-4D97-AF65-F5344CB8AC3E}">
        <p14:creationId xmlns:p14="http://schemas.microsoft.com/office/powerpoint/2010/main" val="79195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10000"/>
          </a:bodyPr>
          <a:lstStyle/>
          <a:p>
            <a:pPr marL="0" indent="0" algn="l" rtl="0">
              <a:buNone/>
            </a:pPr>
            <a:r>
              <a:rPr lang="en-US" sz="2000" dirty="0" smtClean="0">
                <a:solidFill>
                  <a:srgbClr val="C00000"/>
                </a:solidFill>
                <a:latin typeface="Arial Rounded MT Bold" pitchFamily="34" charset="0"/>
              </a:rPr>
              <a:t>8) </a:t>
            </a:r>
            <a:r>
              <a:rPr lang="en-US" sz="2000" dirty="0" smtClean="0">
                <a:latin typeface="Arial Rounded MT Bold" pitchFamily="34" charset="0"/>
              </a:rPr>
              <a:t>Approximately </a:t>
            </a:r>
            <a:r>
              <a:rPr lang="en-US" sz="2000" dirty="0">
                <a:latin typeface="Arial Rounded MT Bold" pitchFamily="34" charset="0"/>
              </a:rPr>
              <a:t>1gm of decolorized charcoal is added to the </a:t>
            </a:r>
            <a:r>
              <a:rPr lang="en-US" sz="2000" dirty="0" smtClean="0">
                <a:latin typeface="Arial Rounded MT Bold" pitchFamily="34" charset="0"/>
              </a:rPr>
              <a:t>filtrate </a:t>
            </a:r>
            <a:r>
              <a:rPr lang="en-US" sz="2000" dirty="0">
                <a:latin typeface="Arial Rounded MT Bold" pitchFamily="34" charset="0"/>
              </a:rPr>
              <a:t>which is then evaporated over a low Bunsen flame with frequent stirring until a volume of 75-100 ml is reached</a:t>
            </a:r>
            <a:r>
              <a:rPr lang="en-US" sz="2000" dirty="0" smtClean="0">
                <a:latin typeface="Arial Rounded MT Bold" pitchFamily="34" charset="0"/>
              </a:rPr>
              <a:t>.</a:t>
            </a:r>
          </a:p>
          <a:p>
            <a:pPr marL="0" indent="0" algn="l" rtl="0">
              <a:buNone/>
            </a:pPr>
            <a:r>
              <a:rPr lang="en-US" sz="2000" dirty="0" smtClean="0">
                <a:latin typeface="Arial Rounded MT Bold" pitchFamily="34" charset="0"/>
              </a:rPr>
              <a:t> </a:t>
            </a:r>
          </a:p>
          <a:p>
            <a:pPr marL="0" indent="0" algn="l" rtl="0">
              <a:buNone/>
            </a:pPr>
            <a:r>
              <a:rPr lang="en-US" sz="2000" dirty="0" smtClean="0">
                <a:solidFill>
                  <a:srgbClr val="C00000"/>
                </a:solidFill>
                <a:latin typeface="Arial Rounded MT Bold" pitchFamily="34" charset="0"/>
              </a:rPr>
              <a:t>9) </a:t>
            </a:r>
            <a:r>
              <a:rPr lang="en-US" sz="2000" dirty="0" smtClean="0">
                <a:latin typeface="Arial Rounded MT Bold" pitchFamily="34" charset="0"/>
              </a:rPr>
              <a:t>Evaporation </a:t>
            </a:r>
            <a:r>
              <a:rPr lang="en-US" sz="2000" dirty="0">
                <a:latin typeface="Arial Rounded MT Bold" pitchFamily="34" charset="0"/>
              </a:rPr>
              <a:t>of the large volume of the liquid may be carried out in portions in a smaller evaporating dish.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10) </a:t>
            </a:r>
            <a:r>
              <a:rPr lang="en-US" sz="2000" dirty="0" smtClean="0">
                <a:latin typeface="Arial Rounded MT Bold" pitchFamily="34" charset="0"/>
              </a:rPr>
              <a:t>The </a:t>
            </a:r>
            <a:r>
              <a:rPr lang="en-US" sz="2000" dirty="0">
                <a:latin typeface="Arial Rounded MT Bold" pitchFamily="34" charset="0"/>
              </a:rPr>
              <a:t>solution is filtered hot, returning the first portion collected back through the filter until a clear filtrate is obtained.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11) </a:t>
            </a:r>
            <a:r>
              <a:rPr lang="en-US" sz="2000" dirty="0" smtClean="0">
                <a:latin typeface="Arial Rounded MT Bold" pitchFamily="34" charset="0"/>
              </a:rPr>
              <a:t>Cool</a:t>
            </a:r>
            <a:r>
              <a:rPr lang="en-US" sz="2000" dirty="0">
                <a:latin typeface="Arial Rounded MT Bold" pitchFamily="34" charset="0"/>
              </a:rPr>
              <a:t>, transfer to a separatory funnel and shake out with three successive 10 ml portion of </a:t>
            </a:r>
            <a:r>
              <a:rPr lang="en-US" sz="2000" dirty="0" smtClean="0">
                <a:latin typeface="Arial Rounded MT Bold" pitchFamily="34" charset="0"/>
              </a:rPr>
              <a:t>chloroform.</a:t>
            </a: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12) </a:t>
            </a:r>
            <a:r>
              <a:rPr lang="en-US" sz="2000" dirty="0" smtClean="0">
                <a:latin typeface="Arial Rounded MT Bold" pitchFamily="34" charset="0"/>
              </a:rPr>
              <a:t>Transfer </a:t>
            </a:r>
            <a:r>
              <a:rPr lang="en-US" sz="2000" dirty="0">
                <a:latin typeface="Arial Rounded MT Bold" pitchFamily="34" charset="0"/>
              </a:rPr>
              <a:t>the combined chloroform extract to a small evaporating </a:t>
            </a:r>
            <a:r>
              <a:rPr lang="en-US" sz="2000" dirty="0" smtClean="0">
                <a:latin typeface="Arial Rounded MT Bold" pitchFamily="34" charset="0"/>
              </a:rPr>
              <a:t>dish.</a:t>
            </a: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13)</a:t>
            </a:r>
            <a:r>
              <a:rPr lang="en-US" sz="2000" dirty="0" smtClean="0">
                <a:latin typeface="Arial Rounded MT Bold" pitchFamily="34" charset="0"/>
              </a:rPr>
              <a:t>Carefully </a:t>
            </a:r>
            <a:r>
              <a:rPr lang="en-US" sz="2000" dirty="0">
                <a:latin typeface="Arial Rounded MT Bold" pitchFamily="34" charset="0"/>
              </a:rPr>
              <a:t>evaporate the chloroform on steam bath in the hood. </a:t>
            </a:r>
            <a:endParaRPr lang="en-US" sz="2000" dirty="0" smtClean="0">
              <a:latin typeface="Arial Rounded MT Bold" pitchFamily="34" charset="0"/>
            </a:endParaRP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14)</a:t>
            </a:r>
            <a:r>
              <a:rPr lang="en-US" sz="2000" dirty="0" smtClean="0">
                <a:latin typeface="Arial Rounded MT Bold" pitchFamily="34" charset="0"/>
              </a:rPr>
              <a:t>Scrap </a:t>
            </a:r>
            <a:r>
              <a:rPr lang="en-US" sz="2000" dirty="0">
                <a:latin typeface="Arial Rounded MT Bold" pitchFamily="34" charset="0"/>
              </a:rPr>
              <a:t>out the residue, transfer to a small beaker and dissolve in the smallest quantity of hot 60 c ethanol necessary to affect the </a:t>
            </a:r>
            <a:r>
              <a:rPr lang="en-US" sz="2000" dirty="0" smtClean="0">
                <a:latin typeface="Arial Rounded MT Bold" pitchFamily="34" charset="0"/>
              </a:rPr>
              <a:t>solution.</a:t>
            </a:r>
          </a:p>
          <a:p>
            <a:pPr marL="0" indent="0" algn="l" rtl="0">
              <a:buNone/>
            </a:pPr>
            <a:endParaRPr lang="en-US" sz="2000" dirty="0" smtClean="0">
              <a:latin typeface="Arial Rounded MT Bold" pitchFamily="34" charset="0"/>
            </a:endParaRPr>
          </a:p>
          <a:p>
            <a:pPr marL="0" indent="0" algn="l" rtl="0">
              <a:buNone/>
            </a:pPr>
            <a:r>
              <a:rPr lang="en-US" sz="2000" dirty="0" smtClean="0">
                <a:solidFill>
                  <a:srgbClr val="C00000"/>
                </a:solidFill>
                <a:latin typeface="Arial Rounded MT Bold" pitchFamily="34" charset="0"/>
              </a:rPr>
              <a:t>15) </a:t>
            </a:r>
            <a:r>
              <a:rPr lang="en-US" sz="2000" dirty="0" smtClean="0">
                <a:latin typeface="Arial Rounded MT Bold" pitchFamily="34" charset="0"/>
              </a:rPr>
              <a:t>Allow </a:t>
            </a:r>
            <a:r>
              <a:rPr lang="en-US" sz="2000" dirty="0">
                <a:latin typeface="Arial Rounded MT Bold" pitchFamily="34" charset="0"/>
              </a:rPr>
              <a:t>the solution to stand overnight. </a:t>
            </a:r>
          </a:p>
          <a:p>
            <a:endParaRPr lang="ar-IQ" dirty="0"/>
          </a:p>
        </p:txBody>
      </p:sp>
    </p:spTree>
    <p:extLst>
      <p:ext uri="{BB962C8B-B14F-4D97-AF65-F5344CB8AC3E}">
        <p14:creationId xmlns:p14="http://schemas.microsoft.com/office/powerpoint/2010/main" val="1954116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6477000"/>
          </a:xfrm>
        </p:spPr>
        <p:txBody>
          <a:bodyPr>
            <a:normAutofit fontScale="92500" lnSpcReduction="20000"/>
          </a:bodyPr>
          <a:lstStyle/>
          <a:p>
            <a:pPr marL="0" indent="0" algn="l" rtl="0">
              <a:buNone/>
            </a:pPr>
            <a:r>
              <a:rPr lang="en-US" sz="2000" dirty="0">
                <a:solidFill>
                  <a:srgbClr val="C00000"/>
                </a:solidFill>
                <a:latin typeface="Arial Rounded MT Bold" pitchFamily="34" charset="0"/>
              </a:rPr>
              <a:t>Results:-</a:t>
            </a:r>
          </a:p>
          <a:p>
            <a:pPr marL="0" indent="0" algn="l" rtl="0">
              <a:buNone/>
            </a:pPr>
            <a:r>
              <a:rPr lang="en-US" sz="2000" dirty="0">
                <a:latin typeface="Arial Rounded MT Bold" pitchFamily="34" charset="0"/>
              </a:rPr>
              <a:t>Pure crystals with a white color will be obtained.</a:t>
            </a:r>
          </a:p>
          <a:p>
            <a:pPr marL="0" indent="0" algn="l" rtl="0">
              <a:buNone/>
            </a:pPr>
            <a:r>
              <a:rPr lang="en-US" sz="2000" dirty="0" smtClean="0">
                <a:solidFill>
                  <a:srgbClr val="C00000"/>
                </a:solidFill>
                <a:latin typeface="Arial Rounded MT Bold" pitchFamily="34" charset="0"/>
              </a:rPr>
              <a:t>Discussion:- </a:t>
            </a:r>
            <a:endParaRPr lang="en-US" sz="2000" dirty="0">
              <a:solidFill>
                <a:srgbClr val="C00000"/>
              </a:solidFill>
              <a:latin typeface="Arial Rounded MT Bold" pitchFamily="34" charset="0"/>
            </a:endParaRPr>
          </a:p>
          <a:p>
            <a:pPr algn="l" rtl="0">
              <a:buFont typeface="Wingdings" pitchFamily="2" charset="2"/>
              <a:buChar char="v"/>
            </a:pPr>
            <a:r>
              <a:rPr lang="en-US" sz="2000" dirty="0" smtClean="0">
                <a:latin typeface="Arial Rounded MT Bold" pitchFamily="34" charset="0"/>
              </a:rPr>
              <a:t> Purines </a:t>
            </a:r>
            <a:r>
              <a:rPr lang="en-US" sz="2000" dirty="0">
                <a:latin typeface="Arial Rounded MT Bold" pitchFamily="34" charset="0"/>
              </a:rPr>
              <a:t>differ from other alkaloids in that they are soluble in hot water, which is used in it is extraction, and this is the cause why all the time you should heat the mixture ( to prevent the precipitation of caffeine in cold water</a:t>
            </a:r>
            <a:r>
              <a:rPr lang="en-US" sz="2000" dirty="0" smtClean="0">
                <a:latin typeface="Arial Rounded MT Bold" pitchFamily="34" charset="0"/>
              </a:rPr>
              <a:t>).</a:t>
            </a:r>
          </a:p>
          <a:p>
            <a:pPr marL="0" indent="0" algn="l" rtl="0">
              <a:buNone/>
            </a:pPr>
            <a:endParaRPr lang="en-US" sz="2000" dirty="0">
              <a:latin typeface="Arial Rounded MT Bold" pitchFamily="34" charset="0"/>
            </a:endParaRPr>
          </a:p>
          <a:p>
            <a:pPr algn="l" rtl="0">
              <a:buFont typeface="Wingdings" pitchFamily="2" charset="2"/>
              <a:buChar char="v"/>
            </a:pPr>
            <a:r>
              <a:rPr lang="en-US" sz="2000" dirty="0" smtClean="0">
                <a:latin typeface="Arial Rounded MT Bold" pitchFamily="34" charset="0"/>
              </a:rPr>
              <a:t>Addition </a:t>
            </a:r>
            <a:r>
              <a:rPr lang="en-US" sz="2000" dirty="0">
                <a:latin typeface="Arial Rounded MT Bold" pitchFamily="34" charset="0"/>
              </a:rPr>
              <a:t>of basic lead acetate is to precipitate the tannins and other unwanted materials</a:t>
            </a:r>
            <a:r>
              <a:rPr lang="en-US" sz="2000" dirty="0" smtClean="0">
                <a:latin typeface="Arial Rounded MT Bold" pitchFamily="34" charset="0"/>
              </a:rPr>
              <a:t>.</a:t>
            </a:r>
          </a:p>
          <a:p>
            <a:pPr marL="0" indent="0" algn="l" rtl="0">
              <a:buNone/>
            </a:pPr>
            <a:endParaRPr lang="en-US" sz="2000" dirty="0">
              <a:latin typeface="Arial Rounded MT Bold" pitchFamily="34" charset="0"/>
            </a:endParaRPr>
          </a:p>
          <a:p>
            <a:pPr algn="l" rtl="0">
              <a:buFont typeface="Wingdings" pitchFamily="2" charset="2"/>
              <a:buChar char="v"/>
            </a:pPr>
            <a:r>
              <a:rPr lang="en-US" sz="2000" dirty="0" smtClean="0">
                <a:latin typeface="Arial Rounded MT Bold" pitchFamily="34" charset="0"/>
              </a:rPr>
              <a:t> </a:t>
            </a:r>
            <a:r>
              <a:rPr lang="en-US" sz="2000" dirty="0">
                <a:latin typeface="Arial Rounded MT Bold" pitchFamily="34" charset="0"/>
              </a:rPr>
              <a:t>Addition of dilute Sulphuric acid is to take the excess of lead acetate</a:t>
            </a:r>
            <a:r>
              <a:rPr lang="en-US" sz="2000" dirty="0" smtClean="0">
                <a:latin typeface="Arial Rounded MT Bold" pitchFamily="34" charset="0"/>
              </a:rPr>
              <a:t>.</a:t>
            </a:r>
          </a:p>
          <a:p>
            <a:pPr marL="0" indent="0" algn="l" rtl="0">
              <a:buNone/>
            </a:pPr>
            <a:endParaRPr lang="en-US" sz="2000" dirty="0">
              <a:latin typeface="Arial Rounded MT Bold" pitchFamily="34" charset="0"/>
            </a:endParaRPr>
          </a:p>
          <a:p>
            <a:pPr algn="l" rtl="0">
              <a:buFont typeface="Wingdings" pitchFamily="2" charset="2"/>
              <a:buChar char="v"/>
            </a:pPr>
            <a:r>
              <a:rPr lang="en-US" sz="2000" dirty="0" smtClean="0">
                <a:latin typeface="Arial Rounded MT Bold" pitchFamily="34" charset="0"/>
              </a:rPr>
              <a:t>The </a:t>
            </a:r>
            <a:r>
              <a:rPr lang="en-US" sz="2000" dirty="0">
                <a:latin typeface="Arial Rounded MT Bold" pitchFamily="34" charset="0"/>
              </a:rPr>
              <a:t>centrifugation is used to isolate the decant containing the unwanted material from the desired supernatant</a:t>
            </a:r>
            <a:r>
              <a:rPr lang="en-US" sz="2000" dirty="0" smtClean="0">
                <a:latin typeface="Arial Rounded MT Bold" pitchFamily="34" charset="0"/>
              </a:rPr>
              <a:t>.</a:t>
            </a:r>
          </a:p>
          <a:p>
            <a:pPr marL="0" indent="0" algn="l" rtl="0">
              <a:buNone/>
            </a:pPr>
            <a:endParaRPr lang="en-US" sz="2000" dirty="0">
              <a:latin typeface="Arial Rounded MT Bold" pitchFamily="34" charset="0"/>
            </a:endParaRPr>
          </a:p>
          <a:p>
            <a:pPr algn="l" rtl="0">
              <a:buFont typeface="Wingdings" pitchFamily="2" charset="2"/>
              <a:buChar char="v"/>
            </a:pPr>
            <a:r>
              <a:rPr lang="en-US" sz="2000" dirty="0" smtClean="0">
                <a:latin typeface="Arial Rounded MT Bold" pitchFamily="34" charset="0"/>
              </a:rPr>
              <a:t>Addition </a:t>
            </a:r>
            <a:r>
              <a:rPr lang="en-US" sz="2000" dirty="0">
                <a:latin typeface="Arial Rounded MT Bold" pitchFamily="34" charset="0"/>
              </a:rPr>
              <a:t>of charcoal is for the decolorization, so that the crystals will take its normal white color</a:t>
            </a:r>
            <a:r>
              <a:rPr lang="en-US" sz="2000" dirty="0" smtClean="0">
                <a:latin typeface="Arial Rounded MT Bold" pitchFamily="34" charset="0"/>
              </a:rPr>
              <a:t>.</a:t>
            </a:r>
          </a:p>
          <a:p>
            <a:pPr marL="0" indent="0" algn="l" rtl="0">
              <a:buNone/>
            </a:pPr>
            <a:endParaRPr lang="en-US" sz="2000" dirty="0">
              <a:latin typeface="Arial Rounded MT Bold" pitchFamily="34" charset="0"/>
            </a:endParaRPr>
          </a:p>
          <a:p>
            <a:pPr algn="l" rtl="0">
              <a:buFont typeface="Wingdings" pitchFamily="2" charset="2"/>
              <a:buChar char="v"/>
            </a:pPr>
            <a:r>
              <a:rPr lang="en-US" sz="2000" dirty="0" smtClean="0">
                <a:latin typeface="Arial Rounded MT Bold" pitchFamily="34" charset="0"/>
              </a:rPr>
              <a:t>Use </a:t>
            </a:r>
            <a:r>
              <a:rPr lang="en-US" sz="2000" dirty="0">
                <a:latin typeface="Arial Rounded MT Bold" pitchFamily="34" charset="0"/>
              </a:rPr>
              <a:t>of chloroform is to extract the caffeine from other component of the mixture</a:t>
            </a:r>
            <a:r>
              <a:rPr lang="en-US" sz="2000" dirty="0" smtClean="0">
                <a:latin typeface="Arial Rounded MT Bold" pitchFamily="34" charset="0"/>
              </a:rPr>
              <a:t>.</a:t>
            </a:r>
          </a:p>
          <a:p>
            <a:pPr marL="0" indent="0" algn="l" rtl="0">
              <a:buNone/>
            </a:pPr>
            <a:endParaRPr lang="en-US" sz="2000" dirty="0">
              <a:latin typeface="Arial Rounded MT Bold" pitchFamily="34" charset="0"/>
            </a:endParaRPr>
          </a:p>
          <a:p>
            <a:pPr algn="l" rtl="0">
              <a:buFont typeface="Wingdings" pitchFamily="2" charset="2"/>
              <a:buChar char="v"/>
            </a:pPr>
            <a:r>
              <a:rPr lang="en-US" sz="2000" dirty="0" smtClean="0">
                <a:latin typeface="Arial Rounded MT Bold" pitchFamily="34" charset="0"/>
              </a:rPr>
              <a:t>Use </a:t>
            </a:r>
            <a:r>
              <a:rPr lang="en-US" sz="2000" dirty="0">
                <a:latin typeface="Arial Rounded MT Bold" pitchFamily="34" charset="0"/>
              </a:rPr>
              <a:t>of hot ethanol is for the </a:t>
            </a:r>
            <a:r>
              <a:rPr lang="en-US" sz="2000" dirty="0" smtClean="0">
                <a:latin typeface="Arial Rounded MT Bold" pitchFamily="34" charset="0"/>
              </a:rPr>
              <a:t>recrystallization </a:t>
            </a:r>
            <a:r>
              <a:rPr lang="en-US" sz="2000" dirty="0">
                <a:latin typeface="Arial Rounded MT Bold" pitchFamily="34" charset="0"/>
              </a:rPr>
              <a:t>process. </a:t>
            </a:r>
            <a:endParaRPr lang="ar-IQ" sz="2000" dirty="0">
              <a:latin typeface="Arial Rounded MT Bold" pitchFamily="34" charset="0"/>
            </a:endParaRPr>
          </a:p>
        </p:txBody>
      </p:sp>
    </p:spTree>
    <p:extLst>
      <p:ext uri="{BB962C8B-B14F-4D97-AF65-F5344CB8AC3E}">
        <p14:creationId xmlns:p14="http://schemas.microsoft.com/office/powerpoint/2010/main" val="3978688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304800" y="1057141"/>
            <a:ext cx="8534400" cy="32004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rPr>
              <a:t>THANK YOU</a:t>
            </a:r>
            <a:endParaRPr lang="ar-IQ"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800600"/>
            <a:ext cx="3429000" cy="18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800600"/>
            <a:ext cx="3429000" cy="18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4949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solidFill>
                  <a:srgbClr val="A50021"/>
                </a:solidFill>
                <a:latin typeface="Arial Rounded MT Bold" pitchFamily="34" charset="0"/>
              </a:rPr>
              <a:t>Introduction</a:t>
            </a:r>
            <a:endParaRPr lang="ar-IQ" sz="3200" dirty="0">
              <a:solidFill>
                <a:srgbClr val="A50021"/>
              </a:solidFill>
              <a:latin typeface="Arial Rounded MT Bold" pitchFamily="34" charset="0"/>
            </a:endParaRPr>
          </a:p>
        </p:txBody>
      </p:sp>
      <p:sp>
        <p:nvSpPr>
          <p:cNvPr id="2" name="Content Placeholder 1"/>
          <p:cNvSpPr>
            <a:spLocks noGrp="1"/>
          </p:cNvSpPr>
          <p:nvPr>
            <p:ph idx="1"/>
          </p:nvPr>
        </p:nvSpPr>
        <p:spPr>
          <a:xfrm>
            <a:off x="228600" y="1743635"/>
            <a:ext cx="8686800" cy="4885765"/>
          </a:xfrm>
        </p:spPr>
        <p:txBody>
          <a:bodyPr>
            <a:normAutofit/>
          </a:bodyPr>
          <a:lstStyle/>
          <a:p>
            <a:pPr algn="just" rtl="0">
              <a:buFont typeface="Wingdings" pitchFamily="2" charset="2"/>
              <a:buChar char="v"/>
            </a:pPr>
            <a:r>
              <a:rPr lang="en-US" sz="2400" dirty="0">
                <a:latin typeface="Arial Rounded MT Bold" pitchFamily="34" charset="0"/>
              </a:rPr>
              <a:t>Purines nucleus is a heterocyclic nucleus consisting of pyrimidine ring fused to 5-membered imidazole ring known as xanthine</a:t>
            </a:r>
            <a:r>
              <a:rPr lang="en-US" sz="2400" dirty="0" smtClean="0">
                <a:latin typeface="Arial Rounded MT Bold" pitchFamily="34" charset="0"/>
              </a:rPr>
              <a:t>.</a:t>
            </a:r>
          </a:p>
          <a:p>
            <a:pPr algn="just" rtl="0"/>
            <a:endParaRPr lang="en-US" sz="2400" dirty="0" smtClean="0">
              <a:solidFill>
                <a:schemeClr val="tx2">
                  <a:lumMod val="90000"/>
                </a:schemeClr>
              </a:solidFill>
              <a:latin typeface="Arial Rounded MT Bold" pitchFamily="34" charset="0"/>
            </a:endParaRPr>
          </a:p>
          <a:p>
            <a:pPr algn="just" rtl="0"/>
            <a:endParaRPr lang="ar-IQ" sz="2400" dirty="0">
              <a:solidFill>
                <a:schemeClr val="tx2">
                  <a:lumMod val="90000"/>
                </a:schemeClr>
              </a:solidFill>
              <a:latin typeface="Arial Rounded MT Bold" pitchFamily="34" charset="0"/>
            </a:endParaRPr>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600" y="3393140"/>
            <a:ext cx="3810000" cy="2321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83024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solidFill>
                <a:srgbClr val="A50021"/>
              </a:solidFill>
              <a:latin typeface="Arial Rounded MT Bold" pitchFamily="34" charset="0"/>
            </a:endParaRPr>
          </a:p>
        </p:txBody>
      </p:sp>
      <p:sp>
        <p:nvSpPr>
          <p:cNvPr id="3" name="Content Placeholder 2"/>
          <p:cNvSpPr>
            <a:spLocks noGrp="1"/>
          </p:cNvSpPr>
          <p:nvPr>
            <p:ph idx="1"/>
          </p:nvPr>
        </p:nvSpPr>
        <p:spPr/>
        <p:txBody>
          <a:bodyPr>
            <a:normAutofit/>
          </a:bodyPr>
          <a:lstStyle/>
          <a:p>
            <a:pPr algn="l" rtl="0">
              <a:buFont typeface="Wingdings" pitchFamily="2" charset="2"/>
              <a:buChar char="v"/>
            </a:pPr>
            <a:r>
              <a:rPr lang="en-US" dirty="0" smtClean="0">
                <a:latin typeface="Arial Rounded MT Bold" pitchFamily="34" charset="0"/>
              </a:rPr>
              <a:t>Amphoteric </a:t>
            </a:r>
            <a:r>
              <a:rPr lang="en-US" dirty="0">
                <a:latin typeface="Arial Rounded MT Bold" pitchFamily="34" charset="0"/>
              </a:rPr>
              <a:t>Character</a:t>
            </a:r>
          </a:p>
          <a:p>
            <a:pPr algn="l" rtl="0">
              <a:buFont typeface="Wingdings" pitchFamily="2" charset="2"/>
              <a:buChar char="v"/>
            </a:pPr>
            <a:r>
              <a:rPr lang="en-US" dirty="0">
                <a:latin typeface="Arial Rounded MT Bold" pitchFamily="34" charset="0"/>
              </a:rPr>
              <a:t> Purines unlike other alkaloids do not give positive results with general tests of alkaloids; instead </a:t>
            </a:r>
            <a:r>
              <a:rPr lang="en-US" dirty="0" smtClean="0">
                <a:latin typeface="Arial Rounded MT Bold" pitchFamily="34" charset="0"/>
              </a:rPr>
              <a:t>murexide test (</a:t>
            </a:r>
            <a:r>
              <a:rPr lang="en-US" dirty="0" smtClean="0">
                <a:solidFill>
                  <a:srgbClr val="7030A0"/>
                </a:solidFill>
                <a:latin typeface="Arial Rounded MT Bold" pitchFamily="34" charset="0"/>
              </a:rPr>
              <a:t>Purple Color</a:t>
            </a:r>
            <a:r>
              <a:rPr lang="en-US" dirty="0" smtClean="0">
                <a:latin typeface="Arial Rounded MT Bold" pitchFamily="34" charset="0"/>
              </a:rPr>
              <a:t>) </a:t>
            </a:r>
            <a:r>
              <a:rPr lang="en-US" dirty="0">
                <a:latin typeface="Arial Rounded MT Bold" pitchFamily="34" charset="0"/>
              </a:rPr>
              <a:t>is used in its identification.</a:t>
            </a:r>
          </a:p>
          <a:p>
            <a:pPr algn="l" rtl="0">
              <a:buFont typeface="Wingdings" pitchFamily="2" charset="2"/>
              <a:buChar char="v"/>
            </a:pPr>
            <a:r>
              <a:rPr lang="en-US" dirty="0">
                <a:latin typeface="Arial Rounded MT Bold" pitchFamily="34" charset="0"/>
              </a:rPr>
              <a:t>Purines are present as methylated compound, which </a:t>
            </a:r>
            <a:r>
              <a:rPr lang="en-US" dirty="0" smtClean="0">
                <a:latin typeface="Arial Rounded MT Bold" pitchFamily="34" charset="0"/>
              </a:rPr>
              <a:t>are:-</a:t>
            </a:r>
            <a:endParaRPr lang="en-US" dirty="0">
              <a:latin typeface="Arial Rounded MT Bold" pitchFamily="34" charset="0"/>
            </a:endParaRPr>
          </a:p>
          <a:p>
            <a:pPr marL="457200" indent="-457200" algn="l" rtl="0">
              <a:buFont typeface="+mj-lt"/>
              <a:buAutoNum type="arabicParenR"/>
            </a:pPr>
            <a:endParaRPr lang="en-US" dirty="0">
              <a:latin typeface="Arial Rounded MT Bold" pitchFamily="34" charset="0"/>
            </a:endParaRPr>
          </a:p>
          <a:p>
            <a:pPr marL="457200" indent="-457200" algn="l" rtl="0">
              <a:buFont typeface="+mj-lt"/>
              <a:buAutoNum type="arabicParenR"/>
            </a:pPr>
            <a:r>
              <a:rPr lang="en-US" dirty="0" smtClean="0">
                <a:latin typeface="Arial Rounded MT Bold" pitchFamily="34" charset="0"/>
              </a:rPr>
              <a:t> </a:t>
            </a:r>
            <a:r>
              <a:rPr lang="en-US" dirty="0">
                <a:latin typeface="Arial Rounded MT Bold" pitchFamily="34" charset="0"/>
              </a:rPr>
              <a:t>Caffeine (1, 3, 7-tri methylxanthine).</a:t>
            </a:r>
          </a:p>
          <a:p>
            <a:pPr marL="457200" indent="-457200" algn="l" rtl="0">
              <a:buFont typeface="+mj-lt"/>
              <a:buAutoNum type="arabicParenR"/>
            </a:pPr>
            <a:r>
              <a:rPr lang="en-US" dirty="0" smtClean="0">
                <a:latin typeface="Arial Rounded MT Bold" pitchFamily="34" charset="0"/>
              </a:rPr>
              <a:t> </a:t>
            </a:r>
            <a:r>
              <a:rPr lang="en-US" dirty="0">
                <a:latin typeface="Arial Rounded MT Bold" pitchFamily="34" charset="0"/>
              </a:rPr>
              <a:t>Theophylline (1, 3,-dimethylxanthine).</a:t>
            </a:r>
          </a:p>
          <a:p>
            <a:pPr marL="457200" indent="-457200" algn="l" rtl="0">
              <a:buFont typeface="+mj-lt"/>
              <a:buAutoNum type="arabicParenR"/>
            </a:pPr>
            <a:r>
              <a:rPr lang="en-US" dirty="0" smtClean="0">
                <a:latin typeface="Arial Rounded MT Bold" pitchFamily="34" charset="0"/>
              </a:rPr>
              <a:t> </a:t>
            </a:r>
            <a:r>
              <a:rPr lang="en-US" dirty="0">
                <a:latin typeface="Arial Rounded MT Bold" pitchFamily="34" charset="0"/>
              </a:rPr>
              <a:t>Theo bromine (3, 7-dimethylxanthine).</a:t>
            </a:r>
          </a:p>
          <a:p>
            <a:pPr algn="l" rtl="0">
              <a:buFont typeface="Wingdings" pitchFamily="2" charset="2"/>
              <a:buChar char="v"/>
            </a:pPr>
            <a:endParaRPr lang="en-US" dirty="0" smtClean="0">
              <a:latin typeface="Arial Rounded MT Bold" pitchFamily="34" charset="0"/>
            </a:endParaRPr>
          </a:p>
          <a:p>
            <a:pPr algn="l" rtl="0">
              <a:buFont typeface="Wingdings" pitchFamily="2" charset="2"/>
              <a:buChar char="v"/>
            </a:pPr>
            <a:endParaRPr lang="en-US" dirty="0">
              <a:latin typeface="Arial Rounded MT Bold" pitchFamily="34" charset="0"/>
            </a:endParaRPr>
          </a:p>
          <a:p>
            <a:endParaRPr lang="ar-IQ" dirty="0"/>
          </a:p>
        </p:txBody>
      </p:sp>
    </p:spTree>
    <p:extLst>
      <p:ext uri="{BB962C8B-B14F-4D97-AF65-F5344CB8AC3E}">
        <p14:creationId xmlns:p14="http://schemas.microsoft.com/office/powerpoint/2010/main" val="855532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9600" y="1143000"/>
            <a:ext cx="25908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12" y="3810000"/>
            <a:ext cx="2590800"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160927"/>
            <a:ext cx="2590800" cy="2286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6565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lstStyle/>
          <a:p>
            <a:pPr algn="l" rtl="0">
              <a:buFont typeface="Wingdings" pitchFamily="2" charset="2"/>
              <a:buChar char="v"/>
            </a:pPr>
            <a:r>
              <a:rPr lang="en-US" dirty="0">
                <a:solidFill>
                  <a:srgbClr val="C00000"/>
                </a:solidFill>
                <a:latin typeface="Arial Rounded MT Bold" pitchFamily="34" charset="0"/>
              </a:rPr>
              <a:t>Caffeine:  </a:t>
            </a:r>
            <a:r>
              <a:rPr lang="en-US" dirty="0">
                <a:latin typeface="Arial Rounded MT Bold" pitchFamily="34" charset="0"/>
              </a:rPr>
              <a:t>stimulates CNS and has a weak diuretic action.</a:t>
            </a:r>
          </a:p>
          <a:p>
            <a:pPr algn="l" rtl="0">
              <a:buFont typeface="Wingdings" pitchFamily="2" charset="2"/>
              <a:buChar char="v"/>
            </a:pPr>
            <a:r>
              <a:rPr lang="en-US" dirty="0">
                <a:solidFill>
                  <a:srgbClr val="C00000"/>
                </a:solidFill>
                <a:latin typeface="Arial Rounded MT Bold" pitchFamily="34" charset="0"/>
              </a:rPr>
              <a:t>Theobromine:  </a:t>
            </a:r>
            <a:r>
              <a:rPr lang="en-US" dirty="0">
                <a:latin typeface="Arial Rounded MT Bold" pitchFamily="34" charset="0"/>
              </a:rPr>
              <a:t>opposite action.</a:t>
            </a:r>
          </a:p>
          <a:p>
            <a:pPr algn="l" rtl="0">
              <a:buFont typeface="Wingdings" pitchFamily="2" charset="2"/>
              <a:buChar char="v"/>
            </a:pPr>
            <a:r>
              <a:rPr lang="en-US" dirty="0">
                <a:solidFill>
                  <a:srgbClr val="C00000"/>
                </a:solidFill>
                <a:latin typeface="Arial Rounded MT Bold" pitchFamily="34" charset="0"/>
              </a:rPr>
              <a:t>Theophylline:  </a:t>
            </a:r>
            <a:r>
              <a:rPr lang="en-US" dirty="0">
                <a:latin typeface="Arial Rounded MT Bold" pitchFamily="34" charset="0"/>
              </a:rPr>
              <a:t>relaxes involuntary muscles more effectively than caffeine or theobromine</a:t>
            </a:r>
          </a:p>
          <a:p>
            <a:pPr algn="l" rtl="0">
              <a:buFont typeface="Wingdings" pitchFamily="2" charset="2"/>
              <a:buChar char="v"/>
            </a:pPr>
            <a:r>
              <a:rPr lang="en-US" dirty="0" smtClean="0">
                <a:solidFill>
                  <a:srgbClr val="C00000"/>
                </a:solidFill>
                <a:latin typeface="Arial Rounded MT Bold" pitchFamily="34" charset="0"/>
              </a:rPr>
              <a:t>Caffeine:</a:t>
            </a:r>
            <a:r>
              <a:rPr lang="en-US" dirty="0" smtClean="0">
                <a:latin typeface="Arial Rounded MT Bold" pitchFamily="34" charset="0"/>
              </a:rPr>
              <a:t> </a:t>
            </a:r>
            <a:r>
              <a:rPr lang="en-US" dirty="0">
                <a:latin typeface="Arial Rounded MT Bold" pitchFamily="34" charset="0"/>
              </a:rPr>
              <a:t>does not precipitate like most alkaloids.</a:t>
            </a:r>
          </a:p>
          <a:p>
            <a:pPr algn="l" rtl="0"/>
            <a:endParaRPr lang="ar-IQ" dirty="0"/>
          </a:p>
        </p:txBody>
      </p:sp>
    </p:spTree>
    <p:extLst>
      <p:ext uri="{BB962C8B-B14F-4D97-AF65-F5344CB8AC3E}">
        <p14:creationId xmlns:p14="http://schemas.microsoft.com/office/powerpoint/2010/main" val="2800962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533400"/>
            <a:ext cx="8839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844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A50021"/>
                </a:solidFill>
                <a:latin typeface="Arial Rounded MT Bold" pitchFamily="34" charset="0"/>
              </a:rPr>
              <a:t>Generally the pharmacological activities of the </a:t>
            </a:r>
            <a:r>
              <a:rPr lang="en-US" sz="3200" dirty="0" smtClean="0">
                <a:solidFill>
                  <a:srgbClr val="A50021"/>
                </a:solidFill>
                <a:latin typeface="Arial Rounded MT Bold" pitchFamily="34" charset="0"/>
              </a:rPr>
              <a:t>Purine Alkaloids</a:t>
            </a:r>
            <a:endParaRPr lang="ar-IQ" sz="3200" dirty="0">
              <a:solidFill>
                <a:srgbClr val="A50021"/>
              </a:solidFill>
              <a:latin typeface="Arial Rounded MT Bold" pitchFamily="34" charset="0"/>
            </a:endParaRPr>
          </a:p>
        </p:txBody>
      </p:sp>
      <p:sp>
        <p:nvSpPr>
          <p:cNvPr id="3" name="Content Placeholder 2"/>
          <p:cNvSpPr>
            <a:spLocks noGrp="1"/>
          </p:cNvSpPr>
          <p:nvPr>
            <p:ph idx="1"/>
          </p:nvPr>
        </p:nvSpPr>
        <p:spPr/>
        <p:txBody>
          <a:bodyPr/>
          <a:lstStyle/>
          <a:p>
            <a:pPr marL="457200" indent="-457200" algn="l" rtl="0">
              <a:buFont typeface="+mj-lt"/>
              <a:buAutoNum type="arabicParenR"/>
            </a:pPr>
            <a:r>
              <a:rPr lang="en-US" dirty="0" smtClean="0">
                <a:latin typeface="Arial Rounded MT Bold" pitchFamily="34" charset="0"/>
              </a:rPr>
              <a:t>Stimulation </a:t>
            </a:r>
            <a:r>
              <a:rPr lang="en-US" dirty="0">
                <a:latin typeface="Arial Rounded MT Bold" pitchFamily="34" charset="0"/>
              </a:rPr>
              <a:t>of the CNS.</a:t>
            </a:r>
          </a:p>
          <a:p>
            <a:pPr marL="457200" indent="-457200" algn="l" rtl="0">
              <a:buFont typeface="+mj-lt"/>
              <a:buAutoNum type="arabicParenR"/>
            </a:pPr>
            <a:r>
              <a:rPr lang="en-US" dirty="0" smtClean="0">
                <a:latin typeface="Arial Rounded MT Bold" pitchFamily="34" charset="0"/>
              </a:rPr>
              <a:t>Diuretic </a:t>
            </a:r>
            <a:r>
              <a:rPr lang="en-US" dirty="0">
                <a:latin typeface="Arial Rounded MT Bold" pitchFamily="34" charset="0"/>
              </a:rPr>
              <a:t>effect.</a:t>
            </a:r>
          </a:p>
          <a:p>
            <a:pPr marL="457200" indent="-457200" algn="l" rtl="0">
              <a:buFont typeface="+mj-lt"/>
              <a:buAutoNum type="arabicParenR"/>
            </a:pPr>
            <a:r>
              <a:rPr lang="en-US" dirty="0" smtClean="0">
                <a:latin typeface="Arial Rounded MT Bold" pitchFamily="34" charset="0"/>
              </a:rPr>
              <a:t>Increase </a:t>
            </a:r>
            <a:r>
              <a:rPr lang="en-US" dirty="0">
                <a:latin typeface="Arial Rounded MT Bold" pitchFamily="34" charset="0"/>
              </a:rPr>
              <a:t>gastric acid secretion.</a:t>
            </a:r>
          </a:p>
          <a:p>
            <a:pPr marL="457200" indent="-457200" algn="l" rtl="0">
              <a:buFont typeface="+mj-lt"/>
              <a:buAutoNum type="arabicParenR"/>
            </a:pPr>
            <a:r>
              <a:rPr lang="en-US" dirty="0" smtClean="0">
                <a:latin typeface="Arial Rounded MT Bold" pitchFamily="34" charset="0"/>
              </a:rPr>
              <a:t>Relaxation of </a:t>
            </a:r>
            <a:r>
              <a:rPr lang="en-US" dirty="0">
                <a:latin typeface="Arial Rounded MT Bold" pitchFamily="34" charset="0"/>
              </a:rPr>
              <a:t>the bronchial smooth muscle (theophylline).</a:t>
            </a:r>
          </a:p>
          <a:p>
            <a:pPr marL="457200" indent="-457200" algn="l" rtl="0">
              <a:buFont typeface="+mj-lt"/>
              <a:buAutoNum type="arabicParenR"/>
            </a:pPr>
            <a:r>
              <a:rPr lang="en-US" dirty="0" smtClean="0">
                <a:latin typeface="Arial Rounded MT Bold" pitchFamily="34" charset="0"/>
              </a:rPr>
              <a:t>Positive </a:t>
            </a:r>
            <a:r>
              <a:rPr lang="en-US" dirty="0">
                <a:latin typeface="Arial Rounded MT Bold" pitchFamily="34" charset="0"/>
              </a:rPr>
              <a:t>inotropic and chronotropic effect on the heart.</a:t>
            </a:r>
          </a:p>
          <a:p>
            <a:pPr algn="l" rtl="0"/>
            <a:endParaRPr lang="ar-IQ" dirty="0"/>
          </a:p>
        </p:txBody>
      </p:sp>
    </p:spTree>
    <p:extLst>
      <p:ext uri="{BB962C8B-B14F-4D97-AF65-F5344CB8AC3E}">
        <p14:creationId xmlns:p14="http://schemas.microsoft.com/office/powerpoint/2010/main" val="135124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C00000"/>
                </a:solidFill>
                <a:latin typeface="Arial Rounded MT Bold" pitchFamily="34" charset="0"/>
              </a:rPr>
              <a:t>The most important plants in this group are:-</a:t>
            </a:r>
            <a:endParaRPr lang="ar-IQ" sz="3200" dirty="0">
              <a:solidFill>
                <a:srgbClr val="C00000"/>
              </a:solidFill>
              <a:latin typeface="Arial Rounded MT Bold" pitchFamily="34" charset="0"/>
            </a:endParaRPr>
          </a:p>
        </p:txBody>
      </p:sp>
      <p:sp>
        <p:nvSpPr>
          <p:cNvPr id="3" name="Content Placeholder 2"/>
          <p:cNvSpPr>
            <a:spLocks noGrp="1"/>
          </p:cNvSpPr>
          <p:nvPr>
            <p:ph idx="1"/>
          </p:nvPr>
        </p:nvSpPr>
        <p:spPr/>
        <p:txBody>
          <a:bodyPr/>
          <a:lstStyle/>
          <a:p>
            <a:pPr marL="457200" indent="-457200" algn="l" rtl="0">
              <a:buFont typeface="+mj-lt"/>
              <a:buAutoNum type="arabicParenR"/>
            </a:pPr>
            <a:r>
              <a:rPr lang="en-US" dirty="0" smtClean="0">
                <a:latin typeface="Arial Rounded MT Bold" pitchFamily="34" charset="0"/>
              </a:rPr>
              <a:t> </a:t>
            </a:r>
            <a:r>
              <a:rPr lang="en-US" dirty="0">
                <a:latin typeface="Arial Rounded MT Bold" pitchFamily="34" charset="0"/>
              </a:rPr>
              <a:t>Coffee (</a:t>
            </a:r>
            <a:r>
              <a:rPr lang="en-US" i="1" dirty="0">
                <a:latin typeface="Arial Rounded MT Bold" pitchFamily="34" charset="0"/>
              </a:rPr>
              <a:t>Coffea arabica </a:t>
            </a:r>
            <a:r>
              <a:rPr lang="en-US" dirty="0">
                <a:latin typeface="Arial Rounded MT Bold" pitchFamily="34" charset="0"/>
              </a:rPr>
              <a:t>of the family Rubiaceae) contain about 1-2% of caffeine.</a:t>
            </a:r>
          </a:p>
          <a:p>
            <a:pPr marL="457200" indent="-457200" algn="l" rtl="0">
              <a:buFont typeface="+mj-lt"/>
              <a:buAutoNum type="arabicParenR"/>
            </a:pPr>
            <a:r>
              <a:rPr lang="en-US" dirty="0" smtClean="0">
                <a:latin typeface="Arial Rounded MT Bold" pitchFamily="34" charset="0"/>
              </a:rPr>
              <a:t>Tea </a:t>
            </a:r>
            <a:r>
              <a:rPr lang="en-US" dirty="0">
                <a:latin typeface="Arial Rounded MT Bold" pitchFamily="34" charset="0"/>
              </a:rPr>
              <a:t>(</a:t>
            </a:r>
            <a:r>
              <a:rPr lang="en-US" i="1" dirty="0">
                <a:latin typeface="Arial Rounded MT Bold" pitchFamily="34" charset="0"/>
              </a:rPr>
              <a:t>Camellia sinensis </a:t>
            </a:r>
            <a:r>
              <a:rPr lang="en-US" dirty="0">
                <a:latin typeface="Arial Rounded MT Bold" pitchFamily="34" charset="0"/>
              </a:rPr>
              <a:t>of the family </a:t>
            </a:r>
            <a:r>
              <a:rPr lang="en-US" dirty="0" smtClean="0">
                <a:latin typeface="Arial Rounded MT Bold" pitchFamily="34" charset="0"/>
              </a:rPr>
              <a:t>Theaceae</a:t>
            </a:r>
            <a:r>
              <a:rPr lang="en-US" dirty="0">
                <a:latin typeface="Arial Rounded MT Bold" pitchFamily="34" charset="0"/>
              </a:rPr>
              <a:t>) contain about 1-4% of caffeine.</a:t>
            </a:r>
          </a:p>
          <a:p>
            <a:pPr marL="457200" indent="-457200" algn="l" rtl="0">
              <a:buFont typeface="+mj-lt"/>
              <a:buAutoNum type="arabicParenR"/>
            </a:pPr>
            <a:r>
              <a:rPr lang="en-US" dirty="0" smtClean="0">
                <a:latin typeface="Arial Rounded MT Bold" pitchFamily="34" charset="0"/>
              </a:rPr>
              <a:t> </a:t>
            </a:r>
            <a:r>
              <a:rPr lang="en-US" dirty="0">
                <a:latin typeface="Arial Rounded MT Bold" pitchFamily="34" charset="0"/>
              </a:rPr>
              <a:t>Cola (</a:t>
            </a:r>
            <a:r>
              <a:rPr lang="en-US" i="1" dirty="0">
                <a:latin typeface="Arial Rounded MT Bold" pitchFamily="34" charset="0"/>
              </a:rPr>
              <a:t>Cola nitida </a:t>
            </a:r>
            <a:r>
              <a:rPr lang="en-US" dirty="0">
                <a:latin typeface="Arial Rounded MT Bold" pitchFamily="34" charset="0"/>
              </a:rPr>
              <a:t>of the family </a:t>
            </a:r>
            <a:r>
              <a:rPr lang="en-US" dirty="0" smtClean="0">
                <a:latin typeface="Arial Rounded MT Bold" pitchFamily="34" charset="0"/>
              </a:rPr>
              <a:t>Sterouliaceae</a:t>
            </a:r>
            <a:r>
              <a:rPr lang="en-US" dirty="0">
                <a:latin typeface="Arial Rounded MT Bold" pitchFamily="34" charset="0"/>
              </a:rPr>
              <a:t>) contain about3.5% of caffeine.</a:t>
            </a:r>
          </a:p>
        </p:txBody>
      </p:sp>
    </p:spTree>
    <p:extLst>
      <p:ext uri="{BB962C8B-B14F-4D97-AF65-F5344CB8AC3E}">
        <p14:creationId xmlns:p14="http://schemas.microsoft.com/office/powerpoint/2010/main" val="1612886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Arial Rounded MT Bold" pitchFamily="34" charset="0"/>
              </a:rPr>
              <a:t>Isolation Of Caffeine From Tea</a:t>
            </a:r>
            <a:endParaRPr lang="ar-IQ" sz="3600" dirty="0">
              <a:solidFill>
                <a:srgbClr val="C00000"/>
              </a:solidFill>
              <a:latin typeface="Arial Rounded MT Bold" pitchFamily="34" charset="0"/>
            </a:endParaRPr>
          </a:p>
        </p:txBody>
      </p:sp>
      <p:sp>
        <p:nvSpPr>
          <p:cNvPr id="3" name="Content Placeholder 2"/>
          <p:cNvSpPr>
            <a:spLocks noGrp="1"/>
          </p:cNvSpPr>
          <p:nvPr>
            <p:ph idx="1"/>
          </p:nvPr>
        </p:nvSpPr>
        <p:spPr/>
        <p:txBody>
          <a:bodyPr>
            <a:normAutofit fontScale="85000" lnSpcReduction="20000"/>
          </a:bodyPr>
          <a:lstStyle/>
          <a:p>
            <a:pPr algn="l" rtl="0">
              <a:buFont typeface="Wingdings" pitchFamily="2" charset="2"/>
              <a:buChar char="v"/>
            </a:pPr>
            <a:r>
              <a:rPr lang="en-US" dirty="0">
                <a:solidFill>
                  <a:srgbClr val="C00000"/>
                </a:solidFill>
                <a:latin typeface="Arial Rounded MT Bold" pitchFamily="34" charset="0"/>
              </a:rPr>
              <a:t>AIM: - </a:t>
            </a:r>
            <a:r>
              <a:rPr lang="en-US" dirty="0">
                <a:latin typeface="Arial Rounded MT Bold" pitchFamily="34" charset="0"/>
              </a:rPr>
              <a:t>To isolate the caffeine alkaloid from tea.</a:t>
            </a:r>
          </a:p>
          <a:p>
            <a:pPr algn="l" rtl="0">
              <a:buFont typeface="Wingdings" pitchFamily="2" charset="2"/>
              <a:buChar char="v"/>
            </a:pPr>
            <a:endParaRPr lang="en-US" dirty="0">
              <a:latin typeface="Arial Rounded MT Bold" pitchFamily="34" charset="0"/>
            </a:endParaRPr>
          </a:p>
          <a:p>
            <a:pPr algn="l" rtl="0">
              <a:buFont typeface="Wingdings" pitchFamily="2" charset="2"/>
              <a:buChar char="v"/>
            </a:pPr>
            <a:r>
              <a:rPr lang="en-US" dirty="0" smtClean="0">
                <a:solidFill>
                  <a:srgbClr val="C00000"/>
                </a:solidFill>
                <a:latin typeface="Arial Rounded MT Bold" pitchFamily="34" charset="0"/>
              </a:rPr>
              <a:t>Equipments </a:t>
            </a:r>
            <a:r>
              <a:rPr lang="en-US" dirty="0">
                <a:solidFill>
                  <a:srgbClr val="C00000"/>
                </a:solidFill>
                <a:latin typeface="Arial Rounded MT Bold" pitchFamily="34" charset="0"/>
              </a:rPr>
              <a:t>and reagent:-</a:t>
            </a:r>
          </a:p>
          <a:p>
            <a:pPr algn="l" rtl="0">
              <a:buFont typeface="Wingdings" pitchFamily="2" charset="2"/>
              <a:buChar char="ü"/>
            </a:pPr>
            <a:r>
              <a:rPr lang="en-US" dirty="0" smtClean="0">
                <a:latin typeface="Arial Rounded MT Bold" pitchFamily="34" charset="0"/>
              </a:rPr>
              <a:t>Large </a:t>
            </a:r>
            <a:r>
              <a:rPr lang="en-US" dirty="0">
                <a:latin typeface="Arial Rounded MT Bold" pitchFamily="34" charset="0"/>
              </a:rPr>
              <a:t>beaker and small beaker </a:t>
            </a:r>
          </a:p>
          <a:p>
            <a:pPr algn="l" rtl="0">
              <a:buFont typeface="Wingdings" pitchFamily="2" charset="2"/>
              <a:buChar char="ü"/>
            </a:pPr>
            <a:r>
              <a:rPr lang="en-US" dirty="0" smtClean="0">
                <a:latin typeface="Arial Rounded MT Bold" pitchFamily="34" charset="0"/>
              </a:rPr>
              <a:t>Water </a:t>
            </a:r>
            <a:r>
              <a:rPr lang="en-US" dirty="0">
                <a:latin typeface="Arial Rounded MT Bold" pitchFamily="34" charset="0"/>
              </a:rPr>
              <a:t>bath</a:t>
            </a:r>
          </a:p>
          <a:p>
            <a:pPr algn="l" rtl="0">
              <a:buFont typeface="Wingdings" pitchFamily="2" charset="2"/>
              <a:buChar char="ü"/>
            </a:pPr>
            <a:r>
              <a:rPr lang="en-US" dirty="0" smtClean="0">
                <a:latin typeface="Arial Rounded MT Bold" pitchFamily="34" charset="0"/>
              </a:rPr>
              <a:t>Muslin</a:t>
            </a:r>
            <a:endParaRPr lang="en-US" dirty="0">
              <a:latin typeface="Arial Rounded MT Bold" pitchFamily="34" charset="0"/>
            </a:endParaRPr>
          </a:p>
          <a:p>
            <a:pPr algn="l" rtl="0">
              <a:buFont typeface="Wingdings" pitchFamily="2" charset="2"/>
              <a:buChar char="ü"/>
            </a:pPr>
            <a:r>
              <a:rPr lang="en-US" dirty="0" smtClean="0">
                <a:latin typeface="Arial Rounded MT Bold" pitchFamily="34" charset="0"/>
              </a:rPr>
              <a:t>Centrifuge </a:t>
            </a:r>
            <a:r>
              <a:rPr lang="en-US" dirty="0">
                <a:latin typeface="Arial Rounded MT Bold" pitchFamily="34" charset="0"/>
              </a:rPr>
              <a:t>test tubes</a:t>
            </a:r>
          </a:p>
          <a:p>
            <a:pPr algn="l" rtl="0">
              <a:buFont typeface="Wingdings" pitchFamily="2" charset="2"/>
              <a:buChar char="ü"/>
            </a:pPr>
            <a:r>
              <a:rPr lang="en-US" dirty="0" smtClean="0">
                <a:latin typeface="Arial Rounded MT Bold" pitchFamily="34" charset="0"/>
              </a:rPr>
              <a:t>Evaporating </a:t>
            </a:r>
            <a:r>
              <a:rPr lang="en-US" dirty="0">
                <a:latin typeface="Arial Rounded MT Bold" pitchFamily="34" charset="0"/>
              </a:rPr>
              <a:t>dish</a:t>
            </a:r>
          </a:p>
          <a:p>
            <a:pPr algn="l" rtl="0">
              <a:buFont typeface="Wingdings" pitchFamily="2" charset="2"/>
              <a:buChar char="ü"/>
            </a:pPr>
            <a:r>
              <a:rPr lang="en-US" dirty="0" smtClean="0">
                <a:latin typeface="Arial Rounded MT Bold" pitchFamily="34" charset="0"/>
              </a:rPr>
              <a:t>Boiling </a:t>
            </a:r>
            <a:r>
              <a:rPr lang="en-US" dirty="0">
                <a:latin typeface="Arial Rounded MT Bold" pitchFamily="34" charset="0"/>
              </a:rPr>
              <a:t>water</a:t>
            </a:r>
          </a:p>
          <a:p>
            <a:pPr algn="l" rtl="0">
              <a:buFont typeface="Wingdings" pitchFamily="2" charset="2"/>
              <a:buChar char="ü"/>
            </a:pPr>
            <a:r>
              <a:rPr lang="en-US" dirty="0" smtClean="0">
                <a:latin typeface="Arial Rounded MT Bold" pitchFamily="34" charset="0"/>
              </a:rPr>
              <a:t>Separatory  funnel</a:t>
            </a:r>
            <a:endParaRPr lang="en-US" dirty="0">
              <a:latin typeface="Arial Rounded MT Bold" pitchFamily="34" charset="0"/>
            </a:endParaRPr>
          </a:p>
          <a:p>
            <a:pPr algn="l" rtl="0">
              <a:buFont typeface="Wingdings" pitchFamily="2" charset="2"/>
              <a:buChar char="ü"/>
            </a:pPr>
            <a:r>
              <a:rPr lang="en-US" dirty="0" smtClean="0">
                <a:latin typeface="Arial Rounded MT Bold" pitchFamily="34" charset="0"/>
              </a:rPr>
              <a:t>Basic </a:t>
            </a:r>
            <a:r>
              <a:rPr lang="en-US" dirty="0">
                <a:latin typeface="Arial Rounded MT Bold" pitchFamily="34" charset="0"/>
              </a:rPr>
              <a:t>lead acetate</a:t>
            </a:r>
          </a:p>
          <a:p>
            <a:pPr algn="l" rtl="0">
              <a:buFont typeface="Wingdings" pitchFamily="2" charset="2"/>
              <a:buChar char="ü"/>
            </a:pPr>
            <a:r>
              <a:rPr lang="en-US" dirty="0" smtClean="0">
                <a:latin typeface="Arial Rounded MT Bold" pitchFamily="34" charset="0"/>
              </a:rPr>
              <a:t>Sulphuric </a:t>
            </a:r>
            <a:r>
              <a:rPr lang="en-US" dirty="0">
                <a:latin typeface="Arial Rounded MT Bold" pitchFamily="34" charset="0"/>
              </a:rPr>
              <a:t>acid </a:t>
            </a:r>
          </a:p>
          <a:p>
            <a:pPr algn="l" rtl="0">
              <a:buFont typeface="Wingdings" pitchFamily="2" charset="2"/>
              <a:buChar char="ü"/>
            </a:pPr>
            <a:r>
              <a:rPr lang="en-US" dirty="0" smtClean="0">
                <a:latin typeface="Arial Rounded MT Bold" pitchFamily="34" charset="0"/>
              </a:rPr>
              <a:t>Decolorized </a:t>
            </a:r>
            <a:r>
              <a:rPr lang="en-US" dirty="0">
                <a:latin typeface="Arial Rounded MT Bold" pitchFamily="34" charset="0"/>
              </a:rPr>
              <a:t>charcoal </a:t>
            </a:r>
          </a:p>
          <a:p>
            <a:pPr algn="l" rtl="0">
              <a:buFont typeface="Wingdings" pitchFamily="2" charset="2"/>
              <a:buChar char="ü"/>
            </a:pPr>
            <a:r>
              <a:rPr lang="en-US" dirty="0" smtClean="0">
                <a:latin typeface="Arial Rounded MT Bold" pitchFamily="34" charset="0"/>
              </a:rPr>
              <a:t>Chloroform</a:t>
            </a:r>
            <a:endParaRPr lang="en-US" dirty="0">
              <a:latin typeface="Arial Rounded MT Bold" pitchFamily="34" charset="0"/>
            </a:endParaRPr>
          </a:p>
          <a:p>
            <a:pPr algn="l" rtl="0">
              <a:buFont typeface="Wingdings" pitchFamily="2" charset="2"/>
              <a:buChar char="ü"/>
            </a:pPr>
            <a:r>
              <a:rPr lang="en-US" dirty="0" smtClean="0">
                <a:latin typeface="Arial Rounded MT Bold" pitchFamily="34" charset="0"/>
              </a:rPr>
              <a:t>Hot </a:t>
            </a:r>
            <a:r>
              <a:rPr lang="en-US" dirty="0">
                <a:latin typeface="Arial Rounded MT Bold" pitchFamily="34" charset="0"/>
              </a:rPr>
              <a:t>60C° ethanol</a:t>
            </a:r>
          </a:p>
          <a:p>
            <a:endParaRPr lang="ar-IQ" dirty="0"/>
          </a:p>
        </p:txBody>
      </p:sp>
    </p:spTree>
    <p:extLst>
      <p:ext uri="{BB962C8B-B14F-4D97-AF65-F5344CB8AC3E}">
        <p14:creationId xmlns:p14="http://schemas.microsoft.com/office/powerpoint/2010/main" val="940096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825</TotalTime>
  <Words>938</Words>
  <Application>Microsoft Office PowerPoint</Application>
  <PresentationFormat>On-screen Show (4:3)</PresentationFormat>
  <Paragraphs>120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PowerPoint Presentation</vt:lpstr>
      <vt:lpstr>Introduction</vt:lpstr>
      <vt:lpstr>PowerPoint Presentation</vt:lpstr>
      <vt:lpstr>PowerPoint Presentation</vt:lpstr>
      <vt:lpstr>PowerPoint Presentation</vt:lpstr>
      <vt:lpstr>PowerPoint Presentation</vt:lpstr>
      <vt:lpstr>Generally the pharmacological activities of the Purine Alkaloids</vt:lpstr>
      <vt:lpstr>The most important plants in this group are:-</vt:lpstr>
      <vt:lpstr>Isolation Of Caffeine From Tea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Black pepper alkaloid</dc:title>
  <dc:creator>Sarah</dc:creator>
  <cp:lastModifiedBy>Estabraq</cp:lastModifiedBy>
  <cp:revision>100</cp:revision>
  <dcterms:created xsi:type="dcterms:W3CDTF">2013-02-22T19:48:08Z</dcterms:created>
  <dcterms:modified xsi:type="dcterms:W3CDTF">2018-03-16T08:51:12Z</dcterms:modified>
</cp:coreProperties>
</file>