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83" r:id="rId2"/>
    <p:sldId id="281" r:id="rId3"/>
    <p:sldId id="256" r:id="rId4"/>
    <p:sldId id="257" r:id="rId5"/>
    <p:sldId id="258" r:id="rId6"/>
    <p:sldId id="259" r:id="rId7"/>
    <p:sldId id="261" r:id="rId8"/>
    <p:sldId id="260" r:id="rId9"/>
    <p:sldId id="263" r:id="rId10"/>
    <p:sldId id="264" r:id="rId11"/>
    <p:sldId id="262" r:id="rId12"/>
    <p:sldId id="265" r:id="rId13"/>
    <p:sldId id="266" r:id="rId14"/>
    <p:sldId id="268" r:id="rId15"/>
    <p:sldId id="273" r:id="rId16"/>
    <p:sldId id="272" r:id="rId17"/>
    <p:sldId id="269" r:id="rId18"/>
    <p:sldId id="274" r:id="rId19"/>
    <p:sldId id="276" r:id="rId20"/>
    <p:sldId id="275" r:id="rId21"/>
    <p:sldId id="279" r:id="rId22"/>
    <p:sldId id="280" r:id="rId23"/>
    <p:sldId id="271" r:id="rId24"/>
    <p:sldId id="277" r:id="rId25"/>
    <p:sldId id="270" r:id="rId26"/>
    <p:sldId id="282" r:id="rId27"/>
    <p:sldId id="284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327CB255-C73B-405B-8590-331898E88557}">
          <p14:sldIdLst>
            <p14:sldId id="283"/>
            <p14:sldId id="281"/>
            <p14:sldId id="256"/>
            <p14:sldId id="257"/>
            <p14:sldId id="258"/>
            <p14:sldId id="259"/>
            <p14:sldId id="261"/>
            <p14:sldId id="260"/>
            <p14:sldId id="263"/>
            <p14:sldId id="264"/>
            <p14:sldId id="262"/>
            <p14:sldId id="265"/>
            <p14:sldId id="266"/>
            <p14:sldId id="268"/>
            <p14:sldId id="273"/>
            <p14:sldId id="272"/>
            <p14:sldId id="269"/>
            <p14:sldId id="274"/>
            <p14:sldId id="276"/>
            <p14:sldId id="275"/>
            <p14:sldId id="279"/>
            <p14:sldId id="280"/>
            <p14:sldId id="271"/>
            <p14:sldId id="277"/>
            <p14:sldId id="270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513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339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0149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658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56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367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73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27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4642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889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839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28/08/1440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62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Helminths</a:t>
            </a:r>
            <a:endParaRPr lang="en-US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ematods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62473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9040"/>
            <a:ext cx="3852466" cy="2887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1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784975" cy="536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/>
        </p:blipFill>
        <p:spPr>
          <a:xfrm>
            <a:off x="251520" y="188640"/>
            <a:ext cx="8424935" cy="6192688"/>
          </a:xfrm>
        </p:spPr>
      </p:pic>
    </p:spTree>
    <p:extLst>
      <p:ext uri="{BB962C8B-B14F-4D97-AF65-F5344CB8AC3E}">
        <p14:creationId xmlns:p14="http://schemas.microsoft.com/office/powerpoint/2010/main" val="17784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Ancylostoma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duodenale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algn="just" rtl="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Ancylostomiasis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adult worms found in the small intestine of man, hanging with the mucosa, feeding on the blood and tissue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fluids.</a:t>
            </a:r>
          </a:p>
          <a:p>
            <a:pPr algn="just" rtl="0"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living adult worm are pinkish 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color.</a:t>
            </a:r>
          </a:p>
          <a:p>
            <a:pPr algn="just" rtl="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is narrow anteriorly with curved head dorsally.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Font typeface="Wingdings" panose="05000000000000000000" pitchFamily="2" charset="2"/>
              <a:buChar char="§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buccal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cavity is wide and ovoid in shape; the cup-shaped mouth capsule is heavily reinforced and provided from the anterior ventral side with two pairs of conspicuous,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curved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subequal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teeth and a third pair rudimentary on either side of the median ventral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8"/>
          <a:stretch/>
        </p:blipFill>
        <p:spPr>
          <a:xfrm>
            <a:off x="251520" y="404664"/>
            <a:ext cx="8568952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eggs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Ovoid in shape , have a thin transparent shell.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(2-8) stages (immature).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Embryonation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first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rhabditoid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larval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takes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(24-48)hrs.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rhabditoid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larva passing through molting to produce the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strongyliform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larva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feeding on the bacteria and other substances which found in the feces.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83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401693" cy="301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7633"/>
            <a:ext cx="3487737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4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24482" cy="5242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80920" cy="5760640"/>
          </a:xfrm>
        </p:spPr>
      </p:pic>
    </p:spTree>
    <p:extLst>
      <p:ext uri="{BB962C8B-B14F-4D97-AF65-F5344CB8AC3E}">
        <p14:creationId xmlns:p14="http://schemas.microsoft.com/office/powerpoint/2010/main" val="10608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131024" cy="432048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Enterobius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vermicularis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6048672"/>
          </a:xfrm>
        </p:spPr>
        <p:txBody>
          <a:bodyPr>
            <a:normAutofit fontScale="70000" lnSpcReduction="200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/>
              <a:t>It causes: </a:t>
            </a:r>
            <a:r>
              <a:rPr lang="en-US" b="1" dirty="0" err="1"/>
              <a:t>Enterobiasis</a:t>
            </a:r>
            <a:r>
              <a:rPr lang="en-US" b="1" dirty="0"/>
              <a:t> or </a:t>
            </a:r>
            <a:r>
              <a:rPr lang="en-US" b="1" dirty="0" err="1"/>
              <a:t>Oxyuriasis</a:t>
            </a:r>
            <a:r>
              <a:rPr lang="en-US" dirty="0" smtClean="0"/>
              <a:t>). 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/>
              <a:t>It is called (pin worm) or (seat worm</a:t>
            </a:r>
            <a:r>
              <a:rPr lang="en-US" b="1" dirty="0" smtClean="0"/>
              <a:t>).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Adult </a:t>
            </a:r>
            <a:r>
              <a:rPr lang="en-US" dirty="0"/>
              <a:t>worms characterized by its spindle shape, the mouth of the adult worm have (3) lips and the anterior end of the worm bears dorsal and ventral </a:t>
            </a:r>
            <a:r>
              <a:rPr lang="en-US" dirty="0" smtClean="0"/>
              <a:t>bladder like </a:t>
            </a:r>
            <a:r>
              <a:rPr lang="en-US" dirty="0"/>
              <a:t>inflations that can be thrust forward to form a vestibule around the mouth.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male worm measures (2-5)mm long and (0.1-0.2)mm width. With its strongly curved posterior end, the lateral view of the worm forms an inverted question mark. 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The female is considerably longer than male, having a length of (8-13)mm and (0.3-0.5)mm width. The sharply pointed </a:t>
            </a:r>
            <a:r>
              <a:rPr lang="en-US" dirty="0" err="1"/>
              <a:t>postanal</a:t>
            </a:r>
            <a:r>
              <a:rPr lang="en-US" dirty="0"/>
              <a:t> portion is nearly a third of the total </a:t>
            </a:r>
            <a:r>
              <a:rPr lang="en-US" dirty="0" smtClean="0"/>
              <a:t>length.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male has a </a:t>
            </a:r>
            <a:r>
              <a:rPr lang="en-US" dirty="0" err="1"/>
              <a:t>copulatory</a:t>
            </a:r>
            <a:r>
              <a:rPr lang="en-US" dirty="0"/>
              <a:t> spicule about (70)µ in length, and caudal </a:t>
            </a:r>
            <a:r>
              <a:rPr lang="en-US" dirty="0" err="1"/>
              <a:t>alae</a:t>
            </a:r>
            <a:r>
              <a:rPr lang="en-US" dirty="0"/>
              <a:t> as well as the papillae, the males always less in number than female worms and rarely seen. The posterior part of the female is the cause of the name (pin worm).</a:t>
            </a:r>
          </a:p>
        </p:txBody>
      </p:sp>
    </p:spTree>
    <p:extLst>
      <p:ext uri="{BB962C8B-B14F-4D97-AF65-F5344CB8AC3E}">
        <p14:creationId xmlns:p14="http://schemas.microsoft.com/office/powerpoint/2010/main" val="6105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08"/>
          <a:stretch/>
        </p:blipFill>
        <p:spPr bwMode="auto">
          <a:xfrm>
            <a:off x="323528" y="476672"/>
            <a:ext cx="8640960" cy="55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2970262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3" y="980728"/>
            <a:ext cx="4658584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683568" y="5661248"/>
            <a:ext cx="8022108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Enterobius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vermicularis</a:t>
            </a:r>
            <a:r>
              <a:rPr lang="en-US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(adult worm)</a:t>
            </a:r>
            <a:endParaRPr lang="en-US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7380312" y="1052736"/>
            <a:ext cx="115212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female</a:t>
            </a:r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 flipH="1">
            <a:off x="2644235" y="980728"/>
            <a:ext cx="991661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eggs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7841" y="1600200"/>
            <a:ext cx="6028318" cy="4525963"/>
          </a:xfrm>
        </p:spPr>
      </p:pic>
    </p:spTree>
    <p:extLst>
      <p:ext uri="{BB962C8B-B14F-4D97-AF65-F5344CB8AC3E}">
        <p14:creationId xmlns:p14="http://schemas.microsoft.com/office/powerpoint/2010/main" val="19553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3"/>
            <a:ext cx="3384376" cy="3588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3"/>
            <a:ext cx="3384376" cy="3588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1259632" y="4797152"/>
            <a:ext cx="662473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Enterobius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vermicularis</a:t>
            </a:r>
            <a:r>
              <a:rPr lang="en-US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(egg)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27474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400600" cy="5479229"/>
          </a:xfrm>
        </p:spPr>
      </p:pic>
    </p:spTree>
    <p:extLst>
      <p:ext uri="{BB962C8B-B14F-4D97-AF65-F5344CB8AC3E}">
        <p14:creationId xmlns:p14="http://schemas.microsoft.com/office/powerpoint/2010/main" val="7139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4042792" cy="100811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algn="just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emonstration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eggs at the anus. Occasionally eggs are found in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feces.</a:t>
            </a:r>
          </a:p>
          <a:p>
            <a:pPr marL="0" indent="0" algn="just" rtl="0">
              <a:buNone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cellophane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tape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technique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recovery of pinworm eggs from around the anus has been demonstrated to be the most satisfactory. It is doing by pressing transparent adhesive tape (cellulose-tape) on the perianal skin and then examining the tape placed on a slide. These preparations are more likely to be positive when perianal impression specimens are taken in the early morning before defecation or a shower or bath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rtl="0">
              <a:buNone/>
            </a:pPr>
            <a:endParaRPr lang="en-GB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Anal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swabs or "Swab tubes" (a paddle coated with adhesive material) can also be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used.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Eggs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found.</a:t>
            </a:r>
            <a:r>
              <a:rPr lang="en-GB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2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32848" cy="468052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2195736" y="5229200"/>
            <a:ext cx="5256584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cellophane tape technique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86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064896" cy="5904656"/>
          </a:xfrm>
        </p:spPr>
      </p:pic>
    </p:spTree>
    <p:extLst>
      <p:ext uri="{BB962C8B-B14F-4D97-AF65-F5344CB8AC3E}">
        <p14:creationId xmlns:p14="http://schemas.microsoft.com/office/powerpoint/2010/main" val="7426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504056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/>
              <a:t>1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Ascaris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lumbricoides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544616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Morphology:</a:t>
            </a:r>
          </a:p>
          <a:p>
            <a:pPr marL="0" indent="0" algn="l" rtl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Ascariasis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It’s found in the small intestine of man, and may be in other organs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worm is elongated, cylindrical, and tapers both anteriorly and posteriorly to relatively blunt conical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ends.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female worms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male worms, it could be recognizing the male from the posterior end which is curved in the male and straight in female.</a:t>
            </a:r>
            <a:r>
              <a:rPr lang="en-US" dirty="0"/>
              <a:t> </a:t>
            </a:r>
            <a:br>
              <a:rPr lang="en-US" dirty="0"/>
            </a:br>
            <a:endParaRPr lang="en-US" dirty="0" smtClean="0"/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0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5616"/>
            <a:ext cx="7920880" cy="5097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8" t="21887" b="1891"/>
          <a:stretch/>
        </p:blipFill>
        <p:spPr>
          <a:xfrm>
            <a:off x="1907704" y="116632"/>
            <a:ext cx="518457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3" y="2792613"/>
            <a:ext cx="770485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528433" y="5826968"/>
            <a:ext cx="770485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err="1"/>
              <a:t>Ascaris</a:t>
            </a:r>
            <a:r>
              <a:rPr lang="en-US" sz="2400" i="1" dirty="0"/>
              <a:t> </a:t>
            </a:r>
            <a:r>
              <a:rPr lang="en-US" sz="2400" i="1" dirty="0" err="1"/>
              <a:t>lumbricoides</a:t>
            </a:r>
            <a:r>
              <a:rPr lang="en-US" sz="2400" i="1" dirty="0"/>
              <a:t> </a:t>
            </a:r>
            <a:r>
              <a:rPr lang="en-US" sz="2400" dirty="0"/>
              <a:t>male </a:t>
            </a:r>
            <a:r>
              <a:rPr lang="en-US" sz="2400" dirty="0" smtClean="0"/>
              <a:t>&amp; female (adult)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4"/>
          <a:stretch/>
        </p:blipFill>
        <p:spPr>
          <a:xfrm>
            <a:off x="251520" y="188640"/>
            <a:ext cx="8568952" cy="6120680"/>
          </a:xfrm>
        </p:spPr>
      </p:pic>
    </p:spTree>
    <p:extLst>
      <p:ext uri="{BB962C8B-B14F-4D97-AF65-F5344CB8AC3E}">
        <p14:creationId xmlns:p14="http://schemas.microsoft.com/office/powerpoint/2010/main" val="32705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>
          <a:xfrm>
            <a:off x="251520" y="19007"/>
            <a:ext cx="8568952" cy="6264696"/>
          </a:xfrm>
        </p:spPr>
      </p:pic>
    </p:spTree>
    <p:extLst>
      <p:ext uri="{BB962C8B-B14F-4D97-AF65-F5344CB8AC3E}">
        <p14:creationId xmlns:p14="http://schemas.microsoft.com/office/powerpoint/2010/main" val="289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992888" cy="5217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7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513</Words>
  <Application>Microsoft Office PowerPoint</Application>
  <PresentationFormat>On-screen Show (4:3)</PresentationFormat>
  <Paragraphs>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1  Ascaris lumbricoides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Ancylostoma duodenale</vt:lpstr>
      <vt:lpstr>PowerPoint Presentation</vt:lpstr>
      <vt:lpstr>The eggs</vt:lpstr>
      <vt:lpstr>PowerPoint Presentation</vt:lpstr>
      <vt:lpstr>PowerPoint Presentation</vt:lpstr>
      <vt:lpstr>PowerPoint Presentation</vt:lpstr>
      <vt:lpstr>3  Enterobius vermicularis </vt:lpstr>
      <vt:lpstr>PowerPoint Presentation</vt:lpstr>
      <vt:lpstr>The eggs</vt:lpstr>
      <vt:lpstr>PowerPoint Presentation</vt:lpstr>
      <vt:lpstr>PowerPoint Presentation</vt:lpstr>
      <vt:lpstr>PowerPoint Presentation</vt:lpstr>
      <vt:lpstr>Diagnosis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User</cp:lastModifiedBy>
  <cp:revision>34</cp:revision>
  <dcterms:created xsi:type="dcterms:W3CDTF">2018-04-22T12:52:47Z</dcterms:created>
  <dcterms:modified xsi:type="dcterms:W3CDTF">2019-05-02T21:26:07Z</dcterms:modified>
</cp:coreProperties>
</file>