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2" r:id="rId9"/>
    <p:sldId id="263" r:id="rId10"/>
    <p:sldId id="288" r:id="rId11"/>
    <p:sldId id="265" r:id="rId12"/>
    <p:sldId id="266" r:id="rId13"/>
    <p:sldId id="267" r:id="rId14"/>
    <p:sldId id="268" r:id="rId15"/>
    <p:sldId id="269" r:id="rId16"/>
    <p:sldId id="274" r:id="rId17"/>
    <p:sldId id="272" r:id="rId18"/>
    <p:sldId id="271" r:id="rId19"/>
    <p:sldId id="270" r:id="rId20"/>
    <p:sldId id="273" r:id="rId21"/>
    <p:sldId id="275" r:id="rId22"/>
    <p:sldId id="276" r:id="rId23"/>
    <p:sldId id="277" r:id="rId24"/>
    <p:sldId id="278" r:id="rId25"/>
    <p:sldId id="281" r:id="rId26"/>
    <p:sldId id="280" r:id="rId27"/>
    <p:sldId id="286" r:id="rId28"/>
    <p:sldId id="284" r:id="rId29"/>
    <p:sldId id="279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609600"/>
            <a:ext cx="890587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18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4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Incubation period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incubation period from infection to demonstrable primary lesion ranges from 2 to 10 weeks.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Latent infection may persist for a lifetime.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HIV infection appears to shorten the interval for the development of clinically apparent TB.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Transmission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Exposure to tubercle bacilli in air-borne droplet nuclei produced by people with pulmonary or respiratory tract TB during expiratory efforts such as coughing or sneezing.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TB cannot be acquired from individuals with latent TB infection (LTBI).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When we consider these Patients have TB infection?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If they have sputum smear-positive pulmonary disease 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(i.e. they produce sputum containing sufficient tubercle bacilli to be seen on microscopic examination of a sputum smear) or  Laryngeal TB. 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Patients with smear-negative pulmonary disease (three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Sputum samples) are less infectious than those who are smear positive. The relative transmission rate from smear-negative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compared with smear-positive patients has been estimated to be 22%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Risk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Close contacts of patients with TB, especially those with sputum smear-positive pulmonary disease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Casual contacts (e.g. work colleagues) if they are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immunosuppressed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People from countries with a high incidence of TB.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People with certain medical conditions are at increased risk of developing active TB if they have LTBI.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13886" cy="48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For complete cure without complications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1"/>
            <a:ext cx="655320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Knowing the alert symptoms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Early diagnosis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Prompt treatment</a:t>
            </a:r>
          </a:p>
          <a:p>
            <a:pPr>
              <a:lnSpc>
                <a:spcPct val="150000"/>
              </a:lnSpc>
            </a:pP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Clinical diagnosis will based on…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symptoms and signs in the patient,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chest radiography,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microscopy and culture of sputum,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tuberculin skin testing,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Blood-based immunological tests.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Symptoms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Cough for 3 weeks or more/productive cough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Sputum usually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mucopurulent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 purulent</a:t>
            </a:r>
          </a:p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Haemoptysis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not always a feature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Fever may be associated with night sweats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Tiredness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Weight loss variable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Anorexia variable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Malaise.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7796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Differential diagnoses for the symptoms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  <a:noFill/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TB should be considered in the of patients with a chronic cough if: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There is no other likely cause,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individuals with chest infections not responding to treatment.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6000" b="1" dirty="0" smtClean="0"/>
              <a:t>Tuberculosis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Tuberculosis (TB) is a bacterial infection, treatable by anti-TB drugs. 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It is a global problem, with the incidence varying across the world.</a:t>
            </a:r>
          </a:p>
          <a:p>
            <a:pPr algn="just"/>
            <a:r>
              <a:rPr lang="en-US" dirty="0" smtClean="0">
                <a:latin typeface="Andalus" pitchFamily="18" charset="-78"/>
                <a:cs typeface="Andalus" pitchFamily="18" charset="-78"/>
              </a:rPr>
              <a:t>In 2008, there were an estimated 9 million cases of tuberculosis (TB) and 2 million deaths from the disease worldwide.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/>
              <a:t>1-The tuberculin skin test is used for detection of TB infection. After a positive tuberculin skin test result, a chest radiograph (x-ray) and sputum cultures are required to distinguish between active vs. latent TB.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2-A patient with active TB infection usually presents with symptoms, a positive tuberculin skin test, and an abnormal chest radiograph. This patient will require isolation and pharmacologic treatment. 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3-Latent TB presents with no symptoms but with a positive tuberculin skin test and radiographic evidence of prior TB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Treatment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211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 treating TB, a number of factors are important: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Choice of drugs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Length of treatment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Co-morbidity especially HIV infection, liver and renal diseases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Adherence to treatment by the patient.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Treatment with anti-TB drugs has two main purposes: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973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To cure people with TB, provided the bacilli are drug sensitive;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To control TB, by either preventing the development of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Infectious forms or reducing the period of infectivity of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People with infectious disease.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Most regimens involve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467600" cy="42973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Isoniazid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rifampicin,</a:t>
            </a:r>
          </a:p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pyrazinamide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Monotherapy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can be used only for latent TB infection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recommended standard treatment regimen for respiratory</a:t>
            </a:r>
            <a:br>
              <a:rPr lang="en-US" dirty="0" smtClean="0"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latin typeface="Andalus" pitchFamily="18" charset="-78"/>
                <a:cs typeface="Andalus" pitchFamily="18" charset="-78"/>
              </a:rPr>
              <a:t>and most other forms of TB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Initial Phase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: rifampicin,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pyrazinamide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for the initial 2 months.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Continuation Phase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: a further 4 months of rifampicin and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Duration Of Treatment of TB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Respiratory TB ---- 6months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TB of peripheral lymph nodes ---- 6months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Meningeal TB ----- 12 months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Bone and joint TB------- 6months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Disseminated TB -------- 6months</a:t>
            </a:r>
          </a:p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Pericardial TB -------- 6months</a:t>
            </a:r>
          </a:p>
          <a:p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Meningeal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Rifampicin and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with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pyrazinamide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for 12 months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With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Only the first 2 months.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(and streptomycin) only reach cerebrospinal fluid through inflamed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meninges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Corticosteroids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1-Corticosteroids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in moderate to severe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tuberculous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 meningitis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appear to reduce </a:t>
            </a:r>
            <a:r>
              <a:rPr lang="en-US" dirty="0" err="1">
                <a:latin typeface="Andalus" panose="02020603050405020304" pitchFamily="18" charset="-78"/>
                <a:cs typeface="Andalus" panose="02020603050405020304" pitchFamily="18" charset="-78"/>
              </a:rPr>
              <a:t>sequelae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(complications) and prolong survival. The mechanism for this benefit is likely owing to reduction of intracranial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pressure. 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Adjunctive therapy with corticosteroids may also be of benefit for patients with </a:t>
            </a:r>
            <a:r>
              <a:rPr lang="en-US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tuberculous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pericarditis</a:t>
            </a: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just">
              <a:buNone/>
            </a:pPr>
            <a:r>
              <a:rPr lang="en-US" dirty="0">
                <a:latin typeface="Andalus" panose="02020603050405020304" pitchFamily="18" charset="-78"/>
                <a:cs typeface="Andalus" panose="02020603050405020304" pitchFamily="18" charset="-78"/>
              </a:rPr>
              <a:t>2-They should be avoided in most other circumstances because they detract from the immune response to </a:t>
            </a:r>
            <a:r>
              <a:rPr lang="en-US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TB.</a:t>
            </a:r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n-US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381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Glucocorticoids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Adults: equivalent to prednisolone 20–40 mg if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on rifampicin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otherwise 10–20 mg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Children: equivalent to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prednisolone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1–2 mg/kg, maximum 40 mg.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290513"/>
            <a:ext cx="88773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077200" cy="30781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One-third of the world's population is infected with the tubercle bacillus.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TB infection usually occurs by the respiratory route.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8600"/>
            <a:ext cx="5743575" cy="31051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Monitoring treatment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 pulmonary TB, sputum examination and culture are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most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sensitive markers of treatment success. </a:t>
            </a:r>
            <a:endParaRPr lang="en-US" b="1" dirty="0" smtClean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Patients taking regimens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containing rifampicin and isoniazid should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 non-infectious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within 2 weeks. </a:t>
            </a:r>
            <a:endParaRPr lang="en-US" b="1" dirty="0" smtClean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If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 patient does not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become culture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negative, it may be due to either drug resistance 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 non-adherence</a:t>
            </a:r>
            <a:r>
              <a:rPr lang="en-US" b="1" dirty="0" smtClean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the latter being more likely. </a:t>
            </a:r>
            <a:endParaRPr lang="en-US" b="1" dirty="0" smtClean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Good adherence is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essential if treatment is to be successful and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checking this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 be difficult, especially when a patient is unwilling 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to cooperate</a:t>
            </a:r>
            <a:r>
              <a:rPr lang="en-US" b="1" dirty="0" smtClean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b="1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Adverse reactions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78" y="914400"/>
            <a:ext cx="6186035" cy="58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TB is caused by tubercle bacilli, which belong to the genus 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Mycobacterium.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Mycobacterium species include:</a:t>
            </a:r>
          </a:p>
          <a:p>
            <a:r>
              <a:rPr lang="pt-BR" b="1" i="1" dirty="0" smtClean="0">
                <a:latin typeface="Andalus" pitchFamily="18" charset="-78"/>
                <a:cs typeface="Andalus" pitchFamily="18" charset="-78"/>
              </a:rPr>
              <a:t>M. tuberculosis complex</a:t>
            </a:r>
            <a:r>
              <a:rPr lang="pt-BR" i="1" dirty="0" smtClean="0">
                <a:latin typeface="Andalus" pitchFamily="18" charset="-78"/>
                <a:cs typeface="Andalus" pitchFamily="18" charset="-78"/>
              </a:rPr>
              <a:t>: M. Tuberculosis 99%, M. Bovis 0.4%, 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M.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africanum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0.5%.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Mycobacteria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other than tuberculosis: Around 15 are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recognised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as pathogenic to humans and some cause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pulmonary disease resembling TB. They have been found in soil, milk and water. They are also referred to as atypical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mycobacteria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en-US" b="1" i="1" dirty="0" smtClean="0">
                <a:latin typeface="Andalus" pitchFamily="18" charset="-78"/>
                <a:cs typeface="Andalus" pitchFamily="18" charset="-78"/>
              </a:rPr>
              <a:t>Mycobacterium </a:t>
            </a:r>
            <a:r>
              <a:rPr lang="en-US" b="1" i="1" dirty="0" err="1" smtClean="0">
                <a:latin typeface="Andalus" pitchFamily="18" charset="-78"/>
                <a:cs typeface="Andalus" pitchFamily="18" charset="-78"/>
              </a:rPr>
              <a:t>leprae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: The cause of leprosy.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initially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Infection with tubercle bacilli occurs mainly by the respiratory route.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lung lesions caused by infection commonly heal, leaving no residual changes….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Except occasional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pulmonary or tracheobronchial lymph node calcification.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primary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lesion heals without intervention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But may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be the bacilli survive in a latent form, which may then reactivate later in life.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About 5% of those initially infected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Will develop active primary disease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This can include pulmonary disease, through local progression in the lungs, or by lymphatic or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haematogenous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spread of bacilli, to pulmonary,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meningeal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 other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extrapulmonary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involvement,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642"/>
            <a:ext cx="8386848" cy="64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Susceptible patients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Infants,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Adolescents 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Immunosuppressed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people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Are more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susceptible to the more serious forms of TB such as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miliary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 meningeal TB.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Two types of TB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Pulmonary (respiratory) TB is more common.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Extrapulmonary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(non-respiratory) TB.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Sites of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extrapulmonary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disease include the pleura, lymph nodes, pericardium, kidneys, </a:t>
            </a: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meninges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, bones and joints, larynx, skin, intestines, peritoneum and eyes.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1141</Words>
  <Application>Microsoft Office PowerPoint</Application>
  <PresentationFormat>On-screen Show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Aharoni</vt:lpstr>
      <vt:lpstr>Andalus</vt:lpstr>
      <vt:lpstr>Angsana New</vt:lpstr>
      <vt:lpstr>Arial</vt:lpstr>
      <vt:lpstr>Calibri</vt:lpstr>
      <vt:lpstr>Wingdings</vt:lpstr>
      <vt:lpstr>Office Theme</vt:lpstr>
      <vt:lpstr>PowerPoint Presentation</vt:lpstr>
      <vt:lpstr>Tuberculosis </vt:lpstr>
      <vt:lpstr>PowerPoint Presentation</vt:lpstr>
      <vt:lpstr>CAUSES</vt:lpstr>
      <vt:lpstr>initially infection</vt:lpstr>
      <vt:lpstr>About 5% of those initially infected</vt:lpstr>
      <vt:lpstr>PowerPoint Presentation</vt:lpstr>
      <vt:lpstr>Susceptible patients</vt:lpstr>
      <vt:lpstr>Two types of TB</vt:lpstr>
      <vt:lpstr>PowerPoint Presentation</vt:lpstr>
      <vt:lpstr>Incubation period</vt:lpstr>
      <vt:lpstr>Transmission</vt:lpstr>
      <vt:lpstr>When we consider these Patients have TB infection?</vt:lpstr>
      <vt:lpstr>Risk groups</vt:lpstr>
      <vt:lpstr>PowerPoint Presentation</vt:lpstr>
      <vt:lpstr>For complete cure without complications</vt:lpstr>
      <vt:lpstr>Clinical diagnosis will based on…</vt:lpstr>
      <vt:lpstr>Symptoms</vt:lpstr>
      <vt:lpstr>Differential diagnoses for the symptoms</vt:lpstr>
      <vt:lpstr>Investigations</vt:lpstr>
      <vt:lpstr>Treatment</vt:lpstr>
      <vt:lpstr>Treatment with anti-TB drugs has two main purposes:</vt:lpstr>
      <vt:lpstr>Most regimens involve</vt:lpstr>
      <vt:lpstr>The recommended standard treatment regimen for respiratory and most other forms of TB</vt:lpstr>
      <vt:lpstr>Duration Of Treatment of TB</vt:lpstr>
      <vt:lpstr>Meningeal TB</vt:lpstr>
      <vt:lpstr>Corticosteroids</vt:lpstr>
      <vt:lpstr>Glucocorticoids</vt:lpstr>
      <vt:lpstr>PowerPoint Presentation</vt:lpstr>
      <vt:lpstr>Monitoring treatment</vt:lpstr>
      <vt:lpstr>Adverse reactions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Clincal-Pharmacy</dc:creator>
  <cp:lastModifiedBy>HP HADEEL</cp:lastModifiedBy>
  <cp:revision>23</cp:revision>
  <dcterms:created xsi:type="dcterms:W3CDTF">2006-08-16T00:00:00Z</dcterms:created>
  <dcterms:modified xsi:type="dcterms:W3CDTF">2019-05-05T19:12:46Z</dcterms:modified>
</cp:coreProperties>
</file>