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428" autoAdjust="0"/>
    <p:restoredTop sz="94624" autoAdjust="0"/>
  </p:normalViewPr>
  <p:slideViewPr>
    <p:cSldViewPr>
      <p:cViewPr>
        <p:scale>
          <a:sx n="110" d="100"/>
          <a:sy n="110" d="100"/>
        </p:scale>
        <p:origin x="-654" y="1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126560" cy="5064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Antibiotics</a:t>
            </a:r>
            <a:endParaRPr lang="ar-IQ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368752" cy="41540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Are chemical substances produced by microorganism that has the capacity in low concentration to inhibit selectively or even to destroy bacteria by </a:t>
            </a:r>
            <a:r>
              <a:rPr lang="en-US" sz="2000" dirty="0" err="1" smtClean="0">
                <a:solidFill>
                  <a:schemeClr val="tx1"/>
                </a:solidFill>
              </a:rPr>
              <a:t>antimetabolite</a:t>
            </a:r>
            <a:r>
              <a:rPr lang="en-US" sz="2000" dirty="0" smtClean="0">
                <a:solidFill>
                  <a:schemeClr val="tx1"/>
                </a:solidFill>
              </a:rPr>
              <a:t> mechanism 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Antibiotic is a word derived from the term antibiosis. Anti </a:t>
            </a:r>
            <a:endParaRPr lang="ar-IQ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means against and </a:t>
            </a:r>
            <a:r>
              <a:rPr lang="en-US" sz="2000" dirty="0" err="1" smtClean="0">
                <a:solidFill>
                  <a:schemeClr val="tx1"/>
                </a:solidFill>
              </a:rPr>
              <a:t>biosis</a:t>
            </a:r>
            <a:r>
              <a:rPr lang="en-US" sz="2000" dirty="0" smtClean="0">
                <a:solidFill>
                  <a:schemeClr val="tx1"/>
                </a:solidFill>
              </a:rPr>
              <a:t> means life (against life)</a:t>
            </a:r>
            <a:endParaRPr lang="ar-IQ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Antimicrobials are chemical compounds which produced by either chemical synthesis example </a:t>
            </a:r>
            <a:r>
              <a:rPr lang="en-US" sz="2000" dirty="0" err="1" smtClean="0">
                <a:solidFill>
                  <a:schemeClr val="tx1"/>
                </a:solidFill>
              </a:rPr>
              <a:t>triprim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methprim</a:t>
            </a:r>
            <a:r>
              <a:rPr lang="en-US" sz="2000" dirty="0" smtClean="0">
                <a:solidFill>
                  <a:schemeClr val="tx1"/>
                </a:solidFill>
              </a:rPr>
              <a:t>) or produce by some medicinal plant. They are not produce by microorganism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ar-IQ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270576" cy="7225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Biosynthesis of antibiotics</a:t>
            </a:r>
            <a:endParaRPr lang="ar-IQ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6912768" cy="49685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 useful microbial metabolites are produced from amino acid, acetate or carbohydrate. Antibiotics derive from amino acid include the penicillin cephalosporin and </a:t>
            </a:r>
            <a:r>
              <a:rPr lang="en-US" sz="2000" dirty="0" err="1" smtClean="0">
                <a:solidFill>
                  <a:schemeClr val="tx1"/>
                </a:solidFill>
              </a:rPr>
              <a:t>chloramphinicol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ar-IQ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Antibiotics derived from acetate are the </a:t>
            </a:r>
            <a:r>
              <a:rPr lang="en-US" sz="2000" dirty="0" err="1" smtClean="0">
                <a:solidFill>
                  <a:schemeClr val="tx1"/>
                </a:solidFill>
              </a:rPr>
              <a:t>tetracyclines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ar-IQ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Antibiotics derived from carbohydrate</a:t>
            </a:r>
            <a:endParaRPr lang="ar-IQ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Are the amino glycoside antibiotics example streptomycin and </a:t>
            </a:r>
            <a:r>
              <a:rPr lang="en-US" sz="2000" dirty="0" err="1" smtClean="0">
                <a:solidFill>
                  <a:schemeClr val="tx1"/>
                </a:solidFill>
              </a:rPr>
              <a:t>gentamycin</a:t>
            </a:r>
            <a:endParaRPr lang="ar-IQ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477" t="36421" r="48531" b="9439"/>
          <a:stretch>
            <a:fillRect/>
          </a:stretch>
        </p:blipFill>
        <p:spPr bwMode="auto">
          <a:xfrm>
            <a:off x="1979712" y="620688"/>
            <a:ext cx="5616624" cy="55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Antibiotics derived from carbohydrate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Gentamycin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kanamycin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amikacine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sterptomycin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2" cstate="print"/>
          <a:srcRect l="28209" t="55864" r="28409" b="13555"/>
          <a:stretch>
            <a:fillRect/>
          </a:stretch>
        </p:blipFill>
        <p:spPr bwMode="auto">
          <a:xfrm>
            <a:off x="1643042" y="785794"/>
            <a:ext cx="6500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 cstate="print"/>
          <a:srcRect l="27704" t="11386" r="29812" b="43333"/>
          <a:stretch>
            <a:fillRect/>
          </a:stretch>
        </p:blipFill>
        <p:spPr bwMode="auto">
          <a:xfrm>
            <a:off x="1714480" y="1142984"/>
            <a:ext cx="5786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0"/>
          <p:cNvPicPr>
            <a:picLocks noGrp="1"/>
          </p:cNvPicPr>
          <p:nvPr>
            <p:ph idx="1"/>
          </p:nvPr>
        </p:nvPicPr>
        <p:blipFill>
          <a:blip r:embed="rId2" cstate="print"/>
          <a:srcRect l="29218" t="38889" r="30429" b="27111"/>
          <a:stretch>
            <a:fillRect/>
          </a:stretch>
        </p:blipFill>
        <p:spPr bwMode="auto">
          <a:xfrm>
            <a:off x="1714480" y="500042"/>
            <a:ext cx="65008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7184" t="38444" r="28880" b="23712"/>
          <a:stretch>
            <a:fillRect/>
          </a:stretch>
        </p:blipFill>
        <p:spPr bwMode="auto">
          <a:xfrm>
            <a:off x="2000232" y="3714752"/>
            <a:ext cx="6303014" cy="28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9"/>
          <p:cNvPicPr>
            <a:picLocks noGrp="1"/>
          </p:cNvPicPr>
          <p:nvPr>
            <p:ph idx="1"/>
          </p:nvPr>
        </p:nvPicPr>
        <p:blipFill>
          <a:blip r:embed="rId2" cstate="print"/>
          <a:srcRect l="27401" t="16222" r="27810" b="34667"/>
          <a:stretch>
            <a:fillRect/>
          </a:stretch>
        </p:blipFill>
        <p:spPr bwMode="auto">
          <a:xfrm>
            <a:off x="1500166" y="1428736"/>
            <a:ext cx="621510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2"/>
          <p:cNvPicPr>
            <a:picLocks noGrp="1"/>
          </p:cNvPicPr>
          <p:nvPr>
            <p:ph idx="1"/>
          </p:nvPr>
        </p:nvPicPr>
        <p:blipFill>
          <a:blip r:embed="rId2" cstate="print"/>
          <a:srcRect l="29725" t="13567" r="30254" b="47059"/>
          <a:stretch>
            <a:fillRect/>
          </a:stretch>
        </p:blipFill>
        <p:spPr bwMode="auto">
          <a:xfrm>
            <a:off x="2132320" y="1714488"/>
            <a:ext cx="5225762" cy="3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5"/>
          <p:cNvPicPr>
            <a:picLocks noGrp="1"/>
          </p:cNvPicPr>
          <p:nvPr>
            <p:ph idx="1"/>
          </p:nvPr>
        </p:nvPicPr>
        <p:blipFill>
          <a:blip r:embed="rId2" cstate="print"/>
          <a:srcRect l="29149" t="43893" r="30145" b="19996"/>
          <a:stretch>
            <a:fillRect/>
          </a:stretch>
        </p:blipFill>
        <p:spPr bwMode="auto">
          <a:xfrm>
            <a:off x="1714480" y="1500174"/>
            <a:ext cx="57150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8"/>
          <p:cNvPicPr>
            <a:picLocks noGrp="1"/>
          </p:cNvPicPr>
          <p:nvPr>
            <p:ph idx="1"/>
          </p:nvPr>
        </p:nvPicPr>
        <p:blipFill>
          <a:blip r:embed="rId2" cstate="print"/>
          <a:srcRect l="29560" t="22667" r="30104" b="40352"/>
          <a:stretch>
            <a:fillRect/>
          </a:stretch>
        </p:blipFill>
        <p:spPr bwMode="auto">
          <a:xfrm>
            <a:off x="1857357" y="928670"/>
            <a:ext cx="6286544" cy="43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Acetate derived antibiotics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600" dirty="0" smtClean="0"/>
              <a:t>The </a:t>
            </a:r>
            <a:r>
              <a:rPr lang="en-US" sz="2600" b="1" dirty="0" err="1" smtClean="0"/>
              <a:t>tetracyclines</a:t>
            </a:r>
            <a:r>
              <a:rPr lang="en-US" sz="2600" b="1" dirty="0" smtClean="0"/>
              <a:t> </a:t>
            </a:r>
            <a:r>
              <a:rPr lang="en-US" sz="2600" dirty="0" smtClean="0"/>
              <a:t>are a conglomerate of broad spectrum orally active </a:t>
            </a:r>
            <a:r>
              <a:rPr lang="en-US" sz="2600" b="1" dirty="0" err="1" smtClean="0"/>
              <a:t>actinomycete</a:t>
            </a:r>
            <a:r>
              <a:rPr lang="en-US" sz="2600" b="1" dirty="0" smtClean="0"/>
              <a:t> antibiotics </a:t>
            </a:r>
            <a:r>
              <a:rPr lang="en-US" sz="2600" dirty="0" smtClean="0"/>
              <a:t>produced by cultures of </a:t>
            </a:r>
            <a:r>
              <a:rPr lang="en-US" sz="2600" i="1" dirty="0" err="1" smtClean="0"/>
              <a:t>Streptomyces</a:t>
            </a:r>
            <a:r>
              <a:rPr lang="en-US" sz="2600" i="1" dirty="0" smtClean="0"/>
              <a:t> </a:t>
            </a:r>
            <a:r>
              <a:rPr lang="en-US" sz="2600" dirty="0" smtClean="0"/>
              <a:t>species, and possessing appreciable therapeutic value. </a:t>
            </a:r>
            <a:r>
              <a:rPr lang="en-US" sz="2600" b="1" dirty="0" smtClean="0"/>
              <a:t>Chlortetracycline </a:t>
            </a:r>
            <a:r>
              <a:rPr lang="en-US" sz="2600" dirty="0" smtClean="0"/>
              <a:t>was the first true or real member of this group isolated from </a:t>
            </a:r>
            <a:r>
              <a:rPr lang="en-US" sz="2600" i="1" dirty="0" err="1" smtClean="0"/>
              <a:t>Streptomyces</a:t>
            </a:r>
            <a:r>
              <a:rPr lang="en-US" sz="2600" dirty="0" smtClean="0"/>
              <a:t> </a:t>
            </a:r>
            <a:r>
              <a:rPr lang="en-US" sz="2600" i="1" dirty="0" err="1" smtClean="0"/>
              <a:t>aureofaciens</a:t>
            </a:r>
            <a:r>
              <a:rPr lang="en-US" sz="2600" i="1" dirty="0" smtClean="0"/>
              <a:t> </a:t>
            </a:r>
            <a:r>
              <a:rPr lang="en-US" sz="2600" dirty="0" smtClean="0"/>
              <a:t>and discovered by </a:t>
            </a:r>
            <a:r>
              <a:rPr lang="en-US" sz="2600" dirty="0" err="1" smtClean="0"/>
              <a:t>Duggar</a:t>
            </a:r>
            <a:r>
              <a:rPr lang="en-US" sz="2600" dirty="0" smtClean="0"/>
              <a:t> in 1948. It was immediately followed by </a:t>
            </a:r>
            <a:r>
              <a:rPr lang="en-US" sz="2600" b="1" dirty="0" smtClean="0"/>
              <a:t>oxy-tetracycline </a:t>
            </a:r>
            <a:r>
              <a:rPr lang="en-US" sz="2600" dirty="0" smtClean="0"/>
              <a:t>in 1950 from the cultures of </a:t>
            </a:r>
            <a:r>
              <a:rPr lang="en-US" sz="2600" i="1" dirty="0" err="1" smtClean="0"/>
              <a:t>Streptomyces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rimosus</a:t>
            </a:r>
            <a:r>
              <a:rPr lang="en-US" sz="2600" dirty="0" smtClean="0"/>
              <a:t>.</a:t>
            </a:r>
          </a:p>
          <a:p>
            <a:pPr algn="l" rtl="0">
              <a:buNone/>
            </a:pPr>
            <a:endParaRPr lang="en-US" sz="2600" dirty="0" smtClean="0"/>
          </a:p>
          <a:p>
            <a:endParaRPr lang="ar-IQ" sz="1700" dirty="0"/>
          </a:p>
        </p:txBody>
      </p:sp>
      <p:pic>
        <p:nvPicPr>
          <p:cNvPr id="4" name="Picture 19"/>
          <p:cNvPicPr/>
          <p:nvPr/>
        </p:nvPicPr>
        <p:blipFill>
          <a:blip r:embed="rId2" cstate="print"/>
          <a:srcRect l="42522" t="39778" r="42500" b="46668"/>
          <a:stretch>
            <a:fillRect/>
          </a:stretch>
        </p:blipFill>
        <p:spPr bwMode="auto">
          <a:xfrm>
            <a:off x="3571868" y="485776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197" t="41953" r="29994" b="15720"/>
          <a:stretch>
            <a:fillRect/>
          </a:stretch>
        </p:blipFill>
        <p:spPr bwMode="auto">
          <a:xfrm>
            <a:off x="683568" y="1484784"/>
            <a:ext cx="78371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err="1" smtClean="0"/>
              <a:t>Macrolide</a:t>
            </a:r>
            <a:r>
              <a:rPr lang="en-GB" sz="3100" b="1" dirty="0" smtClean="0"/>
              <a:t> antibiotics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GB" sz="3100" b="1" dirty="0" smtClean="0"/>
              <a:t>Erythromycin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/>
          <a:srcRect l="35699" t="14000" r="35892" b="60889"/>
          <a:stretch>
            <a:fillRect/>
          </a:stretch>
        </p:blipFill>
        <p:spPr bwMode="auto">
          <a:xfrm>
            <a:off x="3000364" y="1357298"/>
            <a:ext cx="3463625" cy="191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4786314" y="378619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b="1" dirty="0" err="1" smtClean="0"/>
              <a:t>Clarithomycin</a:t>
            </a:r>
            <a:endParaRPr lang="en-US" sz="2200" dirty="0" smtClean="0"/>
          </a:p>
          <a:p>
            <a:pPr algn="l" rtl="0"/>
            <a:r>
              <a:rPr lang="en-US" sz="2200" b="1" dirty="0" smtClean="0"/>
              <a:t>Biological Source </a:t>
            </a:r>
            <a:r>
              <a:rPr lang="en-US" sz="2200" dirty="0" smtClean="0"/>
              <a:t>It is a semi-synthetic derivative of erythromycin which is obtained from</a:t>
            </a:r>
          </a:p>
          <a:p>
            <a:pPr algn="l" rtl="0"/>
            <a:r>
              <a:rPr lang="en-US" sz="2200" i="1" dirty="0" err="1" smtClean="0"/>
              <a:t>Saccharopolyspora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erythraea</a:t>
            </a:r>
            <a:r>
              <a:rPr lang="en-US" sz="2200" i="1" dirty="0" smtClean="0"/>
              <a:t>.</a:t>
            </a:r>
            <a:endParaRPr lang="en-US" sz="2200" dirty="0" smtClean="0"/>
          </a:p>
          <a:p>
            <a:pPr algn="l" rtl="0"/>
            <a:r>
              <a:rPr lang="en-US" sz="2200" b="1" dirty="0" smtClean="0"/>
              <a:t>Chemical Features Erythromycin </a:t>
            </a:r>
            <a:r>
              <a:rPr lang="en-US" sz="2200" dirty="0" smtClean="0"/>
              <a:t>is fairly unstable under acidic environment whereby it</a:t>
            </a:r>
          </a:p>
          <a:p>
            <a:pPr algn="l" rtl="0"/>
            <a:r>
              <a:rPr lang="en-US" sz="2200" dirty="0" smtClean="0"/>
              <a:t>undergoes degradation to inactive molecules through the 6-hydroxyl attacking the 9- carbonyl function to form a </a:t>
            </a:r>
            <a:r>
              <a:rPr lang="en-US" sz="2200" b="1" dirty="0" err="1" smtClean="0"/>
              <a:t>hemiketal</a:t>
            </a:r>
            <a:r>
              <a:rPr lang="en-US" sz="2200" b="1" dirty="0" smtClean="0"/>
              <a:t> </a:t>
            </a:r>
            <a:r>
              <a:rPr lang="en-US" sz="2200" dirty="0" smtClean="0"/>
              <a:t>(or </a:t>
            </a:r>
            <a:r>
              <a:rPr lang="en-US" sz="2200" b="1" dirty="0" err="1" smtClean="0"/>
              <a:t>hemiacetal</a:t>
            </a:r>
            <a:r>
              <a:rPr lang="en-US" sz="2200" dirty="0" smtClean="0"/>
              <a:t>) as shown below</a:t>
            </a:r>
            <a:r>
              <a:rPr lang="en-US" sz="2200" dirty="0" smtClean="0"/>
              <a:t>:</a:t>
            </a:r>
          </a:p>
          <a:p>
            <a:pPr algn="l" rtl="0"/>
            <a:endParaRPr lang="en-US" sz="2200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 cstate="print"/>
          <a:srcRect l="27246" t="37614" r="29240" b="7111"/>
          <a:stretch>
            <a:fillRect/>
          </a:stretch>
        </p:blipFill>
        <p:spPr bwMode="auto">
          <a:xfrm>
            <a:off x="1919386" y="1428736"/>
            <a:ext cx="5581572" cy="454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b="1" dirty="0" err="1" smtClean="0"/>
              <a:t>Azithromycin</a:t>
            </a:r>
            <a:endParaRPr lang="en-US" sz="2000" dirty="0" smtClean="0"/>
          </a:p>
          <a:p>
            <a:pPr algn="l" rtl="0"/>
            <a:r>
              <a:rPr lang="en-US" sz="2000" b="1" dirty="0" smtClean="0"/>
              <a:t>Biological Source </a:t>
            </a:r>
            <a:r>
              <a:rPr lang="en-US" sz="2000" dirty="0" smtClean="0"/>
              <a:t>It is a semi-synthetic </a:t>
            </a:r>
            <a:r>
              <a:rPr lang="en-US" sz="2000" b="1" dirty="0" err="1" smtClean="0"/>
              <a:t>macrolide</a:t>
            </a:r>
            <a:r>
              <a:rPr lang="en-US" sz="2000" b="1" dirty="0" smtClean="0"/>
              <a:t> antibiotic </a:t>
            </a:r>
            <a:r>
              <a:rPr lang="en-US" sz="2000" dirty="0" smtClean="0"/>
              <a:t>related to </a:t>
            </a:r>
            <a:r>
              <a:rPr lang="en-US" sz="2000" b="1" dirty="0" smtClean="0"/>
              <a:t>erythromycin A </a:t>
            </a:r>
            <a:r>
              <a:rPr lang="en-US" sz="2000" dirty="0" smtClean="0"/>
              <a:t>which is obtained from </a:t>
            </a:r>
            <a:r>
              <a:rPr lang="en-US" sz="2000" i="1" dirty="0" err="1" smtClean="0"/>
              <a:t>Saccharopolyspora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erythraae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algn="l" rtl="0"/>
            <a:r>
              <a:rPr lang="en-US" sz="2000" b="1" dirty="0" smtClean="0"/>
              <a:t>Chemical Structure </a:t>
            </a:r>
            <a:r>
              <a:rPr lang="en-US" sz="2000" b="1" dirty="0" err="1" smtClean="0"/>
              <a:t>Azithromycin</a:t>
            </a:r>
            <a:r>
              <a:rPr lang="en-US" sz="2000" b="1" dirty="0" smtClean="0"/>
              <a:t> </a:t>
            </a:r>
            <a:r>
              <a:rPr lang="en-US" sz="2000" dirty="0" smtClean="0"/>
              <a:t>is a tailor-made ring-expanded </a:t>
            </a:r>
            <a:r>
              <a:rPr lang="en-US" sz="2000" dirty="0" err="1" smtClean="0"/>
              <a:t>aza-macrolide</a:t>
            </a:r>
            <a:r>
              <a:rPr lang="en-US" sz="2000" dirty="0" smtClean="0"/>
              <a:t> wherein the</a:t>
            </a:r>
          </a:p>
          <a:p>
            <a:pPr algn="l" rtl="0"/>
            <a:r>
              <a:rPr lang="en-US" sz="2000" dirty="0" smtClean="0"/>
              <a:t>carbonyl moiety at C-6 has been subjected to reduction; and this sort of minor alternation means the complex structure has significantly increased the activity when compared to the parent compound</a:t>
            </a:r>
            <a:r>
              <a:rPr lang="en-US" sz="2000" dirty="0" smtClean="0"/>
              <a:t>.</a:t>
            </a:r>
          </a:p>
          <a:p>
            <a:pPr algn="l" rtl="0">
              <a:buNone/>
            </a:pPr>
            <a:endParaRPr lang="en-US" sz="2000" dirty="0" smtClean="0"/>
          </a:p>
          <a:p>
            <a:endParaRPr lang="ar-IQ" dirty="0"/>
          </a:p>
        </p:txBody>
      </p:sp>
      <p:pic>
        <p:nvPicPr>
          <p:cNvPr id="4" name="Picture 10"/>
          <p:cNvPicPr/>
          <p:nvPr/>
        </p:nvPicPr>
        <p:blipFill>
          <a:blip r:embed="rId2" cstate="print"/>
          <a:srcRect l="36993" t="26444" r="38892" b="47196"/>
          <a:stretch>
            <a:fillRect/>
          </a:stretch>
        </p:blipFill>
        <p:spPr bwMode="auto">
          <a:xfrm>
            <a:off x="3214678" y="4500570"/>
            <a:ext cx="3065394" cy="1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/>
          <a:srcRect l="29190" t="33111" r="28963" b="44889"/>
          <a:stretch>
            <a:fillRect/>
          </a:stretch>
        </p:blipFill>
        <p:spPr bwMode="auto">
          <a:xfrm>
            <a:off x="2071670" y="1500174"/>
            <a:ext cx="51019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34297" t="56667" r="37397" b="18650"/>
          <a:stretch>
            <a:fillRect/>
          </a:stretch>
        </p:blipFill>
        <p:spPr bwMode="auto">
          <a:xfrm>
            <a:off x="2428860" y="4214818"/>
            <a:ext cx="4083823" cy="221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357290" y="3786190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Doxorubicin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Cephalosporins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Is </a:t>
            </a:r>
            <a:r>
              <a:rPr lang="en-US" sz="2400" dirty="0" smtClean="0"/>
              <a:t>belonging to the three categorized generations are available in the therapeutic armamentarium, besides the </a:t>
            </a:r>
            <a:r>
              <a:rPr lang="en-US" sz="2400" dirty="0" err="1" smtClean="0"/>
              <a:t>cephamycins</a:t>
            </a:r>
            <a:r>
              <a:rPr lang="en-US" sz="2400" dirty="0" smtClean="0"/>
              <a:t>, which are given as under:</a:t>
            </a:r>
          </a:p>
          <a:p>
            <a:pPr algn="l" rtl="0"/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smtClean="0"/>
              <a:t>) </a:t>
            </a:r>
            <a:r>
              <a:rPr lang="en-US" sz="2400" b="1" i="1" dirty="0" smtClean="0"/>
              <a:t>First generation </a:t>
            </a:r>
            <a:r>
              <a:rPr lang="en-US" sz="2400" b="1" i="1" dirty="0" err="1" smtClean="0"/>
              <a:t>Cephalosporins</a:t>
            </a:r>
            <a:r>
              <a:rPr lang="en-US" sz="2400" b="1" i="1" dirty="0" smtClean="0"/>
              <a:t>: </a:t>
            </a:r>
            <a:r>
              <a:rPr lang="en-US" sz="2400" b="1" dirty="0" err="1" smtClean="0"/>
              <a:t>Cefalotin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Cephalothin</a:t>
            </a:r>
            <a:r>
              <a:rPr lang="en-US" sz="2400" b="1" dirty="0" smtClean="0"/>
              <a:t>); D-</a:t>
            </a:r>
            <a:r>
              <a:rPr lang="en-US" sz="2400" b="1" dirty="0" err="1" smtClean="0"/>
              <a:t>Cephalexin</a:t>
            </a:r>
            <a:r>
              <a:rPr lang="en-US" sz="2400" b="1" dirty="0" smtClean="0"/>
              <a:t> (D-</a:t>
            </a:r>
            <a:r>
              <a:rPr lang="en-US" sz="2400" b="1" dirty="0" err="1" smtClean="0"/>
              <a:t>Cefalexin</a:t>
            </a:r>
            <a:r>
              <a:rPr lang="en-US" sz="2400" b="1" dirty="0" smtClean="0"/>
              <a:t>);</a:t>
            </a:r>
            <a:endParaRPr lang="en-US" sz="2400" dirty="0" smtClean="0"/>
          </a:p>
          <a:p>
            <a:pPr algn="l" rtl="0"/>
            <a:r>
              <a:rPr lang="en-US" sz="2400" b="1" dirty="0" err="1" smtClean="0"/>
              <a:t>Cephapirin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Cefazolin</a:t>
            </a:r>
            <a:r>
              <a:rPr lang="en-US" sz="2400" b="1" dirty="0" smtClean="0"/>
              <a:t>; D-</a:t>
            </a:r>
            <a:r>
              <a:rPr lang="en-US" sz="2400" b="1" dirty="0" err="1" smtClean="0"/>
              <a:t>Cephradine</a:t>
            </a:r>
            <a:r>
              <a:rPr lang="en-US" sz="2400" b="1" dirty="0" smtClean="0"/>
              <a:t> (D-</a:t>
            </a:r>
            <a:r>
              <a:rPr lang="en-US" sz="2400" b="1" dirty="0" err="1" smtClean="0"/>
              <a:t>Cefradine</a:t>
            </a:r>
            <a:r>
              <a:rPr lang="en-US" sz="2400" b="1" dirty="0" smtClean="0"/>
              <a:t>); D-</a:t>
            </a:r>
            <a:r>
              <a:rPr lang="en-US" sz="2400" b="1" dirty="0" err="1" smtClean="0"/>
              <a:t>Cefadroxil</a:t>
            </a:r>
            <a:r>
              <a:rPr lang="en-US" sz="2400" b="1" dirty="0" smtClean="0"/>
              <a:t>;</a:t>
            </a:r>
            <a:endParaRPr lang="en-US" sz="2400" dirty="0" smtClean="0"/>
          </a:p>
          <a:p>
            <a:pPr algn="l" rtl="0"/>
            <a:r>
              <a:rPr lang="en-US" sz="2400" dirty="0" smtClean="0"/>
              <a:t>(</a:t>
            </a:r>
            <a:r>
              <a:rPr lang="en-US" sz="2400" i="1" dirty="0" smtClean="0"/>
              <a:t>ii</a:t>
            </a:r>
            <a:r>
              <a:rPr lang="en-US" sz="2400" dirty="0" smtClean="0"/>
              <a:t>) </a:t>
            </a:r>
            <a:r>
              <a:rPr lang="en-US" sz="2400" b="1" i="1" dirty="0" smtClean="0"/>
              <a:t>Second Generation </a:t>
            </a:r>
            <a:r>
              <a:rPr lang="en-US" sz="2400" b="1" i="1" dirty="0" err="1" smtClean="0"/>
              <a:t>Cephalosporins</a:t>
            </a:r>
            <a:r>
              <a:rPr lang="en-US" sz="2400" b="1" dirty="0" smtClean="0"/>
              <a:t>: D-</a:t>
            </a:r>
            <a:r>
              <a:rPr lang="en-US" sz="2400" b="1" dirty="0" err="1" smtClean="0"/>
              <a:t>Cefactor</a:t>
            </a:r>
            <a:r>
              <a:rPr lang="en-US" sz="2400" b="1" dirty="0" smtClean="0"/>
              <a:t>; D-</a:t>
            </a:r>
            <a:r>
              <a:rPr lang="en-US" sz="2400" b="1" dirty="0" err="1" smtClean="0"/>
              <a:t>Cefamandole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Cefuroxime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DCefonicid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Ceforanide</a:t>
            </a:r>
            <a:r>
              <a:rPr lang="en-US" sz="2400" b="1" dirty="0" smtClean="0"/>
              <a:t>;</a:t>
            </a:r>
            <a:endParaRPr lang="en-US" sz="2400" dirty="0" smtClean="0"/>
          </a:p>
          <a:p>
            <a:pPr algn="l" rtl="0"/>
            <a:r>
              <a:rPr lang="en-US" sz="2400" dirty="0" smtClean="0"/>
              <a:t>(</a:t>
            </a:r>
            <a:r>
              <a:rPr lang="en-US" sz="2400" i="1" dirty="0" smtClean="0"/>
              <a:t>iii</a:t>
            </a:r>
            <a:r>
              <a:rPr lang="en-US" sz="2400" dirty="0" smtClean="0"/>
              <a:t>) </a:t>
            </a:r>
            <a:r>
              <a:rPr lang="en-US" sz="2400" b="1" i="1" dirty="0" smtClean="0"/>
              <a:t>Third Generation </a:t>
            </a:r>
            <a:r>
              <a:rPr lang="en-US" sz="2400" b="1" i="1" dirty="0" err="1" smtClean="0"/>
              <a:t>Cephalosphorins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Cefotaxime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Ceftizoxime</a:t>
            </a:r>
            <a:r>
              <a:rPr lang="en-US" sz="2400" b="1" dirty="0" smtClean="0"/>
              <a:t>; D-</a:t>
            </a:r>
            <a:r>
              <a:rPr lang="en-US" sz="2400" b="1" dirty="0" err="1" smtClean="0"/>
              <a:t>Cefoperazone</a:t>
            </a:r>
            <a:r>
              <a:rPr lang="en-US" sz="2400" b="1" dirty="0" smtClean="0"/>
              <a:t>;</a:t>
            </a:r>
            <a:endParaRPr lang="en-US" sz="2400" dirty="0" smtClean="0"/>
          </a:p>
          <a:p>
            <a:pPr algn="l" rtl="0"/>
            <a:r>
              <a:rPr lang="en-US" sz="2400" b="1" dirty="0" err="1" smtClean="0"/>
              <a:t>Ceftazidime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Ceftriaxone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Cefmonoxime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Moxalactam</a:t>
            </a:r>
            <a:r>
              <a:rPr lang="en-US" sz="2400" b="1" dirty="0" smtClean="0"/>
              <a:t>;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 cstate="print"/>
          <a:srcRect l="30010" t="33778" r="30028" b="24889"/>
          <a:stretch>
            <a:fillRect/>
          </a:stretch>
        </p:blipFill>
        <p:spPr bwMode="auto">
          <a:xfrm>
            <a:off x="2285984" y="285728"/>
            <a:ext cx="4872167" cy="31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/>
          <p:nvPr/>
        </p:nvPicPr>
        <p:blipFill>
          <a:blip r:embed="rId3" cstate="print"/>
          <a:srcRect l="29571" t="19333" r="30305" b="36972"/>
          <a:stretch>
            <a:fillRect/>
          </a:stretch>
        </p:blipFill>
        <p:spPr bwMode="auto">
          <a:xfrm>
            <a:off x="2214546" y="3357562"/>
            <a:ext cx="4988367" cy="33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Miscellaneous antibiotics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err="1" smtClean="0"/>
              <a:t>Ansamycin</a:t>
            </a:r>
            <a:r>
              <a:rPr lang="en-US" sz="2800" b="1" dirty="0" smtClean="0"/>
              <a:t> Antibiotics (or </a:t>
            </a:r>
            <a:r>
              <a:rPr lang="en-US" sz="2800" b="1" dirty="0" err="1" smtClean="0"/>
              <a:t>Ansamycins</a:t>
            </a:r>
            <a:r>
              <a:rPr lang="en-US" sz="2800" b="1" dirty="0" smtClean="0"/>
              <a:t>): 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600" dirty="0" smtClean="0"/>
              <a:t>These </a:t>
            </a:r>
            <a:r>
              <a:rPr lang="en-US" sz="2600" dirty="0" smtClean="0"/>
              <a:t>are a class of </a:t>
            </a:r>
            <a:r>
              <a:rPr lang="en-US" sz="2600" dirty="0" err="1" smtClean="0"/>
              <a:t>macrocyclic</a:t>
            </a:r>
            <a:r>
              <a:rPr lang="en-US" sz="2600" dirty="0" smtClean="0"/>
              <a:t> compounds wherein the non-adjacent positions on an aromatic ring system are usually spanned by the long aliphatic bridge (</a:t>
            </a:r>
            <a:r>
              <a:rPr lang="en-US" sz="2600" b="1" dirty="0" smtClean="0"/>
              <a:t>Latin: </a:t>
            </a:r>
            <a:r>
              <a:rPr lang="en-US" sz="2600" dirty="0" err="1" smtClean="0"/>
              <a:t>ansa</a:t>
            </a:r>
            <a:r>
              <a:rPr lang="en-US" sz="2600" dirty="0" smtClean="0"/>
              <a:t> = handle). The aromatic portion may comprise of either a </a:t>
            </a:r>
            <a:r>
              <a:rPr lang="en-US" sz="2600" i="1" dirty="0" smtClean="0"/>
              <a:t>substituted benzene </a:t>
            </a:r>
            <a:r>
              <a:rPr lang="en-US" sz="2600" dirty="0" smtClean="0"/>
              <a:t>ring or a </a:t>
            </a:r>
            <a:r>
              <a:rPr lang="en-US" sz="2600" i="1" dirty="0" smtClean="0"/>
              <a:t>substituted naphthalene </a:t>
            </a:r>
            <a:r>
              <a:rPr lang="en-US" sz="2600" dirty="0" smtClean="0"/>
              <a:t>or </a:t>
            </a:r>
            <a:r>
              <a:rPr lang="en-US" sz="2600" i="1" dirty="0" err="1" smtClean="0"/>
              <a:t>naphthaquinone</a:t>
            </a:r>
            <a:r>
              <a:rPr lang="en-US" sz="2600" dirty="0" smtClean="0"/>
              <a:t> moiety. The </a:t>
            </a:r>
            <a:r>
              <a:rPr lang="en-US" sz="2600" dirty="0" err="1" smtClean="0"/>
              <a:t>macrocycle</a:t>
            </a:r>
            <a:r>
              <a:rPr lang="en-US" sz="2600" dirty="0" smtClean="0"/>
              <a:t> present in the </a:t>
            </a:r>
            <a:r>
              <a:rPr lang="en-US" sz="2600" b="1" dirty="0" err="1" smtClean="0"/>
              <a:t>ansamycins</a:t>
            </a:r>
            <a:r>
              <a:rPr lang="en-US" sz="2600" b="1" dirty="0" smtClean="0"/>
              <a:t> </a:t>
            </a:r>
            <a:r>
              <a:rPr lang="en-US" sz="2600" dirty="0" smtClean="0"/>
              <a:t>is normally closed by an </a:t>
            </a:r>
            <a:r>
              <a:rPr lang="en-US" sz="2600" i="1" dirty="0" smtClean="0"/>
              <a:t>amide </a:t>
            </a:r>
            <a:r>
              <a:rPr lang="en-US" sz="2600" dirty="0" smtClean="0"/>
              <a:t>rather an ester linkage, </a:t>
            </a:r>
            <a:r>
              <a:rPr lang="en-US" sz="2600" i="1" dirty="0" smtClean="0"/>
              <a:t>i.e.</a:t>
            </a:r>
            <a:r>
              <a:rPr lang="en-US" sz="2600" dirty="0" smtClean="0"/>
              <a:t>, </a:t>
            </a:r>
            <a:r>
              <a:rPr lang="en-US" sz="2600" dirty="0" err="1" smtClean="0"/>
              <a:t>ansamycins</a:t>
            </a:r>
            <a:r>
              <a:rPr lang="en-US" sz="2600" dirty="0" smtClean="0"/>
              <a:t> are </a:t>
            </a:r>
            <a:r>
              <a:rPr lang="en-US" sz="2600" b="1" dirty="0" smtClean="0"/>
              <a:t>‘</a:t>
            </a:r>
            <a:r>
              <a:rPr lang="en-US" sz="2600" b="1" dirty="0" err="1" smtClean="0"/>
              <a:t>Lactams</a:t>
            </a:r>
            <a:r>
              <a:rPr lang="en-US" sz="2600" b="1" dirty="0" smtClean="0"/>
              <a:t>’. Example </a:t>
            </a:r>
            <a:r>
              <a:rPr lang="en-US" sz="2600" b="1" dirty="0" err="1" smtClean="0"/>
              <a:t>rifadine</a:t>
            </a:r>
            <a:endParaRPr lang="en-US" sz="2600" dirty="0" smtClean="0"/>
          </a:p>
          <a:p>
            <a:endParaRPr lang="ar-IQ" dirty="0"/>
          </a:p>
        </p:txBody>
      </p:sp>
      <p:pic>
        <p:nvPicPr>
          <p:cNvPr id="4" name="Picture 13"/>
          <p:cNvPicPr/>
          <p:nvPr/>
        </p:nvPicPr>
        <p:blipFill>
          <a:blip r:embed="rId2" cstate="print"/>
          <a:srcRect l="29483" t="44444" r="36402" b="31290"/>
          <a:stretch>
            <a:fillRect/>
          </a:stretch>
        </p:blipFill>
        <p:spPr bwMode="auto">
          <a:xfrm>
            <a:off x="2643174" y="4805404"/>
            <a:ext cx="4632463" cy="2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Chloramphinicol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200" i="1" dirty="0" smtClean="0"/>
              <a:t>a</a:t>
            </a:r>
            <a:r>
              <a:rPr lang="en-US" sz="2200" dirty="0" smtClean="0"/>
              <a:t>) </a:t>
            </a:r>
            <a:r>
              <a:rPr lang="en-US" sz="2200" b="1" dirty="0" smtClean="0"/>
              <a:t>Natural Source: </a:t>
            </a:r>
            <a:r>
              <a:rPr lang="en-US" sz="2200" dirty="0" smtClean="0"/>
              <a:t>It may be obtained from the filtrate of a </a:t>
            </a:r>
            <a:r>
              <a:rPr lang="en-US" sz="2200" i="1" dirty="0" err="1" smtClean="0"/>
              <a:t>Streptomyces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venezuelae</a:t>
            </a:r>
            <a:r>
              <a:rPr lang="en-US" sz="2200" i="1" dirty="0" smtClean="0"/>
              <a:t> </a:t>
            </a:r>
            <a:r>
              <a:rPr lang="en-US" sz="2200" dirty="0" smtClean="0"/>
              <a:t>culture by extraction with ethyl acetate. In case, the charcoal extract is rich in </a:t>
            </a:r>
            <a:r>
              <a:rPr lang="en-US" sz="2200" b="1" dirty="0" err="1" smtClean="0"/>
              <a:t>chloramphenicol</a:t>
            </a:r>
            <a:r>
              <a:rPr lang="en-US" sz="2200" b="1" dirty="0" smtClean="0"/>
              <a:t>, </a:t>
            </a:r>
            <a:r>
              <a:rPr lang="en-US" sz="2200" dirty="0" smtClean="0"/>
              <a:t>the latter may be crystallized from the ethyl acetate by affecting dilution with several volumes of </a:t>
            </a:r>
            <a:r>
              <a:rPr lang="en-US" sz="2200" dirty="0" err="1" smtClean="0"/>
              <a:t>deodourized</a:t>
            </a:r>
            <a:r>
              <a:rPr lang="en-US" sz="2200" dirty="0" smtClean="0"/>
              <a:t> kerosene oil.</a:t>
            </a:r>
          </a:p>
          <a:p>
            <a:pPr algn="l" rtl="0"/>
            <a:r>
              <a:rPr lang="en-US" sz="2200" dirty="0" smtClean="0"/>
              <a:t>(</a:t>
            </a:r>
            <a:r>
              <a:rPr lang="en-US" sz="2200" i="1" dirty="0" smtClean="0"/>
              <a:t>b</a:t>
            </a:r>
            <a:r>
              <a:rPr lang="en-US" sz="2200" dirty="0" smtClean="0"/>
              <a:t>) </a:t>
            </a:r>
            <a:r>
              <a:rPr lang="en-US" sz="2200" b="1" dirty="0" smtClean="0"/>
              <a:t>Synthetic Route: </a:t>
            </a:r>
            <a:r>
              <a:rPr lang="en-US" sz="2200" b="1" dirty="0" err="1" smtClean="0"/>
              <a:t>Chloramphenicol</a:t>
            </a:r>
            <a:r>
              <a:rPr lang="en-US" sz="2200" b="1" dirty="0" smtClean="0"/>
              <a:t> </a:t>
            </a:r>
            <a:r>
              <a:rPr lang="en-US" sz="2200" dirty="0" smtClean="0"/>
              <a:t>may be synthesized by many different routes of preparation, but one of the better known starts with </a:t>
            </a:r>
            <a:r>
              <a:rPr lang="en-US" sz="2200" i="1" dirty="0" err="1" smtClean="0"/>
              <a:t>para-</a:t>
            </a:r>
            <a:r>
              <a:rPr lang="en-US" sz="2200" dirty="0" err="1" smtClean="0"/>
              <a:t>nitroacetophenone</a:t>
            </a:r>
            <a:r>
              <a:rPr lang="en-US" sz="2200" dirty="0" smtClean="0"/>
              <a:t> and, and after due conversion it into </a:t>
            </a:r>
            <a:r>
              <a:rPr lang="en-US" sz="2200" i="1" dirty="0" smtClean="0"/>
              <a:t>para</a:t>
            </a:r>
            <a:r>
              <a:rPr lang="en-US" sz="2200" dirty="0" smtClean="0"/>
              <a:t>-nitro-2-amino-acetophenone.</a:t>
            </a:r>
          </a:p>
          <a:p>
            <a:pPr algn="l" rtl="0"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6" name="Picture 16"/>
          <p:cNvPicPr/>
          <p:nvPr/>
        </p:nvPicPr>
        <p:blipFill>
          <a:blip r:embed="rId2" cstate="print"/>
          <a:srcRect l="26817" t="71556" r="40975" b="12511"/>
          <a:stretch>
            <a:fillRect/>
          </a:stretch>
        </p:blipFill>
        <p:spPr bwMode="auto">
          <a:xfrm>
            <a:off x="2357422" y="4929198"/>
            <a:ext cx="4385972" cy="13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Sulphonamides</a:t>
            </a:r>
            <a:r>
              <a:rPr lang="en-US" b="1" dirty="0" smtClean="0"/>
              <a:t> and </a:t>
            </a:r>
            <a:r>
              <a:rPr lang="en-US" b="1" dirty="0" err="1" smtClean="0"/>
              <a:t>Trimethoprim</a:t>
            </a:r>
            <a:r>
              <a:rPr lang="en-US" b="1" dirty="0" smtClean="0"/>
              <a:t> </a:t>
            </a:r>
            <a:r>
              <a:rPr lang="en-US" b="1" dirty="0" err="1" smtClean="0"/>
              <a:t>Sulphonamides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100" b="1" dirty="0" smtClean="0"/>
              <a:t>—</a:t>
            </a:r>
            <a:r>
              <a:rPr lang="en-US" sz="1600" dirty="0" smtClean="0"/>
              <a:t>the first and foremost antimicrobial agents, since discovered in 1930s, still hold the glory and fame of the modern antibiotic era. In general, </a:t>
            </a:r>
            <a:r>
              <a:rPr lang="en-US" sz="1600" b="1" dirty="0" smtClean="0"/>
              <a:t>sulfanilamide </a:t>
            </a:r>
            <a:r>
              <a:rPr lang="en-US" sz="1600" dirty="0" smtClean="0"/>
              <a:t>(</a:t>
            </a:r>
            <a:r>
              <a:rPr lang="en-US" sz="1600" i="1" dirty="0" smtClean="0"/>
              <a:t>i.e.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para</a:t>
            </a:r>
            <a:r>
              <a:rPr lang="en-US" sz="1600" dirty="0" err="1" smtClean="0"/>
              <a:t>-aminobenzene</a:t>
            </a:r>
            <a:r>
              <a:rPr lang="en-US" sz="1600" dirty="0" smtClean="0"/>
              <a:t> </a:t>
            </a:r>
            <a:r>
              <a:rPr lang="en-US" sz="1600" dirty="0" err="1" smtClean="0"/>
              <a:t>sulphonamide</a:t>
            </a:r>
            <a:r>
              <a:rPr lang="en-US" sz="1600" dirty="0" smtClean="0"/>
              <a:t>), obtained as a structural analogue of </a:t>
            </a:r>
            <a:r>
              <a:rPr lang="en-US" sz="1600" b="1" i="1" dirty="0" err="1" smtClean="0"/>
              <a:t>para</a:t>
            </a:r>
            <a:r>
              <a:rPr lang="en-US" sz="1600" b="1" dirty="0" err="1" smtClean="0"/>
              <a:t>-aminobenzoic</a:t>
            </a:r>
            <a:r>
              <a:rPr lang="en-US" sz="1600" b="1" dirty="0" smtClean="0"/>
              <a:t> acid (PABA), </a:t>
            </a:r>
            <a:r>
              <a:rPr lang="en-US" sz="1600" dirty="0" smtClean="0"/>
              <a:t>is basically the core compound from which hundreds of congeners were synthesized over the years by suitable modifications at N1 (amide) or N4 (</a:t>
            </a:r>
            <a:r>
              <a:rPr lang="en-US" sz="1600" i="1" dirty="0" smtClean="0"/>
              <a:t>p</a:t>
            </a:r>
            <a:r>
              <a:rPr lang="en-US" sz="1600" dirty="0" smtClean="0"/>
              <a:t>-amino function) so as to alter the pharmacological characteristics of the parent compound (</a:t>
            </a:r>
            <a:r>
              <a:rPr lang="en-US" sz="1600" dirty="0" err="1" smtClean="0"/>
              <a:t>sulphanilamide</a:t>
            </a:r>
            <a:r>
              <a:rPr lang="en-US" sz="1600" dirty="0" smtClean="0"/>
              <a:t>). The following table summarizes some of the approved and clinically useful widespread </a:t>
            </a:r>
            <a:r>
              <a:rPr lang="en-US" sz="1600" dirty="0" err="1" smtClean="0"/>
              <a:t>sulphonamides</a:t>
            </a:r>
            <a:endParaRPr lang="en-US" sz="1600" dirty="0" smtClean="0"/>
          </a:p>
          <a:p>
            <a:endParaRPr lang="ar-IQ" dirty="0"/>
          </a:p>
        </p:txBody>
      </p:sp>
      <p:pic>
        <p:nvPicPr>
          <p:cNvPr id="6" name="Picture 22"/>
          <p:cNvPicPr/>
          <p:nvPr/>
        </p:nvPicPr>
        <p:blipFill>
          <a:blip r:embed="rId2" cstate="print"/>
          <a:srcRect l="29897" t="39333" r="30582" b="29333"/>
          <a:stretch>
            <a:fillRect/>
          </a:stretch>
        </p:blipFill>
        <p:spPr bwMode="auto">
          <a:xfrm>
            <a:off x="2071670" y="3714752"/>
            <a:ext cx="51685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40969" r="31101" b="15719"/>
          <a:stretch>
            <a:fillRect/>
          </a:stretch>
        </p:blipFill>
        <p:spPr bwMode="auto">
          <a:xfrm>
            <a:off x="1403647" y="908720"/>
            <a:ext cx="703714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41953" r="31101" b="17688"/>
          <a:stretch>
            <a:fillRect/>
          </a:stretch>
        </p:blipFill>
        <p:spPr bwMode="auto">
          <a:xfrm>
            <a:off x="899591" y="1124744"/>
            <a:ext cx="71814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197" t="40969" r="31101" b="16704"/>
          <a:stretch>
            <a:fillRect/>
          </a:stretch>
        </p:blipFill>
        <p:spPr bwMode="auto">
          <a:xfrm>
            <a:off x="971600" y="1340768"/>
            <a:ext cx="73682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41953" r="31101" b="14735"/>
          <a:stretch>
            <a:fillRect/>
          </a:stretch>
        </p:blipFill>
        <p:spPr bwMode="auto">
          <a:xfrm>
            <a:off x="1331640" y="1124744"/>
            <a:ext cx="69765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342584" cy="866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Screening of antibiotics</a:t>
            </a:r>
            <a:endParaRPr lang="ar-IQ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008712" cy="429803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next step in screening procedure is to determine whether  the chemical substance that produce the inhibition is a new antibiotic or a known compound. </a:t>
            </a:r>
            <a:r>
              <a:rPr lang="en-US" sz="2400" b="1" dirty="0" err="1" smtClean="0">
                <a:solidFill>
                  <a:schemeClr val="tx1"/>
                </a:solidFill>
              </a:rPr>
              <a:t>Bioautography</a:t>
            </a:r>
            <a:r>
              <a:rPr lang="en-US" sz="2400" dirty="0" smtClean="0">
                <a:solidFill>
                  <a:schemeClr val="tx1"/>
                </a:solidFill>
              </a:rPr>
              <a:t> is the method use to determine this. The assay employ paper chromatography or thin layer chromatography and biological assay.</a:t>
            </a:r>
          </a:p>
          <a:p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6047" r="46044" b="25563"/>
          <a:stretch>
            <a:fillRect/>
          </a:stretch>
        </p:blipFill>
        <p:spPr bwMode="auto">
          <a:xfrm>
            <a:off x="1619672" y="1268760"/>
            <a:ext cx="731158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51720" y="1196752"/>
          <a:ext cx="5402721" cy="3601814"/>
        </p:xfrm>
        <a:graphic>
          <a:graphicData uri="http://schemas.openxmlformats.org/presentationml/2006/ole">
            <p:oleObj spid="_x0000_s7170" name="CS ChemDraw Drawing" r:id="rId3" imgW="3676870" imgH="24516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724</Words>
  <Application>Microsoft Office PowerPoint</Application>
  <PresentationFormat>عرض على الشاشة (3:4)‏</PresentationFormat>
  <Paragraphs>42</Paragraphs>
  <Slides>29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1" baseType="lpstr">
      <vt:lpstr>سمة Office</vt:lpstr>
      <vt:lpstr>CS ChemDraw Drawing</vt:lpstr>
      <vt:lpstr>Antibiotics</vt:lpstr>
      <vt:lpstr>الشريحة 2</vt:lpstr>
      <vt:lpstr>الشريحة 3</vt:lpstr>
      <vt:lpstr>الشريحة 4</vt:lpstr>
      <vt:lpstr>الشريحة 5</vt:lpstr>
      <vt:lpstr>الشريحة 6</vt:lpstr>
      <vt:lpstr>Screening of antibiotics</vt:lpstr>
      <vt:lpstr>الشريحة 8</vt:lpstr>
      <vt:lpstr>الشريحة 9</vt:lpstr>
      <vt:lpstr>Biosynthesis of antibiotics</vt:lpstr>
      <vt:lpstr>الشريحة 11</vt:lpstr>
      <vt:lpstr>Antibiotics derived from carbohydrate  Gentamycin, kanamycin, amikacine and sterptomycin  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Acetate derived antibiotics </vt:lpstr>
      <vt:lpstr>Macrolide antibiotics  Erythromycin </vt:lpstr>
      <vt:lpstr>الشريحة 21</vt:lpstr>
      <vt:lpstr>الشريحة 22</vt:lpstr>
      <vt:lpstr>الشريحة 23</vt:lpstr>
      <vt:lpstr>الشريحة 24</vt:lpstr>
      <vt:lpstr>Cephalosporins </vt:lpstr>
      <vt:lpstr>الشريحة 26</vt:lpstr>
      <vt:lpstr>Miscellaneous antibiotics  Ansamycin Antibiotics (or Ansamycins): </vt:lpstr>
      <vt:lpstr>Chloramphinicol </vt:lpstr>
      <vt:lpstr>Sulphonamides and Trimethoprim Sulphonamides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wmk</dc:creator>
  <cp:lastModifiedBy>First Processor</cp:lastModifiedBy>
  <cp:revision>69</cp:revision>
  <dcterms:modified xsi:type="dcterms:W3CDTF">2017-05-01T22:05:44Z</dcterms:modified>
</cp:coreProperties>
</file>