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8" r:id="rId4"/>
    <p:sldId id="268" r:id="rId5"/>
    <p:sldId id="259" r:id="rId6"/>
    <p:sldId id="266" r:id="rId7"/>
    <p:sldId id="265" r:id="rId8"/>
    <p:sldId id="270" r:id="rId9"/>
    <p:sldId id="260" r:id="rId10"/>
    <p:sldId id="261" r:id="rId11"/>
    <p:sldId id="262" r:id="rId12"/>
    <p:sldId id="264" r:id="rId13"/>
    <p:sldId id="263"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4C250-0974-4590-8041-6DA05DA0662C}"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4D1444C2-988B-4D90-A090-48B93125E103}">
      <dgm:prSet/>
      <dgm:spPr/>
      <dgm:t>
        <a:bodyPr/>
        <a:lstStyle/>
        <a:p>
          <a:pPr rtl="0"/>
          <a:r>
            <a:rPr lang="en-US" b="1" dirty="0" smtClean="0">
              <a:solidFill>
                <a:srgbClr val="FF0000"/>
              </a:solidFill>
            </a:rPr>
            <a:t>Hopper</a:t>
          </a:r>
          <a:r>
            <a:rPr lang="en-US" dirty="0" smtClean="0"/>
            <a:t> for holding and feeding granulation (or powder) to be compressed</a:t>
          </a:r>
          <a:endParaRPr lang="en-US" dirty="0"/>
        </a:p>
      </dgm:t>
    </dgm:pt>
    <dgm:pt modelId="{B41F9CD7-3A5B-43BB-9412-209D811DAD7C}" type="parTrans" cxnId="{291D31F2-C657-48A1-BA4F-98ADAC038F56}">
      <dgm:prSet/>
      <dgm:spPr/>
      <dgm:t>
        <a:bodyPr/>
        <a:lstStyle/>
        <a:p>
          <a:endParaRPr lang="en-US"/>
        </a:p>
      </dgm:t>
    </dgm:pt>
    <dgm:pt modelId="{3D4CA646-FBC1-4F8E-99FE-1243FCE4609B}" type="sibTrans" cxnId="{291D31F2-C657-48A1-BA4F-98ADAC038F56}">
      <dgm:prSet/>
      <dgm:spPr/>
      <dgm:t>
        <a:bodyPr/>
        <a:lstStyle/>
        <a:p>
          <a:endParaRPr lang="en-US"/>
        </a:p>
      </dgm:t>
    </dgm:pt>
    <dgm:pt modelId="{2723B25F-7D10-45EA-BAC8-E8BE78523F28}">
      <dgm:prSet/>
      <dgm:spPr/>
      <dgm:t>
        <a:bodyPr/>
        <a:lstStyle/>
        <a:p>
          <a:pPr rtl="0"/>
          <a:r>
            <a:rPr lang="en-US" b="1" dirty="0" smtClean="0">
              <a:solidFill>
                <a:srgbClr val="FF0000"/>
              </a:solidFill>
              <a:effectLst>
                <a:outerShdw blurRad="38100" dist="38100" dir="2700000" algn="tl">
                  <a:srgbClr val="000000">
                    <a:alpha val="43137"/>
                  </a:srgbClr>
                </a:outerShdw>
              </a:effectLst>
            </a:rPr>
            <a:t>Feed frame </a:t>
          </a:r>
          <a:r>
            <a:rPr lang="en-US" dirty="0" smtClean="0"/>
            <a:t>for distributing granulation from the hopper into the dies</a:t>
          </a:r>
          <a:endParaRPr lang="en-US" dirty="0"/>
        </a:p>
      </dgm:t>
    </dgm:pt>
    <dgm:pt modelId="{722349CB-27E7-4FE0-AB63-678A191AF314}" type="parTrans" cxnId="{A3CD4808-0EB2-431E-8568-7494B1C16D3D}">
      <dgm:prSet/>
      <dgm:spPr/>
      <dgm:t>
        <a:bodyPr/>
        <a:lstStyle/>
        <a:p>
          <a:endParaRPr lang="en-US"/>
        </a:p>
      </dgm:t>
    </dgm:pt>
    <dgm:pt modelId="{FDFF8857-89E2-45F1-ACCD-EC78948D40AA}" type="sibTrans" cxnId="{A3CD4808-0EB2-431E-8568-7494B1C16D3D}">
      <dgm:prSet/>
      <dgm:spPr/>
      <dgm:t>
        <a:bodyPr/>
        <a:lstStyle/>
        <a:p>
          <a:endParaRPr lang="en-US"/>
        </a:p>
      </dgm:t>
    </dgm:pt>
    <dgm:pt modelId="{85078709-7468-4857-B0A6-C30981DA27B3}">
      <dgm:prSet/>
      <dgm:spPr/>
      <dgm:t>
        <a:bodyPr/>
        <a:lstStyle/>
        <a:p>
          <a:pPr rtl="0"/>
          <a:r>
            <a:rPr lang="en-US" b="1" dirty="0" smtClean="0">
              <a:solidFill>
                <a:srgbClr val="FF0000"/>
              </a:solidFill>
              <a:effectLst>
                <a:outerShdw blurRad="38100" dist="38100" dir="2700000" algn="tl">
                  <a:srgbClr val="000000">
                    <a:alpha val="43137"/>
                  </a:srgbClr>
                </a:outerShdw>
              </a:effectLst>
            </a:rPr>
            <a:t>Dies</a:t>
          </a:r>
          <a:r>
            <a:rPr lang="en-US" dirty="0" smtClean="0"/>
            <a:t> for controlling the size and shape of the tablet</a:t>
          </a:r>
          <a:endParaRPr lang="en-US" dirty="0"/>
        </a:p>
      </dgm:t>
    </dgm:pt>
    <dgm:pt modelId="{F216BC83-7572-4A70-87F1-5DA005D50E40}" type="parTrans" cxnId="{9F91625B-D2E8-428E-84F2-6883FE2785BB}">
      <dgm:prSet/>
      <dgm:spPr/>
      <dgm:t>
        <a:bodyPr/>
        <a:lstStyle/>
        <a:p>
          <a:endParaRPr lang="en-US"/>
        </a:p>
      </dgm:t>
    </dgm:pt>
    <dgm:pt modelId="{907FF3A5-0CBE-4D2D-B8A3-410550534799}" type="sibTrans" cxnId="{9F91625B-D2E8-428E-84F2-6883FE2785BB}">
      <dgm:prSet/>
      <dgm:spPr/>
      <dgm:t>
        <a:bodyPr/>
        <a:lstStyle/>
        <a:p>
          <a:endParaRPr lang="en-US"/>
        </a:p>
      </dgm:t>
    </dgm:pt>
    <dgm:pt modelId="{72C82693-F55D-4DED-A45B-A3F47A07CF3E}">
      <dgm:prSet/>
      <dgm:spPr/>
      <dgm:t>
        <a:bodyPr/>
        <a:lstStyle/>
        <a:p>
          <a:pPr rtl="0"/>
          <a:r>
            <a:rPr lang="en-US" b="1" dirty="0" smtClean="0">
              <a:solidFill>
                <a:srgbClr val="FF0000"/>
              </a:solidFill>
              <a:effectLst>
                <a:outerShdw blurRad="38100" dist="38100" dir="2700000" algn="tl">
                  <a:srgbClr val="000000">
                    <a:alpha val="43137"/>
                  </a:srgbClr>
                </a:outerShdw>
              </a:effectLst>
            </a:rPr>
            <a:t>Punches</a:t>
          </a:r>
          <a:r>
            <a:rPr lang="en-US" dirty="0" smtClean="0"/>
            <a:t> for compressing the granulation within the dies</a:t>
          </a:r>
          <a:endParaRPr lang="en-US" dirty="0"/>
        </a:p>
      </dgm:t>
    </dgm:pt>
    <dgm:pt modelId="{29D253B7-5C3D-4365-BAB2-F291BEDF1961}" type="parTrans" cxnId="{3444BECC-D21D-40F2-AEA6-06F265093901}">
      <dgm:prSet/>
      <dgm:spPr/>
      <dgm:t>
        <a:bodyPr/>
        <a:lstStyle/>
        <a:p>
          <a:endParaRPr lang="en-US"/>
        </a:p>
      </dgm:t>
    </dgm:pt>
    <dgm:pt modelId="{3D9C2088-27BE-43CB-A8DB-5801353DDAAF}" type="sibTrans" cxnId="{3444BECC-D21D-40F2-AEA6-06F265093901}">
      <dgm:prSet/>
      <dgm:spPr/>
      <dgm:t>
        <a:bodyPr/>
        <a:lstStyle/>
        <a:p>
          <a:endParaRPr lang="en-US"/>
        </a:p>
      </dgm:t>
    </dgm:pt>
    <dgm:pt modelId="{90FA3F73-09B6-423C-91AD-32C101764577}">
      <dgm:prSet/>
      <dgm:spPr/>
      <dgm:t>
        <a:bodyPr/>
        <a:lstStyle/>
        <a:p>
          <a:pPr rtl="0"/>
          <a:r>
            <a:rPr lang="en-US" b="1" dirty="0" smtClean="0">
              <a:solidFill>
                <a:srgbClr val="FF0000"/>
              </a:solidFill>
              <a:effectLst>
                <a:outerShdw blurRad="38100" dist="38100" dir="2700000" algn="tl">
                  <a:srgbClr val="000000">
                    <a:alpha val="43137"/>
                  </a:srgbClr>
                </a:outerShdw>
              </a:effectLst>
            </a:rPr>
            <a:t>Cam</a:t>
          </a:r>
          <a:r>
            <a:rPr lang="en-US" dirty="0" smtClean="0"/>
            <a:t> tracks for guiding the movement of the punches</a:t>
          </a:r>
          <a:endParaRPr lang="en-US" dirty="0"/>
        </a:p>
      </dgm:t>
    </dgm:pt>
    <dgm:pt modelId="{F98166E6-223C-46FC-8B5E-5730F49E649C}" type="parTrans" cxnId="{2D13428E-627F-4882-9C0F-9EEDD96A61B6}">
      <dgm:prSet/>
      <dgm:spPr/>
      <dgm:t>
        <a:bodyPr/>
        <a:lstStyle/>
        <a:p>
          <a:endParaRPr lang="en-US"/>
        </a:p>
      </dgm:t>
    </dgm:pt>
    <dgm:pt modelId="{23D1C0DB-8D3B-4832-9F6D-F036BEF82B36}" type="sibTrans" cxnId="{2D13428E-627F-4882-9C0F-9EEDD96A61B6}">
      <dgm:prSet/>
      <dgm:spPr/>
      <dgm:t>
        <a:bodyPr/>
        <a:lstStyle/>
        <a:p>
          <a:endParaRPr lang="en-US"/>
        </a:p>
      </dgm:t>
    </dgm:pt>
    <dgm:pt modelId="{D007A6DD-2F15-45E0-A0BF-495743D63E7C}" type="pres">
      <dgm:prSet presAssocID="{AC34C250-0974-4590-8041-6DA05DA0662C}" presName="linearFlow" presStyleCnt="0">
        <dgm:presLayoutVars>
          <dgm:dir/>
          <dgm:resizeHandles val="exact"/>
        </dgm:presLayoutVars>
      </dgm:prSet>
      <dgm:spPr/>
      <dgm:t>
        <a:bodyPr/>
        <a:lstStyle/>
        <a:p>
          <a:endParaRPr lang="en-US"/>
        </a:p>
      </dgm:t>
    </dgm:pt>
    <dgm:pt modelId="{EC39D72D-D616-4F42-A127-62F9F7B49AE9}" type="pres">
      <dgm:prSet presAssocID="{4D1444C2-988B-4D90-A090-48B93125E103}" presName="composite" presStyleCnt="0"/>
      <dgm:spPr/>
    </dgm:pt>
    <dgm:pt modelId="{18B29F20-ED4D-4721-B85F-CE7EBDC84A4D}" type="pres">
      <dgm:prSet presAssocID="{4D1444C2-988B-4D90-A090-48B93125E103}" presName="imgShp" presStyleLbl="fgImgPlace1" presStyleIdx="0" presStyleCnt="5"/>
      <dgm:spPr/>
    </dgm:pt>
    <dgm:pt modelId="{6935BCC3-561E-4DD9-887C-06FD967B7AA9}" type="pres">
      <dgm:prSet presAssocID="{4D1444C2-988B-4D90-A090-48B93125E103}" presName="txShp" presStyleLbl="node1" presStyleIdx="0" presStyleCnt="5">
        <dgm:presLayoutVars>
          <dgm:bulletEnabled val="1"/>
        </dgm:presLayoutVars>
      </dgm:prSet>
      <dgm:spPr/>
      <dgm:t>
        <a:bodyPr/>
        <a:lstStyle/>
        <a:p>
          <a:endParaRPr lang="en-US"/>
        </a:p>
      </dgm:t>
    </dgm:pt>
    <dgm:pt modelId="{E822E9F6-BC00-4879-88B9-14BFBFC77BFB}" type="pres">
      <dgm:prSet presAssocID="{3D4CA646-FBC1-4F8E-99FE-1243FCE4609B}" presName="spacing" presStyleCnt="0"/>
      <dgm:spPr/>
    </dgm:pt>
    <dgm:pt modelId="{40E8606D-E74F-45EE-8039-7B6D7FAFBEED}" type="pres">
      <dgm:prSet presAssocID="{2723B25F-7D10-45EA-BAC8-E8BE78523F28}" presName="composite" presStyleCnt="0"/>
      <dgm:spPr/>
    </dgm:pt>
    <dgm:pt modelId="{E713233B-000B-40E8-98EB-22E474BD013E}" type="pres">
      <dgm:prSet presAssocID="{2723B25F-7D10-45EA-BAC8-E8BE78523F28}" presName="imgShp" presStyleLbl="fgImgPlace1" presStyleIdx="1" presStyleCnt="5"/>
      <dgm:spPr/>
    </dgm:pt>
    <dgm:pt modelId="{44002A9C-BD0E-4629-9C77-B1358811FC50}" type="pres">
      <dgm:prSet presAssocID="{2723B25F-7D10-45EA-BAC8-E8BE78523F28}" presName="txShp" presStyleLbl="node1" presStyleIdx="1" presStyleCnt="5">
        <dgm:presLayoutVars>
          <dgm:bulletEnabled val="1"/>
        </dgm:presLayoutVars>
      </dgm:prSet>
      <dgm:spPr/>
      <dgm:t>
        <a:bodyPr/>
        <a:lstStyle/>
        <a:p>
          <a:endParaRPr lang="en-US"/>
        </a:p>
      </dgm:t>
    </dgm:pt>
    <dgm:pt modelId="{8441D3A8-147F-4273-8EB9-EE61CA7958E3}" type="pres">
      <dgm:prSet presAssocID="{FDFF8857-89E2-45F1-ACCD-EC78948D40AA}" presName="spacing" presStyleCnt="0"/>
      <dgm:spPr/>
    </dgm:pt>
    <dgm:pt modelId="{3F8B6C92-590C-4A37-9FB8-81D3D4C318B6}" type="pres">
      <dgm:prSet presAssocID="{85078709-7468-4857-B0A6-C30981DA27B3}" presName="composite" presStyleCnt="0"/>
      <dgm:spPr/>
    </dgm:pt>
    <dgm:pt modelId="{90040062-ADDE-4DD9-A1AB-560EA2A0D0E3}" type="pres">
      <dgm:prSet presAssocID="{85078709-7468-4857-B0A6-C30981DA27B3}" presName="imgShp" presStyleLbl="fgImgPlace1" presStyleIdx="2" presStyleCnt="5"/>
      <dgm:spPr/>
    </dgm:pt>
    <dgm:pt modelId="{0BE96475-E5FC-423D-B30D-F700C09D4C96}" type="pres">
      <dgm:prSet presAssocID="{85078709-7468-4857-B0A6-C30981DA27B3}" presName="txShp" presStyleLbl="node1" presStyleIdx="2" presStyleCnt="5">
        <dgm:presLayoutVars>
          <dgm:bulletEnabled val="1"/>
        </dgm:presLayoutVars>
      </dgm:prSet>
      <dgm:spPr/>
      <dgm:t>
        <a:bodyPr/>
        <a:lstStyle/>
        <a:p>
          <a:endParaRPr lang="en-US"/>
        </a:p>
      </dgm:t>
    </dgm:pt>
    <dgm:pt modelId="{61E4A5B4-D115-4C28-8DB8-2F147D2D78DD}" type="pres">
      <dgm:prSet presAssocID="{907FF3A5-0CBE-4D2D-B8A3-410550534799}" presName="spacing" presStyleCnt="0"/>
      <dgm:spPr/>
    </dgm:pt>
    <dgm:pt modelId="{6E6D418A-A568-4D9F-9937-9501695A1DB7}" type="pres">
      <dgm:prSet presAssocID="{72C82693-F55D-4DED-A45B-A3F47A07CF3E}" presName="composite" presStyleCnt="0"/>
      <dgm:spPr/>
    </dgm:pt>
    <dgm:pt modelId="{00400B8B-E2F1-47FD-92F6-5DF0DD2AFE45}" type="pres">
      <dgm:prSet presAssocID="{72C82693-F55D-4DED-A45B-A3F47A07CF3E}" presName="imgShp" presStyleLbl="fgImgPlace1" presStyleIdx="3" presStyleCnt="5"/>
      <dgm:spPr/>
    </dgm:pt>
    <dgm:pt modelId="{2BCC9247-C05B-43B8-AEAA-EEE6156B8E92}" type="pres">
      <dgm:prSet presAssocID="{72C82693-F55D-4DED-A45B-A3F47A07CF3E}" presName="txShp" presStyleLbl="node1" presStyleIdx="3" presStyleCnt="5">
        <dgm:presLayoutVars>
          <dgm:bulletEnabled val="1"/>
        </dgm:presLayoutVars>
      </dgm:prSet>
      <dgm:spPr/>
      <dgm:t>
        <a:bodyPr/>
        <a:lstStyle/>
        <a:p>
          <a:endParaRPr lang="en-US"/>
        </a:p>
      </dgm:t>
    </dgm:pt>
    <dgm:pt modelId="{6E08FF76-CCF6-4FCC-8EA0-DAF61B797EB8}" type="pres">
      <dgm:prSet presAssocID="{3D9C2088-27BE-43CB-A8DB-5801353DDAAF}" presName="spacing" presStyleCnt="0"/>
      <dgm:spPr/>
    </dgm:pt>
    <dgm:pt modelId="{DE720DFB-969D-4A0B-ABA5-E8E9C7A7458D}" type="pres">
      <dgm:prSet presAssocID="{90FA3F73-09B6-423C-91AD-32C101764577}" presName="composite" presStyleCnt="0"/>
      <dgm:spPr/>
    </dgm:pt>
    <dgm:pt modelId="{E247DF22-6374-4204-9323-772F2FB4E8C4}" type="pres">
      <dgm:prSet presAssocID="{90FA3F73-09B6-423C-91AD-32C101764577}" presName="imgShp" presStyleLbl="fgImgPlace1" presStyleIdx="4" presStyleCnt="5"/>
      <dgm:spPr/>
    </dgm:pt>
    <dgm:pt modelId="{7C73092D-1D17-4699-B86D-14CC750928CA}" type="pres">
      <dgm:prSet presAssocID="{90FA3F73-09B6-423C-91AD-32C101764577}" presName="txShp" presStyleLbl="node1" presStyleIdx="4" presStyleCnt="5">
        <dgm:presLayoutVars>
          <dgm:bulletEnabled val="1"/>
        </dgm:presLayoutVars>
      </dgm:prSet>
      <dgm:spPr/>
      <dgm:t>
        <a:bodyPr/>
        <a:lstStyle/>
        <a:p>
          <a:endParaRPr lang="en-US"/>
        </a:p>
      </dgm:t>
    </dgm:pt>
  </dgm:ptLst>
  <dgm:cxnLst>
    <dgm:cxn modelId="{5A53339B-30F3-4004-B804-9E03E3C1CC6C}" type="presOf" srcId="{2723B25F-7D10-45EA-BAC8-E8BE78523F28}" destId="{44002A9C-BD0E-4629-9C77-B1358811FC50}" srcOrd="0" destOrd="0" presId="urn:microsoft.com/office/officeart/2005/8/layout/vList3"/>
    <dgm:cxn modelId="{08B62F58-B5C8-4A09-9D16-5F0E586BFA81}" type="presOf" srcId="{90FA3F73-09B6-423C-91AD-32C101764577}" destId="{7C73092D-1D17-4699-B86D-14CC750928CA}" srcOrd="0" destOrd="0" presId="urn:microsoft.com/office/officeart/2005/8/layout/vList3"/>
    <dgm:cxn modelId="{291D31F2-C657-48A1-BA4F-98ADAC038F56}" srcId="{AC34C250-0974-4590-8041-6DA05DA0662C}" destId="{4D1444C2-988B-4D90-A090-48B93125E103}" srcOrd="0" destOrd="0" parTransId="{B41F9CD7-3A5B-43BB-9412-209D811DAD7C}" sibTransId="{3D4CA646-FBC1-4F8E-99FE-1243FCE4609B}"/>
    <dgm:cxn modelId="{9F91625B-D2E8-428E-84F2-6883FE2785BB}" srcId="{AC34C250-0974-4590-8041-6DA05DA0662C}" destId="{85078709-7468-4857-B0A6-C30981DA27B3}" srcOrd="2" destOrd="0" parTransId="{F216BC83-7572-4A70-87F1-5DA005D50E40}" sibTransId="{907FF3A5-0CBE-4D2D-B8A3-410550534799}"/>
    <dgm:cxn modelId="{19AFF02F-14BB-40D4-B5A9-E0F738DB8273}" type="presOf" srcId="{72C82693-F55D-4DED-A45B-A3F47A07CF3E}" destId="{2BCC9247-C05B-43B8-AEAA-EEE6156B8E92}" srcOrd="0" destOrd="0" presId="urn:microsoft.com/office/officeart/2005/8/layout/vList3"/>
    <dgm:cxn modelId="{3444BECC-D21D-40F2-AEA6-06F265093901}" srcId="{AC34C250-0974-4590-8041-6DA05DA0662C}" destId="{72C82693-F55D-4DED-A45B-A3F47A07CF3E}" srcOrd="3" destOrd="0" parTransId="{29D253B7-5C3D-4365-BAB2-F291BEDF1961}" sibTransId="{3D9C2088-27BE-43CB-A8DB-5801353DDAAF}"/>
    <dgm:cxn modelId="{A3CD4808-0EB2-431E-8568-7494B1C16D3D}" srcId="{AC34C250-0974-4590-8041-6DA05DA0662C}" destId="{2723B25F-7D10-45EA-BAC8-E8BE78523F28}" srcOrd="1" destOrd="0" parTransId="{722349CB-27E7-4FE0-AB63-678A191AF314}" sibTransId="{FDFF8857-89E2-45F1-ACCD-EC78948D40AA}"/>
    <dgm:cxn modelId="{52BF22F3-342C-463B-BB13-7B21BA161657}" type="presOf" srcId="{85078709-7468-4857-B0A6-C30981DA27B3}" destId="{0BE96475-E5FC-423D-B30D-F700C09D4C96}" srcOrd="0" destOrd="0" presId="urn:microsoft.com/office/officeart/2005/8/layout/vList3"/>
    <dgm:cxn modelId="{2D13428E-627F-4882-9C0F-9EEDD96A61B6}" srcId="{AC34C250-0974-4590-8041-6DA05DA0662C}" destId="{90FA3F73-09B6-423C-91AD-32C101764577}" srcOrd="4" destOrd="0" parTransId="{F98166E6-223C-46FC-8B5E-5730F49E649C}" sibTransId="{23D1C0DB-8D3B-4832-9F6D-F036BEF82B36}"/>
    <dgm:cxn modelId="{1B8CF07A-2AE6-48F1-A0C3-9E1442BF23C8}" type="presOf" srcId="{AC34C250-0974-4590-8041-6DA05DA0662C}" destId="{D007A6DD-2F15-45E0-A0BF-495743D63E7C}" srcOrd="0" destOrd="0" presId="urn:microsoft.com/office/officeart/2005/8/layout/vList3"/>
    <dgm:cxn modelId="{E5C8CEE9-4662-497D-AC84-C35F083CB511}" type="presOf" srcId="{4D1444C2-988B-4D90-A090-48B93125E103}" destId="{6935BCC3-561E-4DD9-887C-06FD967B7AA9}" srcOrd="0" destOrd="0" presId="urn:microsoft.com/office/officeart/2005/8/layout/vList3"/>
    <dgm:cxn modelId="{5E0591FB-1015-421F-A47F-278F538D52D2}" type="presParOf" srcId="{D007A6DD-2F15-45E0-A0BF-495743D63E7C}" destId="{EC39D72D-D616-4F42-A127-62F9F7B49AE9}" srcOrd="0" destOrd="0" presId="urn:microsoft.com/office/officeart/2005/8/layout/vList3"/>
    <dgm:cxn modelId="{96764DCE-D514-4FA7-9A1F-44AB03428F03}" type="presParOf" srcId="{EC39D72D-D616-4F42-A127-62F9F7B49AE9}" destId="{18B29F20-ED4D-4721-B85F-CE7EBDC84A4D}" srcOrd="0" destOrd="0" presId="urn:microsoft.com/office/officeart/2005/8/layout/vList3"/>
    <dgm:cxn modelId="{70BFAF63-3BBA-4D5C-9EB6-E55467F2D1EE}" type="presParOf" srcId="{EC39D72D-D616-4F42-A127-62F9F7B49AE9}" destId="{6935BCC3-561E-4DD9-887C-06FD967B7AA9}" srcOrd="1" destOrd="0" presId="urn:microsoft.com/office/officeart/2005/8/layout/vList3"/>
    <dgm:cxn modelId="{61AD3C4E-ABFC-40DE-8596-7182DDC801EE}" type="presParOf" srcId="{D007A6DD-2F15-45E0-A0BF-495743D63E7C}" destId="{E822E9F6-BC00-4879-88B9-14BFBFC77BFB}" srcOrd="1" destOrd="0" presId="urn:microsoft.com/office/officeart/2005/8/layout/vList3"/>
    <dgm:cxn modelId="{5A1C73C9-D4A1-4938-A4B4-EA7C72DBE39E}" type="presParOf" srcId="{D007A6DD-2F15-45E0-A0BF-495743D63E7C}" destId="{40E8606D-E74F-45EE-8039-7B6D7FAFBEED}" srcOrd="2" destOrd="0" presId="urn:microsoft.com/office/officeart/2005/8/layout/vList3"/>
    <dgm:cxn modelId="{0ED10A8A-E6A1-4D77-A622-455058BC2AAA}" type="presParOf" srcId="{40E8606D-E74F-45EE-8039-7B6D7FAFBEED}" destId="{E713233B-000B-40E8-98EB-22E474BD013E}" srcOrd="0" destOrd="0" presId="urn:microsoft.com/office/officeart/2005/8/layout/vList3"/>
    <dgm:cxn modelId="{0E770551-1954-4F77-97F6-C58E149CEAE6}" type="presParOf" srcId="{40E8606D-E74F-45EE-8039-7B6D7FAFBEED}" destId="{44002A9C-BD0E-4629-9C77-B1358811FC50}" srcOrd="1" destOrd="0" presId="urn:microsoft.com/office/officeart/2005/8/layout/vList3"/>
    <dgm:cxn modelId="{5F88D36E-F439-404A-AAC0-6B12978D1312}" type="presParOf" srcId="{D007A6DD-2F15-45E0-A0BF-495743D63E7C}" destId="{8441D3A8-147F-4273-8EB9-EE61CA7958E3}" srcOrd="3" destOrd="0" presId="urn:microsoft.com/office/officeart/2005/8/layout/vList3"/>
    <dgm:cxn modelId="{1F7542EB-BE5C-4400-B81E-F50150728016}" type="presParOf" srcId="{D007A6DD-2F15-45E0-A0BF-495743D63E7C}" destId="{3F8B6C92-590C-4A37-9FB8-81D3D4C318B6}" srcOrd="4" destOrd="0" presId="urn:microsoft.com/office/officeart/2005/8/layout/vList3"/>
    <dgm:cxn modelId="{97F3D383-7403-47E5-8FFE-AB8134719FD8}" type="presParOf" srcId="{3F8B6C92-590C-4A37-9FB8-81D3D4C318B6}" destId="{90040062-ADDE-4DD9-A1AB-560EA2A0D0E3}" srcOrd="0" destOrd="0" presId="urn:microsoft.com/office/officeart/2005/8/layout/vList3"/>
    <dgm:cxn modelId="{754C3E62-EEC8-4BCB-B7DF-CF5C2E11A90D}" type="presParOf" srcId="{3F8B6C92-590C-4A37-9FB8-81D3D4C318B6}" destId="{0BE96475-E5FC-423D-B30D-F700C09D4C96}" srcOrd="1" destOrd="0" presId="urn:microsoft.com/office/officeart/2005/8/layout/vList3"/>
    <dgm:cxn modelId="{FF6570D7-C4F5-4185-BCEE-3B13843740CC}" type="presParOf" srcId="{D007A6DD-2F15-45E0-A0BF-495743D63E7C}" destId="{61E4A5B4-D115-4C28-8DB8-2F147D2D78DD}" srcOrd="5" destOrd="0" presId="urn:microsoft.com/office/officeart/2005/8/layout/vList3"/>
    <dgm:cxn modelId="{71BA92BF-B38C-4EBD-9150-62FABE8C97FC}" type="presParOf" srcId="{D007A6DD-2F15-45E0-A0BF-495743D63E7C}" destId="{6E6D418A-A568-4D9F-9937-9501695A1DB7}" srcOrd="6" destOrd="0" presId="urn:microsoft.com/office/officeart/2005/8/layout/vList3"/>
    <dgm:cxn modelId="{C552597F-43BD-43EA-822B-2B8652C2DDCA}" type="presParOf" srcId="{6E6D418A-A568-4D9F-9937-9501695A1DB7}" destId="{00400B8B-E2F1-47FD-92F6-5DF0DD2AFE45}" srcOrd="0" destOrd="0" presId="urn:microsoft.com/office/officeart/2005/8/layout/vList3"/>
    <dgm:cxn modelId="{B4F8AEA4-FC95-4EE0-B910-48CD6311B8A2}" type="presParOf" srcId="{6E6D418A-A568-4D9F-9937-9501695A1DB7}" destId="{2BCC9247-C05B-43B8-AEAA-EEE6156B8E92}" srcOrd="1" destOrd="0" presId="urn:microsoft.com/office/officeart/2005/8/layout/vList3"/>
    <dgm:cxn modelId="{F4198589-21A5-4528-A9BA-557102A61BD6}" type="presParOf" srcId="{D007A6DD-2F15-45E0-A0BF-495743D63E7C}" destId="{6E08FF76-CCF6-4FCC-8EA0-DAF61B797EB8}" srcOrd="7" destOrd="0" presId="urn:microsoft.com/office/officeart/2005/8/layout/vList3"/>
    <dgm:cxn modelId="{BF694953-A8F2-43EE-8E2E-1E0F3D4E371D}" type="presParOf" srcId="{D007A6DD-2F15-45E0-A0BF-495743D63E7C}" destId="{DE720DFB-969D-4A0B-ABA5-E8E9C7A7458D}" srcOrd="8" destOrd="0" presId="urn:microsoft.com/office/officeart/2005/8/layout/vList3"/>
    <dgm:cxn modelId="{9BC7760E-9091-42CD-AF97-42425C5A48AC}" type="presParOf" srcId="{DE720DFB-969D-4A0B-ABA5-E8E9C7A7458D}" destId="{E247DF22-6374-4204-9323-772F2FB4E8C4}" srcOrd="0" destOrd="0" presId="urn:microsoft.com/office/officeart/2005/8/layout/vList3"/>
    <dgm:cxn modelId="{BEC54766-95B0-455B-A41F-C3C720997EC9}" type="presParOf" srcId="{DE720DFB-969D-4A0B-ABA5-E8E9C7A7458D}" destId="{7C73092D-1D17-4699-B86D-14CC750928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2BD6B-7D4F-43C3-9661-1829B1992CED}"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n-US"/>
        </a:p>
      </dgm:t>
    </dgm:pt>
    <dgm:pt modelId="{D946D52B-407B-42F5-8A8E-369F857F7E02}">
      <dgm:prSet/>
      <dgm:spPr/>
      <dgm:t>
        <a:bodyPr/>
        <a:lstStyle/>
        <a:p>
          <a:pPr rtl="0"/>
          <a:r>
            <a:rPr lang="en-US" b="0" dirty="0" smtClean="0">
              <a:solidFill>
                <a:srgbClr val="FF0000"/>
              </a:solidFill>
            </a:rPr>
            <a:t>Dry methods</a:t>
          </a:r>
          <a:endParaRPr lang="en-US" b="0" dirty="0">
            <a:solidFill>
              <a:srgbClr val="FF0000"/>
            </a:solidFill>
          </a:endParaRPr>
        </a:p>
      </dgm:t>
    </dgm:pt>
    <dgm:pt modelId="{BF21C3C8-FDEF-40B0-86E8-577BF404A1A1}" type="parTrans" cxnId="{5D672629-1D90-41EA-A190-3C9893A732FC}">
      <dgm:prSet/>
      <dgm:spPr/>
      <dgm:t>
        <a:bodyPr/>
        <a:lstStyle/>
        <a:p>
          <a:endParaRPr lang="en-US"/>
        </a:p>
      </dgm:t>
    </dgm:pt>
    <dgm:pt modelId="{408B2960-93C2-4746-99E8-B712B04AF5B8}" type="sibTrans" cxnId="{5D672629-1D90-41EA-A190-3C9893A732FC}">
      <dgm:prSet/>
      <dgm:spPr/>
      <dgm:t>
        <a:bodyPr/>
        <a:lstStyle/>
        <a:p>
          <a:endParaRPr lang="en-US"/>
        </a:p>
      </dgm:t>
    </dgm:pt>
    <dgm:pt modelId="{3E605ACA-04A0-4FFE-942D-B7E63B475844}">
      <dgm:prSet/>
      <dgm:spPr/>
      <dgm:t>
        <a:bodyPr/>
        <a:lstStyle/>
        <a:p>
          <a:pPr rtl="0"/>
          <a:r>
            <a:rPr lang="en-US" smtClean="0"/>
            <a:t>Direct compression</a:t>
          </a:r>
          <a:endParaRPr lang="en-US"/>
        </a:p>
      </dgm:t>
    </dgm:pt>
    <dgm:pt modelId="{31C03AB7-9D2E-442D-BE02-07EBEA9F9176}" type="parTrans" cxnId="{516E11E5-B6AF-404F-9CE4-406FD8713CA6}">
      <dgm:prSet/>
      <dgm:spPr/>
      <dgm:t>
        <a:bodyPr/>
        <a:lstStyle/>
        <a:p>
          <a:endParaRPr lang="en-US"/>
        </a:p>
      </dgm:t>
    </dgm:pt>
    <dgm:pt modelId="{17E7A8B7-1412-4E4E-A1F1-3AD12E8491ED}" type="sibTrans" cxnId="{516E11E5-B6AF-404F-9CE4-406FD8713CA6}">
      <dgm:prSet/>
      <dgm:spPr/>
      <dgm:t>
        <a:bodyPr/>
        <a:lstStyle/>
        <a:p>
          <a:endParaRPr lang="en-US"/>
        </a:p>
      </dgm:t>
    </dgm:pt>
    <dgm:pt modelId="{CA9EE92E-22C5-4482-BC73-2B16D53F5090}">
      <dgm:prSet/>
      <dgm:spPr/>
      <dgm:t>
        <a:bodyPr/>
        <a:lstStyle/>
        <a:p>
          <a:pPr rtl="0"/>
          <a:r>
            <a:rPr lang="en-US" smtClean="0"/>
            <a:t>Dry granulation</a:t>
          </a:r>
          <a:endParaRPr lang="en-US"/>
        </a:p>
      </dgm:t>
    </dgm:pt>
    <dgm:pt modelId="{A60F0432-DC97-4708-B0F6-7AA0E84A7A41}" type="parTrans" cxnId="{132F83E0-6A7A-4CEB-AD06-935579305A53}">
      <dgm:prSet/>
      <dgm:spPr/>
      <dgm:t>
        <a:bodyPr/>
        <a:lstStyle/>
        <a:p>
          <a:endParaRPr lang="en-US"/>
        </a:p>
      </dgm:t>
    </dgm:pt>
    <dgm:pt modelId="{D39639F0-6478-4658-8501-2C6CD9448988}" type="sibTrans" cxnId="{132F83E0-6A7A-4CEB-AD06-935579305A53}">
      <dgm:prSet/>
      <dgm:spPr/>
      <dgm:t>
        <a:bodyPr/>
        <a:lstStyle/>
        <a:p>
          <a:endParaRPr lang="en-US"/>
        </a:p>
      </dgm:t>
    </dgm:pt>
    <dgm:pt modelId="{47F9282E-D21F-4E0E-A70B-4072BBF953F7}">
      <dgm:prSet/>
      <dgm:spPr/>
      <dgm:t>
        <a:bodyPr/>
        <a:lstStyle/>
        <a:p>
          <a:pPr rtl="0"/>
          <a:r>
            <a:rPr lang="en-US" dirty="0" smtClean="0">
              <a:solidFill>
                <a:srgbClr val="FF0000"/>
              </a:solidFill>
            </a:rPr>
            <a:t>Wet methods</a:t>
          </a:r>
          <a:endParaRPr lang="en-US" dirty="0">
            <a:solidFill>
              <a:srgbClr val="FF0000"/>
            </a:solidFill>
          </a:endParaRPr>
        </a:p>
      </dgm:t>
    </dgm:pt>
    <dgm:pt modelId="{8AE1AA5E-ACB7-4906-972A-6BAEF5430946}" type="parTrans" cxnId="{71B1B5B4-1ACA-435A-BA3D-0842DC1CA33E}">
      <dgm:prSet/>
      <dgm:spPr/>
      <dgm:t>
        <a:bodyPr/>
        <a:lstStyle/>
        <a:p>
          <a:endParaRPr lang="en-US"/>
        </a:p>
      </dgm:t>
    </dgm:pt>
    <dgm:pt modelId="{1FDD6461-9283-420C-9FDE-27835DAF2BDF}" type="sibTrans" cxnId="{71B1B5B4-1ACA-435A-BA3D-0842DC1CA33E}">
      <dgm:prSet/>
      <dgm:spPr/>
      <dgm:t>
        <a:bodyPr/>
        <a:lstStyle/>
        <a:p>
          <a:endParaRPr lang="en-US"/>
        </a:p>
      </dgm:t>
    </dgm:pt>
    <dgm:pt modelId="{04A1BED8-04A8-4482-B827-1BD3166B184A}">
      <dgm:prSet/>
      <dgm:spPr/>
      <dgm:t>
        <a:bodyPr/>
        <a:lstStyle/>
        <a:p>
          <a:pPr rtl="0"/>
          <a:r>
            <a:rPr lang="en-US" smtClean="0"/>
            <a:t>Wet granulation</a:t>
          </a:r>
          <a:endParaRPr lang="en-US"/>
        </a:p>
      </dgm:t>
    </dgm:pt>
    <dgm:pt modelId="{B686ED45-88EB-4235-87CC-0571DB692D26}" type="parTrans" cxnId="{8C0D936C-D0B4-4E15-91D1-B5CE1937AA4B}">
      <dgm:prSet/>
      <dgm:spPr/>
      <dgm:t>
        <a:bodyPr/>
        <a:lstStyle/>
        <a:p>
          <a:endParaRPr lang="en-US"/>
        </a:p>
      </dgm:t>
    </dgm:pt>
    <dgm:pt modelId="{1A6CDD26-18E7-46BB-9DD7-FD977D9D9D7E}" type="sibTrans" cxnId="{8C0D936C-D0B4-4E15-91D1-B5CE1937AA4B}">
      <dgm:prSet/>
      <dgm:spPr/>
      <dgm:t>
        <a:bodyPr/>
        <a:lstStyle/>
        <a:p>
          <a:endParaRPr lang="en-US"/>
        </a:p>
      </dgm:t>
    </dgm:pt>
    <dgm:pt modelId="{CF2330B6-27ED-4C5D-9126-EFC01DCADDE2}" type="pres">
      <dgm:prSet presAssocID="{3952BD6B-7D4F-43C3-9661-1829B1992CED}" presName="Name0" presStyleCnt="0">
        <dgm:presLayoutVars>
          <dgm:dir/>
          <dgm:animLvl val="lvl"/>
          <dgm:resizeHandles val="exact"/>
        </dgm:presLayoutVars>
      </dgm:prSet>
      <dgm:spPr/>
      <dgm:t>
        <a:bodyPr/>
        <a:lstStyle/>
        <a:p>
          <a:endParaRPr lang="en-US"/>
        </a:p>
      </dgm:t>
    </dgm:pt>
    <dgm:pt modelId="{EDDD844C-68C0-414E-940B-0FCC97A88174}" type="pres">
      <dgm:prSet presAssocID="{D946D52B-407B-42F5-8A8E-369F857F7E02}" presName="linNode" presStyleCnt="0"/>
      <dgm:spPr/>
    </dgm:pt>
    <dgm:pt modelId="{C523D385-37AC-4AB8-9914-F40761D3F373}" type="pres">
      <dgm:prSet presAssocID="{D946D52B-407B-42F5-8A8E-369F857F7E02}" presName="parentText" presStyleLbl="node1" presStyleIdx="0" presStyleCnt="2">
        <dgm:presLayoutVars>
          <dgm:chMax val="1"/>
          <dgm:bulletEnabled val="1"/>
        </dgm:presLayoutVars>
      </dgm:prSet>
      <dgm:spPr/>
      <dgm:t>
        <a:bodyPr/>
        <a:lstStyle/>
        <a:p>
          <a:endParaRPr lang="en-US"/>
        </a:p>
      </dgm:t>
    </dgm:pt>
    <dgm:pt modelId="{1470B8B1-7F85-44FB-803D-C5FF71DB0114}" type="pres">
      <dgm:prSet presAssocID="{D946D52B-407B-42F5-8A8E-369F857F7E02}" presName="descendantText" presStyleLbl="alignAccFollowNode1" presStyleIdx="0" presStyleCnt="2">
        <dgm:presLayoutVars>
          <dgm:bulletEnabled val="1"/>
        </dgm:presLayoutVars>
      </dgm:prSet>
      <dgm:spPr/>
      <dgm:t>
        <a:bodyPr/>
        <a:lstStyle/>
        <a:p>
          <a:endParaRPr lang="en-US"/>
        </a:p>
      </dgm:t>
    </dgm:pt>
    <dgm:pt modelId="{53458E95-2868-4EAF-9CCE-0F35B986A639}" type="pres">
      <dgm:prSet presAssocID="{408B2960-93C2-4746-99E8-B712B04AF5B8}" presName="sp" presStyleCnt="0"/>
      <dgm:spPr/>
    </dgm:pt>
    <dgm:pt modelId="{53F7CF62-D62B-4862-9FD8-20F74C6EA1C8}" type="pres">
      <dgm:prSet presAssocID="{47F9282E-D21F-4E0E-A70B-4072BBF953F7}" presName="linNode" presStyleCnt="0"/>
      <dgm:spPr/>
    </dgm:pt>
    <dgm:pt modelId="{98B5D17B-2B94-45C6-A3F0-165C7AEE4215}" type="pres">
      <dgm:prSet presAssocID="{47F9282E-D21F-4E0E-A70B-4072BBF953F7}" presName="parentText" presStyleLbl="node1" presStyleIdx="1" presStyleCnt="2">
        <dgm:presLayoutVars>
          <dgm:chMax val="1"/>
          <dgm:bulletEnabled val="1"/>
        </dgm:presLayoutVars>
      </dgm:prSet>
      <dgm:spPr/>
      <dgm:t>
        <a:bodyPr/>
        <a:lstStyle/>
        <a:p>
          <a:endParaRPr lang="en-US"/>
        </a:p>
      </dgm:t>
    </dgm:pt>
    <dgm:pt modelId="{1C0B5D1C-A564-4752-9CB9-DACDDE21660E}" type="pres">
      <dgm:prSet presAssocID="{47F9282E-D21F-4E0E-A70B-4072BBF953F7}" presName="descendantText" presStyleLbl="alignAccFollowNode1" presStyleIdx="1" presStyleCnt="2">
        <dgm:presLayoutVars>
          <dgm:bulletEnabled val="1"/>
        </dgm:presLayoutVars>
      </dgm:prSet>
      <dgm:spPr/>
      <dgm:t>
        <a:bodyPr/>
        <a:lstStyle/>
        <a:p>
          <a:endParaRPr lang="en-US"/>
        </a:p>
      </dgm:t>
    </dgm:pt>
  </dgm:ptLst>
  <dgm:cxnLst>
    <dgm:cxn modelId="{71B1B5B4-1ACA-435A-BA3D-0842DC1CA33E}" srcId="{3952BD6B-7D4F-43C3-9661-1829B1992CED}" destId="{47F9282E-D21F-4E0E-A70B-4072BBF953F7}" srcOrd="1" destOrd="0" parTransId="{8AE1AA5E-ACB7-4906-972A-6BAEF5430946}" sibTransId="{1FDD6461-9283-420C-9FDE-27835DAF2BDF}"/>
    <dgm:cxn modelId="{28EC4B39-F631-4462-91C9-28EB79F15EF3}" type="presOf" srcId="{04A1BED8-04A8-4482-B827-1BD3166B184A}" destId="{1C0B5D1C-A564-4752-9CB9-DACDDE21660E}" srcOrd="0" destOrd="0" presId="urn:microsoft.com/office/officeart/2005/8/layout/vList5"/>
    <dgm:cxn modelId="{169396CE-1BAA-4B6E-8BF2-4695B801051E}" type="presOf" srcId="{CA9EE92E-22C5-4482-BC73-2B16D53F5090}" destId="{1470B8B1-7F85-44FB-803D-C5FF71DB0114}" srcOrd="0" destOrd="1" presId="urn:microsoft.com/office/officeart/2005/8/layout/vList5"/>
    <dgm:cxn modelId="{5D672629-1D90-41EA-A190-3C9893A732FC}" srcId="{3952BD6B-7D4F-43C3-9661-1829B1992CED}" destId="{D946D52B-407B-42F5-8A8E-369F857F7E02}" srcOrd="0" destOrd="0" parTransId="{BF21C3C8-FDEF-40B0-86E8-577BF404A1A1}" sibTransId="{408B2960-93C2-4746-99E8-B712B04AF5B8}"/>
    <dgm:cxn modelId="{D4A98EFA-9C84-46B8-8034-09AA81C02D9E}" type="presOf" srcId="{D946D52B-407B-42F5-8A8E-369F857F7E02}" destId="{C523D385-37AC-4AB8-9914-F40761D3F373}" srcOrd="0" destOrd="0" presId="urn:microsoft.com/office/officeart/2005/8/layout/vList5"/>
    <dgm:cxn modelId="{516E11E5-B6AF-404F-9CE4-406FD8713CA6}" srcId="{D946D52B-407B-42F5-8A8E-369F857F7E02}" destId="{3E605ACA-04A0-4FFE-942D-B7E63B475844}" srcOrd="0" destOrd="0" parTransId="{31C03AB7-9D2E-442D-BE02-07EBEA9F9176}" sibTransId="{17E7A8B7-1412-4E4E-A1F1-3AD12E8491ED}"/>
    <dgm:cxn modelId="{8C0D936C-D0B4-4E15-91D1-B5CE1937AA4B}" srcId="{47F9282E-D21F-4E0E-A70B-4072BBF953F7}" destId="{04A1BED8-04A8-4482-B827-1BD3166B184A}" srcOrd="0" destOrd="0" parTransId="{B686ED45-88EB-4235-87CC-0571DB692D26}" sibTransId="{1A6CDD26-18E7-46BB-9DD7-FD977D9D9D7E}"/>
    <dgm:cxn modelId="{4961F5A5-0483-4326-9586-67160C70FEB4}" type="presOf" srcId="{3E605ACA-04A0-4FFE-942D-B7E63B475844}" destId="{1470B8B1-7F85-44FB-803D-C5FF71DB0114}" srcOrd="0" destOrd="0" presId="urn:microsoft.com/office/officeart/2005/8/layout/vList5"/>
    <dgm:cxn modelId="{F46349ED-8A23-4969-8EE5-9F0993D83FE1}" type="presOf" srcId="{47F9282E-D21F-4E0E-A70B-4072BBF953F7}" destId="{98B5D17B-2B94-45C6-A3F0-165C7AEE4215}" srcOrd="0" destOrd="0" presId="urn:microsoft.com/office/officeart/2005/8/layout/vList5"/>
    <dgm:cxn modelId="{EFBAEAD7-2B61-49AF-A043-497C8C82DC22}" type="presOf" srcId="{3952BD6B-7D4F-43C3-9661-1829B1992CED}" destId="{CF2330B6-27ED-4C5D-9126-EFC01DCADDE2}" srcOrd="0" destOrd="0" presId="urn:microsoft.com/office/officeart/2005/8/layout/vList5"/>
    <dgm:cxn modelId="{132F83E0-6A7A-4CEB-AD06-935579305A53}" srcId="{D946D52B-407B-42F5-8A8E-369F857F7E02}" destId="{CA9EE92E-22C5-4482-BC73-2B16D53F5090}" srcOrd="1" destOrd="0" parTransId="{A60F0432-DC97-4708-B0F6-7AA0E84A7A41}" sibTransId="{D39639F0-6478-4658-8501-2C6CD9448988}"/>
    <dgm:cxn modelId="{224F7783-33D0-41C8-A5B8-ACC792FEF785}" type="presParOf" srcId="{CF2330B6-27ED-4C5D-9126-EFC01DCADDE2}" destId="{EDDD844C-68C0-414E-940B-0FCC97A88174}" srcOrd="0" destOrd="0" presId="urn:microsoft.com/office/officeart/2005/8/layout/vList5"/>
    <dgm:cxn modelId="{BC523D9B-C609-4ADD-830B-615D56C1DA4A}" type="presParOf" srcId="{EDDD844C-68C0-414E-940B-0FCC97A88174}" destId="{C523D385-37AC-4AB8-9914-F40761D3F373}" srcOrd="0" destOrd="0" presId="urn:microsoft.com/office/officeart/2005/8/layout/vList5"/>
    <dgm:cxn modelId="{A002F59E-26F4-497A-A47D-508E8D295261}" type="presParOf" srcId="{EDDD844C-68C0-414E-940B-0FCC97A88174}" destId="{1470B8B1-7F85-44FB-803D-C5FF71DB0114}" srcOrd="1" destOrd="0" presId="urn:microsoft.com/office/officeart/2005/8/layout/vList5"/>
    <dgm:cxn modelId="{72B1F607-0789-40DD-BB1F-57D8DE4EA66B}" type="presParOf" srcId="{CF2330B6-27ED-4C5D-9126-EFC01DCADDE2}" destId="{53458E95-2868-4EAF-9CCE-0F35B986A639}" srcOrd="1" destOrd="0" presId="urn:microsoft.com/office/officeart/2005/8/layout/vList5"/>
    <dgm:cxn modelId="{D6C39A80-4955-4403-AA46-C47C0D135FD5}" type="presParOf" srcId="{CF2330B6-27ED-4C5D-9126-EFC01DCADDE2}" destId="{53F7CF62-D62B-4862-9FD8-20F74C6EA1C8}" srcOrd="2" destOrd="0" presId="urn:microsoft.com/office/officeart/2005/8/layout/vList5"/>
    <dgm:cxn modelId="{DBF64044-A87B-4125-B49D-97A323F05884}" type="presParOf" srcId="{53F7CF62-D62B-4862-9FD8-20F74C6EA1C8}" destId="{98B5D17B-2B94-45C6-A3F0-165C7AEE4215}" srcOrd="0" destOrd="0" presId="urn:microsoft.com/office/officeart/2005/8/layout/vList5"/>
    <dgm:cxn modelId="{11886F28-3B5C-42EC-84B9-87929BB13D9E}" type="presParOf" srcId="{53F7CF62-D62B-4862-9FD8-20F74C6EA1C8}" destId="{1C0B5D1C-A564-4752-9CB9-DACDDE2166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5BCC3-561E-4DD9-887C-06FD967B7AA9}">
      <dsp:nvSpPr>
        <dsp:cNvPr id="0" name=""/>
        <dsp:cNvSpPr/>
      </dsp:nvSpPr>
      <dsp:spPr>
        <a:xfrm rot="10800000">
          <a:off x="1469859" y="3097"/>
          <a:ext cx="5067300" cy="77403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rPr>
            <a:t>Hopper</a:t>
          </a:r>
          <a:r>
            <a:rPr lang="en-US" sz="2000" kern="1200" dirty="0" smtClean="0"/>
            <a:t> for holding and feeding granulation (or powder) to be compressed</a:t>
          </a:r>
          <a:endParaRPr lang="en-US" sz="2000" kern="1200" dirty="0"/>
        </a:p>
      </dsp:txBody>
      <dsp:txXfrm rot="10800000">
        <a:off x="1663368" y="3097"/>
        <a:ext cx="4873791" cy="774036"/>
      </dsp:txXfrm>
    </dsp:sp>
    <dsp:sp modelId="{18B29F20-ED4D-4721-B85F-CE7EBDC84A4D}">
      <dsp:nvSpPr>
        <dsp:cNvPr id="0" name=""/>
        <dsp:cNvSpPr/>
      </dsp:nvSpPr>
      <dsp:spPr>
        <a:xfrm>
          <a:off x="1082840" y="3097"/>
          <a:ext cx="774036" cy="77403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02A9C-BD0E-4629-9C77-B1358811FC50}">
      <dsp:nvSpPr>
        <dsp:cNvPr id="0" name=""/>
        <dsp:cNvSpPr/>
      </dsp:nvSpPr>
      <dsp:spPr>
        <a:xfrm rot="10800000">
          <a:off x="1469859" y="1008189"/>
          <a:ext cx="5067300" cy="774036"/>
        </a:xfrm>
        <a:prstGeom prst="homePlate">
          <a:avLst/>
        </a:prstGeom>
        <a:solidFill>
          <a:schemeClr val="accent4">
            <a:hueOff val="-1759144"/>
            <a:satOff val="10560"/>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Feed frame </a:t>
          </a:r>
          <a:r>
            <a:rPr lang="en-US" sz="2000" kern="1200" dirty="0" smtClean="0"/>
            <a:t>for distributing granulation from the hopper into the dies</a:t>
          </a:r>
          <a:endParaRPr lang="en-US" sz="2000" kern="1200" dirty="0"/>
        </a:p>
      </dsp:txBody>
      <dsp:txXfrm rot="10800000">
        <a:off x="1663368" y="1008189"/>
        <a:ext cx="4873791" cy="774036"/>
      </dsp:txXfrm>
    </dsp:sp>
    <dsp:sp modelId="{E713233B-000B-40E8-98EB-22E474BD013E}">
      <dsp:nvSpPr>
        <dsp:cNvPr id="0" name=""/>
        <dsp:cNvSpPr/>
      </dsp:nvSpPr>
      <dsp:spPr>
        <a:xfrm>
          <a:off x="1082840" y="1008189"/>
          <a:ext cx="774036" cy="774036"/>
        </a:xfrm>
        <a:prstGeom prst="ellipse">
          <a:avLst/>
        </a:prstGeom>
        <a:solidFill>
          <a:schemeClr val="accent4">
            <a:tint val="50000"/>
            <a:hueOff val="-1825600"/>
            <a:satOff val="8513"/>
            <a:lumOff val="-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96475-E5FC-423D-B30D-F700C09D4C96}">
      <dsp:nvSpPr>
        <dsp:cNvPr id="0" name=""/>
        <dsp:cNvSpPr/>
      </dsp:nvSpPr>
      <dsp:spPr>
        <a:xfrm rot="10800000">
          <a:off x="1469859" y="2013281"/>
          <a:ext cx="5067300" cy="774036"/>
        </a:xfrm>
        <a:prstGeom prst="homePlate">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Dies</a:t>
          </a:r>
          <a:r>
            <a:rPr lang="en-US" sz="2000" kern="1200" dirty="0" smtClean="0"/>
            <a:t> for controlling the size and shape of the tablet</a:t>
          </a:r>
          <a:endParaRPr lang="en-US" sz="2000" kern="1200" dirty="0"/>
        </a:p>
      </dsp:txBody>
      <dsp:txXfrm rot="10800000">
        <a:off x="1663368" y="2013281"/>
        <a:ext cx="4873791" cy="774036"/>
      </dsp:txXfrm>
    </dsp:sp>
    <dsp:sp modelId="{90040062-ADDE-4DD9-A1AB-560EA2A0D0E3}">
      <dsp:nvSpPr>
        <dsp:cNvPr id="0" name=""/>
        <dsp:cNvSpPr/>
      </dsp:nvSpPr>
      <dsp:spPr>
        <a:xfrm>
          <a:off x="1082840" y="2013281"/>
          <a:ext cx="774036" cy="774036"/>
        </a:xfrm>
        <a:prstGeom prst="ellipse">
          <a:avLst/>
        </a:prstGeom>
        <a:solidFill>
          <a:schemeClr val="accent4">
            <a:tint val="50000"/>
            <a:hueOff val="-3651200"/>
            <a:satOff val="17027"/>
            <a:lumOff val="-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C9247-C05B-43B8-AEAA-EEE6156B8E92}">
      <dsp:nvSpPr>
        <dsp:cNvPr id="0" name=""/>
        <dsp:cNvSpPr/>
      </dsp:nvSpPr>
      <dsp:spPr>
        <a:xfrm rot="10800000">
          <a:off x="1469859" y="3018373"/>
          <a:ext cx="5067300" cy="774036"/>
        </a:xfrm>
        <a:prstGeom prst="homePlate">
          <a:avLst/>
        </a:prstGeom>
        <a:solidFill>
          <a:schemeClr val="accent4">
            <a:hueOff val="-5277431"/>
            <a:satOff val="3167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Punches</a:t>
          </a:r>
          <a:r>
            <a:rPr lang="en-US" sz="2000" kern="1200" dirty="0" smtClean="0"/>
            <a:t> for compressing the granulation within the dies</a:t>
          </a:r>
          <a:endParaRPr lang="en-US" sz="2000" kern="1200" dirty="0"/>
        </a:p>
      </dsp:txBody>
      <dsp:txXfrm rot="10800000">
        <a:off x="1663368" y="3018373"/>
        <a:ext cx="4873791" cy="774036"/>
      </dsp:txXfrm>
    </dsp:sp>
    <dsp:sp modelId="{00400B8B-E2F1-47FD-92F6-5DF0DD2AFE45}">
      <dsp:nvSpPr>
        <dsp:cNvPr id="0" name=""/>
        <dsp:cNvSpPr/>
      </dsp:nvSpPr>
      <dsp:spPr>
        <a:xfrm>
          <a:off x="1082840" y="3018373"/>
          <a:ext cx="774036" cy="774036"/>
        </a:xfrm>
        <a:prstGeom prst="ellipse">
          <a:avLst/>
        </a:prstGeom>
        <a:solidFill>
          <a:schemeClr val="accent4">
            <a:tint val="50000"/>
            <a:hueOff val="-5476800"/>
            <a:satOff val="25540"/>
            <a:lumOff val="-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3092D-1D17-4699-B86D-14CC750928CA}">
      <dsp:nvSpPr>
        <dsp:cNvPr id="0" name=""/>
        <dsp:cNvSpPr/>
      </dsp:nvSpPr>
      <dsp:spPr>
        <a:xfrm rot="10800000">
          <a:off x="1469859" y="4023466"/>
          <a:ext cx="5067300" cy="774036"/>
        </a:xfrm>
        <a:prstGeom prst="homePlate">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Cam</a:t>
          </a:r>
          <a:r>
            <a:rPr lang="en-US" sz="2000" kern="1200" dirty="0" smtClean="0"/>
            <a:t> tracks for guiding the movement of the punches</a:t>
          </a:r>
          <a:endParaRPr lang="en-US" sz="2000" kern="1200" dirty="0"/>
        </a:p>
      </dsp:txBody>
      <dsp:txXfrm rot="10800000">
        <a:off x="1663368" y="4023466"/>
        <a:ext cx="4873791" cy="774036"/>
      </dsp:txXfrm>
    </dsp:sp>
    <dsp:sp modelId="{E247DF22-6374-4204-9323-772F2FB4E8C4}">
      <dsp:nvSpPr>
        <dsp:cNvPr id="0" name=""/>
        <dsp:cNvSpPr/>
      </dsp:nvSpPr>
      <dsp:spPr>
        <a:xfrm>
          <a:off x="1082840" y="4023466"/>
          <a:ext cx="774036" cy="774036"/>
        </a:xfrm>
        <a:prstGeom prst="ellipse">
          <a:avLst/>
        </a:prstGeom>
        <a:solidFill>
          <a:schemeClr val="accent4">
            <a:tint val="50000"/>
            <a:hueOff val="-7302400"/>
            <a:satOff val="34053"/>
            <a:lumOff val="-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0B8B1-7F85-44FB-803D-C5FF71DB0114}">
      <dsp:nvSpPr>
        <dsp:cNvPr id="0" name=""/>
        <dsp:cNvSpPr/>
      </dsp:nvSpPr>
      <dsp:spPr>
        <a:xfrm rot="5400000">
          <a:off x="4348995" y="-1397592"/>
          <a:ext cx="1665208" cy="487680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rtl="0">
            <a:lnSpc>
              <a:spcPct val="90000"/>
            </a:lnSpc>
            <a:spcBef>
              <a:spcPct val="0"/>
            </a:spcBef>
            <a:spcAft>
              <a:spcPct val="15000"/>
            </a:spcAft>
            <a:buChar char="••"/>
          </a:pPr>
          <a:r>
            <a:rPr lang="en-US" sz="4200" kern="1200" smtClean="0"/>
            <a:t>Direct compression</a:t>
          </a:r>
          <a:endParaRPr lang="en-US" sz="4200" kern="1200"/>
        </a:p>
        <a:p>
          <a:pPr marL="285750" lvl="1" indent="-285750" algn="l" defTabSz="1866900" rtl="0">
            <a:lnSpc>
              <a:spcPct val="90000"/>
            </a:lnSpc>
            <a:spcBef>
              <a:spcPct val="0"/>
            </a:spcBef>
            <a:spcAft>
              <a:spcPct val="15000"/>
            </a:spcAft>
            <a:buChar char="••"/>
          </a:pPr>
          <a:r>
            <a:rPr lang="en-US" sz="4200" kern="1200" smtClean="0"/>
            <a:t>Dry granulation</a:t>
          </a:r>
          <a:endParaRPr lang="en-US" sz="4200" kern="1200"/>
        </a:p>
      </dsp:txBody>
      <dsp:txXfrm rot="-5400000">
        <a:off x="2743200" y="289492"/>
        <a:ext cx="4795511" cy="1502630"/>
      </dsp:txXfrm>
    </dsp:sp>
    <dsp:sp modelId="{C523D385-37AC-4AB8-9914-F40761D3F373}">
      <dsp:nvSpPr>
        <dsp:cNvPr id="0" name=""/>
        <dsp:cNvSpPr/>
      </dsp:nvSpPr>
      <dsp:spPr>
        <a:xfrm>
          <a:off x="0" y="52"/>
          <a:ext cx="2743200" cy="20815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b="0" kern="1200" dirty="0" smtClean="0">
              <a:solidFill>
                <a:srgbClr val="FF0000"/>
              </a:solidFill>
            </a:rPr>
            <a:t>Dry methods</a:t>
          </a:r>
          <a:endParaRPr lang="en-US" sz="4600" b="0" kern="1200" dirty="0">
            <a:solidFill>
              <a:srgbClr val="FF0000"/>
            </a:solidFill>
          </a:endParaRPr>
        </a:p>
      </dsp:txBody>
      <dsp:txXfrm>
        <a:off x="101611" y="101663"/>
        <a:ext cx="2539978" cy="1878288"/>
      </dsp:txXfrm>
    </dsp:sp>
    <dsp:sp modelId="{1C0B5D1C-A564-4752-9CB9-DACDDE21660E}">
      <dsp:nvSpPr>
        <dsp:cNvPr id="0" name=""/>
        <dsp:cNvSpPr/>
      </dsp:nvSpPr>
      <dsp:spPr>
        <a:xfrm rot="5400000">
          <a:off x="4348995" y="787992"/>
          <a:ext cx="1665208" cy="4876800"/>
        </a:xfrm>
        <a:prstGeom prst="round2SameRect">
          <a:avLst/>
        </a:prstGeom>
        <a:solidFill>
          <a:schemeClr val="accent4">
            <a:tint val="40000"/>
            <a:alpha val="90000"/>
            <a:hueOff val="-7323457"/>
            <a:satOff val="33215"/>
            <a:lumOff val="33"/>
            <a:alphaOff val="0"/>
          </a:schemeClr>
        </a:solidFill>
        <a:ln w="25400" cap="flat" cmpd="sng" algn="ctr">
          <a:solidFill>
            <a:schemeClr val="accent4">
              <a:tint val="40000"/>
              <a:alpha val="90000"/>
              <a:hueOff val="-7323457"/>
              <a:satOff val="33215"/>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rtl="0">
            <a:lnSpc>
              <a:spcPct val="90000"/>
            </a:lnSpc>
            <a:spcBef>
              <a:spcPct val="0"/>
            </a:spcBef>
            <a:spcAft>
              <a:spcPct val="15000"/>
            </a:spcAft>
            <a:buChar char="••"/>
          </a:pPr>
          <a:r>
            <a:rPr lang="en-US" sz="4200" kern="1200" smtClean="0"/>
            <a:t>Wet granulation</a:t>
          </a:r>
          <a:endParaRPr lang="en-US" sz="4200" kern="1200"/>
        </a:p>
      </dsp:txBody>
      <dsp:txXfrm rot="-5400000">
        <a:off x="2743200" y="2475077"/>
        <a:ext cx="4795511" cy="1502630"/>
      </dsp:txXfrm>
    </dsp:sp>
    <dsp:sp modelId="{98B5D17B-2B94-45C6-A3F0-165C7AEE4215}">
      <dsp:nvSpPr>
        <dsp:cNvPr id="0" name=""/>
        <dsp:cNvSpPr/>
      </dsp:nvSpPr>
      <dsp:spPr>
        <a:xfrm>
          <a:off x="0" y="2185637"/>
          <a:ext cx="2743200" cy="2081510"/>
        </a:xfrm>
        <a:prstGeom prst="roundRect">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dirty="0" smtClean="0">
              <a:solidFill>
                <a:srgbClr val="FF0000"/>
              </a:solidFill>
            </a:rPr>
            <a:t>Wet methods</a:t>
          </a:r>
          <a:endParaRPr lang="en-US" sz="4600" kern="1200" dirty="0">
            <a:solidFill>
              <a:srgbClr val="FF0000"/>
            </a:solidFill>
          </a:endParaRPr>
        </a:p>
      </dsp:txBody>
      <dsp:txXfrm>
        <a:off x="101611" y="2287248"/>
        <a:ext cx="2539978" cy="187828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28-Sep-19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28-Sep-19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28-Sep-19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704088"/>
            <a:ext cx="3810000" cy="1886712"/>
          </a:xfrm>
          <a:ln/>
        </p:spPr>
        <p:style>
          <a:lnRef idx="2">
            <a:schemeClr val="accent6"/>
          </a:lnRef>
          <a:fillRef idx="1">
            <a:schemeClr val="lt1"/>
          </a:fillRef>
          <a:effectRef idx="0">
            <a:schemeClr val="accent6"/>
          </a:effectRef>
          <a:fontRef idx="minor">
            <a:schemeClr val="dk1"/>
          </a:fontRef>
        </p:style>
        <p:txBody>
          <a:bodyPr/>
          <a:lstStyle/>
          <a:p>
            <a:pPr algn="ctr" fontAlgn="auto">
              <a:spcAft>
                <a:spcPts val="0"/>
              </a:spcAft>
              <a:defRPr/>
            </a:pPr>
            <a:r>
              <a:rPr lang="en-US" sz="3600" b="1" dirty="0" smtClean="0"/>
              <a:t>Tablet Dosage Form</a:t>
            </a:r>
            <a:endParaRPr lang="en-US" sz="3600" b="1" dirty="0"/>
          </a:p>
        </p:txBody>
      </p:sp>
      <p:sp>
        <p:nvSpPr>
          <p:cNvPr id="5123" name="Subtitle 2"/>
          <p:cNvSpPr>
            <a:spLocks noGrp="1"/>
          </p:cNvSpPr>
          <p:nvPr>
            <p:ph type="subTitle" idx="4294967295"/>
          </p:nvPr>
        </p:nvSpPr>
        <p:spPr>
          <a:xfrm>
            <a:off x="5327650" y="3228975"/>
            <a:ext cx="2139950" cy="809625"/>
          </a:xfrm>
          <a:ln>
            <a:solidFill>
              <a:schemeClr val="accent5">
                <a:lumMod val="75000"/>
              </a:schemeClr>
            </a:solidFill>
          </a:ln>
        </p:spPr>
        <p:txBody>
          <a:bodyPr anchor="ctr"/>
          <a:lstStyle/>
          <a:p>
            <a:pPr marL="0" indent="0" algn="ctr">
              <a:buNone/>
            </a:pPr>
            <a:r>
              <a:rPr lang="en-US" altLang="en-US" b="1" dirty="0" smtClean="0">
                <a:effectLst>
                  <a:outerShdw blurRad="38100" dist="38100" dir="2700000" algn="tl">
                    <a:srgbClr val="000000">
                      <a:alpha val="43137"/>
                    </a:srgbClr>
                  </a:outerShdw>
                </a:effectLst>
              </a:rPr>
              <a:t>Lab 1</a:t>
            </a:r>
          </a:p>
        </p:txBody>
      </p:sp>
      <p:pic>
        <p:nvPicPr>
          <p:cNvPr id="4" name="รูปภาพ 5" descr="tablets.jpg"/>
          <p:cNvPicPr>
            <a:picLocks noChangeAspect="1"/>
          </p:cNvPicPr>
          <p:nvPr/>
        </p:nvPicPr>
        <p:blipFill>
          <a:blip r:embed="rId2"/>
          <a:stretch>
            <a:fillRect/>
          </a:stretch>
        </p:blipFill>
        <p:spPr>
          <a:xfrm>
            <a:off x="796450" y="990600"/>
            <a:ext cx="3013550"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0888740"/>
      </p:ext>
    </p:extLst>
  </p:cSld>
  <p:clrMapOvr>
    <a:masterClrMapping/>
  </p:clrMapOvr>
  <p:transition spd="slow" advClick="0">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Documents and Settings\Administrator\Desktop\M0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5"/>
            <a:ext cx="2762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C:\Documents and Settings\Administrator\Desktop\DCIM\DSC034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571750"/>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C:\Documents and Settings\Administrator\Desktop\DCIM\DSC034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857625"/>
            <a:ext cx="13811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C:\Documents and Settings\Administrator\Desktop\DSC034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4" y="0"/>
            <a:ext cx="2759191" cy="25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C:\Documents and Settings\Administrator\Desktop\mo2 copy.jpg"/>
          <p:cNvPicPr>
            <a:picLocks noChangeAspect="1" noChangeArrowheads="1"/>
          </p:cNvPicPr>
          <p:nvPr/>
        </p:nvPicPr>
        <p:blipFill>
          <a:blip r:embed="rId6">
            <a:extLst>
              <a:ext uri="{28A0092B-C50C-407E-A947-70E740481C1C}">
                <a14:useLocalDpi xmlns:a14="http://schemas.microsoft.com/office/drawing/2010/main" val="0"/>
              </a:ext>
            </a:extLst>
          </a:blip>
          <a:srcRect l="13902"/>
          <a:stretch>
            <a:fillRect/>
          </a:stretch>
        </p:blipFill>
        <p:spPr bwMode="auto">
          <a:xfrm>
            <a:off x="1857375" y="0"/>
            <a:ext cx="398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กลุ่ม 21"/>
          <p:cNvGrpSpPr>
            <a:grpSpLocks/>
          </p:cNvGrpSpPr>
          <p:nvPr/>
        </p:nvGrpSpPr>
        <p:grpSpPr bwMode="auto">
          <a:xfrm>
            <a:off x="3786188" y="1928813"/>
            <a:ext cx="2643187" cy="2643187"/>
            <a:chOff x="3786188" y="1928813"/>
            <a:chExt cx="2643187" cy="2643187"/>
          </a:xfrm>
        </p:grpSpPr>
        <p:sp>
          <p:nvSpPr>
            <p:cNvPr id="28" name="วงรี 27"/>
            <p:cNvSpPr/>
            <p:nvPr/>
          </p:nvSpPr>
          <p:spPr>
            <a:xfrm>
              <a:off x="3786188" y="3857625"/>
              <a:ext cx="428625" cy="714375"/>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cxnSp>
          <p:nvCxnSpPr>
            <p:cNvPr id="30" name="ตัวเชื่อมต่อตรง 29"/>
            <p:cNvCxnSpPr>
              <a:stCxn id="28" idx="0"/>
            </p:cNvCxnSpPr>
            <p:nvPr/>
          </p:nvCxnSpPr>
          <p:spPr>
            <a:xfrm rot="5400000" flipH="1" flipV="1">
              <a:off x="3034507" y="2893219"/>
              <a:ext cx="1930400" cy="1587"/>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32" name="ลูกศรเชื่อมต่อแบบตรง 31"/>
            <p:cNvCxnSpPr/>
            <p:nvPr/>
          </p:nvCxnSpPr>
          <p:spPr>
            <a:xfrm>
              <a:off x="4000500" y="1928813"/>
              <a:ext cx="2428875" cy="158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19" name="ตัวเชื่อมต่อหักมุม 18"/>
          <p:cNvCxnSpPr/>
          <p:nvPr/>
        </p:nvCxnSpPr>
        <p:spPr>
          <a:xfrm flipV="1">
            <a:off x="3500438" y="3071813"/>
            <a:ext cx="2928937" cy="1071562"/>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3" name="ตัวเชื่อมต่อหักมุม 22"/>
          <p:cNvCxnSpPr/>
          <p:nvPr/>
        </p:nvCxnSpPr>
        <p:spPr>
          <a:xfrm flipV="1">
            <a:off x="3500438" y="3286125"/>
            <a:ext cx="2928937" cy="1143000"/>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ตัวเชื่อมต่อหักมุม 20"/>
          <p:cNvCxnSpPr/>
          <p:nvPr/>
        </p:nvCxnSpPr>
        <p:spPr>
          <a:xfrm>
            <a:off x="3500438" y="4500563"/>
            <a:ext cx="2928937" cy="142875"/>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395" name="กลุ่ม 32"/>
          <p:cNvGrpSpPr>
            <a:grpSpLocks/>
          </p:cNvGrpSpPr>
          <p:nvPr/>
        </p:nvGrpSpPr>
        <p:grpSpPr bwMode="auto">
          <a:xfrm>
            <a:off x="3571875" y="5072063"/>
            <a:ext cx="2643188" cy="573087"/>
            <a:chOff x="3571868" y="5072063"/>
            <a:chExt cx="2643206" cy="573103"/>
          </a:xfrm>
        </p:grpSpPr>
        <p:cxnSp>
          <p:nvCxnSpPr>
            <p:cNvPr id="15" name="ตัวเชื่อมต่อหักมุม 14"/>
            <p:cNvCxnSpPr/>
            <p:nvPr/>
          </p:nvCxnSpPr>
          <p:spPr>
            <a:xfrm>
              <a:off x="3643306" y="5072063"/>
              <a:ext cx="2571768" cy="42863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ตัวเชื่อมต่อหักมุม 24"/>
            <p:cNvCxnSpPr/>
            <p:nvPr/>
          </p:nvCxnSpPr>
          <p:spPr>
            <a:xfrm>
              <a:off x="3571868" y="5643579"/>
              <a:ext cx="2643206" cy="158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29" name="ตัวเชื่อมต่อหักมุม 28"/>
          <p:cNvCxnSpPr/>
          <p:nvPr/>
        </p:nvCxnSpPr>
        <p:spPr>
          <a:xfrm>
            <a:off x="4143375" y="5857875"/>
            <a:ext cx="2071688" cy="428625"/>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6286500" y="6072188"/>
            <a:ext cx="1467068"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Collar locker</a:t>
            </a:r>
          </a:p>
        </p:txBody>
      </p:sp>
      <p:sp>
        <p:nvSpPr>
          <p:cNvPr id="16398" name="TextBox 33"/>
          <p:cNvSpPr txBox="1">
            <a:spLocks noChangeArrowheads="1"/>
          </p:cNvSpPr>
          <p:nvPr/>
        </p:nvSpPr>
        <p:spPr bwMode="auto">
          <a:xfrm>
            <a:off x="0" y="0"/>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sz="2800" b="1">
                <a:solidFill>
                  <a:srgbClr val="FFFF00"/>
                </a:solidFill>
              </a:rPr>
              <a:t>Single Punch Machine (Tablets)</a:t>
            </a:r>
            <a:endParaRPr lang="th-TH" altLang="en-US" sz="2800" b="1">
              <a:solidFill>
                <a:srgbClr val="FFFF00"/>
              </a:solidFill>
              <a:cs typeface="Browallia New" pitchFamily="34" charset="-34"/>
            </a:endParaRPr>
          </a:p>
        </p:txBody>
      </p:sp>
      <p:sp>
        <p:nvSpPr>
          <p:cNvPr id="26" name="TextBox 25"/>
          <p:cNvSpPr txBox="1">
            <a:spLocks noChangeArrowheads="1"/>
          </p:cNvSpPr>
          <p:nvPr/>
        </p:nvSpPr>
        <p:spPr bwMode="auto">
          <a:xfrm>
            <a:off x="6286500" y="5286375"/>
            <a:ext cx="1479892"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Upper and</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Lower Collar</a:t>
            </a:r>
            <a:endParaRPr lang="th-TH"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extLst>
      <p:ext uri="{BB962C8B-B14F-4D97-AF65-F5344CB8AC3E}">
        <p14:creationId xmlns:p14="http://schemas.microsoft.com/office/powerpoint/2010/main" val="2066212397"/>
      </p:ext>
    </p:extLst>
  </p:cSld>
  <p:clrMapOvr>
    <a:masterClrMapping/>
  </p:clrMapOvr>
  <mc:AlternateContent xmlns:mc="http://schemas.openxmlformats.org/markup-compatibility/2006" xmlns:p14="http://schemas.microsoft.com/office/powerpoint/2010/main">
    <mc:Choice Requires="p14">
      <p:transition spd="slow" advClick="0">
        <p14:honeycomb/>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unchse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17245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08307"/>
      </p:ext>
    </p:extLst>
  </p:cSld>
  <p:clrMapOvr>
    <a:masterClrMapping/>
  </p:clrMapOvr>
  <mc:AlternateContent xmlns:mc="http://schemas.openxmlformats.org/markup-compatibility/2006" xmlns:p14="http://schemas.microsoft.com/office/powerpoint/2010/main">
    <mc:Choice Requires="p14">
      <p:transition spd="slow" advClick="0">
        <p14:glitter pattern="hexagon"/>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7620000" cy="1143000"/>
          </a:xfrm>
        </p:spPr>
        <p:txBody>
          <a:bodyPr/>
          <a:lstStyle/>
          <a:p>
            <a:r>
              <a:rPr lang="en-US" altLang="en-US" dirty="0" smtClean="0"/>
              <a:t>Tablet production methods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02276248"/>
              </p:ext>
            </p:extLst>
          </p:nvPr>
        </p:nvGraphicFramePr>
        <p:xfrm>
          <a:off x="457200" y="19050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91805"/>
      </p:ext>
    </p:extLst>
  </p:cSld>
  <p:clrMapOvr>
    <a:masterClrMapping/>
  </p:clrMapOvr>
  <mc:AlternateContent xmlns:mc="http://schemas.openxmlformats.org/markup-compatibility/2006" xmlns:p14="http://schemas.microsoft.com/office/powerpoint/2010/main">
    <mc:Choice Requires="p14">
      <p:transition spd="slow" advClick="0">
        <p14:vortex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0"/>
            <a:ext cx="9001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76997"/>
      </p:ext>
    </p:extLst>
  </p:cSld>
  <p:clrMapOvr>
    <a:masterClrMapping/>
  </p:clrMapOvr>
  <mc:AlternateContent xmlns:mc="http://schemas.openxmlformats.org/markup-compatibility/2006" xmlns:p14="http://schemas.microsoft.com/office/powerpoint/2010/main">
    <mc:Choice Requires="p14">
      <p:transition spd="slow"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2.mm.bing.net/th?id=OIP.Mcfa11e30709c9bbdd2abe18ba9fcd837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90117"/>
      </p:ext>
    </p:extLst>
  </p:cSld>
  <p:clrMapOvr>
    <a:masterClrMapping/>
  </p:clrMapOvr>
  <mc:AlternateContent xmlns:mc="http://schemas.openxmlformats.org/markup-compatibility/2006" xmlns:p14="http://schemas.microsoft.com/office/powerpoint/2010/main">
    <mc:Choice Requires="p14">
      <p:transition spd="slow" advClick="0">
        <p14:warp dir="in"/>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731838"/>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b="1" dirty="0" smtClean="0">
                <a:solidFill>
                  <a:srgbClr val="FF0000"/>
                </a:solidFill>
                <a:effectLst>
                  <a:outerShdw blurRad="38100" dist="38100" dir="2700000" algn="tl">
                    <a:srgbClr val="000000">
                      <a:alpha val="43137"/>
                    </a:srgbClr>
                  </a:outerShdw>
                </a:effectLst>
              </a:rPr>
              <a:t>Tablets</a:t>
            </a:r>
            <a:endParaRPr lang="en-US"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457200" y="1295400"/>
            <a:ext cx="7620000" cy="5262979"/>
          </a:xfrm>
          <a:prstGeom prst="rect">
            <a:avLst/>
          </a:prstGeom>
          <a:noFill/>
        </p:spPr>
        <p:txBody>
          <a:bodyPr wrap="square" rtlCol="0">
            <a:spAutoFit/>
          </a:bodyPr>
          <a:lstStyle/>
          <a:p>
            <a:pPr algn="just"/>
            <a:r>
              <a:rPr lang="en-US" sz="2400" b="1" dirty="0" smtClean="0">
                <a:effectLst>
                  <a:outerShdw blurRad="38100" dist="38100" dir="2700000" algn="tl">
                    <a:srgbClr val="000000">
                      <a:alpha val="43137"/>
                    </a:srgbClr>
                  </a:outerShdw>
                </a:effectLst>
              </a:rPr>
              <a:t>Tablets</a:t>
            </a:r>
            <a:r>
              <a:rPr lang="en-US" sz="2400" dirty="0" smtClean="0"/>
              <a:t> are </a:t>
            </a:r>
            <a:r>
              <a:rPr lang="en-US" sz="2400" u="sng" dirty="0" smtClean="0">
                <a:effectLst>
                  <a:outerShdw blurRad="38100" dist="38100" dir="2700000" algn="tl">
                    <a:srgbClr val="000000">
                      <a:alpha val="43137"/>
                    </a:srgbClr>
                  </a:outerShdw>
                </a:effectLst>
              </a:rPr>
              <a:t>solid dosage form</a:t>
            </a:r>
            <a:r>
              <a:rPr lang="en-US" sz="2400" dirty="0" smtClean="0"/>
              <a:t> usually prepared with the aid of suitable pharmaceutical excipients.</a:t>
            </a:r>
          </a:p>
          <a:p>
            <a:pPr algn="just"/>
            <a:endParaRPr lang="en-US" sz="2400" dirty="0"/>
          </a:p>
          <a:p>
            <a:pPr algn="just"/>
            <a:r>
              <a:rPr lang="en-US" sz="2400" b="1" dirty="0" smtClean="0">
                <a:effectLst>
                  <a:outerShdw blurRad="38100" dist="38100" dir="2700000" algn="tl">
                    <a:srgbClr val="000000">
                      <a:alpha val="43137"/>
                    </a:srgbClr>
                  </a:outerShdw>
                </a:effectLst>
              </a:rPr>
              <a:t>They may vary in:</a:t>
            </a:r>
          </a:p>
          <a:p>
            <a:pPr marL="457200" indent="-457200" algn="just">
              <a:buFont typeface="+mj-lt"/>
              <a:buAutoNum type="arabicPeriod"/>
            </a:pPr>
            <a:r>
              <a:rPr lang="en-US" sz="2400" dirty="0" smtClean="0">
                <a:solidFill>
                  <a:srgbClr val="FF0000"/>
                </a:solidFill>
              </a:rPr>
              <a:t>size, </a:t>
            </a:r>
          </a:p>
          <a:p>
            <a:pPr marL="457200" indent="-457200" algn="just">
              <a:buFont typeface="+mj-lt"/>
              <a:buAutoNum type="arabicPeriod"/>
            </a:pPr>
            <a:r>
              <a:rPr lang="en-US" sz="2400" dirty="0" smtClean="0">
                <a:solidFill>
                  <a:srgbClr val="FFC000"/>
                </a:solidFill>
              </a:rPr>
              <a:t>shape, </a:t>
            </a:r>
          </a:p>
          <a:p>
            <a:pPr marL="457200" indent="-457200" algn="just">
              <a:buFont typeface="+mj-lt"/>
              <a:buAutoNum type="arabicPeriod"/>
            </a:pPr>
            <a:r>
              <a:rPr lang="en-US" sz="2400" dirty="0" smtClean="0">
                <a:solidFill>
                  <a:srgbClr val="00B050"/>
                </a:solidFill>
              </a:rPr>
              <a:t>weight,</a:t>
            </a:r>
            <a:r>
              <a:rPr lang="en-US" sz="2400" dirty="0" smtClean="0">
                <a:solidFill>
                  <a:srgbClr val="FF0000"/>
                </a:solidFill>
              </a:rPr>
              <a:t> </a:t>
            </a:r>
          </a:p>
          <a:p>
            <a:pPr marL="457200" indent="-457200" algn="just">
              <a:buFont typeface="+mj-lt"/>
              <a:buAutoNum type="arabicPeriod"/>
            </a:pPr>
            <a:r>
              <a:rPr lang="en-US" sz="2400" dirty="0" smtClean="0">
                <a:solidFill>
                  <a:srgbClr val="00B0F0"/>
                </a:solidFill>
              </a:rPr>
              <a:t>hardness, </a:t>
            </a:r>
          </a:p>
          <a:p>
            <a:pPr marL="457200" indent="-457200" algn="just">
              <a:buFont typeface="+mj-lt"/>
              <a:buAutoNum type="arabicPeriod"/>
            </a:pPr>
            <a:r>
              <a:rPr lang="en-US" sz="2400" dirty="0" smtClean="0">
                <a:solidFill>
                  <a:srgbClr val="0070C0"/>
                </a:solidFill>
              </a:rPr>
              <a:t>thickness, </a:t>
            </a:r>
          </a:p>
          <a:p>
            <a:pPr marL="457200" indent="-457200" algn="just">
              <a:buFont typeface="+mj-lt"/>
              <a:buAutoNum type="arabicPeriod"/>
            </a:pPr>
            <a:r>
              <a:rPr lang="en-US" sz="2400" dirty="0" smtClean="0">
                <a:solidFill>
                  <a:srgbClr val="002060"/>
                </a:solidFill>
              </a:rPr>
              <a:t>disintegration</a:t>
            </a:r>
            <a:r>
              <a:rPr lang="en-US" sz="2400" dirty="0" smtClean="0">
                <a:solidFill>
                  <a:srgbClr val="FF0000"/>
                </a:solidFill>
              </a:rPr>
              <a:t> and </a:t>
            </a:r>
          </a:p>
          <a:p>
            <a:pPr marL="457200" indent="-457200" algn="just">
              <a:buFont typeface="+mj-lt"/>
              <a:buAutoNum type="arabicPeriod"/>
            </a:pPr>
            <a:r>
              <a:rPr lang="en-US" sz="2400" dirty="0" smtClean="0">
                <a:solidFill>
                  <a:srgbClr val="7030A0"/>
                </a:solidFill>
              </a:rPr>
              <a:t>dissolution characteristics.</a:t>
            </a:r>
          </a:p>
          <a:p>
            <a:pPr algn="just"/>
            <a:r>
              <a:rPr lang="en-US" sz="2400" dirty="0" smtClean="0">
                <a:solidFill>
                  <a:srgbClr val="FF0000"/>
                </a:solidFill>
              </a:rPr>
              <a:t> </a:t>
            </a:r>
          </a:p>
          <a:p>
            <a:pPr algn="just"/>
            <a:r>
              <a:rPr lang="en-US" sz="2400" dirty="0" smtClean="0"/>
              <a:t>And in other aspects; </a:t>
            </a:r>
            <a:r>
              <a:rPr lang="en-US" sz="2400" u="sng" dirty="0" smtClean="0">
                <a:effectLst>
                  <a:outerShdw blurRad="38100" dist="38100" dir="2700000" algn="tl">
                    <a:srgbClr val="000000">
                      <a:alpha val="43137"/>
                    </a:srgbClr>
                  </a:outerShdw>
                </a:effectLst>
              </a:rPr>
              <a:t>depending upon</a:t>
            </a:r>
            <a:r>
              <a:rPr lang="en-US" sz="2400" dirty="0" smtClean="0"/>
              <a:t> their </a:t>
            </a:r>
            <a:r>
              <a:rPr lang="en-US" sz="2400" b="1" dirty="0" smtClean="0">
                <a:solidFill>
                  <a:schemeClr val="accent6">
                    <a:lumMod val="75000"/>
                  </a:schemeClr>
                </a:solidFill>
              </a:rPr>
              <a:t>intended use and method of manufacture.</a:t>
            </a:r>
            <a:endParaRPr lang="en-US" sz="2400" b="1" dirty="0">
              <a:solidFill>
                <a:schemeClr val="accent6">
                  <a:lumMod val="75000"/>
                </a:schemeClr>
              </a:solidFill>
            </a:endParaRPr>
          </a:p>
        </p:txBody>
      </p:sp>
    </p:spTree>
    <p:extLst>
      <p:ext uri="{BB962C8B-B14F-4D97-AF65-F5344CB8AC3E}">
        <p14:creationId xmlns:p14="http://schemas.microsoft.com/office/powerpoint/2010/main" val="2819563188"/>
      </p:ext>
    </p:extLst>
  </p:cSld>
  <p:clrMapOvr>
    <a:masterClrMapping/>
  </p:clrMapOvr>
  <p:transition spd="slow"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81000"/>
            <a:ext cx="8229600" cy="1143000"/>
          </a:xfrm>
        </p:spPr>
        <p:style>
          <a:lnRef idx="3">
            <a:schemeClr val="lt1"/>
          </a:lnRef>
          <a:fillRef idx="1">
            <a:schemeClr val="accent3"/>
          </a:fillRef>
          <a:effectRef idx="1">
            <a:schemeClr val="accent3"/>
          </a:effectRef>
          <a:fontRef idx="minor">
            <a:schemeClr val="lt1"/>
          </a:fontRef>
        </p:style>
        <p:txBody>
          <a:bodyPr/>
          <a:lstStyle/>
          <a:p>
            <a:pPr algn="ctr"/>
            <a:r>
              <a:rPr lang="en-US" altLang="en-US" b="1" dirty="0" smtClean="0">
                <a:solidFill>
                  <a:srgbClr val="FF0000"/>
                </a:solidFill>
              </a:rPr>
              <a:t>Ingredients used in tablets</a:t>
            </a:r>
          </a:p>
        </p:txBody>
      </p:sp>
      <p:sp>
        <p:nvSpPr>
          <p:cNvPr id="3" name="Content Placeholder 2"/>
          <p:cNvSpPr>
            <a:spLocks noGrp="1"/>
          </p:cNvSpPr>
          <p:nvPr>
            <p:ph sz="half" idx="1"/>
          </p:nvPr>
        </p:nvSpPr>
        <p:spPr>
          <a:xfrm>
            <a:off x="228600" y="1600200"/>
            <a:ext cx="8001000" cy="5105400"/>
          </a:xfrm>
        </p:spPr>
        <p:txBody>
          <a:bodyPr>
            <a:normAutofit fontScale="62500" lnSpcReduction="20000"/>
          </a:bodyPr>
          <a:lstStyle/>
          <a:p>
            <a:pPr marL="274320" indent="-274320" fontAlgn="auto">
              <a:spcAft>
                <a:spcPts val="0"/>
              </a:spcAft>
              <a:buClr>
                <a:schemeClr val="accent3"/>
              </a:buClr>
              <a:buFont typeface="Wingdings 2"/>
              <a:buChar char=""/>
              <a:defRPr/>
            </a:pPr>
            <a:r>
              <a:rPr lang="en-US" b="1" dirty="0" smtClean="0">
                <a:solidFill>
                  <a:srgbClr val="FF0000"/>
                </a:solidFill>
              </a:rPr>
              <a:t>Drugs</a:t>
            </a:r>
          </a:p>
          <a:p>
            <a:pPr marL="274320" indent="-274320" algn="just" fontAlgn="auto">
              <a:spcAft>
                <a:spcPts val="0"/>
              </a:spcAft>
              <a:buClr>
                <a:schemeClr val="accent3"/>
              </a:buClr>
              <a:buFont typeface="Wingdings 2"/>
              <a:buChar char=""/>
              <a:defRPr/>
            </a:pPr>
            <a:r>
              <a:rPr lang="en-US" b="1" dirty="0" smtClean="0">
                <a:solidFill>
                  <a:srgbClr val="00B050"/>
                </a:solidFill>
              </a:rPr>
              <a:t>Fillers or diluents (bulking agent)</a:t>
            </a:r>
          </a:p>
          <a:p>
            <a:pPr marL="640080" lvl="1" indent="-246888" algn="just" fontAlgn="auto">
              <a:spcAft>
                <a:spcPts val="0"/>
              </a:spcAft>
              <a:buFont typeface="Wingdings 2"/>
              <a:buChar char=""/>
              <a:defRPr/>
            </a:pPr>
            <a:r>
              <a:rPr lang="en-US" sz="2600" b="1" dirty="0" smtClean="0"/>
              <a:t>To make a reasonably sized tablet </a:t>
            </a:r>
            <a:r>
              <a:rPr lang="en-US" sz="2600" b="1" dirty="0" smtClean="0">
                <a:solidFill>
                  <a:srgbClr val="0070C0"/>
                </a:solidFill>
              </a:rPr>
              <a:t>e.g. Starch, lactose</a:t>
            </a:r>
          </a:p>
          <a:p>
            <a:pPr marL="393192" lvl="1" indent="0" algn="just" fontAlgn="auto">
              <a:spcAft>
                <a:spcPts val="0"/>
              </a:spcAft>
              <a:buNone/>
              <a:defRPr/>
            </a:pPr>
            <a:endParaRPr lang="en-US" sz="2600"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Binders: </a:t>
            </a:r>
          </a:p>
          <a:p>
            <a:pPr marL="571500" lvl="1" indent="-274320" algn="just">
              <a:buFont typeface="Wingdings 2"/>
              <a:buChar char=""/>
              <a:defRPr/>
            </a:pPr>
            <a:r>
              <a:rPr lang="en-US" sz="2600" b="1" dirty="0" smtClean="0"/>
              <a:t>To promote adhesion of particles of formulation and enable granulation also maintenance of integrity of final tablet </a:t>
            </a:r>
            <a:r>
              <a:rPr lang="en-US" sz="2600" b="1" dirty="0" smtClean="0">
                <a:solidFill>
                  <a:srgbClr val="0070C0"/>
                </a:solidFill>
              </a:rPr>
              <a:t>e.g. PVP, </a:t>
            </a:r>
            <a:r>
              <a:rPr lang="en-US" sz="2600" b="1" dirty="0" smtClean="0">
                <a:solidFill>
                  <a:srgbClr val="0070C0"/>
                </a:solidFill>
              </a:rPr>
              <a:t>acacia mucilage, </a:t>
            </a:r>
            <a:r>
              <a:rPr lang="en-US" sz="2600" b="1" dirty="0" smtClean="0">
                <a:solidFill>
                  <a:srgbClr val="0070C0"/>
                </a:solidFill>
              </a:rPr>
              <a:t>starch </a:t>
            </a:r>
            <a:r>
              <a:rPr lang="en-US" sz="2600" b="1" dirty="0" smtClean="0">
                <a:solidFill>
                  <a:srgbClr val="0070C0"/>
                </a:solidFill>
              </a:rPr>
              <a:t>paste</a:t>
            </a:r>
            <a:endParaRPr lang="en-US" sz="2600" b="1" dirty="0" smtClean="0">
              <a:solidFill>
                <a:srgbClr val="0070C0"/>
              </a:solidFill>
            </a:endParaRPr>
          </a:p>
          <a:p>
            <a:pPr marL="96012" indent="0" algn="just">
              <a:buNone/>
              <a:defRPr/>
            </a:pPr>
            <a:r>
              <a:rPr lang="en-US" sz="2600" b="1" dirty="0" smtClean="0"/>
              <a:t>Binders may be added as:</a:t>
            </a:r>
          </a:p>
          <a:p>
            <a:pPr marL="438912" indent="-342900" algn="just">
              <a:buFont typeface="Wingdings" pitchFamily="2" charset="2"/>
              <a:buChar char="q"/>
              <a:defRPr/>
            </a:pPr>
            <a:r>
              <a:rPr lang="en-US" sz="2600" b="1" dirty="0" smtClean="0"/>
              <a:t>Dry powder in dry granulation </a:t>
            </a:r>
          </a:p>
          <a:p>
            <a:pPr marL="438912" indent="-342900" algn="just">
              <a:buFont typeface="Wingdings" pitchFamily="2" charset="2"/>
              <a:buChar char="q"/>
              <a:defRPr/>
            </a:pPr>
            <a:r>
              <a:rPr lang="en-US" sz="2600" b="1" dirty="0" smtClean="0"/>
              <a:t>Solution in wet granulation</a:t>
            </a:r>
          </a:p>
          <a:p>
            <a:pPr marL="96012" indent="0" algn="just">
              <a:buNone/>
              <a:defRPr/>
            </a:pPr>
            <a:endParaRPr lang="en-US" b="1" dirty="0" smtClean="0"/>
          </a:p>
          <a:p>
            <a:pPr marL="274320" indent="-274320" algn="just" fontAlgn="auto">
              <a:spcAft>
                <a:spcPts val="0"/>
              </a:spcAft>
              <a:buClr>
                <a:schemeClr val="accent3"/>
              </a:buClr>
              <a:buFont typeface="Wingdings 2"/>
              <a:buChar char=""/>
              <a:defRPr/>
            </a:pPr>
            <a:r>
              <a:rPr lang="en-US" b="1" dirty="0" smtClean="0">
                <a:solidFill>
                  <a:srgbClr val="00B050"/>
                </a:solidFill>
              </a:rPr>
              <a:t>Disintegrants</a:t>
            </a:r>
          </a:p>
          <a:p>
            <a:pPr marL="640080" lvl="1" indent="-246888" algn="just" fontAlgn="auto">
              <a:spcAft>
                <a:spcPts val="0"/>
              </a:spcAft>
              <a:buFont typeface="Wingdings 2"/>
              <a:buChar char=""/>
              <a:defRPr/>
            </a:pPr>
            <a:r>
              <a:rPr lang="en-US" sz="2600" b="1" dirty="0" smtClean="0"/>
              <a:t>To promote breakup of the tablets into small particles</a:t>
            </a:r>
          </a:p>
          <a:p>
            <a:pPr marL="640080" lvl="1" indent="-246888" algn="just" fontAlgn="auto">
              <a:spcAft>
                <a:spcPts val="0"/>
              </a:spcAft>
              <a:buFont typeface="Wingdings 2"/>
              <a:buChar char=""/>
              <a:defRPr/>
            </a:pPr>
            <a:r>
              <a:rPr lang="en-US" sz="2600" b="1" dirty="0" smtClean="0"/>
              <a:t>To promote rapid release of the drug and thus rapid availability.</a:t>
            </a:r>
          </a:p>
          <a:p>
            <a:pPr marL="96012" indent="0" algn="just">
              <a:buNone/>
              <a:defRPr/>
            </a:pPr>
            <a:r>
              <a:rPr lang="en-US" sz="2600" b="1" dirty="0" smtClean="0">
                <a:solidFill>
                  <a:srgbClr val="0070C0"/>
                </a:solidFill>
              </a:rPr>
              <a:t>e.g. Starch, cellulose derivatives and avicel pH 101, 102</a:t>
            </a:r>
            <a:r>
              <a:rPr lang="en-US" sz="2600" b="1" dirty="0" smtClean="0"/>
              <a:t> (absorb water and swell thus increase the internal pressure of tablet then rupture of tablet into small granules).</a:t>
            </a:r>
          </a:p>
          <a:p>
            <a:pPr marL="393192" lvl="1" indent="0" algn="just" fontAlgn="auto">
              <a:spcAft>
                <a:spcPts val="0"/>
              </a:spcAft>
              <a:buNone/>
              <a:defRPr/>
            </a:pPr>
            <a:endParaRPr lang="en-US" b="1" dirty="0" smtClean="0"/>
          </a:p>
          <a:p>
            <a:pPr marL="274320" indent="-274320" algn="just" fontAlgn="auto">
              <a:spcAft>
                <a:spcPts val="0"/>
              </a:spcAft>
              <a:buClr>
                <a:schemeClr val="accent3"/>
              </a:buClr>
              <a:buFont typeface="Wingdings 2"/>
              <a:buChar char=""/>
              <a:defRPr/>
            </a:pPr>
            <a:r>
              <a:rPr lang="en-US" b="1" dirty="0" smtClean="0">
                <a:solidFill>
                  <a:srgbClr val="00B050"/>
                </a:solidFill>
              </a:rPr>
              <a:t>Lubricants </a:t>
            </a:r>
            <a:r>
              <a:rPr lang="en-US" b="1" dirty="0" smtClean="0">
                <a:solidFill>
                  <a:srgbClr val="00B050"/>
                </a:solidFill>
              </a:rPr>
              <a:t>&amp; anti- </a:t>
            </a:r>
            <a:r>
              <a:rPr lang="en-US" b="1" dirty="0" err="1" smtClean="0">
                <a:solidFill>
                  <a:srgbClr val="00B050"/>
                </a:solidFill>
              </a:rPr>
              <a:t>adherants</a:t>
            </a:r>
            <a:endParaRPr lang="en-US" b="1" dirty="0" smtClean="0">
              <a:solidFill>
                <a:srgbClr val="00B050"/>
              </a:solidFill>
            </a:endParaRPr>
          </a:p>
          <a:p>
            <a:pPr marL="640080" lvl="1" indent="-246888" algn="just" fontAlgn="auto">
              <a:spcAft>
                <a:spcPts val="0"/>
              </a:spcAft>
              <a:buFont typeface="Wingdings 2"/>
              <a:buChar char=""/>
              <a:defRPr/>
            </a:pPr>
            <a:r>
              <a:rPr lang="en-US" sz="2600" b="1" dirty="0" smtClean="0"/>
              <a:t>To reduce the friction during tablet ejection between the walls of the tablet and the walls of the die cavity </a:t>
            </a:r>
            <a:r>
              <a:rPr lang="en-US" sz="2600" b="1" dirty="0" smtClean="0">
                <a:solidFill>
                  <a:srgbClr val="0070C0"/>
                </a:solidFill>
              </a:rPr>
              <a:t>e.g. Steric acid and its </a:t>
            </a:r>
            <a:r>
              <a:rPr lang="en-US" sz="2600" b="1" dirty="0" smtClean="0">
                <a:solidFill>
                  <a:srgbClr val="0070C0"/>
                </a:solidFill>
              </a:rPr>
              <a:t>derivatives, talc.</a:t>
            </a:r>
            <a:endParaRPr lang="en-US" sz="2600" b="1" dirty="0" smtClean="0">
              <a:solidFill>
                <a:srgbClr val="0070C0"/>
              </a:solidFill>
            </a:endParaRPr>
          </a:p>
        </p:txBody>
      </p:sp>
    </p:spTree>
    <p:extLst>
      <p:ext uri="{BB962C8B-B14F-4D97-AF65-F5344CB8AC3E}">
        <p14:creationId xmlns:p14="http://schemas.microsoft.com/office/powerpoint/2010/main" val="3297701938"/>
      </p:ext>
    </p:extLst>
  </p:cSld>
  <p:clrMapOvr>
    <a:masterClrMapping/>
  </p:clrMapOvr>
  <p:transition spd="slow"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1"/>
          </p:nvPr>
        </p:nvSpPr>
        <p:spPr>
          <a:xfrm>
            <a:off x="457200" y="457200"/>
            <a:ext cx="7543800" cy="6096000"/>
          </a:xfrm>
        </p:spPr>
        <p:txBody>
          <a:bodyPr>
            <a:normAutofit/>
          </a:bodyPr>
          <a:lstStyle/>
          <a:p>
            <a:pPr marL="274320" indent="-274320" fontAlgn="auto">
              <a:spcAft>
                <a:spcPts val="0"/>
              </a:spcAft>
              <a:buClr>
                <a:schemeClr val="accent3"/>
              </a:buClr>
              <a:buFont typeface="Wingdings 2"/>
              <a:buChar char=""/>
              <a:defRPr/>
            </a:pPr>
            <a:r>
              <a:rPr lang="en-US" b="1" dirty="0" smtClean="0">
                <a:solidFill>
                  <a:srgbClr val="00B050"/>
                </a:solidFill>
              </a:rPr>
              <a:t>Glidants</a:t>
            </a:r>
          </a:p>
          <a:p>
            <a:pPr marL="640080" lvl="1" indent="-246888" algn="just" fontAlgn="auto">
              <a:spcAft>
                <a:spcPts val="0"/>
              </a:spcAft>
              <a:buFont typeface="Wingdings 2"/>
              <a:buChar char=""/>
              <a:defRPr/>
            </a:pPr>
            <a:r>
              <a:rPr lang="en-US" sz="1800" b="1" dirty="0" smtClean="0"/>
              <a:t>Reducing friction between the particles</a:t>
            </a:r>
          </a:p>
          <a:p>
            <a:pPr marL="640080" lvl="1" indent="-246888" algn="just" fontAlgn="auto">
              <a:spcAft>
                <a:spcPts val="0"/>
              </a:spcAft>
              <a:buFont typeface="Wingdings 2"/>
              <a:buChar char=""/>
              <a:defRPr/>
            </a:pPr>
            <a:r>
              <a:rPr lang="en-US" sz="1800" b="1" dirty="0" smtClean="0"/>
              <a:t>To improve the flow properties of the </a:t>
            </a:r>
            <a:r>
              <a:rPr lang="en-US" sz="1800" b="1" dirty="0" smtClean="0"/>
              <a:t>powder mixture</a:t>
            </a:r>
            <a:endParaRPr lang="en-US" sz="1800" b="1" dirty="0" smtClean="0"/>
          </a:p>
          <a:p>
            <a:pPr marL="393192" lvl="1" indent="0" algn="just" fontAlgn="auto">
              <a:spcAft>
                <a:spcPts val="0"/>
              </a:spcAft>
              <a:buNone/>
              <a:defRPr/>
            </a:pPr>
            <a:r>
              <a:rPr lang="en-US" sz="1800" b="1" dirty="0" smtClean="0">
                <a:solidFill>
                  <a:srgbClr val="0070C0"/>
                </a:solidFill>
              </a:rPr>
              <a:t>e.g. Silica derivatives </a:t>
            </a:r>
          </a:p>
          <a:p>
            <a:pPr marL="274320" indent="-274320" algn="just" fontAlgn="auto">
              <a:spcAft>
                <a:spcPts val="0"/>
              </a:spcAft>
              <a:buClr>
                <a:schemeClr val="accent3"/>
              </a:buClr>
              <a:buFont typeface="Wingdings 2"/>
              <a:buChar char=""/>
              <a:defRPr/>
            </a:pPr>
            <a:r>
              <a:rPr lang="en-US" b="1" dirty="0" smtClean="0">
                <a:solidFill>
                  <a:srgbClr val="00B050"/>
                </a:solidFill>
              </a:rPr>
              <a:t>Dissolution</a:t>
            </a:r>
            <a:r>
              <a:rPr lang="en-US" b="1" dirty="0" smtClean="0"/>
              <a:t> </a:t>
            </a:r>
            <a:r>
              <a:rPr lang="en-US" sz="1800" b="1" dirty="0" smtClean="0"/>
              <a:t>(enhancers and retardants)</a:t>
            </a:r>
          </a:p>
          <a:p>
            <a:pPr marL="274320" indent="-274320" algn="just" fontAlgn="auto">
              <a:spcAft>
                <a:spcPts val="0"/>
              </a:spcAft>
              <a:buClr>
                <a:schemeClr val="accent3"/>
              </a:buClr>
              <a:buFont typeface="Wingdings 2"/>
              <a:buChar char=""/>
              <a:defRPr/>
            </a:pPr>
            <a:r>
              <a:rPr lang="en-US" b="1" dirty="0" smtClean="0">
                <a:solidFill>
                  <a:srgbClr val="00B050"/>
                </a:solidFill>
              </a:rPr>
              <a:t>Wetting agents: </a:t>
            </a:r>
            <a:r>
              <a:rPr lang="en-US" sz="1800" b="1" dirty="0" smtClean="0"/>
              <a:t>increase wettability by using surfactant like </a:t>
            </a:r>
            <a:r>
              <a:rPr lang="en-US" sz="1800" b="1" dirty="0" smtClean="0">
                <a:solidFill>
                  <a:srgbClr val="0070C0"/>
                </a:solidFill>
              </a:rPr>
              <a:t>SLS</a:t>
            </a:r>
            <a:endParaRPr lang="en-US"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Antioxidants </a:t>
            </a:r>
          </a:p>
          <a:p>
            <a:pPr marL="274320" indent="-274320" algn="just" fontAlgn="auto">
              <a:spcAft>
                <a:spcPts val="0"/>
              </a:spcAft>
              <a:buClr>
                <a:schemeClr val="accent3"/>
              </a:buClr>
              <a:buFont typeface="Wingdings 2"/>
              <a:buChar char=""/>
              <a:defRPr/>
            </a:pPr>
            <a:r>
              <a:rPr lang="en-US" b="1" dirty="0" smtClean="0">
                <a:solidFill>
                  <a:srgbClr val="00B050"/>
                </a:solidFill>
              </a:rPr>
              <a:t>Preservatives</a:t>
            </a:r>
          </a:p>
          <a:p>
            <a:pPr marL="274320" indent="-274320" algn="just" fontAlgn="auto">
              <a:spcAft>
                <a:spcPts val="0"/>
              </a:spcAft>
              <a:buClr>
                <a:schemeClr val="accent3"/>
              </a:buClr>
              <a:buFont typeface="Wingdings 2"/>
              <a:buChar char=""/>
              <a:defRPr/>
            </a:pPr>
            <a:r>
              <a:rPr lang="en-US" b="1" dirty="0" smtClean="0">
                <a:solidFill>
                  <a:srgbClr val="00B050"/>
                </a:solidFill>
              </a:rPr>
              <a:t>Coloring agents: </a:t>
            </a:r>
            <a:r>
              <a:rPr lang="en-US" sz="1800" b="1" dirty="0" smtClean="0"/>
              <a:t>improve appearance and distinguish products from each other.</a:t>
            </a:r>
            <a:endParaRPr lang="en-US" b="1" dirty="0" smtClean="0">
              <a:solidFill>
                <a:srgbClr val="00B05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Flavoring agents and sweetening agents: </a:t>
            </a:r>
            <a:r>
              <a:rPr lang="en-US" sz="1800" b="1" dirty="0" smtClean="0"/>
              <a:t>improve taste and flavor like lozenges and chewable tablets  </a:t>
            </a:r>
            <a:r>
              <a:rPr lang="en-US" sz="1800" b="1" dirty="0" smtClean="0">
                <a:solidFill>
                  <a:srgbClr val="0070C0"/>
                </a:solidFill>
              </a:rPr>
              <a:t>e.g. mannitol and artificial sweetener.</a:t>
            </a:r>
            <a:endParaRPr lang="th-TH" b="1" dirty="0" smtClean="0">
              <a:solidFill>
                <a:srgbClr val="0070C0"/>
              </a:solidFill>
            </a:endParaRPr>
          </a:p>
        </p:txBody>
      </p:sp>
    </p:spTree>
    <p:extLst>
      <p:ext uri="{BB962C8B-B14F-4D97-AF65-F5344CB8AC3E}">
        <p14:creationId xmlns:p14="http://schemas.microsoft.com/office/powerpoint/2010/main" val="2356969108"/>
      </p:ext>
    </p:extLst>
  </p:cSld>
  <p:clrMapOvr>
    <a:masterClrMapping/>
  </p:clrMapOvr>
  <p:transition spd="slow" advClick="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Tablet compression machine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5352205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001596"/>
      </p:ext>
    </p:extLst>
  </p:cSld>
  <p:clrMapOvr>
    <a:masterClrMapping/>
  </p:clrMapOvr>
  <p:transition spd="slow" advClick="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486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324600"/>
            <a:ext cx="1371600"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87653006"/>
      </p:ext>
    </p:extLst>
  </p:cSld>
  <p:clrMapOvr>
    <a:masterClrMapping/>
  </p:clrMapOvr>
  <p:transition spd="slow" advClick="0">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682734"/>
            <a:ext cx="1371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88284479"/>
      </p:ext>
    </p:extLst>
  </p:cSld>
  <p:clrMapOvr>
    <a:masterClrMapping/>
  </p:clrMapOvr>
  <p:transition spd="slow" advClick="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48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109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04850"/>
            <a:ext cx="7772400" cy="59055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altLang="en-US" dirty="0" smtClean="0"/>
              <a:t>Compression process</a:t>
            </a:r>
          </a:p>
        </p:txBody>
      </p:sp>
      <p:sp>
        <p:nvSpPr>
          <p:cNvPr id="3" name="Content Placeholder 2"/>
          <p:cNvSpPr>
            <a:spLocks noGrp="1"/>
          </p:cNvSpPr>
          <p:nvPr>
            <p:ph idx="1"/>
          </p:nvPr>
        </p:nvSpPr>
        <p:spPr>
          <a:xfrm>
            <a:off x="152400" y="1371601"/>
            <a:ext cx="8153400" cy="4953000"/>
          </a:xfrm>
        </p:spPr>
        <p:txBody>
          <a:bodyPr>
            <a:normAutofit/>
          </a:bodyPr>
          <a:lstStyle/>
          <a:p>
            <a:pPr marL="274320" indent="-274320"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Filling </a:t>
            </a:r>
          </a:p>
          <a:p>
            <a:pPr marL="640080" lvl="1" indent="-246888" algn="just" fontAlgn="auto">
              <a:spcAft>
                <a:spcPts val="0"/>
              </a:spcAft>
              <a:buFont typeface="Wingdings 2"/>
              <a:buChar char=""/>
              <a:defRPr/>
            </a:pPr>
            <a:r>
              <a:rPr lang="en-US" dirty="0" smtClean="0"/>
              <a:t>By gravitational flow of powder from hopper via the die table into die. The die is closed at its lower end by the lower punch.</a:t>
            </a:r>
          </a:p>
          <a:p>
            <a:pPr marL="274320" indent="-274320" algn="just"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Compression</a:t>
            </a:r>
            <a:r>
              <a:rPr lang="en-US" dirty="0" smtClean="0"/>
              <a:t> </a:t>
            </a:r>
          </a:p>
          <a:p>
            <a:pPr marL="640080" lvl="1" indent="-246888" algn="just" fontAlgn="auto">
              <a:spcAft>
                <a:spcPts val="0"/>
              </a:spcAft>
              <a:buFont typeface="Wingdings 2"/>
              <a:buChar char=""/>
              <a:defRPr/>
            </a:pPr>
            <a:r>
              <a:rPr lang="en-US" dirty="0" smtClean="0"/>
              <a:t>The upper punch descends and enters the die and the powder is compressed until a tablet is formed. </a:t>
            </a:r>
          </a:p>
          <a:p>
            <a:pPr marL="640080" lvl="1" indent="-246888" algn="just" fontAlgn="auto">
              <a:spcAft>
                <a:spcPts val="0"/>
              </a:spcAft>
              <a:buFont typeface="Wingdings 2"/>
              <a:buChar char=""/>
              <a:defRPr/>
            </a:pPr>
            <a:r>
              <a:rPr lang="en-US" dirty="0" smtClean="0"/>
              <a:t>During the compression phase, the lower punch can be stationary or can move upwards in the die.</a:t>
            </a:r>
          </a:p>
          <a:p>
            <a:pPr marL="640080" lvl="1" indent="-246888" algn="just" fontAlgn="auto">
              <a:spcAft>
                <a:spcPts val="0"/>
              </a:spcAft>
              <a:buFont typeface="Wingdings 2"/>
              <a:buChar char=""/>
              <a:defRPr/>
            </a:pPr>
            <a:r>
              <a:rPr lang="en-US" dirty="0" smtClean="0"/>
              <a:t>After maximum applied force is reached, the upper punch leaves the powder i.e. the decompressed phase.</a:t>
            </a:r>
          </a:p>
          <a:p>
            <a:pPr marL="274320" indent="-274320" algn="just"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Ejection</a:t>
            </a:r>
          </a:p>
          <a:p>
            <a:pPr marL="640080" lvl="1" indent="-246888" algn="just" fontAlgn="auto">
              <a:spcAft>
                <a:spcPts val="0"/>
              </a:spcAft>
              <a:buFont typeface="Wingdings 2"/>
              <a:buChar char=""/>
              <a:defRPr/>
            </a:pPr>
            <a:r>
              <a:rPr lang="en-US" dirty="0" smtClean="0"/>
              <a:t>During this phase, the lower punch rises until its tip reaches the level of the top of the die. The tablet is subsequently removed from the die and die table by a pushing device.</a:t>
            </a:r>
            <a:endParaRPr lang="th-TH" dirty="0" smtClean="0"/>
          </a:p>
        </p:txBody>
      </p:sp>
    </p:spTree>
    <p:extLst>
      <p:ext uri="{BB962C8B-B14F-4D97-AF65-F5344CB8AC3E}">
        <p14:creationId xmlns:p14="http://schemas.microsoft.com/office/powerpoint/2010/main" val="2669878097"/>
      </p:ext>
    </p:extLst>
  </p:cSld>
  <p:clrMapOvr>
    <a:masterClrMapping/>
  </p:clrMapOvr>
  <mc:AlternateContent xmlns:mc="http://schemas.openxmlformats.org/markup-compatibility/2006" xmlns:p14="http://schemas.microsoft.com/office/powerpoint/2010/main">
    <mc:Choice Requires="p14">
      <p:transition spd="slow" advClick="0">
        <p14:ripple/>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583</TotalTime>
  <Words>485</Words>
  <Application>Microsoft Office PowerPoint</Application>
  <PresentationFormat>On-screen Show (4:3)</PresentationFormat>
  <Paragraphs>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Tablet Dosage Form</vt:lpstr>
      <vt:lpstr>Tablets</vt:lpstr>
      <vt:lpstr>Ingredients used in tablets</vt:lpstr>
      <vt:lpstr>PowerPoint Presentation</vt:lpstr>
      <vt:lpstr>Tablet compression machine</vt:lpstr>
      <vt:lpstr>PowerPoint Presentation</vt:lpstr>
      <vt:lpstr>PowerPoint Presentation</vt:lpstr>
      <vt:lpstr>PowerPoint Presentation</vt:lpstr>
      <vt:lpstr>Compression process</vt:lpstr>
      <vt:lpstr>PowerPoint Presentation</vt:lpstr>
      <vt:lpstr>PowerPoint Presentation</vt:lpstr>
      <vt:lpstr>Tablet production methods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 Dosage Form</dc:title>
  <dc:creator>best</dc:creator>
  <cp:lastModifiedBy>User</cp:lastModifiedBy>
  <cp:revision>20</cp:revision>
  <dcterms:created xsi:type="dcterms:W3CDTF">2006-08-16T00:00:00Z</dcterms:created>
  <dcterms:modified xsi:type="dcterms:W3CDTF">2019-09-28T16:28:30Z</dcterms:modified>
</cp:coreProperties>
</file>