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4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9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48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CC568-4505-480C-AA31-3C4C4DAA8CD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68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8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6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1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3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9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6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4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D6809-5B2A-4F77-8F2D-D25846EC150E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3875-E3C5-4E94-A6F6-916812B08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6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277813"/>
            <a:ext cx="7200900" cy="487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/>
              <a:t>Column Chromatography (CC)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052513"/>
            <a:ext cx="8435975" cy="5078412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This includes chromatographic methods in which: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The stationary phase is packed into a column.  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The mobile phase is a moving liquid or gas.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 dirty="0" smtClean="0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According to the mechanism of separation of solutes, five major types of CC are distinguished. Usually, one mechanism predominates but does not exclude the others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4516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3622618" y="139870"/>
            <a:ext cx="539602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  <a:cs typeface="Times New Roman" panose="02020603050405020304" pitchFamily="18" charset="0"/>
              </a:rPr>
              <a:t>Factors affecting solutes separation in CC</a:t>
            </a:r>
            <a:endParaRPr lang="en-US" altLang="en-US" sz="2000" b="1">
              <a:latin typeface="Arial" panose="020B0604020202020204" pitchFamily="34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  <a:cs typeface="Times New Roman" panose="02020603050405020304" pitchFamily="18" charset="0"/>
              </a:rPr>
              <a:t>( Factors affecting column efficiency)</a:t>
            </a:r>
            <a:endParaRPr lang="en-US" altLang="en-US" sz="2000" b="1">
              <a:latin typeface="Arial" panose="020B0604020202020204" pitchFamily="34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  <p:graphicFrame>
        <p:nvGraphicFramePr>
          <p:cNvPr id="164997" name="Group 133"/>
          <p:cNvGraphicFramePr>
            <a:graphicFrameLocks noGrp="1"/>
          </p:cNvGraphicFramePr>
          <p:nvPr/>
        </p:nvGraphicFramePr>
        <p:xfrm>
          <a:off x="1524001" y="908050"/>
          <a:ext cx="8640763" cy="5303838"/>
        </p:xfrm>
        <a:graphic>
          <a:graphicData uri="http://schemas.openxmlformats.org/drawingml/2006/table">
            <a:tbl>
              <a:tblPr rtl="1"/>
              <a:tblGrid>
                <a:gridCol w="5437188"/>
                <a:gridCol w="3203575"/>
              </a:tblGrid>
              <a:tr h="3657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Effect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Factor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Decrease of size improves separation (but very small particles need high pressure).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Particle size of solid stationary phase (or of support)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Efficiency increases as ratio length / width increases.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Column dimensions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5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uniform packing  results in irregular movement of solutes through column  &amp; less uniform zone formation, (i.e. band broadning or tailing).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Uniformity of packing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 in column temperature results in speed of elution but does not improve separation (tailing).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Column temperature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5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Solvents should be of low viscosity (to give efficient resolution) &amp; high volatility (to get rapid recovery of the substances).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Eluting solvent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Uniform &amp; low  flow rate gives better resolution.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Solvent flow rate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Discontinuous  flow disturbs resolution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Continuity of flow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Deactivation of adsorbent decreases separation.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Condition of adsorbent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Substances of high concentration move slowly.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Concentration of solutes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10" name="Rectangle 128"/>
          <p:cNvSpPr>
            <a:spLocks noChangeArrowheads="1"/>
          </p:cNvSpPr>
          <p:nvPr/>
        </p:nvSpPr>
        <p:spPr bwMode="auto">
          <a:xfrm>
            <a:off x="10483270" y="55573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Adsorption Column Chromatography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/>
              <a:t>Adsorbents:</a:t>
            </a:r>
            <a:endParaRPr lang="en-US" sz="2400" dirty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The most common are </a:t>
            </a:r>
            <a:r>
              <a:rPr lang="en-US" sz="2400" b="1" dirty="0"/>
              <a:t>Alumina </a:t>
            </a:r>
            <a:r>
              <a:rPr lang="en-US" sz="2400" dirty="0"/>
              <a:t>&amp; </a:t>
            </a:r>
            <a:r>
              <a:rPr lang="en-US" sz="2400" b="1" dirty="0"/>
              <a:t>Silica gel</a:t>
            </a:r>
            <a:r>
              <a:rPr lang="en-US" sz="2400" dirty="0"/>
              <a:t> in which the </a:t>
            </a:r>
            <a:r>
              <a:rPr lang="en-US" sz="2400" b="1" dirty="0"/>
              <a:t>interactions</a:t>
            </a:r>
            <a:r>
              <a:rPr lang="en-US" sz="2400" dirty="0"/>
              <a:t> with solute molecules is </a:t>
            </a:r>
            <a:r>
              <a:rPr lang="en-US" sz="2400" b="1" dirty="0"/>
              <a:t>due to OH groups present</a:t>
            </a:r>
            <a:r>
              <a:rPr lang="en-US" sz="2400" dirty="0"/>
              <a:t> </a:t>
            </a:r>
            <a:r>
              <a:rPr lang="en-US" sz="2400" b="1" dirty="0"/>
              <a:t>on their surface</a:t>
            </a:r>
            <a:r>
              <a:rPr lang="en-US" sz="2400" dirty="0"/>
              <a:t>.</a:t>
            </a:r>
            <a:endParaRPr lang="en-US" sz="2400" b="1" dirty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/>
              <a:t>More polar molecules</a:t>
            </a:r>
            <a:r>
              <a:rPr lang="en-US" sz="2400" dirty="0"/>
              <a:t> are </a:t>
            </a:r>
            <a:r>
              <a:rPr lang="en-US" sz="2400" b="1" dirty="0"/>
              <a:t>adsorbed more</a:t>
            </a:r>
            <a:r>
              <a:rPr lang="en-US" sz="2400" dirty="0"/>
              <a:t> </a:t>
            </a:r>
            <a:r>
              <a:rPr lang="en-US" sz="2400" b="1" dirty="0"/>
              <a:t>strongly </a:t>
            </a:r>
            <a:r>
              <a:rPr lang="en-US" sz="2400" dirty="0"/>
              <a:t>&amp; thus, will </a:t>
            </a:r>
            <a:r>
              <a:rPr lang="en-US" sz="2400" b="1" dirty="0"/>
              <a:t>elute more slowly</a:t>
            </a:r>
            <a:r>
              <a:rPr lang="en-US" sz="2400" dirty="0"/>
              <a:t> 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Strength of adsorption of polar groups (solutes) on polar support is in the following order:</a:t>
            </a:r>
            <a:endParaRPr lang="en-US" sz="2400" b="1" dirty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/>
              <a:t>-C=C-  &lt; O-CH3 &lt; -COOR &lt;  &gt;C = O &lt; -CHO  &lt; -NH2  &lt; -OH   &lt; -COOH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/>
              <a:t>Olefins &lt; Ethers &lt; Esters &lt; Lactones &lt; Aldehydes &lt; Amines &lt; Phenols &lt; Acids.</a:t>
            </a:r>
          </a:p>
        </p:txBody>
      </p:sp>
    </p:spTree>
    <p:extLst>
      <p:ext uri="{BB962C8B-B14F-4D97-AF65-F5344CB8AC3E}">
        <p14:creationId xmlns:p14="http://schemas.microsoft.com/office/powerpoint/2010/main" val="420715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4511675" y="-32653"/>
            <a:ext cx="40788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Times New Roman" panose="02020603050405020304" pitchFamily="18" charset="0"/>
              </a:rPr>
              <a:t>Different Types of chromatography</a:t>
            </a:r>
            <a:endParaRPr lang="en-US" altLang="en-US" sz="1800" b="1">
              <a:latin typeface="Arial" panose="020B0604020202020204" pitchFamily="34" charset="0"/>
            </a:endParaRP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graphicFrame>
        <p:nvGraphicFramePr>
          <p:cNvPr id="159911" name="Group 167"/>
          <p:cNvGraphicFramePr>
            <a:graphicFrameLocks noGrp="1"/>
          </p:cNvGraphicFramePr>
          <p:nvPr/>
        </p:nvGraphicFramePr>
        <p:xfrm>
          <a:off x="1524001" y="404813"/>
          <a:ext cx="8964613" cy="6648750"/>
        </p:xfrm>
        <a:graphic>
          <a:graphicData uri="http://schemas.openxmlformats.org/drawingml/2006/table">
            <a:tbl>
              <a:tblPr rtl="1"/>
              <a:tblGrid>
                <a:gridCol w="3408363"/>
                <a:gridCol w="1617662"/>
                <a:gridCol w="1790700"/>
                <a:gridCol w="2147888"/>
              </a:tblGrid>
              <a:tr h="33958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Mechanism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Mobile phase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Stationary phase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 or type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8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Solutes move at different rates according to the forces of attraction to the stationary phase.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 or gas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 that attracts the solutes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Adsorption Chromatography (CC)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1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Solutes equilibrate between the 2 phases according to their partition coefficients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 or gas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Thin film of liquid formed on the surface of a solid inert support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Partition Chromatography (Paper &amp; TLC)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19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Solute ions of charge opposite to the fixed ions are attracted to the resin by electrostatic forces &amp; replace the mobile counterions.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 containing electrolytes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 resin that  carries fixed ions &amp; mobile couterions of opposite charge attached by covalent bonds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Ion Exchange Chromatography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19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Molecules separate according to their size: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Smaller molecules enter the pores of the gel, and need a larger volume of eluent.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Larger molecules pass through the column at a faster rate.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Porous gel with no attractive action on solute molecules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Molecular Exclusion Chromatography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8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Special kind of solute  molecules interact  with those immobilized on the stationary phase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 or gas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 on which specific molecules are immobilized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Affinity Chromatography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20" name="Rectangle 160"/>
          <p:cNvSpPr>
            <a:spLocks noChangeArrowheads="1"/>
          </p:cNvSpPr>
          <p:nvPr/>
        </p:nvSpPr>
        <p:spPr bwMode="auto">
          <a:xfrm>
            <a:off x="10483270" y="55398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3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Column Chromatography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00225" y="2209800"/>
            <a:ext cx="3143250" cy="37401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Column chromatography</a:t>
            </a:r>
          </a:p>
          <a:p>
            <a:pPr lvl="1"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Stationary phase is held in a narrow tube through which the mobile phase is forced under pressure or under the effect of gravity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/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159376" y="1976438"/>
          <a:ext cx="5407025" cy="472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3" imgW="7104762" imgH="6211167" progId="Paint.Picture">
                  <p:embed/>
                </p:oleObj>
              </mc:Choice>
              <mc:Fallback>
                <p:oleObj name="Bitmap Image" r:id="rId3" imgW="7104762" imgH="621116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6" y="1976438"/>
                        <a:ext cx="5407025" cy="472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673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2" name="Group 2"/>
          <p:cNvGraphicFramePr>
            <a:graphicFrameLocks noGrp="1"/>
          </p:cNvGraphicFramePr>
          <p:nvPr/>
        </p:nvGraphicFramePr>
        <p:xfrm>
          <a:off x="1992314" y="260351"/>
          <a:ext cx="8351837" cy="6264277"/>
        </p:xfrm>
        <a:graphic>
          <a:graphicData uri="http://schemas.openxmlformats.org/drawingml/2006/table">
            <a:tbl>
              <a:tblPr rtl="1"/>
              <a:tblGrid>
                <a:gridCol w="6621462"/>
                <a:gridCol w="1730375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Definition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Mobile liquid phase with no affinity to the stationary phase (i.e. inert towards it) &amp; no effect on solutes.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Solvent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liquid with  more affinity to the stationary phase than the solvent but less than solutes and just capable to move them through the column.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Developer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liquid that passes out of the column.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Effluent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liquid that has lesser affinity to the stationary phase than solutes but is capable to move them out of the column.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Eluent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Fraction of eluent containing a required specific substance.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Eluate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(or retardation volume): Volume of mobile phase that passes out of the column, before elution of a specific substance.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Retention volume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(V</a:t>
                      </a:r>
                      <a:r>
                        <a:rPr kumimoji="0" lang="en-US" sz="20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6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277813"/>
            <a:ext cx="7704138" cy="774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/>
              <a:t>Open Column Chromatography</a:t>
            </a:r>
            <a:br>
              <a:rPr lang="en-US" sz="3200"/>
            </a:br>
            <a:r>
              <a:rPr lang="en-US" sz="3200"/>
              <a:t>(Traditional column chromatography)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Traditional column chromatography is characterized by addition of </a:t>
            </a:r>
            <a:r>
              <a:rPr lang="en-US" b="1" smtClean="0"/>
              <a:t>mobile phase</a:t>
            </a:r>
            <a:r>
              <a:rPr lang="en-US" smtClean="0"/>
              <a:t> under </a:t>
            </a:r>
            <a:r>
              <a:rPr lang="en-US" b="1" smtClean="0"/>
              <a:t>atmospheric pressure</a:t>
            </a:r>
            <a:r>
              <a:rPr lang="en-US" smtClean="0"/>
              <a:t> and the </a:t>
            </a:r>
            <a:r>
              <a:rPr lang="en-US" b="1" smtClean="0"/>
              <a:t>stationary phase</a:t>
            </a:r>
            <a:r>
              <a:rPr lang="en-US" smtClean="0"/>
              <a:t> is </a:t>
            </a:r>
            <a:r>
              <a:rPr lang="en-US" b="1" smtClean="0"/>
              <a:t>packed in a glass column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454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Packing &amp; operating the column</a:t>
            </a:r>
            <a:br>
              <a:rPr lang="en-US" sz="3200"/>
            </a:br>
            <a:r>
              <a:rPr lang="en-US" sz="3200"/>
              <a:t>1- Packing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The selection of the method of packing </a:t>
            </a:r>
            <a:r>
              <a:rPr lang="en-US" b="1" smtClean="0"/>
              <a:t>depends </a:t>
            </a:r>
            <a:r>
              <a:rPr lang="en-US" smtClean="0"/>
              <a:t>mainly </a:t>
            </a:r>
            <a:r>
              <a:rPr lang="en-US" b="1" smtClean="0"/>
              <a:t>on the</a:t>
            </a:r>
            <a:r>
              <a:rPr lang="en-US" smtClean="0"/>
              <a:t> </a:t>
            </a:r>
            <a:r>
              <a:rPr lang="en-US" b="1" smtClean="0"/>
              <a:t>density of the solid</a:t>
            </a:r>
            <a:r>
              <a:rPr lang="en-US" smtClean="0"/>
              <a:t>.Techniques used are the  </a:t>
            </a:r>
            <a:r>
              <a:rPr lang="en-US" b="1" smtClean="0"/>
              <a:t>wet</a:t>
            </a:r>
            <a:r>
              <a:rPr lang="en-US" smtClean="0"/>
              <a:t>, </a:t>
            </a:r>
            <a:r>
              <a:rPr lang="en-US" b="1" smtClean="0"/>
              <a:t>dry</a:t>
            </a:r>
            <a:r>
              <a:rPr lang="en-US" smtClean="0"/>
              <a:t> &amp; </a:t>
            </a:r>
            <a:r>
              <a:rPr lang="en-US" b="1" smtClean="0"/>
              <a:t>slurry</a:t>
            </a:r>
            <a:r>
              <a:rPr lang="en-US" smtClean="0"/>
              <a:t> methods. 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In all cases  </a:t>
            </a:r>
            <a:r>
              <a:rPr lang="en-US" b="1" smtClean="0"/>
              <a:t>avoid inclusion of air bubbles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85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2- Sample Application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endParaRPr lang="en-US" dirty="0" smtClean="0"/>
          </a:p>
          <a:p>
            <a:pPr marL="609600" indent="-609600">
              <a:buNone/>
              <a:defRPr/>
            </a:pPr>
            <a:r>
              <a:rPr lang="en-US" dirty="0" smtClean="0"/>
              <a:t>Apply </a:t>
            </a:r>
            <a:r>
              <a:rPr lang="en-US" b="1" dirty="0" smtClean="0"/>
              <a:t>evenly &amp; in a concentrated solution</a:t>
            </a:r>
            <a:r>
              <a:rPr lang="en-US" dirty="0" smtClean="0"/>
              <a:t> to the top of the column which is protected from disturbance (e.g. add glass wool or filter paper).</a:t>
            </a:r>
          </a:p>
        </p:txBody>
      </p:sp>
    </p:spTree>
    <p:extLst>
      <p:ext uri="{BB962C8B-B14F-4D97-AF65-F5344CB8AC3E}">
        <p14:creationId xmlns:p14="http://schemas.microsoft.com/office/powerpoint/2010/main" val="219481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867" name="Group 51"/>
          <p:cNvGraphicFramePr>
            <a:graphicFrameLocks noGrp="1"/>
          </p:cNvGraphicFramePr>
          <p:nvPr/>
        </p:nvGraphicFramePr>
        <p:xfrm>
          <a:off x="2424114" y="981076"/>
          <a:ext cx="7559675" cy="4968875"/>
        </p:xfrm>
        <a:graphic>
          <a:graphicData uri="http://schemas.openxmlformats.org/drawingml/2006/table">
            <a:tbl>
              <a:tblPr rtl="1"/>
              <a:tblGrid>
                <a:gridCol w="5545138"/>
                <a:gridCol w="2014537"/>
              </a:tblGrid>
              <a:tr h="623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Procedure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Addition of solvent mixture of fixed composition during the whole process.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Isocratic elution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9387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Continuous or linear elution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in which there is  continuous change in the composition of the mobile phase over a period of time (e.g. polarity, pH or ionic strength).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Gradient elution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2137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Step wise or fractional elution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in which the change is not continuous i.e. a sudden change in the composition of the mobile phase is  followed by a period where the mobile phase is held constant.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242" name="Rectangle 52"/>
          <p:cNvSpPr>
            <a:spLocks noChangeArrowheads="1"/>
          </p:cNvSpPr>
          <p:nvPr/>
        </p:nvSpPr>
        <p:spPr bwMode="auto">
          <a:xfrm>
            <a:off x="4440238" y="260350"/>
            <a:ext cx="340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Low" eaLnBrk="1" hangingPunct="1">
              <a:spcBef>
                <a:spcPct val="0"/>
              </a:spcBef>
              <a:buClrTx/>
              <a:buSzPct val="100000"/>
              <a:buFontTx/>
              <a:buAutoNum type="arabicPeriod"/>
            </a:pPr>
            <a:r>
              <a:rPr lang="en-US" altLang="en-US" sz="2400" b="1"/>
              <a:t>Elution techniques</a:t>
            </a:r>
          </a:p>
        </p:txBody>
      </p:sp>
    </p:spTree>
    <p:extLst>
      <p:ext uri="{BB962C8B-B14F-4D97-AF65-F5344CB8AC3E}">
        <p14:creationId xmlns:p14="http://schemas.microsoft.com/office/powerpoint/2010/main" val="39562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0" y="277814"/>
            <a:ext cx="7056438" cy="414337"/>
          </a:xfrm>
        </p:spPr>
        <p:txBody>
          <a:bodyPr>
            <a:normAutofit fontScale="90000"/>
          </a:bodyPr>
          <a:lstStyle/>
          <a:p>
            <a:pPr marL="838200" indent="-838200">
              <a:defRPr/>
            </a:pPr>
            <a:r>
              <a:rPr lang="en-US" sz="3200"/>
              <a:t>4- Detection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125539"/>
            <a:ext cx="8218487" cy="5005387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On-column detection</a:t>
            </a:r>
            <a:r>
              <a:rPr lang="en-US" dirty="0" smtClean="0"/>
              <a:t> for </a:t>
            </a:r>
            <a:r>
              <a:rPr lang="en-US" b="1" dirty="0" smtClean="0"/>
              <a:t>colored</a:t>
            </a:r>
            <a:r>
              <a:rPr lang="en-US" dirty="0" smtClean="0"/>
              <a:t> or </a:t>
            </a:r>
            <a:r>
              <a:rPr lang="en-US" b="1" dirty="0" smtClean="0"/>
              <a:t>fluorescent </a:t>
            </a:r>
            <a:r>
              <a:rPr lang="en-US" dirty="0" smtClean="0"/>
              <a:t>compounds directly after developing the chromatogram.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 dirty="0" smtClean="0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Monitoring of eluted fractions </a:t>
            </a:r>
            <a:r>
              <a:rPr lang="en-US" dirty="0" smtClean="0"/>
              <a:t>(PC or TLC).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 dirty="0" smtClean="0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Using special detectors</a:t>
            </a:r>
            <a:r>
              <a:rPr lang="en-US" dirty="0" smtClean="0"/>
              <a:t> connected to the column such as refractive index, UV detectors, </a:t>
            </a:r>
            <a:r>
              <a:rPr lang="en-US" dirty="0" err="1" smtClean="0"/>
              <a:t>etc</a:t>
            </a:r>
            <a:r>
              <a:rPr lang="en-US" dirty="0" smtClean="0">
                <a:latin typeface="Arial"/>
              </a:rPr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992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Microsoft Office PowerPoint</Application>
  <PresentationFormat>Widescreen</PresentationFormat>
  <Paragraphs>102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Bitmap Image</vt:lpstr>
      <vt:lpstr>Column Chromatography (CC)</vt:lpstr>
      <vt:lpstr>PowerPoint Presentation</vt:lpstr>
      <vt:lpstr>Column Chromatography</vt:lpstr>
      <vt:lpstr>PowerPoint Presentation</vt:lpstr>
      <vt:lpstr>Open Column Chromatography (Traditional column chromatography)</vt:lpstr>
      <vt:lpstr>Packing &amp; operating the column 1- Packing</vt:lpstr>
      <vt:lpstr>2- Sample Application</vt:lpstr>
      <vt:lpstr>PowerPoint Presentation</vt:lpstr>
      <vt:lpstr>4- Detection</vt:lpstr>
      <vt:lpstr>PowerPoint Presentation</vt:lpstr>
      <vt:lpstr>Adsorption Column Chromatography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Column Chromatography (CC)</dc:title>
  <dc:creator>Hiba Ali Hasan</dc:creator>
  <cp:lastModifiedBy>Hiba Ali Hasan</cp:lastModifiedBy>
  <cp:revision>1</cp:revision>
  <dcterms:created xsi:type="dcterms:W3CDTF">2019-12-29T05:49:39Z</dcterms:created>
  <dcterms:modified xsi:type="dcterms:W3CDTF">2019-12-29T05:50:09Z</dcterms:modified>
</cp:coreProperties>
</file>