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74" r:id="rId8"/>
    <p:sldId id="264" r:id="rId9"/>
    <p:sldId id="265" r:id="rId10"/>
    <p:sldId id="271" r:id="rId11"/>
    <p:sldId id="275" r:id="rId12"/>
    <p:sldId id="268" r:id="rId13"/>
    <p:sldId id="276" r:id="rId14"/>
    <p:sldId id="277" r:id="rId15"/>
    <p:sldId id="267" r:id="rId16"/>
    <p:sldId id="270" r:id="rId17"/>
    <p:sldId id="279" r:id="rId18"/>
    <p:sldId id="259" r:id="rId19"/>
    <p:sldId id="260" r:id="rId20"/>
    <p:sldId id="27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71789-6968-490D-A993-1A31EE274C9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73EE28-FC35-4222-A861-FD926AD59F7A}">
      <dgm:prSet phldrT="[Text]" custT="1"/>
      <dgm:spPr/>
      <dgm:t>
        <a:bodyPr/>
        <a:lstStyle/>
        <a:p>
          <a:r>
            <a:rPr lang="en-US" sz="4000" dirty="0" smtClean="0"/>
            <a:t>Acute Toxicity</a:t>
          </a:r>
          <a:endParaRPr lang="en-US" sz="4000" dirty="0"/>
        </a:p>
      </dgm:t>
    </dgm:pt>
    <dgm:pt modelId="{8A3A727E-E15C-4C3A-9E99-D6CAA98FB27D}" type="parTrans" cxnId="{06F77D7A-1C80-49A7-AB76-6A258C927F5A}">
      <dgm:prSet/>
      <dgm:spPr/>
      <dgm:t>
        <a:bodyPr/>
        <a:lstStyle/>
        <a:p>
          <a:endParaRPr lang="en-US"/>
        </a:p>
      </dgm:t>
    </dgm:pt>
    <dgm:pt modelId="{BF5B9E27-3B90-44F4-B6FE-3F380BC886D7}" type="sibTrans" cxnId="{06F77D7A-1C80-49A7-AB76-6A258C927F5A}">
      <dgm:prSet/>
      <dgm:spPr/>
      <dgm:t>
        <a:bodyPr/>
        <a:lstStyle/>
        <a:p>
          <a:endParaRPr lang="en-US"/>
        </a:p>
      </dgm:t>
    </dgm:pt>
    <dgm:pt modelId="{4E22A4E3-E884-4469-B5DD-368C71954361}">
      <dgm:prSet phldrT="[Text]" custT="1"/>
      <dgm:spPr/>
      <dgm:t>
        <a:bodyPr/>
        <a:lstStyle/>
        <a:p>
          <a:r>
            <a:rPr lang="en-US" sz="2400" b="1" dirty="0" smtClean="0"/>
            <a:t>Acute cardiovascular toxicity</a:t>
          </a:r>
          <a:endParaRPr lang="en-US" sz="2400" b="1" dirty="0"/>
        </a:p>
      </dgm:t>
    </dgm:pt>
    <dgm:pt modelId="{2BE7C73B-C8BA-413E-AB6F-2D6DF435462C}" type="parTrans" cxnId="{15C64CC5-72DC-4587-9639-161A516E732B}">
      <dgm:prSet/>
      <dgm:spPr/>
      <dgm:t>
        <a:bodyPr/>
        <a:lstStyle/>
        <a:p>
          <a:endParaRPr lang="en-US"/>
        </a:p>
      </dgm:t>
    </dgm:pt>
    <dgm:pt modelId="{8D233039-84BF-4887-A6C3-E5F2920DFB25}" type="sibTrans" cxnId="{15C64CC5-72DC-4587-9639-161A516E732B}">
      <dgm:prSet/>
      <dgm:spPr/>
      <dgm:t>
        <a:bodyPr/>
        <a:lstStyle/>
        <a:p>
          <a:endParaRPr lang="en-US"/>
        </a:p>
      </dgm:t>
    </dgm:pt>
    <dgm:pt modelId="{576FCC1E-1C2E-4CB5-AFE6-20817D7C2579}">
      <dgm:prSet phldrT="[Text]" custT="1"/>
      <dgm:spPr/>
      <dgm:t>
        <a:bodyPr/>
        <a:lstStyle/>
        <a:p>
          <a:r>
            <a:rPr lang="en-US" sz="2400" b="1" dirty="0" smtClean="0"/>
            <a:t>Acute central nervous system toxicity</a:t>
          </a:r>
          <a:endParaRPr lang="en-US" sz="2400" b="1" dirty="0"/>
        </a:p>
      </dgm:t>
    </dgm:pt>
    <dgm:pt modelId="{39BD45E9-660D-47A5-93A8-026CD94B47C3}" type="parTrans" cxnId="{18757EBC-EA8E-4B35-B2B1-75AD511B8976}">
      <dgm:prSet/>
      <dgm:spPr/>
      <dgm:t>
        <a:bodyPr/>
        <a:lstStyle/>
        <a:p>
          <a:endParaRPr lang="en-US"/>
        </a:p>
      </dgm:t>
    </dgm:pt>
    <dgm:pt modelId="{5F8267AE-9214-4934-B043-72AD18727F47}" type="sibTrans" cxnId="{18757EBC-EA8E-4B35-B2B1-75AD511B8976}">
      <dgm:prSet/>
      <dgm:spPr/>
      <dgm:t>
        <a:bodyPr/>
        <a:lstStyle/>
        <a:p>
          <a:endParaRPr lang="en-US"/>
        </a:p>
      </dgm:t>
    </dgm:pt>
    <dgm:pt modelId="{A6291329-D27F-490B-B4FF-B99B66BC1C3D}">
      <dgm:prSet phldrT="[Text]" custT="1"/>
      <dgm:spPr/>
      <dgm:t>
        <a:bodyPr/>
        <a:lstStyle/>
        <a:p>
          <a:r>
            <a:rPr lang="en-US" sz="2400" b="1" dirty="0" smtClean="0"/>
            <a:t>Other clinical effects</a:t>
          </a:r>
          <a:endParaRPr lang="en-US" sz="2400" b="1" dirty="0"/>
        </a:p>
      </dgm:t>
    </dgm:pt>
    <dgm:pt modelId="{E4CE800A-E77A-401C-8E85-D15D794A66A2}" type="parTrans" cxnId="{B8AFACC1-6330-4CAD-8826-FA38C3D4DA09}">
      <dgm:prSet/>
      <dgm:spPr/>
      <dgm:t>
        <a:bodyPr/>
        <a:lstStyle/>
        <a:p>
          <a:endParaRPr lang="en-US"/>
        </a:p>
      </dgm:t>
    </dgm:pt>
    <dgm:pt modelId="{B4C1375D-48B8-4E02-9474-3E49C782492B}" type="sibTrans" cxnId="{B8AFACC1-6330-4CAD-8826-FA38C3D4DA09}">
      <dgm:prSet/>
      <dgm:spPr/>
      <dgm:t>
        <a:bodyPr/>
        <a:lstStyle/>
        <a:p>
          <a:endParaRPr lang="en-US"/>
        </a:p>
      </dgm:t>
    </dgm:pt>
    <dgm:pt modelId="{243E74BA-4216-44E5-9C57-46092BA52F21}" type="pres">
      <dgm:prSet presAssocID="{43E71789-6968-490D-A993-1A31EE274C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11F13-CD2E-448D-8F83-A5243E0E23FE}" type="pres">
      <dgm:prSet presAssocID="{4F73EE28-FC35-4222-A861-FD926AD59F7A}" presName="root1" presStyleCnt="0"/>
      <dgm:spPr/>
    </dgm:pt>
    <dgm:pt modelId="{B14FBE85-F575-4436-AD45-A58E47648DA1}" type="pres">
      <dgm:prSet presAssocID="{4F73EE28-FC35-4222-A861-FD926AD59F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0CFB2-5126-4A38-BAD4-8AA3CE80FD88}" type="pres">
      <dgm:prSet presAssocID="{4F73EE28-FC35-4222-A861-FD926AD59F7A}" presName="level2hierChild" presStyleCnt="0"/>
      <dgm:spPr/>
    </dgm:pt>
    <dgm:pt modelId="{2444BCD7-42D2-477E-B938-09268F7BCAB5}" type="pres">
      <dgm:prSet presAssocID="{2BE7C73B-C8BA-413E-AB6F-2D6DF435462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58D3E15-589C-4C9A-BB83-DC4CF6C73580}" type="pres">
      <dgm:prSet presAssocID="{2BE7C73B-C8BA-413E-AB6F-2D6DF435462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061A33B-04AA-45DD-ACA5-2D345AEAD546}" type="pres">
      <dgm:prSet presAssocID="{4E22A4E3-E884-4469-B5DD-368C71954361}" presName="root2" presStyleCnt="0"/>
      <dgm:spPr/>
    </dgm:pt>
    <dgm:pt modelId="{3F901435-1ACF-4FEE-9217-3659E2957291}" type="pres">
      <dgm:prSet presAssocID="{4E22A4E3-E884-4469-B5DD-368C71954361}" presName="LevelTwoTextNode" presStyleLbl="node2" presStyleIdx="0" presStyleCnt="3" custScaleX="160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63AC3-CF36-4310-B042-BDB46E95409C}" type="pres">
      <dgm:prSet presAssocID="{4E22A4E3-E884-4469-B5DD-368C71954361}" presName="level3hierChild" presStyleCnt="0"/>
      <dgm:spPr/>
    </dgm:pt>
    <dgm:pt modelId="{AF83846F-B210-4F52-9E50-B5420BCBCA87}" type="pres">
      <dgm:prSet presAssocID="{39BD45E9-660D-47A5-93A8-026CD94B47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0CF755E-922C-4531-9E3D-A09AF306EA28}" type="pres">
      <dgm:prSet presAssocID="{39BD45E9-660D-47A5-93A8-026CD94B47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37132D-33A9-4232-B5DE-1E51E4C5B03B}" type="pres">
      <dgm:prSet presAssocID="{576FCC1E-1C2E-4CB5-AFE6-20817D7C2579}" presName="root2" presStyleCnt="0"/>
      <dgm:spPr/>
    </dgm:pt>
    <dgm:pt modelId="{B70B57E1-5FEF-4CB5-AA59-E5E8B1FC6C28}" type="pres">
      <dgm:prSet presAssocID="{576FCC1E-1C2E-4CB5-AFE6-20817D7C2579}" presName="LevelTwoTextNode" presStyleLbl="node2" presStyleIdx="1" presStyleCnt="3" custScaleX="160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E4C06-6BB1-4A45-BBC8-CA19CC70E80B}" type="pres">
      <dgm:prSet presAssocID="{576FCC1E-1C2E-4CB5-AFE6-20817D7C2579}" presName="level3hierChild" presStyleCnt="0"/>
      <dgm:spPr/>
    </dgm:pt>
    <dgm:pt modelId="{DF438256-A439-4CC9-BA98-4788518C1808}" type="pres">
      <dgm:prSet presAssocID="{E4CE800A-E77A-401C-8E85-D15D794A66A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CB7FBCA-490F-43AE-B4F7-C80AA73DCF73}" type="pres">
      <dgm:prSet presAssocID="{E4CE800A-E77A-401C-8E85-D15D794A66A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A9769FB-C633-4298-A8C3-A3AA15E9F98C}" type="pres">
      <dgm:prSet presAssocID="{A6291329-D27F-490B-B4FF-B99B66BC1C3D}" presName="root2" presStyleCnt="0"/>
      <dgm:spPr/>
    </dgm:pt>
    <dgm:pt modelId="{2889A238-32D5-4671-BC8B-E8EC9803CD76}" type="pres">
      <dgm:prSet presAssocID="{A6291329-D27F-490B-B4FF-B99B66BC1C3D}" presName="LevelTwoTextNode" presStyleLbl="node2" presStyleIdx="2" presStyleCnt="3" custScaleX="1603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0D9EC8-585D-43A9-AEAE-350074F53E43}" type="pres">
      <dgm:prSet presAssocID="{A6291329-D27F-490B-B4FF-B99B66BC1C3D}" presName="level3hierChild" presStyleCnt="0"/>
      <dgm:spPr/>
    </dgm:pt>
  </dgm:ptLst>
  <dgm:cxnLst>
    <dgm:cxn modelId="{1696AC8F-8E3A-4F08-A8E3-63B22B56F162}" type="presOf" srcId="{A6291329-D27F-490B-B4FF-B99B66BC1C3D}" destId="{2889A238-32D5-4671-BC8B-E8EC9803CD76}" srcOrd="0" destOrd="0" presId="urn:microsoft.com/office/officeart/2008/layout/HorizontalMultiLevelHierarchy"/>
    <dgm:cxn modelId="{5027D8ED-4415-4B1E-9AF3-B7D0A2B787F0}" type="presOf" srcId="{39BD45E9-660D-47A5-93A8-026CD94B47C3}" destId="{80CF755E-922C-4531-9E3D-A09AF306EA28}" srcOrd="1" destOrd="0" presId="urn:microsoft.com/office/officeart/2008/layout/HorizontalMultiLevelHierarchy"/>
    <dgm:cxn modelId="{9DB31907-4093-499D-A990-E4C90707EF2E}" type="presOf" srcId="{4F73EE28-FC35-4222-A861-FD926AD59F7A}" destId="{B14FBE85-F575-4436-AD45-A58E47648DA1}" srcOrd="0" destOrd="0" presId="urn:microsoft.com/office/officeart/2008/layout/HorizontalMultiLevelHierarchy"/>
    <dgm:cxn modelId="{54FA8E69-8C53-4ABC-9713-15DFC7032E15}" type="presOf" srcId="{2BE7C73B-C8BA-413E-AB6F-2D6DF435462C}" destId="{E58D3E15-589C-4C9A-BB83-DC4CF6C73580}" srcOrd="1" destOrd="0" presId="urn:microsoft.com/office/officeart/2008/layout/HorizontalMultiLevelHierarchy"/>
    <dgm:cxn modelId="{1A11AC76-7166-4C8F-A7CE-E2F653398430}" type="presOf" srcId="{39BD45E9-660D-47A5-93A8-026CD94B47C3}" destId="{AF83846F-B210-4F52-9E50-B5420BCBCA87}" srcOrd="0" destOrd="0" presId="urn:microsoft.com/office/officeart/2008/layout/HorizontalMultiLevelHierarchy"/>
    <dgm:cxn modelId="{6DF25A6A-B924-401F-BF80-7177591204AA}" type="presOf" srcId="{576FCC1E-1C2E-4CB5-AFE6-20817D7C2579}" destId="{B70B57E1-5FEF-4CB5-AA59-E5E8B1FC6C28}" srcOrd="0" destOrd="0" presId="urn:microsoft.com/office/officeart/2008/layout/HorizontalMultiLevelHierarchy"/>
    <dgm:cxn modelId="{B8AFACC1-6330-4CAD-8826-FA38C3D4DA09}" srcId="{4F73EE28-FC35-4222-A861-FD926AD59F7A}" destId="{A6291329-D27F-490B-B4FF-B99B66BC1C3D}" srcOrd="2" destOrd="0" parTransId="{E4CE800A-E77A-401C-8E85-D15D794A66A2}" sibTransId="{B4C1375D-48B8-4E02-9474-3E49C782492B}"/>
    <dgm:cxn modelId="{15C64CC5-72DC-4587-9639-161A516E732B}" srcId="{4F73EE28-FC35-4222-A861-FD926AD59F7A}" destId="{4E22A4E3-E884-4469-B5DD-368C71954361}" srcOrd="0" destOrd="0" parTransId="{2BE7C73B-C8BA-413E-AB6F-2D6DF435462C}" sibTransId="{8D233039-84BF-4887-A6C3-E5F2920DFB25}"/>
    <dgm:cxn modelId="{593218F0-F33F-43C4-B1D6-46A1E424C1A4}" type="presOf" srcId="{E4CE800A-E77A-401C-8E85-D15D794A66A2}" destId="{1CB7FBCA-490F-43AE-B4F7-C80AA73DCF73}" srcOrd="1" destOrd="0" presId="urn:microsoft.com/office/officeart/2008/layout/HorizontalMultiLevelHierarchy"/>
    <dgm:cxn modelId="{9158CE53-DE5B-4DF4-92CF-479071B4FD90}" type="presOf" srcId="{4E22A4E3-E884-4469-B5DD-368C71954361}" destId="{3F901435-1ACF-4FEE-9217-3659E2957291}" srcOrd="0" destOrd="0" presId="urn:microsoft.com/office/officeart/2008/layout/HorizontalMultiLevelHierarchy"/>
    <dgm:cxn modelId="{4583C744-7F41-4867-9B69-791E4BB6A0AF}" type="presOf" srcId="{2BE7C73B-C8BA-413E-AB6F-2D6DF435462C}" destId="{2444BCD7-42D2-477E-B938-09268F7BCAB5}" srcOrd="0" destOrd="0" presId="urn:microsoft.com/office/officeart/2008/layout/HorizontalMultiLevelHierarchy"/>
    <dgm:cxn modelId="{3B2DFD8E-D86A-498C-BBCF-441E50AABB3C}" type="presOf" srcId="{E4CE800A-E77A-401C-8E85-D15D794A66A2}" destId="{DF438256-A439-4CC9-BA98-4788518C1808}" srcOrd="0" destOrd="0" presId="urn:microsoft.com/office/officeart/2008/layout/HorizontalMultiLevelHierarchy"/>
    <dgm:cxn modelId="{3A33C500-A8BF-451D-89BA-1C88E0F3066A}" type="presOf" srcId="{43E71789-6968-490D-A993-1A31EE274C90}" destId="{243E74BA-4216-44E5-9C57-46092BA52F21}" srcOrd="0" destOrd="0" presId="urn:microsoft.com/office/officeart/2008/layout/HorizontalMultiLevelHierarchy"/>
    <dgm:cxn modelId="{06F77D7A-1C80-49A7-AB76-6A258C927F5A}" srcId="{43E71789-6968-490D-A993-1A31EE274C90}" destId="{4F73EE28-FC35-4222-A861-FD926AD59F7A}" srcOrd="0" destOrd="0" parTransId="{8A3A727E-E15C-4C3A-9E99-D6CAA98FB27D}" sibTransId="{BF5B9E27-3B90-44F4-B6FE-3F380BC886D7}"/>
    <dgm:cxn modelId="{18757EBC-EA8E-4B35-B2B1-75AD511B8976}" srcId="{4F73EE28-FC35-4222-A861-FD926AD59F7A}" destId="{576FCC1E-1C2E-4CB5-AFE6-20817D7C2579}" srcOrd="1" destOrd="0" parTransId="{39BD45E9-660D-47A5-93A8-026CD94B47C3}" sibTransId="{5F8267AE-9214-4934-B043-72AD18727F47}"/>
    <dgm:cxn modelId="{E063CA42-236A-45B0-AA57-BA61AFAF382F}" type="presParOf" srcId="{243E74BA-4216-44E5-9C57-46092BA52F21}" destId="{60E11F13-CD2E-448D-8F83-A5243E0E23FE}" srcOrd="0" destOrd="0" presId="urn:microsoft.com/office/officeart/2008/layout/HorizontalMultiLevelHierarchy"/>
    <dgm:cxn modelId="{4D2805A6-223B-4246-827B-61229E6D082E}" type="presParOf" srcId="{60E11F13-CD2E-448D-8F83-A5243E0E23FE}" destId="{B14FBE85-F575-4436-AD45-A58E47648DA1}" srcOrd="0" destOrd="0" presId="urn:microsoft.com/office/officeart/2008/layout/HorizontalMultiLevelHierarchy"/>
    <dgm:cxn modelId="{B7A1ADD3-FB54-49AA-8AC8-C0307A151D40}" type="presParOf" srcId="{60E11F13-CD2E-448D-8F83-A5243E0E23FE}" destId="{FE40CFB2-5126-4A38-BAD4-8AA3CE80FD88}" srcOrd="1" destOrd="0" presId="urn:microsoft.com/office/officeart/2008/layout/HorizontalMultiLevelHierarchy"/>
    <dgm:cxn modelId="{BBA6619B-89D2-4103-987C-6A1EE58E4CEC}" type="presParOf" srcId="{FE40CFB2-5126-4A38-BAD4-8AA3CE80FD88}" destId="{2444BCD7-42D2-477E-B938-09268F7BCAB5}" srcOrd="0" destOrd="0" presId="urn:microsoft.com/office/officeart/2008/layout/HorizontalMultiLevelHierarchy"/>
    <dgm:cxn modelId="{4A1B9F9A-49EB-4841-AF36-AC096FDFBC81}" type="presParOf" srcId="{2444BCD7-42D2-477E-B938-09268F7BCAB5}" destId="{E58D3E15-589C-4C9A-BB83-DC4CF6C73580}" srcOrd="0" destOrd="0" presId="urn:microsoft.com/office/officeart/2008/layout/HorizontalMultiLevelHierarchy"/>
    <dgm:cxn modelId="{0FBC5753-A33B-434C-9F9D-9EE9596A7742}" type="presParOf" srcId="{FE40CFB2-5126-4A38-BAD4-8AA3CE80FD88}" destId="{E061A33B-04AA-45DD-ACA5-2D345AEAD546}" srcOrd="1" destOrd="0" presId="urn:microsoft.com/office/officeart/2008/layout/HorizontalMultiLevelHierarchy"/>
    <dgm:cxn modelId="{DBCECD1A-EEC1-4C74-90E7-277D6077F5AA}" type="presParOf" srcId="{E061A33B-04AA-45DD-ACA5-2D345AEAD546}" destId="{3F901435-1ACF-4FEE-9217-3659E2957291}" srcOrd="0" destOrd="0" presId="urn:microsoft.com/office/officeart/2008/layout/HorizontalMultiLevelHierarchy"/>
    <dgm:cxn modelId="{BADACD4A-FF3E-44F1-BA60-B33163D54203}" type="presParOf" srcId="{E061A33B-04AA-45DD-ACA5-2D345AEAD546}" destId="{CFF63AC3-CF36-4310-B042-BDB46E95409C}" srcOrd="1" destOrd="0" presId="urn:microsoft.com/office/officeart/2008/layout/HorizontalMultiLevelHierarchy"/>
    <dgm:cxn modelId="{69DAD573-295C-476B-B79D-2956CBEB0A10}" type="presParOf" srcId="{FE40CFB2-5126-4A38-BAD4-8AA3CE80FD88}" destId="{AF83846F-B210-4F52-9E50-B5420BCBCA87}" srcOrd="2" destOrd="0" presId="urn:microsoft.com/office/officeart/2008/layout/HorizontalMultiLevelHierarchy"/>
    <dgm:cxn modelId="{BF5CD01B-62A1-4005-8C72-16DA4584F1B9}" type="presParOf" srcId="{AF83846F-B210-4F52-9E50-B5420BCBCA87}" destId="{80CF755E-922C-4531-9E3D-A09AF306EA28}" srcOrd="0" destOrd="0" presId="urn:microsoft.com/office/officeart/2008/layout/HorizontalMultiLevelHierarchy"/>
    <dgm:cxn modelId="{5603E38C-C3DF-4566-AB17-69EFDB232C3C}" type="presParOf" srcId="{FE40CFB2-5126-4A38-BAD4-8AA3CE80FD88}" destId="{6537132D-33A9-4232-B5DE-1E51E4C5B03B}" srcOrd="3" destOrd="0" presId="urn:microsoft.com/office/officeart/2008/layout/HorizontalMultiLevelHierarchy"/>
    <dgm:cxn modelId="{EA647424-1C45-468F-8043-4B30372CADE9}" type="presParOf" srcId="{6537132D-33A9-4232-B5DE-1E51E4C5B03B}" destId="{B70B57E1-5FEF-4CB5-AA59-E5E8B1FC6C28}" srcOrd="0" destOrd="0" presId="urn:microsoft.com/office/officeart/2008/layout/HorizontalMultiLevelHierarchy"/>
    <dgm:cxn modelId="{1D333FCD-4B60-4B03-B6DE-968974CFBE5C}" type="presParOf" srcId="{6537132D-33A9-4232-B5DE-1E51E4C5B03B}" destId="{1F2E4C06-6BB1-4A45-BBC8-CA19CC70E80B}" srcOrd="1" destOrd="0" presId="urn:microsoft.com/office/officeart/2008/layout/HorizontalMultiLevelHierarchy"/>
    <dgm:cxn modelId="{CF0C7081-40F9-442B-9EAA-2AC9C4E9C9A9}" type="presParOf" srcId="{FE40CFB2-5126-4A38-BAD4-8AA3CE80FD88}" destId="{DF438256-A439-4CC9-BA98-4788518C1808}" srcOrd="4" destOrd="0" presId="urn:microsoft.com/office/officeart/2008/layout/HorizontalMultiLevelHierarchy"/>
    <dgm:cxn modelId="{B132016A-A84E-4917-9913-35EAA0301927}" type="presParOf" srcId="{DF438256-A439-4CC9-BA98-4788518C1808}" destId="{1CB7FBCA-490F-43AE-B4F7-C80AA73DCF73}" srcOrd="0" destOrd="0" presId="urn:microsoft.com/office/officeart/2008/layout/HorizontalMultiLevelHierarchy"/>
    <dgm:cxn modelId="{394AB6D4-93AF-4209-9D5C-3208D8AF3E92}" type="presParOf" srcId="{FE40CFB2-5126-4A38-BAD4-8AA3CE80FD88}" destId="{CA9769FB-C633-4298-A8C3-A3AA15E9F98C}" srcOrd="5" destOrd="0" presId="urn:microsoft.com/office/officeart/2008/layout/HorizontalMultiLevelHierarchy"/>
    <dgm:cxn modelId="{87BC432F-C648-49AB-BE47-B0236B86A8F2}" type="presParOf" srcId="{CA9769FB-C633-4298-A8C3-A3AA15E9F98C}" destId="{2889A238-32D5-4671-BC8B-E8EC9803CD76}" srcOrd="0" destOrd="0" presId="urn:microsoft.com/office/officeart/2008/layout/HorizontalMultiLevelHierarchy"/>
    <dgm:cxn modelId="{DF8D51B7-1BD1-4A0B-80C6-AC18C699B88E}" type="presParOf" srcId="{CA9769FB-C633-4298-A8C3-A3AA15E9F98C}" destId="{E70D9EC8-585D-43A9-AEAE-350074F53E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38256-A439-4CC9-BA98-4788518C1808}">
      <dsp:nvSpPr>
        <dsp:cNvPr id="0" name=""/>
        <dsp:cNvSpPr/>
      </dsp:nvSpPr>
      <dsp:spPr>
        <a:xfrm>
          <a:off x="864291" y="2060116"/>
          <a:ext cx="512543" cy="976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271" y="0"/>
              </a:lnTo>
              <a:lnTo>
                <a:pt x="256271" y="976644"/>
              </a:lnTo>
              <a:lnTo>
                <a:pt x="512543" y="9766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92989" y="2520864"/>
        <a:ext cx="55148" cy="55148"/>
      </dsp:txXfrm>
    </dsp:sp>
    <dsp:sp modelId="{AF83846F-B210-4F52-9E50-B5420BCBCA87}">
      <dsp:nvSpPr>
        <dsp:cNvPr id="0" name=""/>
        <dsp:cNvSpPr/>
      </dsp:nvSpPr>
      <dsp:spPr>
        <a:xfrm>
          <a:off x="864291" y="2014395"/>
          <a:ext cx="5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4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7749" y="2047302"/>
        <a:ext cx="25627" cy="25627"/>
      </dsp:txXfrm>
    </dsp:sp>
    <dsp:sp modelId="{2444BCD7-42D2-477E-B938-09268F7BCAB5}">
      <dsp:nvSpPr>
        <dsp:cNvPr id="0" name=""/>
        <dsp:cNvSpPr/>
      </dsp:nvSpPr>
      <dsp:spPr>
        <a:xfrm>
          <a:off x="864291" y="1083471"/>
          <a:ext cx="512543" cy="976644"/>
        </a:xfrm>
        <a:custGeom>
          <a:avLst/>
          <a:gdLst/>
          <a:ahLst/>
          <a:cxnLst/>
          <a:rect l="0" t="0" r="0" b="0"/>
          <a:pathLst>
            <a:path>
              <a:moveTo>
                <a:pt x="0" y="976644"/>
              </a:moveTo>
              <a:lnTo>
                <a:pt x="256271" y="976644"/>
              </a:lnTo>
              <a:lnTo>
                <a:pt x="256271" y="0"/>
              </a:lnTo>
              <a:lnTo>
                <a:pt x="51254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92989" y="1544219"/>
        <a:ext cx="55148" cy="55148"/>
      </dsp:txXfrm>
    </dsp:sp>
    <dsp:sp modelId="{B14FBE85-F575-4436-AD45-A58E47648DA1}">
      <dsp:nvSpPr>
        <dsp:cNvPr id="0" name=""/>
        <dsp:cNvSpPr/>
      </dsp:nvSpPr>
      <dsp:spPr>
        <a:xfrm rot="16200000">
          <a:off x="-1582460" y="1669458"/>
          <a:ext cx="4112188" cy="781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Acute Toxicity</a:t>
          </a:r>
          <a:endParaRPr lang="en-US" sz="4000" kern="1200" dirty="0"/>
        </a:p>
      </dsp:txBody>
      <dsp:txXfrm>
        <a:off x="-1582460" y="1669458"/>
        <a:ext cx="4112188" cy="781315"/>
      </dsp:txXfrm>
    </dsp:sp>
    <dsp:sp modelId="{3F901435-1ACF-4FEE-9217-3659E2957291}">
      <dsp:nvSpPr>
        <dsp:cNvPr id="0" name=""/>
        <dsp:cNvSpPr/>
      </dsp:nvSpPr>
      <dsp:spPr>
        <a:xfrm>
          <a:off x="1376834" y="692813"/>
          <a:ext cx="4108469" cy="781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Acute cardiovascular toxicity</a:t>
          </a:r>
          <a:endParaRPr lang="en-US" sz="2400" b="1" kern="1200" dirty="0"/>
        </a:p>
      </dsp:txBody>
      <dsp:txXfrm>
        <a:off x="1376834" y="692813"/>
        <a:ext cx="4108469" cy="781315"/>
      </dsp:txXfrm>
    </dsp:sp>
    <dsp:sp modelId="{B70B57E1-5FEF-4CB5-AA59-E5E8B1FC6C28}">
      <dsp:nvSpPr>
        <dsp:cNvPr id="0" name=""/>
        <dsp:cNvSpPr/>
      </dsp:nvSpPr>
      <dsp:spPr>
        <a:xfrm>
          <a:off x="1376834" y="1669458"/>
          <a:ext cx="4108469" cy="781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Acute central nervous system toxicity</a:t>
          </a:r>
          <a:endParaRPr lang="en-US" sz="2400" b="1" kern="1200" dirty="0"/>
        </a:p>
      </dsp:txBody>
      <dsp:txXfrm>
        <a:off x="1376834" y="1669458"/>
        <a:ext cx="4108469" cy="781315"/>
      </dsp:txXfrm>
    </dsp:sp>
    <dsp:sp modelId="{2889A238-32D5-4671-BC8B-E8EC9803CD76}">
      <dsp:nvSpPr>
        <dsp:cNvPr id="0" name=""/>
        <dsp:cNvSpPr/>
      </dsp:nvSpPr>
      <dsp:spPr>
        <a:xfrm>
          <a:off x="1376834" y="2646102"/>
          <a:ext cx="4108469" cy="781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Other clinical effects</a:t>
          </a:r>
          <a:endParaRPr lang="en-US" sz="2400" b="1" kern="1200" dirty="0"/>
        </a:p>
      </dsp:txBody>
      <dsp:txXfrm>
        <a:off x="1376834" y="2646102"/>
        <a:ext cx="4108469" cy="78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5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9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6EA0-DCB5-401E-951B-5CF5DEEDF339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B323-EA88-4203-B5E6-EDC47D49A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453" y="1214438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Anti depressants Toxicity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5" y="396252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Clinical toxicology lab-6</a:t>
            </a:r>
          </a:p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Year</a:t>
            </a:r>
            <a:endParaRPr lang="ar-IQ" b="1" dirty="0" smtClean="0"/>
          </a:p>
          <a:p>
            <a:r>
              <a:rPr lang="en-US" b="1" dirty="0" smtClean="0"/>
              <a:t>Lecturer. Wrood Salim</a:t>
            </a:r>
          </a:p>
          <a:p>
            <a:r>
              <a:rPr lang="en-US" b="1" dirty="0" smtClean="0"/>
              <a:t>2019-2020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AutoShape 2" descr="Image result for antidepressant dru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113" y="97845"/>
            <a:ext cx="3636945" cy="2420222"/>
          </a:xfrm>
          <a:prstGeom prst="rect">
            <a:avLst/>
          </a:prstGeom>
        </p:spPr>
      </p:pic>
      <p:pic>
        <p:nvPicPr>
          <p:cNvPr id="1028" name="Picture 4" descr="Trimipramine : Therapeutic uses, Dosage &amp; Side Eff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56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mipramine : Therapeutic uses, Dosage &amp; Side Eff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18631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5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6" y="15906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1- Tricyclic antidepressants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70" y="1323349"/>
            <a:ext cx="11461124" cy="4351338"/>
          </a:xfrm>
        </p:spPr>
        <p:txBody>
          <a:bodyPr>
            <a:noAutofit/>
          </a:bodyPr>
          <a:lstStyle/>
          <a:p>
            <a:r>
              <a:rPr lang="en-US" spc="-5" dirty="0">
                <a:cs typeface="Tahoma"/>
              </a:rPr>
              <a:t>Although selective serotonin reuptake inhibitors  </a:t>
            </a:r>
            <a:r>
              <a:rPr lang="en-US" dirty="0">
                <a:cs typeface="Tahoma"/>
              </a:rPr>
              <a:t>(SSRIs) </a:t>
            </a:r>
            <a:r>
              <a:rPr lang="en-US" spc="-5" dirty="0">
                <a:cs typeface="Tahoma"/>
              </a:rPr>
              <a:t>have </a:t>
            </a:r>
            <a:r>
              <a:rPr lang="en-US" dirty="0">
                <a:cs typeface="Tahoma"/>
              </a:rPr>
              <a:t>overtaken </a:t>
            </a:r>
            <a:r>
              <a:rPr lang="en-US" spc="-5" dirty="0">
                <a:cs typeface="Tahoma"/>
              </a:rPr>
              <a:t>them to become first-line  therapy for depression, TCAs remain widely  prescribed for depression and an increasing  number </a:t>
            </a:r>
            <a:r>
              <a:rPr lang="en-US" dirty="0">
                <a:cs typeface="Tahoma"/>
              </a:rPr>
              <a:t>of other </a:t>
            </a:r>
            <a:r>
              <a:rPr lang="en-US" spc="-5" dirty="0">
                <a:cs typeface="Tahoma"/>
              </a:rPr>
              <a:t>indications including anxiety  disorders, </a:t>
            </a:r>
            <a:r>
              <a:rPr lang="en-US" dirty="0">
                <a:cs typeface="Tahoma"/>
              </a:rPr>
              <a:t>attention </a:t>
            </a:r>
            <a:r>
              <a:rPr lang="en-US" spc="-5" dirty="0">
                <a:cs typeface="Tahoma"/>
              </a:rPr>
              <a:t>deficit disorder, pediatric  enuresis, and chronic pain</a:t>
            </a:r>
            <a:r>
              <a:rPr lang="en-US" spc="55" dirty="0">
                <a:cs typeface="Tahoma"/>
              </a:rPr>
              <a:t> </a:t>
            </a:r>
            <a:r>
              <a:rPr lang="en-US" spc="-5" dirty="0" smtClean="0">
                <a:cs typeface="Tahoma"/>
              </a:rPr>
              <a:t>syndromes.</a:t>
            </a:r>
          </a:p>
          <a:p>
            <a:pPr marL="469900" marR="6350" indent="-457200" algn="just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cs typeface="Tahoma"/>
              </a:rPr>
              <a:t>The toxic effects of </a:t>
            </a:r>
            <a:r>
              <a:rPr lang="en-US" spc="-5" dirty="0">
                <a:cs typeface="Tahoma"/>
              </a:rPr>
              <a:t>tricyclics are caused </a:t>
            </a:r>
            <a:r>
              <a:rPr lang="en-US" spc="5" dirty="0">
                <a:solidFill>
                  <a:srgbClr val="FF0000"/>
                </a:solidFill>
                <a:cs typeface="Tahoma"/>
              </a:rPr>
              <a:t>by  </a:t>
            </a:r>
            <a:r>
              <a:rPr lang="en-US" dirty="0">
                <a:solidFill>
                  <a:srgbClr val="FF0000"/>
                </a:solidFill>
                <a:cs typeface="Tahoma"/>
              </a:rPr>
              <a:t>four main pharmacological</a:t>
            </a:r>
            <a:r>
              <a:rPr lang="en-US" spc="-40" dirty="0">
                <a:solidFill>
                  <a:srgbClr val="FF0000"/>
                </a:solidFill>
                <a:cs typeface="Tahoma"/>
              </a:rPr>
              <a:t> </a:t>
            </a:r>
            <a:r>
              <a:rPr lang="en-US" dirty="0">
                <a:solidFill>
                  <a:srgbClr val="FF0000"/>
                </a:solidFill>
                <a:cs typeface="Tahoma"/>
              </a:rPr>
              <a:t>properties:</a:t>
            </a:r>
          </a:p>
          <a:p>
            <a:pPr marL="527050" marR="5080" lvl="0" indent="-514350" algn="just">
              <a:lnSpc>
                <a:spcPct val="100000"/>
              </a:lnSpc>
              <a:spcBef>
                <a:spcPts val="765"/>
              </a:spcBef>
              <a:buClr>
                <a:srgbClr val="A2C145"/>
              </a:buClr>
              <a:buSzPct val="79687"/>
              <a:buFont typeface="+mj-lt"/>
              <a:buAutoNum type="arabicPeriod"/>
              <a:tabLst>
                <a:tab pos="355600" algn="l"/>
              </a:tabLst>
            </a:pPr>
            <a:r>
              <a:rPr lang="en-US" spc="-5" dirty="0">
                <a:cs typeface="Tahoma"/>
              </a:rPr>
              <a:t>Inhibition </a:t>
            </a:r>
            <a:r>
              <a:rPr lang="en-US" dirty="0">
                <a:cs typeface="Tahoma"/>
              </a:rPr>
              <a:t>of norepinephrine </a:t>
            </a:r>
            <a:r>
              <a:rPr lang="en-US" spc="-5" dirty="0">
                <a:cs typeface="Tahoma"/>
              </a:rPr>
              <a:t>and </a:t>
            </a:r>
            <a:r>
              <a:rPr lang="en-US" spc="-5" dirty="0" err="1">
                <a:cs typeface="Tahoma"/>
              </a:rPr>
              <a:t>seretonin</a:t>
            </a:r>
            <a:r>
              <a:rPr lang="en-US" spc="-5" dirty="0">
                <a:cs typeface="Tahoma"/>
              </a:rPr>
              <a:t>  reuptake </a:t>
            </a:r>
            <a:r>
              <a:rPr lang="en-US" dirty="0">
                <a:cs typeface="Tahoma"/>
              </a:rPr>
              <a:t>at nerve</a:t>
            </a:r>
            <a:r>
              <a:rPr lang="en-US" spc="5" dirty="0">
                <a:cs typeface="Tahoma"/>
              </a:rPr>
              <a:t> </a:t>
            </a:r>
            <a:r>
              <a:rPr lang="en-US" spc="-5" dirty="0">
                <a:cs typeface="Tahoma"/>
              </a:rPr>
              <a:t>terminals.</a:t>
            </a:r>
            <a:endParaRPr lang="en-US" dirty="0">
              <a:cs typeface="Tahoma"/>
            </a:endParaRPr>
          </a:p>
          <a:p>
            <a:pPr marL="527050" lvl="0" indent="-514350" algn="just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+mj-lt"/>
              <a:buAutoNum type="arabicPeriod"/>
              <a:tabLst>
                <a:tab pos="355600" algn="l"/>
              </a:tabLst>
            </a:pPr>
            <a:r>
              <a:rPr lang="en-US" spc="-5" dirty="0">
                <a:cs typeface="Tahoma"/>
              </a:rPr>
              <a:t>Direct </a:t>
            </a:r>
            <a:r>
              <a:rPr lang="en-US" spc="-5" dirty="0" smtClean="0">
                <a:cs typeface="Tahoma"/>
              </a:rPr>
              <a:t>adrenergic action</a:t>
            </a:r>
          </a:p>
          <a:p>
            <a:pPr marL="527050" lvl="0" indent="-514350" algn="just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+mj-lt"/>
              <a:buAutoNum type="arabicPeriod"/>
              <a:tabLst>
                <a:tab pos="355600" algn="l"/>
              </a:tabLst>
            </a:pPr>
            <a:r>
              <a:rPr lang="en-US" dirty="0" smtClean="0">
                <a:cs typeface="Tahoma"/>
              </a:rPr>
              <a:t>A </a:t>
            </a:r>
            <a:r>
              <a:rPr lang="en-US" dirty="0">
                <a:cs typeface="Tahoma"/>
              </a:rPr>
              <a:t>membrane </a:t>
            </a:r>
            <a:r>
              <a:rPr lang="en-US" spc="-5" dirty="0" err="1">
                <a:cs typeface="Tahoma"/>
              </a:rPr>
              <a:t>stabilising</a:t>
            </a:r>
            <a:r>
              <a:rPr lang="en-US" spc="-5" dirty="0">
                <a:cs typeface="Tahoma"/>
              </a:rPr>
              <a:t> </a:t>
            </a:r>
            <a:r>
              <a:rPr lang="en-US" dirty="0">
                <a:cs typeface="Tahoma"/>
              </a:rPr>
              <a:t>or quinidine-like  effect </a:t>
            </a:r>
            <a:r>
              <a:rPr lang="en-US" strike="dblStrike" spc="5" dirty="0" smtClean="0">
                <a:cs typeface="Tahoma"/>
              </a:rPr>
              <a:t>o</a:t>
            </a:r>
            <a:r>
              <a:rPr lang="en-US" spc="5" dirty="0" smtClean="0">
                <a:cs typeface="Tahoma"/>
              </a:rPr>
              <a:t>n </a:t>
            </a:r>
            <a:r>
              <a:rPr lang="en-US" spc="-5" dirty="0">
                <a:cs typeface="Tahoma"/>
              </a:rPr>
              <a:t>the </a:t>
            </a:r>
            <a:r>
              <a:rPr lang="en-US" dirty="0">
                <a:cs typeface="Tahoma"/>
              </a:rPr>
              <a:t>myocardium; sodium </a:t>
            </a:r>
            <a:r>
              <a:rPr lang="en-US" spc="-5" dirty="0">
                <a:cs typeface="Tahoma"/>
              </a:rPr>
              <a:t>channel  </a:t>
            </a:r>
            <a:r>
              <a:rPr lang="en-US" dirty="0">
                <a:cs typeface="Tahoma"/>
              </a:rPr>
              <a:t>blocking.</a:t>
            </a:r>
          </a:p>
          <a:p>
            <a:pPr marL="527050" lvl="0" indent="-514350" algn="just">
              <a:lnSpc>
                <a:spcPct val="100000"/>
              </a:lnSpc>
              <a:spcBef>
                <a:spcPts val="770"/>
              </a:spcBef>
              <a:buClr>
                <a:srgbClr val="A2C145"/>
              </a:buClr>
              <a:buSzPct val="79687"/>
              <a:buFont typeface="+mj-lt"/>
              <a:buAutoNum type="arabicPeriod"/>
              <a:tabLst>
                <a:tab pos="355600" algn="l"/>
              </a:tabLst>
            </a:pPr>
            <a:r>
              <a:rPr lang="en-US" spc="-5" dirty="0">
                <a:cs typeface="Tahoma"/>
              </a:rPr>
              <a:t>Anticholinergic</a:t>
            </a:r>
            <a:r>
              <a:rPr lang="en-US" spc="30" dirty="0">
                <a:cs typeface="Tahoma"/>
              </a:rPr>
              <a:t> </a:t>
            </a:r>
            <a:r>
              <a:rPr lang="en-US" dirty="0">
                <a:cs typeface="Tahoma"/>
              </a:rPr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6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666875" y="115888"/>
            <a:ext cx="88582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Clinical manifestations of acute toxicity:</a:t>
            </a:r>
          </a:p>
          <a:p>
            <a:pPr algn="just" eaLnBrk="1" hangingPunct="1"/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/>
            <a:endParaRPr lang="en-US" altLang="en-US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en-US" altLang="en-US" sz="4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ar-SA" alt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311860" y="1484784"/>
          <a:ext cx="5568280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770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2363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Cyclic 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Antidepressants toxicity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419895"/>
            <a:ext cx="11500835" cy="4876800"/>
          </a:xfrm>
        </p:spPr>
        <p:txBody>
          <a:bodyPr>
            <a:normAutofit/>
          </a:bodyPr>
          <a:lstStyle/>
          <a:p>
            <a:r>
              <a:rPr lang="en-US" sz="2400" dirty="0"/>
              <a:t>Acute </a:t>
            </a:r>
            <a:r>
              <a:rPr lang="en-US" sz="2400" u="sng" dirty="0"/>
              <a:t>cardiovascular toxicity </a:t>
            </a:r>
            <a:r>
              <a:rPr lang="en-US" sz="2400" dirty="0"/>
              <a:t>is primarily responsible </a:t>
            </a:r>
            <a:r>
              <a:rPr lang="en-US" sz="2400" dirty="0"/>
              <a:t>for the </a:t>
            </a:r>
            <a:r>
              <a:rPr lang="en-US" sz="2400" dirty="0"/>
              <a:t>morbidity and </a:t>
            </a:r>
            <a:r>
              <a:rPr lang="en-US" sz="2400" dirty="0"/>
              <a:t>mortality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Sinus </a:t>
            </a:r>
            <a:r>
              <a:rPr lang="en-US" sz="2400" dirty="0">
                <a:solidFill>
                  <a:srgbClr val="FF0000"/>
                </a:solidFill>
              </a:rPr>
              <a:t>tachycardia </a:t>
            </a:r>
            <a:r>
              <a:rPr lang="en-US" sz="2400" dirty="0"/>
              <a:t>is the most common </a:t>
            </a:r>
            <a:r>
              <a:rPr lang="en-US" sz="2400" dirty="0" smtClean="0"/>
              <a:t>dysrhythmia(</a:t>
            </a:r>
            <a:r>
              <a:rPr lang="en-US" sz="2400" baseline="0" dirty="0" smtClean="0"/>
              <a:t>(rate 120–160 beats/min in an adult), QRS, &amp; QT interval prolongation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Refractory </a:t>
            </a:r>
            <a:r>
              <a:rPr lang="en-US" sz="2400" dirty="0">
                <a:solidFill>
                  <a:srgbClr val="FF0000"/>
                </a:solidFill>
              </a:rPr>
              <a:t>hypotension </a:t>
            </a:r>
            <a:r>
              <a:rPr lang="en-US" sz="2400" dirty="0"/>
              <a:t>is probably the most </a:t>
            </a:r>
            <a:r>
              <a:rPr lang="en-US" sz="2400" dirty="0"/>
              <a:t>common cause </a:t>
            </a:r>
            <a:r>
              <a:rPr lang="en-US" sz="2400" dirty="0"/>
              <a:t>of </a:t>
            </a:r>
            <a:r>
              <a:rPr lang="en-US" sz="2400" dirty="0"/>
              <a:t> death </a:t>
            </a:r>
            <a:r>
              <a:rPr lang="en-US" sz="2400" dirty="0"/>
              <a:t>from CA </a:t>
            </a:r>
            <a:r>
              <a:rPr lang="en-US" sz="2400" dirty="0"/>
              <a:t>overdose (Na channel blockade)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Seizures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altered mental status </a:t>
            </a:r>
            <a:r>
              <a:rPr lang="en-US" sz="2400" dirty="0"/>
              <a:t>are the </a:t>
            </a:r>
            <a:r>
              <a:rPr lang="en-US" sz="2400" dirty="0"/>
              <a:t>primary manifestations </a:t>
            </a:r>
            <a:r>
              <a:rPr lang="en-US" sz="2400" dirty="0"/>
              <a:t>of </a:t>
            </a:r>
            <a:r>
              <a:rPr lang="en-US" sz="2400" u="sng" dirty="0"/>
              <a:t>CNS </a:t>
            </a:r>
            <a:r>
              <a:rPr lang="en-US" sz="2400" u="sng" dirty="0"/>
              <a:t>toxicity</a:t>
            </a:r>
          </a:p>
          <a:p>
            <a:r>
              <a:rPr lang="en-US" sz="2400" dirty="0"/>
              <a:t>Anticholinergic </a:t>
            </a:r>
            <a:r>
              <a:rPr lang="en-US" sz="2400" dirty="0"/>
              <a:t>effects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Dilated Pupils, dry mouth</a:t>
            </a:r>
            <a:r>
              <a:rPr lang="en-US" dirty="0">
                <a:solidFill>
                  <a:srgbClr val="FF0000"/>
                </a:solidFill>
              </a:rPr>
              <a:t>, dry flushed skin, hyperthermia, urinary </a:t>
            </a:r>
            <a:r>
              <a:rPr lang="en-US" dirty="0">
                <a:solidFill>
                  <a:srgbClr val="FF0000"/>
                </a:solidFill>
              </a:rPr>
              <a:t>retention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29" y="4751071"/>
            <a:ext cx="399062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dn.lifeinthefastlane.com/wp-content/uploads/2010/12/aVR-T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4869989"/>
            <a:ext cx="3013656" cy="16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9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11985937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Management: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Patients with ECG changes should be monitored in the intensive care unit (ICU) until the mental status is baseline, the patient is asymptomatic, &amp; the ECG has returned to normal for 24 hours. 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Supportive measures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971550" lvl="1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Maintain airway; intubate if indicated. </a:t>
            </a:r>
          </a:p>
          <a:p>
            <a:pPr marL="971550" lvl="1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Monitor arterial blood gases. </a:t>
            </a:r>
          </a:p>
          <a:p>
            <a:pPr marL="971550" lvl="1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Administer oxygen if necessary.</a:t>
            </a:r>
          </a:p>
          <a:p>
            <a:pPr marL="971550" lvl="1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Treat hypotension with IV crystalloids , inotropes (dopamine), vasopressors (noradrenaline), as necessary. </a:t>
            </a: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Reduce drug absorption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Gastric lavage</a:t>
            </a:r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Single dose activated charcoal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Enhance drug elimination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Multiple-dose activated charcoal.</a:t>
            </a:r>
          </a:p>
          <a:p>
            <a:pPr marL="514350" indent="-514350" algn="just">
              <a:buFont typeface="+mj-lt"/>
              <a:buAutoNum type="alphaL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Diuresis &amp;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haemodialysis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are not effective.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Why??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69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9" y="1389364"/>
            <a:ext cx="110157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Alkalinization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&amp; sodium loading with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hypertonic sodium bicarbonate &amp;/or hypertonic saline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along with controlled ventilation (if clinically indicated) should be administered to all CA overdose patients presenting with major cardiovascular toxicity &amp; altered mental status.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Vasopressors such as 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is recommended for refractory hypotension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Conventional 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antiarrhythmics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may also be necessary. Quinidine,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disopyramide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&amp; procainamide are contraindicated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Benzodiazepines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for Seizures.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10" y="324573"/>
            <a:ext cx="2878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Management:</a:t>
            </a:r>
            <a:endParaRPr lang="en-US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2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18448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- MAO </a:t>
            </a:r>
            <a:r>
              <a:rPr lang="en-US" b="1" dirty="0">
                <a:solidFill>
                  <a:srgbClr val="FF0000"/>
                </a:solidFill>
                <a:latin typeface="Candara" panose="020E0502030303020204" pitchFamily="34" charset="0"/>
              </a:rPr>
              <a:t>inhibitors toxicity</a:t>
            </a:r>
            <a:endParaRPr lang="en-US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4" y="1278229"/>
            <a:ext cx="9361867" cy="4876800"/>
          </a:xfrm>
        </p:spPr>
        <p:txBody>
          <a:bodyPr>
            <a:normAutofit/>
          </a:bodyPr>
          <a:lstStyle/>
          <a:p>
            <a:r>
              <a:rPr lang="en-US" dirty="0"/>
              <a:t>The clinical </a:t>
            </a:r>
            <a:r>
              <a:rPr lang="en-US" dirty="0"/>
              <a:t>toxicity of MAOIs </a:t>
            </a:r>
            <a:r>
              <a:rPr lang="en-US" dirty="0"/>
              <a:t>falls into 3 clinical syndromes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1171977" y="2133600"/>
            <a:ext cx="2866623" cy="4495800"/>
          </a:xfrm>
          <a:prstGeom prst="foldedCorner">
            <a:avLst>
              <a:gd name="adj" fmla="val 102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Acute </a:t>
            </a:r>
            <a:r>
              <a:rPr lang="en-US" sz="2800" b="1" dirty="0"/>
              <a:t>toxicity from </a:t>
            </a:r>
            <a:r>
              <a:rPr lang="en-US" sz="2800" b="1" dirty="0"/>
              <a:t>overdose</a:t>
            </a:r>
          </a:p>
          <a:p>
            <a:r>
              <a:rPr lang="en-US" sz="2000" dirty="0"/>
              <a:t>-</a:t>
            </a:r>
            <a:r>
              <a:rPr lang="en-US" sz="2000" dirty="0"/>
              <a:t>Symptoms </a:t>
            </a:r>
            <a:r>
              <a:rPr lang="en-US" sz="2000" dirty="0"/>
              <a:t>may be delayed 6 to 24 </a:t>
            </a:r>
            <a:r>
              <a:rPr lang="en-US" sz="2000" dirty="0"/>
              <a:t>hours</a:t>
            </a:r>
          </a:p>
          <a:p>
            <a:r>
              <a:rPr lang="en-US" sz="2000" dirty="0"/>
              <a:t>-Sympathetic </a:t>
            </a:r>
            <a:r>
              <a:rPr lang="en-US" sz="2000" dirty="0"/>
              <a:t>hyperactivity</a:t>
            </a:r>
          </a:p>
          <a:p>
            <a:r>
              <a:rPr lang="en-US" sz="2000" dirty="0"/>
              <a:t>which is followed by cardiovascular </a:t>
            </a:r>
            <a:r>
              <a:rPr lang="en-US" sz="2000" dirty="0"/>
              <a:t>collapse</a:t>
            </a:r>
          </a:p>
          <a:p>
            <a:r>
              <a:rPr lang="en-US" sz="2000" dirty="0"/>
              <a:t>-Hyperthermia</a:t>
            </a:r>
            <a:r>
              <a:rPr lang="en-US" sz="2000" dirty="0"/>
              <a:t>, seizures, and </a:t>
            </a:r>
            <a:r>
              <a:rPr lang="en-US" sz="2000" dirty="0"/>
              <a:t>hypertension</a:t>
            </a:r>
          </a:p>
          <a:p>
            <a:r>
              <a:rPr lang="en-US" sz="2000" dirty="0"/>
              <a:t>-Renal failure and dehydration</a:t>
            </a:r>
            <a:endParaRPr lang="en-US" sz="2000" dirty="0"/>
          </a:p>
        </p:txBody>
      </p:sp>
      <p:sp>
        <p:nvSpPr>
          <p:cNvPr id="12" name="Folded Corner 11"/>
          <p:cNvSpPr/>
          <p:nvPr/>
        </p:nvSpPr>
        <p:spPr>
          <a:xfrm>
            <a:off x="4114799" y="2133600"/>
            <a:ext cx="3509493" cy="4495800"/>
          </a:xfrm>
          <a:prstGeom prst="foldedCorner">
            <a:avLst>
              <a:gd name="adj" fmla="val 10298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Serotonin syndrome</a:t>
            </a:r>
          </a:p>
          <a:p>
            <a:r>
              <a:rPr lang="en-US" sz="2000" dirty="0"/>
              <a:t>-Life threatening complication of antidepressant</a:t>
            </a:r>
          </a:p>
          <a:p>
            <a:r>
              <a:rPr lang="en-US" sz="2000" dirty="0"/>
              <a:t>-</a:t>
            </a:r>
            <a:r>
              <a:rPr lang="en-US" sz="2000" dirty="0"/>
              <a:t>A</a:t>
            </a:r>
            <a:r>
              <a:rPr lang="en-US" sz="2000" dirty="0"/>
              <a:t>ltered </a:t>
            </a:r>
            <a:r>
              <a:rPr lang="en-US" sz="2000" dirty="0"/>
              <a:t>mental status, increased neuromuscular</a:t>
            </a:r>
          </a:p>
          <a:p>
            <a:r>
              <a:rPr lang="en-US" sz="2000" dirty="0"/>
              <a:t>tone, and autonomic </a:t>
            </a:r>
            <a:r>
              <a:rPr lang="en-US" sz="2000" dirty="0"/>
              <a:t>excitation</a:t>
            </a:r>
          </a:p>
          <a:p>
            <a:r>
              <a:rPr lang="en-US" sz="2000" dirty="0"/>
              <a:t>-Prolonged </a:t>
            </a:r>
            <a:r>
              <a:rPr lang="en-US" sz="2000" dirty="0"/>
              <a:t>duration of risk for </a:t>
            </a:r>
            <a:r>
              <a:rPr lang="en-US" sz="2000" dirty="0"/>
              <a:t>the development</a:t>
            </a:r>
            <a:endParaRPr lang="en-US" sz="2000" dirty="0"/>
          </a:p>
          <a:p>
            <a:r>
              <a:rPr lang="en-US" sz="2000" dirty="0"/>
              <a:t>of the syndrome after the discontinuation of the </a:t>
            </a:r>
            <a:r>
              <a:rPr lang="en-US" sz="2000" dirty="0"/>
              <a:t>drug due to long duration of action</a:t>
            </a:r>
          </a:p>
          <a:p>
            <a:r>
              <a:rPr lang="en-US" sz="2000" dirty="0"/>
              <a:t>-</a:t>
            </a:r>
            <a:r>
              <a:rPr lang="en-US" sz="2000" dirty="0"/>
              <a:t>“washout” period of at least 2 weeks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7618923" y="2133600"/>
            <a:ext cx="4165245" cy="4495800"/>
          </a:xfrm>
          <a:prstGeom prst="foldedCorner">
            <a:avLst>
              <a:gd name="adj" fmla="val 1029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Hypertensive </a:t>
            </a:r>
            <a:r>
              <a:rPr lang="en-US" sz="2800" b="1" i="1" dirty="0"/>
              <a:t>crises</a:t>
            </a:r>
          </a:p>
          <a:p>
            <a:r>
              <a:rPr lang="en-US" sz="2000" dirty="0"/>
              <a:t>-</a:t>
            </a:r>
            <a:r>
              <a:rPr lang="en-US" sz="2000" dirty="0"/>
              <a:t>F</a:t>
            </a:r>
            <a:r>
              <a:rPr lang="en-US" sz="2000" dirty="0"/>
              <a:t>ood-drug </a:t>
            </a:r>
            <a:r>
              <a:rPr lang="en-US" sz="2000" dirty="0"/>
              <a:t>and </a:t>
            </a:r>
            <a:r>
              <a:rPr lang="en-US" sz="2000" dirty="0"/>
              <a:t>drug-drug interactions</a:t>
            </a:r>
          </a:p>
          <a:p>
            <a:r>
              <a:rPr lang="en-US" sz="2000" dirty="0"/>
              <a:t>-Pharmacologically</a:t>
            </a:r>
            <a:r>
              <a:rPr lang="en-US" sz="2000" dirty="0"/>
              <a:t> </a:t>
            </a:r>
            <a:r>
              <a:rPr lang="en-US" sz="2000" dirty="0"/>
              <a:t>active </a:t>
            </a:r>
            <a:r>
              <a:rPr lang="en-US" sz="2000" dirty="0"/>
              <a:t>dietary amines (</a:t>
            </a:r>
            <a:r>
              <a:rPr lang="en-US" sz="2000" dirty="0" err="1"/>
              <a:t>eg</a:t>
            </a:r>
            <a:r>
              <a:rPr lang="en-US" sz="2000" dirty="0"/>
              <a:t>, </a:t>
            </a:r>
            <a:r>
              <a:rPr lang="en-US" sz="2000" dirty="0" err="1"/>
              <a:t>tyramine</a:t>
            </a:r>
            <a:r>
              <a:rPr lang="en-US" sz="2000" dirty="0"/>
              <a:t>) are ingested </a:t>
            </a:r>
            <a:r>
              <a:rPr lang="en-US" sz="2000" dirty="0"/>
              <a:t>by Patients</a:t>
            </a:r>
          </a:p>
          <a:p>
            <a:r>
              <a:rPr lang="en-US" sz="2000" dirty="0"/>
              <a:t>-</a:t>
            </a:r>
            <a:r>
              <a:rPr lang="en-US" sz="2000" dirty="0"/>
              <a:t>I</a:t>
            </a:r>
            <a:r>
              <a:rPr lang="en-US" sz="2000" dirty="0"/>
              <a:t>ndirectly </a:t>
            </a:r>
            <a:r>
              <a:rPr lang="en-US" sz="2000" dirty="0"/>
              <a:t>acting sympathomimetic</a:t>
            </a:r>
          </a:p>
          <a:p>
            <a:r>
              <a:rPr lang="en-US" sz="2000" dirty="0"/>
              <a:t>agents (</a:t>
            </a:r>
            <a:r>
              <a:rPr lang="en-US" sz="2000" dirty="0" err="1"/>
              <a:t>eg</a:t>
            </a:r>
            <a:r>
              <a:rPr lang="en-US" sz="2000" dirty="0"/>
              <a:t>, cocaine, </a:t>
            </a:r>
            <a:r>
              <a:rPr lang="en-US" sz="2000" dirty="0"/>
              <a:t>amphetamine)</a:t>
            </a:r>
          </a:p>
          <a:p>
            <a:r>
              <a:rPr lang="en-US" sz="2000" dirty="0"/>
              <a:t>-</a:t>
            </a:r>
            <a:r>
              <a:rPr lang="en-US" sz="2000" dirty="0"/>
              <a:t>H</a:t>
            </a:r>
            <a:r>
              <a:rPr lang="en-US" sz="2000" dirty="0"/>
              <a:t>ypertension </a:t>
            </a:r>
            <a:r>
              <a:rPr lang="en-US" sz="2000" dirty="0"/>
              <a:t>and </a:t>
            </a:r>
            <a:r>
              <a:rPr lang="en-US" sz="2000" dirty="0"/>
              <a:t>tachycardia, headache</a:t>
            </a:r>
            <a:r>
              <a:rPr lang="en-US" sz="2000" dirty="0"/>
              <a:t>,</a:t>
            </a:r>
          </a:p>
          <a:p>
            <a:r>
              <a:rPr lang="en-US" sz="2000" dirty="0"/>
              <a:t> and altered </a:t>
            </a:r>
            <a:r>
              <a:rPr lang="en-US" sz="2000" dirty="0"/>
              <a:t>mental status</a:t>
            </a:r>
            <a:endParaRPr lang="en-US" sz="2000" dirty="0"/>
          </a:p>
          <a:p>
            <a:r>
              <a:rPr lang="en-US" sz="2000" dirty="0"/>
              <a:t>-</a:t>
            </a:r>
            <a:r>
              <a:rPr lang="en-US" sz="2000" dirty="0"/>
              <a:t>U</a:t>
            </a:r>
            <a:r>
              <a:rPr lang="en-US" sz="2000" dirty="0"/>
              <a:t>sually </a:t>
            </a:r>
            <a:r>
              <a:rPr lang="en-US" sz="2000" dirty="0"/>
              <a:t>last </a:t>
            </a:r>
            <a:r>
              <a:rPr lang="en-US" sz="2000" dirty="0"/>
              <a:t>only several </a:t>
            </a:r>
            <a:r>
              <a:rPr lang="en-US" sz="2000" dirty="0"/>
              <a:t>hours compared to MAOI overdoses in </a:t>
            </a:r>
            <a:r>
              <a:rPr lang="en-US" sz="2000" dirty="0"/>
              <a:t>which symptoms </a:t>
            </a:r>
            <a:r>
              <a:rPr lang="en-US" sz="2000" dirty="0"/>
              <a:t>can last several days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258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7" y="14584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3- SSRI Toxicity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0815"/>
            <a:ext cx="11152031" cy="3873320"/>
          </a:xfrm>
        </p:spPr>
        <p:txBody>
          <a:bodyPr>
            <a:normAutofit/>
          </a:bodyPr>
          <a:lstStyle/>
          <a:p>
            <a:r>
              <a:rPr lang="en-US" dirty="0"/>
              <a:t>Wide </a:t>
            </a:r>
            <a:r>
              <a:rPr lang="en-US" dirty="0"/>
              <a:t>therapeutic </a:t>
            </a:r>
            <a:r>
              <a:rPr lang="en-US" dirty="0"/>
              <a:t>index</a:t>
            </a:r>
          </a:p>
          <a:p>
            <a:r>
              <a:rPr lang="en-US" dirty="0"/>
              <a:t>Mild </a:t>
            </a:r>
            <a:r>
              <a:rPr lang="en-US" dirty="0"/>
              <a:t>or </a:t>
            </a:r>
            <a:r>
              <a:rPr lang="en-US" dirty="0"/>
              <a:t>no symptoms </a:t>
            </a:r>
            <a:r>
              <a:rPr lang="en-US" dirty="0"/>
              <a:t>after an </a:t>
            </a:r>
            <a:r>
              <a:rPr lang="en-US" dirty="0"/>
              <a:t>overdose</a:t>
            </a:r>
          </a:p>
          <a:p>
            <a:r>
              <a:rPr lang="en-US" dirty="0"/>
              <a:t>Acute signs and </a:t>
            </a:r>
            <a:r>
              <a:rPr lang="en-US" dirty="0"/>
              <a:t>symptoms include </a:t>
            </a:r>
            <a:r>
              <a:rPr lang="en-US" dirty="0"/>
              <a:t>nausea, vomiting, dizziness, blurred </a:t>
            </a:r>
            <a:r>
              <a:rPr lang="en-US" dirty="0"/>
              <a:t>vision, tachycardia</a:t>
            </a:r>
            <a:r>
              <a:rPr lang="en-US" dirty="0"/>
              <a:t>, and CNS </a:t>
            </a:r>
            <a:r>
              <a:rPr lang="en-US" dirty="0"/>
              <a:t>depression</a:t>
            </a:r>
          </a:p>
          <a:p>
            <a:r>
              <a:rPr lang="en-US" dirty="0"/>
              <a:t>Serotonin </a:t>
            </a:r>
            <a:r>
              <a:rPr lang="en-US" dirty="0"/>
              <a:t>Syndrome </a:t>
            </a:r>
            <a:r>
              <a:rPr lang="en-US" dirty="0"/>
              <a:t>“</a:t>
            </a:r>
            <a:r>
              <a:rPr lang="en-US" dirty="0"/>
              <a:t>serotonin toxicity</a:t>
            </a:r>
            <a:r>
              <a:rPr lang="en-US" dirty="0"/>
              <a:t>”</a:t>
            </a:r>
            <a:endParaRPr lang="en-US" dirty="0"/>
          </a:p>
          <a:p>
            <a:pPr lvl="1"/>
            <a:r>
              <a:rPr lang="en-US" sz="2000" dirty="0"/>
              <a:t>Uncommon</a:t>
            </a:r>
          </a:p>
          <a:p>
            <a:pPr lvl="1"/>
            <a:r>
              <a:rPr lang="en-US" sz="2000" dirty="0"/>
              <a:t>Clinical manifestations may range from </a:t>
            </a:r>
            <a:r>
              <a:rPr lang="en-US" sz="2000" dirty="0"/>
              <a:t>mild confusion</a:t>
            </a:r>
            <a:r>
              <a:rPr lang="en-US" sz="2000" dirty="0"/>
              <a:t>, tachycardia, and tremor to coma, </a:t>
            </a:r>
            <a:r>
              <a:rPr lang="en-US" sz="2000" dirty="0"/>
              <a:t>hyperthermia, and </a:t>
            </a:r>
            <a:r>
              <a:rPr lang="en-US" sz="2000" dirty="0"/>
              <a:t>muscular </a:t>
            </a:r>
            <a:r>
              <a:rPr lang="en-US" sz="2000" dirty="0"/>
              <a:t>rigidity</a:t>
            </a:r>
          </a:p>
          <a:p>
            <a:pPr lvl="1"/>
            <a:r>
              <a:rPr lang="en-US" sz="2000" dirty="0"/>
              <a:t>Combination </a:t>
            </a:r>
            <a:r>
              <a:rPr lang="en-US" sz="2000" dirty="0"/>
              <a:t>of </a:t>
            </a:r>
            <a:r>
              <a:rPr lang="en-US" sz="2000" dirty="0"/>
              <a:t>serotonergic agents</a:t>
            </a:r>
          </a:p>
          <a:p>
            <a:pPr lvl="1"/>
            <a:endParaRPr lang="en-US" sz="2000" dirty="0"/>
          </a:p>
        </p:txBody>
      </p:sp>
      <p:pic>
        <p:nvPicPr>
          <p:cNvPr id="3074" name="Picture 2" descr="http://www.taem.or.th/files/j3-case-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53" y="326153"/>
            <a:ext cx="7100839" cy="2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44329" y="321562"/>
            <a:ext cx="2930525" cy="69659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Managment</a:t>
            </a:r>
          </a:p>
        </p:txBody>
      </p:sp>
      <p:sp>
        <p:nvSpPr>
          <p:cNvPr id="78" name="object 77"/>
          <p:cNvSpPr txBox="1"/>
          <p:nvPr/>
        </p:nvSpPr>
        <p:spPr>
          <a:xfrm>
            <a:off x="590845" y="1160806"/>
            <a:ext cx="11438023" cy="599971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spcBef>
                <a:spcPts val="865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2800" spc="-5" dirty="0" smtClean="0">
                <a:solidFill>
                  <a:srgbClr val="FF0000"/>
                </a:solidFill>
                <a:cs typeface="Tahoma"/>
              </a:rPr>
              <a:t>ABC</a:t>
            </a:r>
            <a:r>
              <a:rPr lang="en-US" sz="2800" spc="-5" dirty="0" smtClean="0">
                <a:solidFill>
                  <a:srgbClr val="FF0000"/>
                </a:solidFill>
                <a:cs typeface="Tahoma"/>
              </a:rPr>
              <a:t>.</a:t>
            </a:r>
            <a:endParaRPr sz="2800" dirty="0">
              <a:solidFill>
                <a:srgbClr val="FF0000"/>
              </a:solidFill>
              <a:cs typeface="Tahoma"/>
            </a:endParaRPr>
          </a:p>
          <a:p>
            <a:pPr marL="469900" marR="5080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2800" dirty="0">
                <a:cs typeface="Tahoma"/>
              </a:rPr>
              <a:t>Treat </a:t>
            </a:r>
            <a:r>
              <a:rPr sz="2800" dirty="0">
                <a:solidFill>
                  <a:srgbClr val="FF0000"/>
                </a:solidFill>
                <a:cs typeface="Tahoma"/>
              </a:rPr>
              <a:t>hyperthermia </a:t>
            </a:r>
            <a:r>
              <a:rPr sz="2800" spc="-5" dirty="0">
                <a:solidFill>
                  <a:srgbClr val="FF0000"/>
                </a:solidFill>
                <a:cs typeface="Tahoma"/>
              </a:rPr>
              <a:t>with cooling </a:t>
            </a:r>
            <a:r>
              <a:rPr sz="2800" dirty="0">
                <a:solidFill>
                  <a:srgbClr val="FF0000"/>
                </a:solidFill>
                <a:cs typeface="Tahoma"/>
              </a:rPr>
              <a:t>blankets,  </a:t>
            </a:r>
            <a:r>
              <a:rPr sz="2800" spc="-5" dirty="0">
                <a:solidFill>
                  <a:srgbClr val="FF0000"/>
                </a:solidFill>
                <a:cs typeface="Tahoma"/>
              </a:rPr>
              <a:t>fans, </a:t>
            </a:r>
            <a:r>
              <a:rPr sz="2800" dirty="0">
                <a:solidFill>
                  <a:srgbClr val="FF0000"/>
                </a:solidFill>
                <a:cs typeface="Tahoma"/>
              </a:rPr>
              <a:t>ice packs</a:t>
            </a:r>
            <a:r>
              <a:rPr sz="2800" dirty="0">
                <a:cs typeface="Tahoma"/>
              </a:rPr>
              <a:t>, and </a:t>
            </a:r>
            <a:r>
              <a:rPr sz="2800" spc="5" dirty="0">
                <a:solidFill>
                  <a:srgbClr val="FF0000"/>
                </a:solidFill>
                <a:cs typeface="Tahoma"/>
              </a:rPr>
              <a:t>IV </a:t>
            </a:r>
            <a:r>
              <a:rPr sz="2800" dirty="0">
                <a:solidFill>
                  <a:srgbClr val="FF0000"/>
                </a:solidFill>
                <a:cs typeface="Tahoma"/>
              </a:rPr>
              <a:t>fluids</a:t>
            </a:r>
            <a:r>
              <a:rPr sz="2800" dirty="0">
                <a:cs typeface="Tahoma"/>
              </a:rPr>
              <a:t>. </a:t>
            </a:r>
            <a:r>
              <a:rPr sz="2800" dirty="0">
                <a:cs typeface="Tahoma"/>
              </a:rPr>
              <a:t>Antipyretics  </a:t>
            </a:r>
            <a:r>
              <a:rPr sz="2800" spc="-5" dirty="0">
                <a:cs typeface="Tahoma"/>
              </a:rPr>
              <a:t>are </a:t>
            </a:r>
            <a:r>
              <a:rPr sz="2800" dirty="0">
                <a:cs typeface="Tahoma"/>
              </a:rPr>
              <a:t>not</a:t>
            </a:r>
            <a:r>
              <a:rPr sz="2800" spc="-10" dirty="0">
                <a:cs typeface="Tahoma"/>
              </a:rPr>
              <a:t> </a:t>
            </a:r>
            <a:r>
              <a:rPr sz="2800" dirty="0">
                <a:cs typeface="Tahoma"/>
              </a:rPr>
              <a:t>indicated.</a:t>
            </a:r>
          </a:p>
          <a:p>
            <a:pPr marL="469900" marR="571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482600" algn="l"/>
              </a:tabLst>
            </a:pPr>
            <a:r>
              <a:rPr sz="2800" dirty="0">
                <a:cs typeface="Tahoma"/>
              </a:rPr>
              <a:t>Administer activated </a:t>
            </a:r>
            <a:r>
              <a:rPr sz="2800" spc="-5" dirty="0">
                <a:cs typeface="Tahoma"/>
              </a:rPr>
              <a:t>charcoal if </a:t>
            </a:r>
            <a:r>
              <a:rPr sz="2800" dirty="0">
                <a:cs typeface="Tahoma"/>
              </a:rPr>
              <a:t>a  potentially lethal amount or </a:t>
            </a:r>
            <a:r>
              <a:rPr sz="2800" spc="-5" dirty="0">
                <a:cs typeface="Tahoma"/>
              </a:rPr>
              <a:t>combination </a:t>
            </a:r>
            <a:r>
              <a:rPr sz="2800" dirty="0">
                <a:cs typeface="Tahoma"/>
              </a:rPr>
              <a:t>of  proserotonergic</a:t>
            </a:r>
            <a:r>
              <a:rPr sz="2800" dirty="0">
                <a:cs typeface="Tahoma"/>
              </a:rPr>
              <a:t> agents has been ingested  and if </a:t>
            </a:r>
            <a:r>
              <a:rPr sz="2800" spc="-5" dirty="0">
                <a:cs typeface="Tahoma"/>
              </a:rPr>
              <a:t>the </a:t>
            </a:r>
            <a:r>
              <a:rPr sz="2800" dirty="0">
                <a:cs typeface="Tahoma"/>
              </a:rPr>
              <a:t>presentation is </a:t>
            </a:r>
            <a:r>
              <a:rPr sz="2800" spc="-5" dirty="0">
                <a:cs typeface="Tahoma"/>
              </a:rPr>
              <a:t>within </a:t>
            </a:r>
            <a:r>
              <a:rPr sz="2800" dirty="0">
                <a:cs typeface="Tahoma"/>
              </a:rPr>
              <a:t>1-2</a:t>
            </a:r>
            <a:r>
              <a:rPr sz="2800" spc="30" dirty="0">
                <a:cs typeface="Tahoma"/>
              </a:rPr>
              <a:t> </a:t>
            </a:r>
            <a:r>
              <a:rPr sz="2800" spc="-5" dirty="0">
                <a:cs typeface="Tahoma"/>
              </a:rPr>
              <a:t>hours.</a:t>
            </a:r>
            <a:endParaRPr sz="2800" dirty="0">
              <a:cs typeface="Tahoma"/>
            </a:endParaRPr>
          </a:p>
          <a:p>
            <a:pPr marL="469900" marR="698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sz="2800" dirty="0">
                <a:cs typeface="Tahoma"/>
              </a:rPr>
              <a:t>Treat neuromuscular abnormalities </a:t>
            </a:r>
            <a:r>
              <a:rPr sz="2800" spc="-5" dirty="0">
                <a:cs typeface="Tahoma"/>
              </a:rPr>
              <a:t>with  </a:t>
            </a:r>
            <a:r>
              <a:rPr sz="2800" dirty="0">
                <a:solidFill>
                  <a:srgbClr val="FF0000"/>
                </a:solidFill>
                <a:cs typeface="Tahoma"/>
              </a:rPr>
              <a:t>benzodiazepines</a:t>
            </a:r>
            <a:r>
              <a:rPr sz="2800" dirty="0" smtClean="0">
                <a:cs typeface="Tahoma"/>
              </a:rPr>
              <a:t>.</a:t>
            </a:r>
            <a:endParaRPr lang="en-US" sz="2800" dirty="0" smtClean="0">
              <a:cs typeface="Tahoma"/>
            </a:endParaRPr>
          </a:p>
          <a:p>
            <a:pPr marL="469900" marR="698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r>
              <a:rPr lang="en-US" sz="2800" spc="-5" dirty="0" smtClean="0">
                <a:cs typeface="Tahoma"/>
              </a:rPr>
              <a:t>S</a:t>
            </a:r>
            <a:r>
              <a:rPr lang="en-US" sz="2800" spc="5" dirty="0" smtClean="0">
                <a:cs typeface="Tahoma"/>
              </a:rPr>
              <a:t>e</a:t>
            </a:r>
            <a:r>
              <a:rPr lang="en-US" sz="2800" spc="-5" dirty="0" smtClean="0">
                <a:cs typeface="Tahoma"/>
              </a:rPr>
              <a:t>ver</a:t>
            </a:r>
            <a:r>
              <a:rPr lang="en-US" sz="2800" spc="5" dirty="0" smtClean="0">
                <a:cs typeface="Tahoma"/>
              </a:rPr>
              <a:t>e</a:t>
            </a:r>
            <a:r>
              <a:rPr lang="en-US" sz="2800" dirty="0" smtClean="0">
                <a:cs typeface="Tahoma"/>
              </a:rPr>
              <a:t>ly ill patient t</a:t>
            </a:r>
            <a:r>
              <a:rPr lang="en-US" sz="2800" spc="-5" dirty="0" smtClean="0">
                <a:cs typeface="Tahoma"/>
              </a:rPr>
              <a:t>reated </a:t>
            </a:r>
            <a:r>
              <a:rPr lang="en-US" sz="2800" dirty="0" smtClean="0">
                <a:cs typeface="Tahoma"/>
              </a:rPr>
              <a:t>5-</a:t>
            </a:r>
            <a:r>
              <a:rPr lang="en-US" sz="2800" spc="-5" dirty="0" smtClean="0">
                <a:cs typeface="Tahoma"/>
              </a:rPr>
              <a:t>H</a:t>
            </a:r>
            <a:r>
              <a:rPr lang="en-US" sz="2800" dirty="0" smtClean="0">
                <a:cs typeface="Tahoma"/>
              </a:rPr>
              <a:t>T antagonists, such as </a:t>
            </a:r>
            <a:r>
              <a:rPr lang="en-US" sz="2800" dirty="0" err="1" smtClean="0">
                <a:cs typeface="Tahoma"/>
              </a:rPr>
              <a:t>cyproheptadine</a:t>
            </a:r>
            <a:r>
              <a:rPr lang="en-US" sz="2800" dirty="0" smtClean="0">
                <a:cs typeface="Tahoma"/>
              </a:rPr>
              <a:t> (monitoring for hyperthermia. why?)</a:t>
            </a:r>
          </a:p>
          <a:p>
            <a:pPr marL="469900" marR="698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2800" dirty="0">
              <a:cs typeface="Tahoma"/>
            </a:endParaRPr>
          </a:p>
          <a:p>
            <a:pPr marL="469900" marR="698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lang="en-US" sz="2800" dirty="0" smtClean="0">
              <a:cs typeface="Tahoma"/>
            </a:endParaRPr>
          </a:p>
          <a:p>
            <a:pPr marL="469900" marR="6985" indent="-457200" algn="just">
              <a:spcBef>
                <a:spcPts val="770"/>
              </a:spcBef>
              <a:buClr>
                <a:srgbClr val="A2C145"/>
              </a:buClr>
              <a:buSzPct val="79687"/>
              <a:buFont typeface="Wingdings" panose="05000000000000000000" pitchFamily="2" charset="2"/>
              <a:buChar char="q"/>
              <a:tabLst>
                <a:tab pos="355600" algn="l"/>
              </a:tabLst>
            </a:pPr>
            <a:endParaRPr sz="2800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625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FF0000"/>
                </a:solidFill>
                <a:effectLst/>
                <a:latin typeface="proxima_nova_ltsemibold"/>
              </a:rPr>
              <a:t>Antidepressants and suicide</a:t>
            </a:r>
            <a:br>
              <a:rPr lang="en-US" b="0" i="0" dirty="0" smtClean="0">
                <a:solidFill>
                  <a:srgbClr val="FF0000"/>
                </a:solidFill>
                <a:effectLst/>
                <a:latin typeface="proxima_nova_ltsemibold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October 2003, the US Food and Drug Administration (FDA) issued a public health advisory regarding reports of suicidality in pediatric patients being treated with antidepressant medications for major depressive disorder</a:t>
            </a:r>
            <a:r>
              <a:rPr lang="en-US" dirty="0" smtClean="0"/>
              <a:t>.</a:t>
            </a:r>
          </a:p>
          <a:p>
            <a:r>
              <a:rPr lang="en-US" dirty="0"/>
              <a:t>The FDA </a:t>
            </a:r>
            <a:r>
              <a:rPr lang="en-US" dirty="0" smtClean="0"/>
              <a:t>advisors recommended: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A2A2A"/>
                </a:solidFill>
                <a:effectLst/>
              </a:rPr>
              <a:t>A "black-box" warning label be placed on all antidepressants, indicating that they increase the risk of suicidal thinking and behavior (suicidality)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A2A2A"/>
                </a:solidFill>
                <a:effectLst/>
              </a:rPr>
              <a:t>A patient information sheet (Medication Guide) be provided to the patient and their caregiver with every prescription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 smtClean="0">
                <a:solidFill>
                  <a:srgbClr val="2A2A2A"/>
                </a:solidFill>
                <a:effectLst/>
              </a:rPr>
              <a:t>The results of controlled pediatric trials of depression be included in the labeling for antidepressant drugs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77" y="230188"/>
            <a:ext cx="17335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4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84" y="1521078"/>
            <a:ext cx="7521261" cy="46374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FF0000"/>
                </a:solidFill>
                <a:effectLst/>
                <a:latin typeface="proxima_nova_ltsemibold"/>
              </a:rPr>
              <a:t>Antidepressants and suicide</a:t>
            </a:r>
            <a:br>
              <a:rPr lang="en-US" b="0" i="0" dirty="0" smtClean="0">
                <a:solidFill>
                  <a:srgbClr val="FF0000"/>
                </a:solidFill>
                <a:effectLst/>
                <a:latin typeface="proxima_nova_ltsemibold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785" y="424349"/>
            <a:ext cx="1737511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Overview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Depression is a potentially life-threatening mood disorder that affects 1 in 6 persons in the United States, or approximately 17.6 million Americans each year. Depressed patients are more likely to develop type 2 diabetes and cardiovascular disease</a:t>
            </a:r>
            <a:r>
              <a:rPr lang="en-US" dirty="0" smtClean="0"/>
              <a:t>.</a:t>
            </a:r>
          </a:p>
          <a:p>
            <a:r>
              <a:rPr lang="en-US" dirty="0"/>
              <a:t>Morbidity associated with depression is </a:t>
            </a:r>
            <a:r>
              <a:rPr lang="en-US" dirty="0">
                <a:solidFill>
                  <a:srgbClr val="FF0000"/>
                </a:solidFill>
              </a:rPr>
              <a:t>difficult to quantify</a:t>
            </a:r>
            <a:r>
              <a:rPr lang="en-US" dirty="0"/>
              <a:t>, but the lethality of depression </a:t>
            </a:r>
            <a:r>
              <a:rPr lang="en-US" u="sng" dirty="0"/>
              <a:t>takes the measurable form of completed suicide</a:t>
            </a:r>
            <a:r>
              <a:rPr lang="en-US" dirty="0"/>
              <a:t>, the </a:t>
            </a:r>
            <a:r>
              <a:rPr lang="en-US" dirty="0" smtClean="0"/>
              <a:t>in </a:t>
            </a:r>
            <a:r>
              <a:rPr lang="en-US" dirty="0"/>
              <a:t>the United </a:t>
            </a:r>
            <a:r>
              <a:rPr lang="en-US" dirty="0" smtClean="0"/>
              <a:t>States.</a:t>
            </a:r>
            <a:r>
              <a:rPr lang="en-US" dirty="0" smtClean="0">
                <a:solidFill>
                  <a:srgbClr val="FF0000"/>
                </a:solidFill>
              </a:rPr>
              <a:t> tenth leading reported cause of death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381001"/>
            <a:ext cx="2657475" cy="330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0" y="3810000"/>
            <a:ext cx="388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Dorothy </a:t>
            </a:r>
            <a:r>
              <a:rPr lang="en-US" b="1" dirty="0"/>
              <a:t>Dandridge, 1965</a:t>
            </a:r>
          </a:p>
          <a:p>
            <a:pPr algn="ctr"/>
            <a:r>
              <a:rPr lang="en-US" b="1" dirty="0"/>
              <a:t>Imipramine overdose</a:t>
            </a:r>
          </a:p>
          <a:p>
            <a:r>
              <a:rPr lang="en-US" sz="1500" dirty="0"/>
              <a:t>The first African-American to be nominated for an Academy Award for Best Actress, the 42-year-old Dandridge was found dead by her manager from what was diagnosed as “acute drug intoxication.” Her death was ruled to be due to an accidental overdose of </a:t>
            </a:r>
            <a:r>
              <a:rPr lang="en-US" sz="1500" dirty="0" err="1"/>
              <a:t>Tofranil</a:t>
            </a:r>
            <a:r>
              <a:rPr lang="en-US" sz="1500" dirty="0"/>
              <a:t>, an antidepressant that she took for what today might be diagnosed as bipolar </a:t>
            </a:r>
            <a:r>
              <a:rPr lang="en-US" sz="1500" dirty="0"/>
              <a:t>disorder</a:t>
            </a:r>
            <a:endParaRPr lang="en-US" sz="15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55541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3886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Oscar-winning actor and comedian Robin Williams was found hanged</a:t>
            </a:r>
          </a:p>
          <a:p>
            <a:r>
              <a:rPr lang="en-US" dirty="0"/>
              <a:t>Williams </a:t>
            </a:r>
            <a:r>
              <a:rPr lang="en-US" dirty="0"/>
              <a:t>had reportedly been battling depression, according to a statement from his press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782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115888"/>
            <a:ext cx="8858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References: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Goldfrank’s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Toxicologic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Emergencies 9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Edition 2011.</a:t>
            </a:r>
          </a:p>
          <a:p>
            <a:pPr algn="just"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1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" y="1555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i="0" dirty="0" smtClean="0">
                <a:solidFill>
                  <a:srgbClr val="FF0000"/>
                </a:solidFill>
                <a:effectLst/>
                <a:latin typeface="proxima_nova_ltsemibold"/>
              </a:rPr>
              <a:t>Physiologic factors in depression</a:t>
            </a:r>
            <a:br>
              <a:rPr lang="en-US" b="1" i="0" dirty="0" smtClean="0">
                <a:solidFill>
                  <a:srgbClr val="FF0000"/>
                </a:solidFill>
                <a:effectLst/>
                <a:latin typeface="proxima_nova_ltsemibold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481070"/>
            <a:ext cx="11134859" cy="4695893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 smtClean="0">
                <a:solidFill>
                  <a:srgbClr val="2A2A2A"/>
                </a:solidFill>
                <a:effectLst/>
              </a:rPr>
              <a:t>Depression is thought to involve </a:t>
            </a:r>
            <a:r>
              <a:rPr lang="en-US" b="0" i="0" dirty="0" smtClean="0">
                <a:solidFill>
                  <a:srgbClr val="FF0000"/>
                </a:solidFill>
                <a:effectLst/>
              </a:rPr>
              <a:t>changes in receptor-neurotransmitter relationships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 in the limbic system(</a:t>
            </a:r>
            <a:r>
              <a:rPr lang="en-US" dirty="0"/>
              <a:t> It includes the hypothalamus, the hippocampus, the amygdala, and several other nearby </a:t>
            </a:r>
            <a:r>
              <a:rPr lang="en-US" dirty="0" smtClean="0"/>
              <a:t>areas)</a:t>
            </a:r>
            <a:endParaRPr lang="en-US" b="0" i="0" dirty="0" smtClean="0">
              <a:solidFill>
                <a:srgbClr val="2A2A2A"/>
              </a:solidFill>
              <a:effectLst/>
            </a:endParaRPr>
          </a:p>
          <a:p>
            <a:r>
              <a:rPr lang="en-US" b="0" i="0" dirty="0" smtClean="0">
                <a:solidFill>
                  <a:srgbClr val="2A2A2A"/>
                </a:solidFill>
                <a:effectLst/>
              </a:rPr>
              <a:t> </a:t>
            </a:r>
            <a:r>
              <a:rPr lang="en-US" b="0" i="0" u="sng" dirty="0" smtClean="0">
                <a:solidFill>
                  <a:srgbClr val="2A2A2A"/>
                </a:solidFill>
                <a:effectLst/>
              </a:rPr>
              <a:t>Serotonin and norepinephrine 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are thought to be the </a:t>
            </a:r>
            <a:r>
              <a:rPr lang="en-US" b="0" i="0" dirty="0" smtClean="0">
                <a:solidFill>
                  <a:srgbClr val="FF0000"/>
                </a:solidFill>
                <a:effectLst/>
              </a:rPr>
              <a:t>primary neurotransmitters 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involved, but dopamine has also been related to depression.</a:t>
            </a:r>
          </a:p>
          <a:p>
            <a:r>
              <a:rPr lang="en-US" b="0" i="0" dirty="0" smtClean="0">
                <a:solidFill>
                  <a:srgbClr val="2A2A2A"/>
                </a:solidFill>
                <a:effectLst/>
              </a:rPr>
              <a:t>Typically, neurotransmitters are passed from neuron to neuron; subsequently, either they are </a:t>
            </a:r>
            <a:r>
              <a:rPr lang="en-US" b="0" i="0" dirty="0" smtClean="0">
                <a:solidFill>
                  <a:srgbClr val="FF0000"/>
                </a:solidFill>
                <a:effectLst/>
              </a:rPr>
              <a:t>reabsorbed into the neuron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—where they are either destroyed by an enzyme or actively removed by a reuptake pump and stored until needed—or they are destroyed by monoamine oxidase (MAO) located in the mitochondria.</a:t>
            </a:r>
          </a:p>
          <a:p>
            <a:r>
              <a:rPr lang="en-US" b="0" i="0" dirty="0" smtClean="0">
                <a:solidFill>
                  <a:srgbClr val="2A2A2A"/>
                </a:solidFill>
                <a:effectLst/>
              </a:rPr>
              <a:t>A </a:t>
            </a:r>
            <a:r>
              <a:rPr lang="en-US" b="0" i="0" dirty="0" smtClean="0">
                <a:solidFill>
                  <a:srgbClr val="FF0000"/>
                </a:solidFill>
                <a:effectLst/>
              </a:rPr>
              <a:t>decrease in the functional balance of these neurotransmitters 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causes certain types of depression (</a:t>
            </a:r>
            <a:r>
              <a:rPr lang="en-US" b="0" i="0" dirty="0" err="1" smtClean="0">
                <a:solidFill>
                  <a:srgbClr val="2A2A2A"/>
                </a:solidFill>
                <a:effectLst/>
              </a:rPr>
              <a:t>ie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, </a:t>
            </a:r>
            <a:r>
              <a:rPr lang="en-US" b="0" i="0" u="sng" dirty="0" smtClean="0">
                <a:solidFill>
                  <a:srgbClr val="2A2A2A"/>
                </a:solidFill>
                <a:effectLst/>
              </a:rPr>
              <a:t>decreased norepinephrine 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causes dullness and lethargy, and </a:t>
            </a:r>
            <a:r>
              <a:rPr lang="en-US" b="0" i="0" u="sng" dirty="0" smtClean="0">
                <a:solidFill>
                  <a:srgbClr val="2A2A2A"/>
                </a:solidFill>
                <a:effectLst/>
              </a:rPr>
              <a:t>decreased serotonin </a:t>
            </a:r>
            <a:r>
              <a:rPr lang="en-US" b="0" i="0" dirty="0" smtClean="0">
                <a:solidFill>
                  <a:srgbClr val="2A2A2A"/>
                </a:solidFill>
                <a:effectLst/>
              </a:rPr>
              <a:t>causes irritability, hostility, and suicidal ideation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5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78" y="1647825"/>
            <a:ext cx="5071298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905000"/>
            <a:ext cx="3238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Hassan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43400"/>
            <a:ext cx="3238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8600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Depression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59478" y="258116"/>
            <a:ext cx="8260672" cy="10394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Anti-depressant drugs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1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70" y="352246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Alterations in the balance of neurotransmitters and/or their function include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0" y="250666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Impaired synthesis of neurotransmitters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Increased breakdown or metabolism of neurotransmitters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Increased pump uptake of neurotransmitters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360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1" y="159063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Signs and symptoms </a:t>
            </a:r>
            <a:r>
              <a:rPr lang="en-US" sz="5400" b="1" dirty="0">
                <a:solidFill>
                  <a:srgbClr val="FF0000"/>
                </a:solidFill>
              </a:rPr>
              <a:t>of depression</a:t>
            </a:r>
            <a:br>
              <a:rPr lang="en-US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0" y="1078651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Persistently </a:t>
            </a:r>
            <a:r>
              <a:rPr lang="en-US" sz="2400" dirty="0"/>
              <a:t>sad, anxious, or empty moods</a:t>
            </a:r>
          </a:p>
          <a:p>
            <a:r>
              <a:rPr lang="en-US" sz="2400" dirty="0"/>
              <a:t>Loss of pleasure in usual activities (anhedonia)</a:t>
            </a:r>
          </a:p>
          <a:p>
            <a:r>
              <a:rPr lang="en-US" sz="2400" dirty="0"/>
              <a:t>Feelings of helplessness, guilt, or worthlessness</a:t>
            </a:r>
          </a:p>
          <a:p>
            <a:r>
              <a:rPr lang="en-US" sz="2400" dirty="0"/>
              <a:t>Crying, hopelessness, or persistent pessimism</a:t>
            </a:r>
          </a:p>
          <a:p>
            <a:r>
              <a:rPr lang="en-US" sz="2400" dirty="0"/>
              <a:t>Fatigue or decreased energy</a:t>
            </a:r>
          </a:p>
          <a:p>
            <a:r>
              <a:rPr lang="en-US" sz="2400" dirty="0"/>
              <a:t>Loss of memory, concentration, or decision-making capability</a:t>
            </a:r>
          </a:p>
          <a:p>
            <a:r>
              <a:rPr lang="en-US" sz="2400" dirty="0" smtClean="0"/>
              <a:t>Restlessness</a:t>
            </a:r>
            <a:r>
              <a:rPr lang="en-US" sz="2400" dirty="0"/>
              <a:t>, </a:t>
            </a:r>
            <a:r>
              <a:rPr lang="en-US" sz="2400" dirty="0" smtClean="0"/>
              <a:t>irritability, Sleep </a:t>
            </a:r>
            <a:r>
              <a:rPr lang="en-US" sz="2400" dirty="0"/>
              <a:t>disturbances</a:t>
            </a:r>
          </a:p>
          <a:p>
            <a:r>
              <a:rPr lang="en-US" sz="2400" dirty="0"/>
              <a:t>Change in appetite or weight</a:t>
            </a:r>
          </a:p>
          <a:p>
            <a:r>
              <a:rPr lang="en-US" sz="2400" dirty="0"/>
              <a:t>Physical symptoms that defy diagnosis and do not respond to treatment - (very commonly pain and gastrointestinal complaints)</a:t>
            </a:r>
          </a:p>
          <a:p>
            <a:r>
              <a:rPr lang="en-US" sz="2400" dirty="0"/>
              <a:t>Thoughts of suicide, death, or suicide attempts</a:t>
            </a:r>
          </a:p>
          <a:p>
            <a:r>
              <a:rPr lang="en-US" sz="2400" dirty="0"/>
              <a:t>Poor self-image or </a:t>
            </a:r>
            <a:r>
              <a:rPr lang="en-US" sz="2400" dirty="0" smtClean="0"/>
              <a:t>self-esteem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67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Anti-depressants toxicity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antidepressants are a leading cause of drug-related self-poisonings in the developed world, primarily because of their ready availability to people with depression who by virtue of the disease are at high risk for overdose.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tidepressant drugs mechanism of a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94" y="2318196"/>
            <a:ext cx="4884059" cy="363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350" y="120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Classes of Anti-depressant </a:t>
            </a:r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drugs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75" y="1803042"/>
            <a:ext cx="3296991" cy="3799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2" y="1318522"/>
            <a:ext cx="6145407" cy="40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1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 Anti-depressant drugs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4 major classes of antidepressant drugs</a:t>
            </a:r>
          </a:p>
        </p:txBody>
      </p:sp>
      <p:sp>
        <p:nvSpPr>
          <p:cNvPr id="11" name="Flowchart: Punched Tape 10"/>
          <p:cNvSpPr/>
          <p:nvPr/>
        </p:nvSpPr>
        <p:spPr>
          <a:xfrm>
            <a:off x="1676400" y="2057400"/>
            <a:ext cx="4267200" cy="2590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b="1" dirty="0"/>
              <a:t>Monoamine </a:t>
            </a:r>
            <a:r>
              <a:rPr lang="en-US" b="1" dirty="0"/>
              <a:t>oxidase </a:t>
            </a:r>
            <a:r>
              <a:rPr lang="en-US" b="1" dirty="0"/>
              <a:t>inhibitors</a:t>
            </a:r>
          </a:p>
          <a:p>
            <a:r>
              <a:rPr lang="en-US" sz="1600" dirty="0"/>
              <a:t>U</a:t>
            </a:r>
            <a:r>
              <a:rPr lang="en-US" sz="1600" dirty="0"/>
              <a:t>sed </a:t>
            </a:r>
            <a:r>
              <a:rPr lang="en-US" sz="1600" dirty="0"/>
              <a:t>only to treat depression which is resistant to the </a:t>
            </a:r>
            <a:r>
              <a:rPr lang="en-US" sz="1600" dirty="0"/>
              <a:t>other classes </a:t>
            </a:r>
            <a:r>
              <a:rPr lang="en-US" sz="1600" dirty="0"/>
              <a:t>of antidepressants because of their serious </a:t>
            </a:r>
            <a:r>
              <a:rPr lang="en-US" sz="1600" dirty="0"/>
              <a:t>toxicity</a:t>
            </a:r>
          </a:p>
          <a:p>
            <a:r>
              <a:rPr lang="en-US" sz="1600" dirty="0" err="1"/>
              <a:t>Phenlzine</a:t>
            </a:r>
            <a:r>
              <a:rPr lang="en-US" sz="1600" dirty="0"/>
              <a:t>, </a:t>
            </a:r>
            <a:r>
              <a:rPr lang="en-US" sz="1600" dirty="0"/>
              <a:t>Tranylcypromine, and </a:t>
            </a:r>
            <a:r>
              <a:rPr lang="en-US" sz="1600" dirty="0" err="1"/>
              <a:t>Isocarboxazid</a:t>
            </a:r>
            <a:endParaRPr lang="en-US" sz="1600" dirty="0"/>
          </a:p>
        </p:txBody>
      </p:sp>
      <p:sp>
        <p:nvSpPr>
          <p:cNvPr id="14" name="Flowchart: Punched Tape 13"/>
          <p:cNvSpPr/>
          <p:nvPr/>
        </p:nvSpPr>
        <p:spPr>
          <a:xfrm>
            <a:off x="1676400" y="4241074"/>
            <a:ext cx="4267200" cy="2590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b="1" dirty="0"/>
              <a:t>Cyclic </a:t>
            </a:r>
            <a:r>
              <a:rPr lang="en-US" b="1" dirty="0"/>
              <a:t>Antidepressants</a:t>
            </a:r>
          </a:p>
          <a:p>
            <a:r>
              <a:rPr lang="en-US" sz="1600" dirty="0"/>
              <a:t>N</a:t>
            </a:r>
            <a:r>
              <a:rPr lang="en-US" sz="1600" dirty="0"/>
              <a:t>euralgic </a:t>
            </a:r>
            <a:r>
              <a:rPr lang="en-US" sz="1600" dirty="0"/>
              <a:t>pain, migraines, enuresis, and </a:t>
            </a:r>
            <a:r>
              <a:rPr lang="en-US" sz="1600" dirty="0"/>
              <a:t>attention deficit hyperactivity disorder</a:t>
            </a:r>
          </a:p>
          <a:p>
            <a:r>
              <a:rPr lang="en-US" sz="1600" dirty="0"/>
              <a:t>NE and serotonin reuptake inhibition, anti-muscarinic activity</a:t>
            </a:r>
          </a:p>
          <a:p>
            <a:r>
              <a:rPr lang="en-US" sz="1600" dirty="0"/>
              <a:t>I</a:t>
            </a:r>
            <a:r>
              <a:rPr lang="en-US" sz="1600" dirty="0"/>
              <a:t>mipramine, amitriptyline, </a:t>
            </a:r>
            <a:r>
              <a:rPr lang="en-US" sz="1600" dirty="0" err="1"/>
              <a:t>maprotiline</a:t>
            </a:r>
            <a:r>
              <a:rPr lang="en-US" sz="1600" dirty="0"/>
              <a:t> </a:t>
            </a:r>
            <a:r>
              <a:rPr lang="en-US" sz="1600" dirty="0"/>
              <a:t>and </a:t>
            </a:r>
            <a:r>
              <a:rPr lang="en-US" sz="1600" dirty="0" err="1"/>
              <a:t>amoxapine</a:t>
            </a:r>
            <a:endParaRPr lang="en-US" sz="16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6172200" y="2057400"/>
            <a:ext cx="4267200" cy="2590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b="1" dirty="0"/>
              <a:t>Selective Serotonin Reuptake </a:t>
            </a:r>
            <a:r>
              <a:rPr lang="en-US" b="1" dirty="0"/>
              <a:t>Inhibitors SSRI</a:t>
            </a:r>
          </a:p>
          <a:p>
            <a:r>
              <a:rPr lang="en-US" sz="1600" dirty="0"/>
              <a:t>obsessive-compulsive disorders, panic</a:t>
            </a:r>
          </a:p>
          <a:p>
            <a:r>
              <a:rPr lang="en-US" sz="1600" dirty="0"/>
              <a:t>disorder, alcoholism, obesity, migraine headache, </a:t>
            </a:r>
            <a:r>
              <a:rPr lang="en-US" sz="1600" dirty="0"/>
              <a:t>and chronic </a:t>
            </a:r>
            <a:r>
              <a:rPr lang="en-US" sz="1600" dirty="0"/>
              <a:t>pain </a:t>
            </a:r>
            <a:r>
              <a:rPr lang="en-US" sz="1600" dirty="0"/>
              <a:t>syndromes</a:t>
            </a:r>
          </a:p>
          <a:p>
            <a:r>
              <a:rPr lang="en-US" sz="1600" dirty="0"/>
              <a:t>Citalopram, and </a:t>
            </a:r>
            <a:r>
              <a:rPr lang="en-US" sz="1600" dirty="0"/>
              <a:t>Fluoxetine</a:t>
            </a:r>
          </a:p>
          <a:p>
            <a:r>
              <a:rPr lang="en-US" sz="1600" dirty="0"/>
              <a:t>Less side effects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6172200" y="4191000"/>
            <a:ext cx="4267200" cy="25908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b="1" dirty="0"/>
              <a:t>Atypical </a:t>
            </a:r>
            <a:r>
              <a:rPr lang="en-US" b="1" dirty="0"/>
              <a:t>Antidepressants</a:t>
            </a:r>
          </a:p>
          <a:p>
            <a:r>
              <a:rPr lang="en-US" sz="1600" dirty="0"/>
              <a:t>Serotonin </a:t>
            </a:r>
            <a:r>
              <a:rPr lang="en-US" sz="1600" dirty="0"/>
              <a:t>reuptake inhibition </a:t>
            </a:r>
            <a:r>
              <a:rPr lang="en-US" sz="1600" dirty="0"/>
              <a:t>with other neurotransmitter activity</a:t>
            </a:r>
          </a:p>
          <a:p>
            <a:r>
              <a:rPr lang="en-US" sz="1600" dirty="0"/>
              <a:t>Venlafaxine, Duloxetine, and </a:t>
            </a:r>
            <a:r>
              <a:rPr lang="en-US" sz="1600" dirty="0"/>
              <a:t>Bupropion</a:t>
            </a:r>
          </a:p>
        </p:txBody>
      </p:sp>
    </p:spTree>
    <p:extLst>
      <p:ext uri="{BB962C8B-B14F-4D97-AF65-F5344CB8AC3E}">
        <p14:creationId xmlns:p14="http://schemas.microsoft.com/office/powerpoint/2010/main" val="371526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1223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Candara</vt:lpstr>
      <vt:lpstr>proxima_nova_ltsemibold</vt:lpstr>
      <vt:lpstr>Tahoma</vt:lpstr>
      <vt:lpstr>Wingdings</vt:lpstr>
      <vt:lpstr>Office Theme</vt:lpstr>
      <vt:lpstr>Anti depressants Toxicity</vt:lpstr>
      <vt:lpstr>Overview</vt:lpstr>
      <vt:lpstr> Physiologic factors in depression </vt:lpstr>
      <vt:lpstr> Anti-depressant drugs</vt:lpstr>
      <vt:lpstr>Alterations in the balance of neurotransmitters and/or their function include the following:</vt:lpstr>
      <vt:lpstr>Signs and symptoms of depression </vt:lpstr>
      <vt:lpstr>Anti-depressants toxicity</vt:lpstr>
      <vt:lpstr> Classes of Anti-depressant drugs</vt:lpstr>
      <vt:lpstr> Anti-depressant drugs</vt:lpstr>
      <vt:lpstr>1- Tricyclic antidepressants</vt:lpstr>
      <vt:lpstr>PowerPoint Presentation</vt:lpstr>
      <vt:lpstr>Cyclic Antidepressants toxicity</vt:lpstr>
      <vt:lpstr>PowerPoint Presentation</vt:lpstr>
      <vt:lpstr>PowerPoint Presentation</vt:lpstr>
      <vt:lpstr>2- MAO inhibitors toxicity</vt:lpstr>
      <vt:lpstr>3- SSRI Toxicity</vt:lpstr>
      <vt:lpstr>Managment</vt:lpstr>
      <vt:lpstr>Antidepressants and suicide </vt:lpstr>
      <vt:lpstr>Antidepressants and suicide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wrood Alkhfajy</dc:creator>
  <cp:lastModifiedBy>wrood Alkhfajy</cp:lastModifiedBy>
  <cp:revision>18</cp:revision>
  <dcterms:created xsi:type="dcterms:W3CDTF">2020-02-15T08:43:10Z</dcterms:created>
  <dcterms:modified xsi:type="dcterms:W3CDTF">2020-02-15T10:44:42Z</dcterms:modified>
</cp:coreProperties>
</file>