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4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1943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5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9849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2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19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5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1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7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3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0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4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5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6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8511-6DB7-4BF2-B328-A2412D8E9918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EC38EB4-C6FC-4869-B271-3D8EBB94F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5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820616"/>
            <a:ext cx="8915399" cy="248529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lgerian" panose="04020705040A02060702" pitchFamily="82" charset="0"/>
              </a:rPr>
              <a:t>Experiment No (2):- Determination of Acetic Acid Content of Vinegar</a:t>
            </a:r>
            <a:endParaRPr lang="en-US" sz="4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5014" y="3610708"/>
            <a:ext cx="8932985" cy="2708030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031" y="4082927"/>
            <a:ext cx="5427784" cy="19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45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gerian" panose="04020705040A02060702" pitchFamily="82" charset="0"/>
              </a:rPr>
              <a:t>Theory</a:t>
            </a:r>
            <a:endParaRPr lang="en-US" sz="6000" b="1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Acetic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acid: is a colorless liquid organic compound with the chemical formula CH3COOH (also written as CH</a:t>
            </a:r>
            <a:r>
              <a:rPr lang="en-US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</a:t>
            </a:r>
            <a:r>
              <a:rPr lang="en-US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 or C</a:t>
            </a:r>
            <a:r>
              <a:rPr lang="en-US" sz="1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r>
              <a:rPr lang="en-US" sz="1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</a:t>
            </a:r>
            <a:r>
              <a:rPr lang="en-US" sz="1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). 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Liquid acetic acid is a hydrophilic (polar)</a:t>
            </a: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Vinegar can have different strengths. Most popular are concentrations between 4% and 15% In case of such concentrated solutions it may be impossible to simply take a single sample for titration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743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3" y="2133600"/>
            <a:ext cx="10128738" cy="377762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sz="4000" b="1" dirty="0" smtClean="0">
                <a:latin typeface="Algerian" panose="04020705040A02060702" pitchFamily="82" charset="0"/>
              </a:rPr>
              <a:t>CH</a:t>
            </a:r>
            <a:r>
              <a:rPr lang="en-US" sz="3600" b="1" dirty="0" smtClean="0">
                <a:latin typeface="Algerian" panose="04020705040A02060702" pitchFamily="82" charset="0"/>
              </a:rPr>
              <a:t>3</a:t>
            </a:r>
            <a:r>
              <a:rPr lang="en-US" sz="4000" b="1" dirty="0" smtClean="0">
                <a:latin typeface="Algerian" panose="04020705040A02060702" pitchFamily="82" charset="0"/>
              </a:rPr>
              <a:t>COOH + N</a:t>
            </a:r>
            <a:r>
              <a:rPr lang="en-US" sz="4000" b="1" dirty="0" smtClean="0"/>
              <a:t>a</a:t>
            </a:r>
            <a:r>
              <a:rPr lang="en-US" sz="4000" b="1" dirty="0" smtClean="0">
                <a:latin typeface="Algerian" panose="04020705040A02060702" pitchFamily="82" charset="0"/>
              </a:rPr>
              <a:t>OH → CH</a:t>
            </a:r>
            <a:r>
              <a:rPr lang="en-US" sz="3600" b="1" dirty="0" smtClean="0">
                <a:latin typeface="Algerian" panose="04020705040A02060702" pitchFamily="82" charset="0"/>
              </a:rPr>
              <a:t>3</a:t>
            </a:r>
            <a:r>
              <a:rPr lang="en-US" sz="4000" b="1" dirty="0" smtClean="0">
                <a:latin typeface="Algerian" panose="04020705040A02060702" pitchFamily="82" charset="0"/>
              </a:rPr>
              <a:t>COONa + H</a:t>
            </a:r>
            <a:r>
              <a:rPr lang="en-US" sz="3600" b="1" dirty="0" smtClean="0">
                <a:latin typeface="Algerian" panose="04020705040A02060702" pitchFamily="82" charset="0"/>
              </a:rPr>
              <a:t>2</a:t>
            </a:r>
            <a:r>
              <a:rPr lang="en-US" sz="4000" b="1" dirty="0" smtClean="0">
                <a:latin typeface="Algerian" panose="04020705040A02060702" pitchFamily="82" charset="0"/>
              </a:rPr>
              <a:t>O</a:t>
            </a:r>
          </a:p>
          <a:p>
            <a:pPr marL="0" indent="0">
              <a:buNone/>
            </a:pPr>
            <a:r>
              <a:rPr lang="en-US" sz="4000" b="1" dirty="0">
                <a:latin typeface="Algerian" panose="04020705040A02060702" pitchFamily="82" charset="0"/>
              </a:rPr>
              <a:t> </a:t>
            </a:r>
            <a:r>
              <a:rPr lang="en-US" sz="4000" b="1" dirty="0" smtClean="0">
                <a:latin typeface="Algerian" panose="04020705040A02060702" pitchFamily="82" charset="0"/>
              </a:rPr>
              <a:t>                Colorless         Red</a:t>
            </a:r>
            <a:endParaRPr lang="en-US" sz="40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38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lgerian" panose="04020705040A02060702" pitchFamily="82" charset="0"/>
              </a:rPr>
              <a:t>Uses acetic acid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52437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Helps improve food digestion and prevents indigestion</a:t>
            </a:r>
            <a:r>
              <a:rPr lang="en-US" dirty="0" smtClean="0">
                <a:latin typeface="Algerian" panose="04020705040A02060702" pitchFamily="82" charset="0"/>
              </a:rPr>
              <a:t>.</a:t>
            </a:r>
            <a:endParaRPr lang="en-US" dirty="0">
              <a:latin typeface="Algerian" panose="04020705040A02060702" pitchFamily="82" charset="0"/>
            </a:endParaRPr>
          </a:p>
          <a:p>
            <a:r>
              <a:rPr lang="en-US" dirty="0">
                <a:latin typeface="Algerian" panose="04020705040A02060702" pitchFamily="82" charset="0"/>
              </a:rPr>
              <a:t>It strengthens the bones and keeps them healthy.</a:t>
            </a:r>
          </a:p>
          <a:p>
            <a:r>
              <a:rPr lang="en-US" dirty="0">
                <a:latin typeface="Algerian" panose="04020705040A02060702" pitchFamily="82" charset="0"/>
              </a:rPr>
              <a:t> Helps burn body fat and reduce body weight.</a:t>
            </a:r>
          </a:p>
          <a:p>
            <a:r>
              <a:rPr lang="en-US" dirty="0">
                <a:latin typeface="Algerian" panose="04020705040A02060702" pitchFamily="82" charset="0"/>
              </a:rPr>
              <a:t> Added to different food types to improve the taste.</a:t>
            </a:r>
          </a:p>
          <a:p>
            <a:r>
              <a:rPr lang="en-US" dirty="0">
                <a:latin typeface="Algerian" panose="04020705040A02060702" pitchFamily="82" charset="0"/>
              </a:rPr>
              <a:t> Speed up the process of leveling meat, chicken and fish.</a:t>
            </a:r>
          </a:p>
          <a:p>
            <a:r>
              <a:rPr lang="en-US" dirty="0">
                <a:latin typeface="Algerian" panose="04020705040A02060702" pitchFamily="82" charset="0"/>
              </a:rPr>
              <a:t> Prevents harmful high cholesterol in the blood.</a:t>
            </a:r>
          </a:p>
          <a:p>
            <a:r>
              <a:rPr lang="en-US" dirty="0">
                <a:latin typeface="Algerian" panose="04020705040A02060702" pitchFamily="82" charset="0"/>
              </a:rPr>
              <a:t> It strengthens the immune system and prevents many diseases.</a:t>
            </a:r>
          </a:p>
          <a:p>
            <a:r>
              <a:rPr lang="en-US" dirty="0">
                <a:latin typeface="Algerian" panose="04020705040A02060702" pitchFamily="82" charset="0"/>
              </a:rPr>
              <a:t> Relieves sore throat, chest and sinuses.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8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Algerian" panose="04020705040A02060702" pitchFamily="82" charset="0"/>
              </a:rPr>
              <a:t>Side effects of using acetic acid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Algerian" panose="04020705040A02060702" pitchFamily="82" charset="0"/>
            </a:endParaRPr>
          </a:p>
          <a:p>
            <a:r>
              <a:rPr lang="en-US" dirty="0" smtClean="0">
                <a:latin typeface="Algerian" panose="04020705040A02060702" pitchFamily="82" charset="0"/>
              </a:rPr>
              <a:t>Cause some allergic reactions in the body.</a:t>
            </a:r>
          </a:p>
          <a:p>
            <a:pPr marL="0" indent="0">
              <a:buNone/>
            </a:pPr>
            <a:endParaRPr lang="en-US" dirty="0" smtClean="0">
              <a:latin typeface="Algerian" panose="04020705040A02060702" pitchFamily="82" charset="0"/>
            </a:endParaRPr>
          </a:p>
          <a:p>
            <a:r>
              <a:rPr lang="en-US" dirty="0" smtClean="0">
                <a:latin typeface="Algerian" panose="04020705040A02060702" pitchFamily="82" charset="0"/>
              </a:rPr>
              <a:t>Sometimes it causes a hole in the ear when used to treat ear infections.</a:t>
            </a:r>
          </a:p>
          <a:p>
            <a:pPr marL="0" indent="0">
              <a:buNone/>
            </a:pPr>
            <a:endParaRPr lang="en-US" dirty="0" smtClean="0">
              <a:latin typeface="Algerian" panose="04020705040A02060702" pitchFamily="82" charset="0"/>
            </a:endParaRPr>
          </a:p>
          <a:p>
            <a:r>
              <a:rPr lang="en-US" dirty="0" smtClean="0">
                <a:latin typeface="Algerian" panose="04020705040A02060702" pitchFamily="82" charset="0"/>
              </a:rPr>
              <a:t>It causes some skin burns for some people.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02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lgerian" panose="04020705040A02060702" pitchFamily="82" charset="0"/>
              </a:rPr>
              <a:t>Procedure</a:t>
            </a:r>
            <a:br>
              <a:rPr lang="en-US" sz="6000" dirty="0" smtClean="0">
                <a:latin typeface="Algerian" panose="04020705040A02060702" pitchFamily="82" charset="0"/>
              </a:rPr>
            </a:b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1. Weigh accurately 5 ml volume of the Vinegar solution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2. Transfer to 5 ml conical flask and add 5 ml  water(D.W) .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3. Add one or two drops of ph. ph. indicator to this solution.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4. Add 0.1 N N</a:t>
            </a:r>
            <a:r>
              <a:rPr lang="en-US" dirty="0" smtClean="0"/>
              <a:t>a</a:t>
            </a:r>
            <a:r>
              <a:rPr lang="en-US" dirty="0" smtClean="0">
                <a:latin typeface="Algerian" panose="04020705040A02060702" pitchFamily="82" charset="0"/>
              </a:rPr>
              <a:t>OH from the burette gradually with continuous swirling of the solution in the conical flask and near the end point, N</a:t>
            </a:r>
            <a:r>
              <a:rPr lang="en-US" dirty="0" smtClean="0"/>
              <a:t>a</a:t>
            </a:r>
            <a:r>
              <a:rPr lang="en-US" dirty="0" smtClean="0">
                <a:latin typeface="Algerian" panose="04020705040A02060702" pitchFamily="82" charset="0"/>
              </a:rPr>
              <a:t>OH is added drop by drop. Continue the addition of N</a:t>
            </a:r>
            <a:r>
              <a:rPr lang="en-US" dirty="0" smtClean="0"/>
              <a:t>a</a:t>
            </a:r>
            <a:r>
              <a:rPr lang="en-US" dirty="0" smtClean="0">
                <a:latin typeface="Algerian" panose="04020705040A02060702" pitchFamily="82" charset="0"/>
              </a:rPr>
              <a:t>OH until the color of the solution passes from Colorless to faint red /pink.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5. Repeat the experiment three times and tabulate your results then take the mean of the three readings</a:t>
            </a:r>
          </a:p>
          <a:p>
            <a:r>
              <a:rPr lang="en-US" dirty="0" smtClean="0">
                <a:latin typeface="Algerian" panose="04020705040A02060702" pitchFamily="82" charset="0"/>
              </a:rPr>
              <a:t>6. Calculations:- Calculate the rate of weighted percentages for Vinegar?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22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154" y="3002243"/>
            <a:ext cx="8443692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7044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170</TotalTime>
  <Words>339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Andalus</vt:lpstr>
      <vt:lpstr>Arial</vt:lpstr>
      <vt:lpstr>Century Gothic</vt:lpstr>
      <vt:lpstr>Wingdings 3</vt:lpstr>
      <vt:lpstr>Wisp</vt:lpstr>
      <vt:lpstr>Experiment No (2):- Determination of Acetic Acid Content of Vinegar</vt:lpstr>
      <vt:lpstr>Theory</vt:lpstr>
      <vt:lpstr>PowerPoint Presentation</vt:lpstr>
      <vt:lpstr>Uses acetic acid</vt:lpstr>
      <vt:lpstr>Side effects of using acetic acid</vt:lpstr>
      <vt:lpstr>Procedure 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No (2):- Determination of Acetic Acid Content of Vinegar</dc:title>
  <dc:creator>DR.Ahmed Saker 2O14</dc:creator>
  <cp:lastModifiedBy>DR.Ahmed Saker 2O14</cp:lastModifiedBy>
  <cp:revision>11</cp:revision>
  <dcterms:created xsi:type="dcterms:W3CDTF">2020-02-16T16:33:17Z</dcterms:created>
  <dcterms:modified xsi:type="dcterms:W3CDTF">2020-02-16T19:23:22Z</dcterms:modified>
</cp:coreProperties>
</file>