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6" r:id="rId2"/>
    <p:sldId id="257" r:id="rId3"/>
    <p:sldId id="258" r:id="rId4"/>
    <p:sldId id="259" r:id="rId5"/>
    <p:sldId id="260" r:id="rId6"/>
    <p:sldId id="261" r:id="rId7"/>
    <p:sldId id="262" r:id="rId8"/>
    <p:sldId id="263" r:id="rId9"/>
    <p:sldId id="265" r:id="rId10"/>
    <p:sldId id="271" r:id="rId11"/>
    <p:sldId id="272" r:id="rId12"/>
    <p:sldId id="273" r:id="rId13"/>
    <p:sldId id="274" r:id="rId14"/>
    <p:sldId id="267" r:id="rId15"/>
    <p:sldId id="268" r:id="rId16"/>
    <p:sldId id="307" r:id="rId17"/>
    <p:sldId id="308" r:id="rId18"/>
    <p:sldId id="3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snapToGrid="0">
      <p:cViewPr varScale="1">
        <p:scale>
          <a:sx n="81" d="100"/>
          <a:sy n="81" d="100"/>
        </p:scale>
        <p:origin x="2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4E6BE-1163-4905-924D-6CF19BC6A23A}" type="datetimeFigureOut">
              <a:rPr lang="en-US" smtClean="0"/>
              <a:t>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F8EDE-135F-4694-9AB6-C30131829C2C}" type="slidenum">
              <a:rPr lang="en-US" smtClean="0"/>
              <a:t>‹#›</a:t>
            </a:fld>
            <a:endParaRPr lang="en-US"/>
          </a:p>
        </p:txBody>
      </p:sp>
    </p:spTree>
    <p:extLst>
      <p:ext uri="{BB962C8B-B14F-4D97-AF65-F5344CB8AC3E}">
        <p14:creationId xmlns:p14="http://schemas.microsoft.com/office/powerpoint/2010/main" val="240409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Buoyant</a:t>
            </a:r>
            <a:r>
              <a:rPr lang="ar-IQ" sz="1200" dirty="0" smtClean="0">
                <a:latin typeface="Times New Roman" panose="02020603050405020304" pitchFamily="18" charset="0"/>
                <a:cs typeface="Times New Roman" panose="02020603050405020304" pitchFamily="18" charset="0"/>
              </a:rPr>
              <a:t>قابلة للطفو</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Dispersed</a:t>
            </a:r>
            <a:r>
              <a:rPr lang="ar-IQ" sz="1200" dirty="0" smtClean="0">
                <a:latin typeface="Times New Roman" panose="02020603050405020304" pitchFamily="18" charset="0"/>
                <a:cs typeface="Times New Roman" panose="02020603050405020304" pitchFamily="18" charset="0"/>
              </a:rPr>
              <a:t> تتشتت </a:t>
            </a:r>
            <a:endParaRPr lang="en-US" dirty="0" smtClean="0"/>
          </a:p>
          <a:p>
            <a:endParaRPr lang="en-US" dirty="0"/>
          </a:p>
        </p:txBody>
      </p:sp>
      <p:sp>
        <p:nvSpPr>
          <p:cNvPr id="4" name="Slide Number Placeholder 3"/>
          <p:cNvSpPr>
            <a:spLocks noGrp="1"/>
          </p:cNvSpPr>
          <p:nvPr>
            <p:ph type="sldNum" sz="quarter" idx="10"/>
          </p:nvPr>
        </p:nvSpPr>
        <p:spPr/>
        <p:txBody>
          <a:bodyPr/>
          <a:lstStyle/>
          <a:p>
            <a:fld id="{C7BF8EDE-135F-4694-9AB6-C30131829C2C}" type="slidenum">
              <a:rPr lang="en-US" smtClean="0"/>
              <a:t>4</a:t>
            </a:fld>
            <a:endParaRPr lang="en-US"/>
          </a:p>
        </p:txBody>
      </p:sp>
    </p:spTree>
    <p:extLst>
      <p:ext uri="{BB962C8B-B14F-4D97-AF65-F5344CB8AC3E}">
        <p14:creationId xmlns:p14="http://schemas.microsoft.com/office/powerpoint/2010/main" val="133534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Coryza</a:t>
            </a:r>
            <a:r>
              <a:rPr lang="ar-IQ" sz="1200" dirty="0" smtClean="0">
                <a:latin typeface="Times New Roman" panose="02020603050405020304" pitchFamily="18" charset="0"/>
                <a:cs typeface="Times New Roman" panose="02020603050405020304" pitchFamily="18" charset="0"/>
              </a:rPr>
              <a:t> زكام </a:t>
            </a:r>
            <a:endParaRPr lang="en-US" dirty="0"/>
          </a:p>
        </p:txBody>
      </p:sp>
      <p:sp>
        <p:nvSpPr>
          <p:cNvPr id="4" name="Slide Number Placeholder 3"/>
          <p:cNvSpPr>
            <a:spLocks noGrp="1"/>
          </p:cNvSpPr>
          <p:nvPr>
            <p:ph type="sldNum" sz="quarter" idx="10"/>
          </p:nvPr>
        </p:nvSpPr>
        <p:spPr/>
        <p:txBody>
          <a:bodyPr/>
          <a:lstStyle/>
          <a:p>
            <a:fld id="{C7BF8EDE-135F-4694-9AB6-C30131829C2C}" type="slidenum">
              <a:rPr lang="en-US" smtClean="0"/>
              <a:t>7</a:t>
            </a:fld>
            <a:endParaRPr lang="en-US"/>
          </a:p>
        </p:txBody>
      </p:sp>
    </p:spTree>
    <p:extLst>
      <p:ext uri="{BB962C8B-B14F-4D97-AF65-F5344CB8AC3E}">
        <p14:creationId xmlns:p14="http://schemas.microsoft.com/office/powerpoint/2010/main" val="18601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F8EDE-135F-4694-9AB6-C30131829C2C}" type="slidenum">
              <a:rPr lang="en-US" smtClean="0"/>
              <a:t>8</a:t>
            </a:fld>
            <a:endParaRPr lang="en-US"/>
          </a:p>
        </p:txBody>
      </p:sp>
    </p:spTree>
    <p:extLst>
      <p:ext uri="{BB962C8B-B14F-4D97-AF65-F5344CB8AC3E}">
        <p14:creationId xmlns:p14="http://schemas.microsoft.com/office/powerpoint/2010/main" val="225174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Morbiliform </a:t>
            </a:r>
            <a:r>
              <a:rPr lang="ar-IQ" sz="1200" dirty="0" smtClean="0">
                <a:latin typeface="Times New Roman" panose="02020603050405020304" pitchFamily="18" charset="0"/>
                <a:cs typeface="Times New Roman" panose="02020603050405020304" pitchFamily="18" charset="0"/>
              </a:rPr>
              <a:t>طفح حصبي</a:t>
            </a:r>
          </a:p>
          <a:p>
            <a:r>
              <a:rPr lang="en-US" sz="1200" dirty="0" smtClean="0">
                <a:latin typeface="Times New Roman" panose="02020603050405020304" pitchFamily="18" charset="0"/>
                <a:cs typeface="Times New Roman" panose="02020603050405020304" pitchFamily="18" charset="0"/>
              </a:rPr>
              <a:t>Scarlatiniform</a:t>
            </a:r>
            <a:r>
              <a:rPr lang="ar-IQ" sz="1200" dirty="0" smtClean="0">
                <a:latin typeface="Times New Roman" panose="02020603050405020304" pitchFamily="18" charset="0"/>
                <a:cs typeface="Times New Roman" panose="02020603050405020304" pitchFamily="18" charset="0"/>
              </a:rPr>
              <a:t> قرمزي الشكل</a:t>
            </a:r>
          </a:p>
          <a:p>
            <a:r>
              <a:rPr lang="en-US" sz="1200" dirty="0" smtClean="0">
                <a:latin typeface="Times New Roman" panose="02020603050405020304" pitchFamily="18" charset="0"/>
                <a:cs typeface="Times New Roman" panose="02020603050405020304" pitchFamily="18" charset="0"/>
              </a:rPr>
              <a:t>Postauricular</a:t>
            </a:r>
            <a:r>
              <a:rPr lang="ar-IQ" sz="1200" dirty="0" smtClean="0">
                <a:latin typeface="Times New Roman" panose="02020603050405020304" pitchFamily="18" charset="0"/>
                <a:cs typeface="Times New Roman" panose="02020603050405020304" pitchFamily="18" charset="0"/>
              </a:rPr>
              <a:t>خلف صيوان الاذن</a:t>
            </a:r>
          </a:p>
          <a:p>
            <a:endParaRPr lang="en-US" dirty="0"/>
          </a:p>
        </p:txBody>
      </p:sp>
      <p:sp>
        <p:nvSpPr>
          <p:cNvPr id="4" name="Slide Number Placeholder 3"/>
          <p:cNvSpPr>
            <a:spLocks noGrp="1"/>
          </p:cNvSpPr>
          <p:nvPr>
            <p:ph type="sldNum" sz="quarter" idx="10"/>
          </p:nvPr>
        </p:nvSpPr>
        <p:spPr/>
        <p:txBody>
          <a:bodyPr/>
          <a:lstStyle/>
          <a:p>
            <a:fld id="{C7BF8EDE-135F-4694-9AB6-C30131829C2C}" type="slidenum">
              <a:rPr lang="en-US" smtClean="0"/>
              <a:t>9</a:t>
            </a:fld>
            <a:endParaRPr lang="en-US"/>
          </a:p>
        </p:txBody>
      </p:sp>
    </p:spTree>
    <p:extLst>
      <p:ext uri="{BB962C8B-B14F-4D97-AF65-F5344CB8AC3E}">
        <p14:creationId xmlns:p14="http://schemas.microsoft.com/office/powerpoint/2010/main" val="231308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F8EDE-135F-4694-9AB6-C30131829C2C}" type="slidenum">
              <a:rPr lang="en-US" smtClean="0"/>
              <a:t>12</a:t>
            </a:fld>
            <a:endParaRPr lang="en-US"/>
          </a:p>
        </p:txBody>
      </p:sp>
    </p:spTree>
    <p:extLst>
      <p:ext uri="{BB962C8B-B14F-4D97-AF65-F5344CB8AC3E}">
        <p14:creationId xmlns:p14="http://schemas.microsoft.com/office/powerpoint/2010/main" val="82454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Febrile</a:t>
            </a:r>
            <a:r>
              <a:rPr lang="ar-IQ" sz="1200" dirty="0" smtClean="0">
                <a:latin typeface="Times New Roman" panose="02020603050405020304" pitchFamily="18" charset="0"/>
                <a:cs typeface="Times New Roman" panose="02020603050405020304" pitchFamily="18" charset="0"/>
              </a:rPr>
              <a:t>محموم </a:t>
            </a:r>
            <a:endParaRPr lang="en-US" dirty="0"/>
          </a:p>
        </p:txBody>
      </p:sp>
      <p:sp>
        <p:nvSpPr>
          <p:cNvPr id="4" name="Slide Number Placeholder 3"/>
          <p:cNvSpPr>
            <a:spLocks noGrp="1"/>
          </p:cNvSpPr>
          <p:nvPr>
            <p:ph type="sldNum" sz="quarter" idx="10"/>
          </p:nvPr>
        </p:nvSpPr>
        <p:spPr/>
        <p:txBody>
          <a:bodyPr/>
          <a:lstStyle/>
          <a:p>
            <a:fld id="{C7BF8EDE-135F-4694-9AB6-C30131829C2C}" type="slidenum">
              <a:rPr lang="en-US" smtClean="0"/>
              <a:t>15</a:t>
            </a:fld>
            <a:endParaRPr lang="en-US"/>
          </a:p>
        </p:txBody>
      </p:sp>
    </p:spTree>
    <p:extLst>
      <p:ext uri="{BB962C8B-B14F-4D97-AF65-F5344CB8AC3E}">
        <p14:creationId xmlns:p14="http://schemas.microsoft.com/office/powerpoint/2010/main" val="386075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C0EF1-15C5-47CD-82CB-8531EFB7D727}"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230170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C0EF1-15C5-47CD-82CB-8531EFB7D727}"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418964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C0EF1-15C5-47CD-82CB-8531EFB7D727}"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98952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C0EF1-15C5-47CD-82CB-8531EFB7D727}"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29974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C0EF1-15C5-47CD-82CB-8531EFB7D727}"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154005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C0EF1-15C5-47CD-82CB-8531EFB7D727}"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239357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C0EF1-15C5-47CD-82CB-8531EFB7D727}" type="datetimeFigureOut">
              <a:rPr lang="en-US" smtClean="0"/>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140960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C0EF1-15C5-47CD-82CB-8531EFB7D727}" type="datetimeFigureOut">
              <a:rPr lang="en-US" smtClean="0"/>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425119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C0EF1-15C5-47CD-82CB-8531EFB7D727}" type="datetimeFigureOut">
              <a:rPr lang="en-US" smtClean="0"/>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269630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C0EF1-15C5-47CD-82CB-8531EFB7D727}"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329230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C0EF1-15C5-47CD-82CB-8531EFB7D727}"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B858D-E224-423A-8B66-57DFDE5F2298}" type="slidenum">
              <a:rPr lang="en-US" smtClean="0"/>
              <a:t>‹#›</a:t>
            </a:fld>
            <a:endParaRPr lang="en-US"/>
          </a:p>
        </p:txBody>
      </p:sp>
    </p:spTree>
    <p:extLst>
      <p:ext uri="{BB962C8B-B14F-4D97-AF65-F5344CB8AC3E}">
        <p14:creationId xmlns:p14="http://schemas.microsoft.com/office/powerpoint/2010/main" val="81268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C0EF1-15C5-47CD-82CB-8531EFB7D727}" type="datetimeFigureOut">
              <a:rPr lang="en-US" smtClean="0"/>
              <a:t>2/16/2020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B858D-E224-423A-8B66-57DFDE5F2298}" type="slidenum">
              <a:rPr lang="en-US" smtClean="0"/>
              <a:t>‹#›</a:t>
            </a:fld>
            <a:endParaRPr lang="en-US"/>
          </a:p>
        </p:txBody>
      </p:sp>
    </p:spTree>
    <p:extLst>
      <p:ext uri="{BB962C8B-B14F-4D97-AF65-F5344CB8AC3E}">
        <p14:creationId xmlns:p14="http://schemas.microsoft.com/office/powerpoint/2010/main" val="2690498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elf-quiz 21-2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1337" y="1569963"/>
            <a:ext cx="4946650" cy="4572000"/>
          </a:xfrm>
          <a:noFill/>
        </p:spPr>
      </p:pic>
      <p:sp>
        <p:nvSpPr>
          <p:cNvPr id="5" name="Rectangle 4"/>
          <p:cNvSpPr/>
          <p:nvPr/>
        </p:nvSpPr>
        <p:spPr>
          <a:xfrm>
            <a:off x="1551117" y="477688"/>
            <a:ext cx="8600816" cy="1015663"/>
          </a:xfrm>
          <a:prstGeom prst="rect">
            <a:avLst/>
          </a:prstGeom>
        </p:spPr>
        <p:txBody>
          <a:bodyPr wrap="none">
            <a:spAutoFit/>
          </a:bodyPr>
          <a:lstStyle/>
          <a:p>
            <a:r>
              <a:rPr lang="en-US" sz="6000" b="1" dirty="0" smtClean="0">
                <a:solidFill>
                  <a:srgbClr val="0070C0"/>
                </a:solidFill>
              </a:rPr>
              <a:t>Respiratory Tract Infection</a:t>
            </a:r>
          </a:p>
        </p:txBody>
      </p:sp>
      <p:sp>
        <p:nvSpPr>
          <p:cNvPr id="6" name="Rectangle 5"/>
          <p:cNvSpPr/>
          <p:nvPr/>
        </p:nvSpPr>
        <p:spPr>
          <a:xfrm>
            <a:off x="4408662" y="6218576"/>
            <a:ext cx="1686552" cy="369332"/>
          </a:xfrm>
          <a:prstGeom prst="rect">
            <a:avLst/>
          </a:prstGeom>
        </p:spPr>
        <p:txBody>
          <a:bodyPr wrap="none">
            <a:spAutoFit/>
          </a:bodyPr>
          <a:lstStyle/>
          <a:p>
            <a:r>
              <a:rPr lang="en-US" b="1" dirty="0" smtClean="0">
                <a:solidFill>
                  <a:srgbClr val="0070C0"/>
                </a:solidFill>
              </a:rPr>
              <a:t>Dr.Suzan Yousif </a:t>
            </a:r>
            <a:endParaRPr lang="en-US" b="1" dirty="0">
              <a:solidFill>
                <a:srgbClr val="0070C0"/>
              </a:solidFill>
            </a:endParaRPr>
          </a:p>
        </p:txBody>
      </p:sp>
    </p:spTree>
    <p:extLst>
      <p:ext uri="{BB962C8B-B14F-4D97-AF65-F5344CB8AC3E}">
        <p14:creationId xmlns:p14="http://schemas.microsoft.com/office/powerpoint/2010/main" val="1314243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815" y="0"/>
            <a:ext cx="11916507" cy="7115908"/>
          </a:xfrm>
        </p:spPr>
        <p:txBody>
          <a:bodyPr>
            <a:noAutofit/>
          </a:bodyPr>
          <a:lstStyle/>
          <a:p>
            <a:pPr marL="0" indent="0">
              <a:lnSpc>
                <a:spcPct val="100000"/>
              </a:lnSpc>
              <a:buNone/>
            </a:pPr>
            <a:r>
              <a:rPr lang="en-US" sz="3200" b="1" dirty="0" smtClean="0">
                <a:solidFill>
                  <a:srgbClr val="0070C0"/>
                </a:solidFill>
                <a:latin typeface="Times New Roman" panose="02020603050405020304" pitchFamily="18" charset="0"/>
                <a:cs typeface="Times New Roman" panose="02020603050405020304" pitchFamily="18" charset="0"/>
              </a:rPr>
              <a:t>MUMPS</a:t>
            </a:r>
          </a:p>
          <a:p>
            <a:pPr>
              <a:lnSpc>
                <a:spcPct val="100000"/>
              </a:lnSpc>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is an </a:t>
            </a:r>
            <a:r>
              <a:rPr lang="en-US" sz="2000" dirty="0">
                <a:solidFill>
                  <a:srgbClr val="FF0000"/>
                </a:solidFill>
                <a:latin typeface="Times New Roman" panose="02020603050405020304" pitchFamily="18" charset="0"/>
                <a:cs typeface="Times New Roman" panose="02020603050405020304" pitchFamily="18" charset="0"/>
              </a:rPr>
              <a:t>acute</a:t>
            </a:r>
            <a:r>
              <a:rPr lang="en-US" sz="2000" dirty="0">
                <a:latin typeface="Times New Roman" panose="02020603050405020304" pitchFamily="18" charset="0"/>
                <a:cs typeface="Times New Roman" panose="02020603050405020304" pitchFamily="18" charset="0"/>
              </a:rPr>
              <a:t> viral infection which </a:t>
            </a:r>
            <a:r>
              <a:rPr lang="en-US" sz="2000" dirty="0" smtClean="0">
                <a:solidFill>
                  <a:srgbClr val="FF0000"/>
                </a:solidFill>
                <a:latin typeface="Times New Roman" panose="02020603050405020304" pitchFamily="18" charset="0"/>
                <a:cs typeface="Times New Roman" panose="02020603050405020304" pitchFamily="18" charset="0"/>
              </a:rPr>
              <a:t>typically affects</a:t>
            </a:r>
            <a:r>
              <a:rPr lang="en-US" sz="2000" dirty="0" smtClean="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salivary glands</a:t>
            </a:r>
            <a:r>
              <a:rPr lang="en-US" sz="2000" dirty="0">
                <a:latin typeface="Times New Roman" panose="02020603050405020304" pitchFamily="18" charset="0"/>
                <a:cs typeface="Times New Roman" panose="02020603050405020304" pitchFamily="18" charset="0"/>
              </a:rPr>
              <a:t>, especially the </a:t>
            </a:r>
            <a:r>
              <a:rPr lang="en-US" sz="2000" dirty="0">
                <a:solidFill>
                  <a:srgbClr val="FF0000"/>
                </a:solidFill>
                <a:latin typeface="Times New Roman" panose="02020603050405020304" pitchFamily="18" charset="0"/>
                <a:cs typeface="Times New Roman" panose="02020603050405020304" pitchFamily="18" charset="0"/>
              </a:rPr>
              <a:t>parotids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but may </a:t>
            </a:r>
            <a:r>
              <a:rPr lang="en-US" sz="2000" dirty="0">
                <a:latin typeface="Times New Roman" panose="02020603050405020304" pitchFamily="18" charset="0"/>
                <a:cs typeface="Times New Roman" panose="02020603050405020304" pitchFamily="18" charset="0"/>
              </a:rPr>
              <a:t>also involve the </a:t>
            </a:r>
            <a:r>
              <a:rPr lang="en-US" sz="2000" dirty="0">
                <a:solidFill>
                  <a:srgbClr val="FF0000"/>
                </a:solidFill>
                <a:latin typeface="Times New Roman" panose="02020603050405020304" pitchFamily="18" charset="0"/>
                <a:cs typeface="Times New Roman" panose="02020603050405020304" pitchFamily="18" charset="0"/>
              </a:rPr>
              <a:t>submandibular </a:t>
            </a:r>
            <a:r>
              <a:rPr lang="en-US" sz="2000" dirty="0">
                <a:latin typeface="Times New Roman" panose="02020603050405020304" pitchFamily="18" charset="0"/>
                <a:cs typeface="Times New Roman" panose="02020603050405020304" pitchFamily="18" charset="0"/>
              </a:rPr>
              <a:t>or the </a:t>
            </a:r>
            <a:r>
              <a:rPr lang="en-US" sz="2000" dirty="0" smtClean="0">
                <a:solidFill>
                  <a:srgbClr val="FF0000"/>
                </a:solidFill>
                <a:latin typeface="Times New Roman" panose="02020603050405020304" pitchFamily="18" charset="0"/>
                <a:cs typeface="Times New Roman" panose="02020603050405020304" pitchFamily="18" charset="0"/>
              </a:rPr>
              <a:t>sublingual</a:t>
            </a:r>
            <a:r>
              <a:rPr lang="en-US" sz="2000" dirty="0" smtClean="0">
                <a:latin typeface="Times New Roman" panose="02020603050405020304" pitchFamily="18" charset="0"/>
                <a:cs typeface="Times New Roman" panose="02020603050405020304" pitchFamily="18" charset="0"/>
              </a:rPr>
              <a:t> salivary </a:t>
            </a:r>
            <a:r>
              <a:rPr lang="en-US" sz="2000" dirty="0">
                <a:latin typeface="Times New Roman" panose="02020603050405020304" pitchFamily="18" charset="0"/>
                <a:cs typeface="Times New Roman" panose="02020603050405020304" pitchFamily="18" charset="0"/>
              </a:rPr>
              <a:t>glands. </a:t>
            </a:r>
            <a:r>
              <a:rPr lang="en-US" sz="2000" dirty="0">
                <a:solidFill>
                  <a:srgbClr val="FF0000"/>
                </a:solidFill>
                <a:latin typeface="Times New Roman" panose="02020603050405020304" pitchFamily="18" charset="0"/>
                <a:cs typeface="Times New Roman" panose="02020603050405020304" pitchFamily="18" charset="0"/>
              </a:rPr>
              <a:t>Pancreatitis, </a:t>
            </a:r>
            <a:r>
              <a:rPr lang="en-US" sz="2000" dirty="0" err="1">
                <a:solidFill>
                  <a:srgbClr val="FF0000"/>
                </a:solidFill>
                <a:latin typeface="Times New Roman" panose="02020603050405020304" pitchFamily="18" charset="0"/>
                <a:cs typeface="Times New Roman" panose="02020603050405020304" pitchFamily="18" charset="0"/>
              </a:rPr>
              <a:t>orchitis</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inflammation of </a:t>
            </a:r>
            <a:r>
              <a:rPr lang="en-US" sz="2000" dirty="0">
                <a:solidFill>
                  <a:srgbClr val="FF0000"/>
                </a:solidFill>
                <a:latin typeface="Times New Roman" panose="02020603050405020304" pitchFamily="18" charset="0"/>
                <a:cs typeface="Times New Roman" panose="02020603050405020304" pitchFamily="18" charset="0"/>
              </a:rPr>
              <a:t>the ovaries </a:t>
            </a:r>
            <a:r>
              <a:rPr lang="en-US" sz="2000" dirty="0">
                <a:latin typeface="Times New Roman" panose="02020603050405020304" pitchFamily="18" charset="0"/>
                <a:cs typeface="Times New Roman" panose="02020603050405020304" pitchFamily="18" charset="0"/>
              </a:rPr>
              <a:t>or </a:t>
            </a:r>
            <a:r>
              <a:rPr lang="en-US" sz="2000" dirty="0" err="1">
                <a:solidFill>
                  <a:srgbClr val="FF0000"/>
                </a:solidFill>
                <a:latin typeface="Times New Roman" panose="02020603050405020304" pitchFamily="18" charset="0"/>
                <a:cs typeface="Times New Roman" panose="02020603050405020304" pitchFamily="18" charset="0"/>
              </a:rPr>
              <a:t>meningo</a:t>
            </a:r>
            <a:r>
              <a:rPr lang="en-US" sz="2000" dirty="0">
                <a:solidFill>
                  <a:srgbClr val="FF0000"/>
                </a:solidFill>
                <a:latin typeface="Times New Roman" panose="02020603050405020304" pitchFamily="18" charset="0"/>
                <a:cs typeface="Times New Roman" panose="02020603050405020304" pitchFamily="18" charset="0"/>
              </a:rPr>
              <a:t>-encephalitis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may complicate </a:t>
            </a:r>
            <a:r>
              <a:rPr lang="en-US" sz="2000" dirty="0">
                <a:latin typeface="Times New Roman" panose="02020603050405020304" pitchFamily="18" charset="0"/>
                <a:cs typeface="Times New Roman" panose="02020603050405020304" pitchFamily="18" charset="0"/>
              </a:rPr>
              <a:t>the infection; some of the </a:t>
            </a:r>
            <a:r>
              <a:rPr lang="en-US" sz="2000" dirty="0" smtClean="0">
                <a:latin typeface="Times New Roman" panose="02020603050405020304" pitchFamily="18" charset="0"/>
                <a:cs typeface="Times New Roman" panose="02020603050405020304" pitchFamily="18" charset="0"/>
              </a:rPr>
              <a:t>complications occasionally </a:t>
            </a:r>
            <a:r>
              <a:rPr lang="en-US" sz="2000" dirty="0">
                <a:latin typeface="Times New Roman" panose="02020603050405020304" pitchFamily="18" charset="0"/>
                <a:cs typeface="Times New Roman" panose="02020603050405020304" pitchFamily="18" charset="0"/>
              </a:rPr>
              <a:t>occur in the absence of obvious </a:t>
            </a:r>
            <a:r>
              <a:rPr lang="en-US" sz="2000" dirty="0" smtClean="0">
                <a:latin typeface="Times New Roman" panose="02020603050405020304" pitchFamily="18" charset="0"/>
                <a:cs typeface="Times New Roman" panose="02020603050405020304" pitchFamily="18" charset="0"/>
              </a:rPr>
              <a:t>clinical symptoms </a:t>
            </a:r>
            <a:r>
              <a:rPr lang="en-US" sz="2000" dirty="0">
                <a:latin typeface="Times New Roman" panose="02020603050405020304" pitchFamily="18" charset="0"/>
                <a:cs typeface="Times New Roman" panose="02020603050405020304" pitchFamily="18" charset="0"/>
              </a:rPr>
              <a:t>or signs of salivary gland </a:t>
            </a:r>
            <a:r>
              <a:rPr lang="en-US" sz="2000" dirty="0" smtClean="0">
                <a:latin typeface="Times New Roman" panose="02020603050405020304" pitchFamily="18" charset="0"/>
                <a:cs typeface="Times New Roman" panose="02020603050405020304" pitchFamily="18" charset="0"/>
              </a:rPr>
              <a:t>infection.</a:t>
            </a:r>
          </a:p>
          <a:p>
            <a:pPr>
              <a:lnSpc>
                <a:spcPct val="100000"/>
              </a:lnSpc>
            </a:pPr>
            <a:r>
              <a:rPr lang="en-US" sz="2000" dirty="0" smtClean="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incubation period</a:t>
            </a:r>
            <a:r>
              <a:rPr lang="en-US" sz="2000" dirty="0">
                <a:latin typeface="Times New Roman" panose="02020603050405020304" pitchFamily="18" charset="0"/>
                <a:cs typeface="Times New Roman" panose="02020603050405020304" pitchFamily="18" charset="0"/>
              </a:rPr>
              <a:t> varies from </a:t>
            </a:r>
            <a:r>
              <a:rPr lang="en-US" sz="2000" dirty="0">
                <a:solidFill>
                  <a:srgbClr val="FF0000"/>
                </a:solidFill>
                <a:latin typeface="Times New Roman" panose="02020603050405020304" pitchFamily="18" charset="0"/>
                <a:cs typeface="Times New Roman" panose="02020603050405020304" pitchFamily="18" charset="0"/>
              </a:rPr>
              <a:t>2 to 4 </a:t>
            </a:r>
            <a:r>
              <a:rPr lang="en-US" sz="2000" dirty="0" smtClean="0">
                <a:solidFill>
                  <a:srgbClr val="FF0000"/>
                </a:solidFill>
                <a:latin typeface="Times New Roman" panose="02020603050405020304" pitchFamily="18" charset="0"/>
                <a:cs typeface="Times New Roman" panose="02020603050405020304" pitchFamily="18" charset="0"/>
              </a:rPr>
              <a:t>weeks</a:t>
            </a:r>
            <a:r>
              <a:rPr lang="en-US" sz="2000" dirty="0" smtClean="0">
                <a:latin typeface="Times New Roman" panose="02020603050405020304" pitchFamily="18" charset="0"/>
                <a:cs typeface="Times New Roman" panose="02020603050405020304" pitchFamily="18" charset="0"/>
              </a:rPr>
              <a:t>; usually </a:t>
            </a:r>
            <a:r>
              <a:rPr lang="en-US" sz="2000" dirty="0">
                <a:latin typeface="Times New Roman" panose="02020603050405020304" pitchFamily="18" charset="0"/>
                <a:cs typeface="Times New Roman" panose="02020603050405020304" pitchFamily="18" charset="0"/>
              </a:rPr>
              <a:t>it is about 21 weeks. </a:t>
            </a: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infectious agent </a:t>
            </a:r>
            <a:r>
              <a:rPr lang="en-US" sz="2000" dirty="0" smtClean="0">
                <a:latin typeface="Times New Roman" panose="02020603050405020304" pitchFamily="18" charset="0"/>
                <a:cs typeface="Times New Roman" panose="02020603050405020304" pitchFamily="18" charset="0"/>
              </a:rPr>
              <a:t>is</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mumps virus</a:t>
            </a:r>
            <a:r>
              <a:rPr lang="en-US" sz="2000" dirty="0">
                <a:latin typeface="Times New Roman" panose="02020603050405020304" pitchFamily="18" charset="0"/>
                <a:cs typeface="Times New Roman" panose="02020603050405020304" pitchFamily="18" charset="0"/>
              </a:rPr>
              <a:t>.</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Epidemiology</a:t>
            </a:r>
          </a:p>
          <a:p>
            <a:pPr>
              <a:lnSpc>
                <a:spcPct val="100000"/>
              </a:lnSpc>
            </a:pPr>
            <a:r>
              <a:rPr lang="en-US" sz="2000" dirty="0">
                <a:latin typeface="Times New Roman" panose="02020603050405020304" pitchFamily="18" charset="0"/>
                <a:cs typeface="Times New Roman" panose="02020603050405020304" pitchFamily="18" charset="0"/>
              </a:rPr>
              <a:t>Mumps has a </a:t>
            </a:r>
            <a:r>
              <a:rPr lang="en-US" sz="2000" dirty="0">
                <a:solidFill>
                  <a:srgbClr val="FF0000"/>
                </a:solidFill>
                <a:latin typeface="Times New Roman" panose="02020603050405020304" pitchFamily="18" charset="0"/>
                <a:cs typeface="Times New Roman" panose="02020603050405020304" pitchFamily="18" charset="0"/>
              </a:rPr>
              <a:t>worldwide distribution</a:t>
            </a:r>
            <a:r>
              <a:rPr lang="en-US" sz="2000" dirty="0">
                <a:latin typeface="Times New Roman" panose="02020603050405020304" pitchFamily="18" charset="0"/>
                <a:cs typeface="Times New Roman" panose="02020603050405020304" pitchFamily="18" charset="0"/>
              </a:rPr>
              <a:t>.</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RESERVOIR</a:t>
            </a:r>
          </a:p>
          <a:p>
            <a:pPr>
              <a:lnSpc>
                <a:spcPct val="100000"/>
              </a:lnSpc>
            </a:pPr>
            <a:r>
              <a:rPr lang="en-US" sz="2000" dirty="0">
                <a:solidFill>
                  <a:srgbClr val="FF0000"/>
                </a:solidFill>
                <a:latin typeface="Times New Roman" panose="02020603050405020304" pitchFamily="18" charset="0"/>
                <a:cs typeface="Times New Roman" panose="02020603050405020304" pitchFamily="18" charset="0"/>
              </a:rPr>
              <a:t>Humans are the reservoir </a:t>
            </a:r>
            <a:r>
              <a:rPr lang="en-US" sz="2000" dirty="0">
                <a:latin typeface="Times New Roman" panose="02020603050405020304" pitchFamily="18" charset="0"/>
                <a:cs typeface="Times New Roman" panose="02020603050405020304" pitchFamily="18" charset="0"/>
              </a:rPr>
              <a:t>of infection. The virus </a:t>
            </a:r>
            <a:r>
              <a:rPr lang="en-US" sz="2000" dirty="0" smtClean="0">
                <a:latin typeface="Times New Roman" panose="02020603050405020304" pitchFamily="18" charset="0"/>
                <a:cs typeface="Times New Roman" panose="02020603050405020304" pitchFamily="18" charset="0"/>
              </a:rPr>
              <a:t>is present </a:t>
            </a:r>
            <a:r>
              <a:rPr lang="en-US" sz="2000" dirty="0">
                <a:latin typeface="Times New Roman" panose="02020603050405020304" pitchFamily="18" charset="0"/>
                <a:cs typeface="Times New Roman" panose="02020603050405020304" pitchFamily="18" charset="0"/>
              </a:rPr>
              <a:t>in the saliva of infected persons; it may </a:t>
            </a:r>
            <a:r>
              <a:rPr lang="en-US" sz="2000" dirty="0" smtClean="0">
                <a:latin typeface="Times New Roman" panose="02020603050405020304" pitchFamily="18" charset="0"/>
                <a:cs typeface="Times New Roman" panose="02020603050405020304" pitchFamily="18" charset="0"/>
              </a:rPr>
              <a:t>be isolated </a:t>
            </a:r>
            <a:r>
              <a:rPr lang="en-US" sz="2000" dirty="0">
                <a:latin typeface="Times New Roman" panose="02020603050405020304" pitchFamily="18" charset="0"/>
                <a:cs typeface="Times New Roman" panose="02020603050405020304" pitchFamily="18" charset="0"/>
              </a:rPr>
              <a:t>as early as 1 week before clinical </a:t>
            </a:r>
            <a:r>
              <a:rPr lang="en-US" sz="2000" dirty="0" smtClean="0">
                <a:latin typeface="Times New Roman" panose="02020603050405020304" pitchFamily="18" charset="0"/>
                <a:cs typeface="Times New Roman" panose="02020603050405020304" pitchFamily="18" charset="0"/>
              </a:rPr>
              <a:t>signs occur</a:t>
            </a:r>
            <a:r>
              <a:rPr lang="en-US" sz="2000" dirty="0">
                <a:latin typeface="Times New Roman" panose="02020603050405020304" pitchFamily="18" charset="0"/>
                <a:cs typeface="Times New Roman" panose="02020603050405020304" pitchFamily="18" charset="0"/>
              </a:rPr>
              <a:t>, and it may persist for 9 days after the </a:t>
            </a:r>
            <a:r>
              <a:rPr lang="en-US" sz="2000" dirty="0" smtClean="0">
                <a:latin typeface="Times New Roman" panose="02020603050405020304" pitchFamily="18" charset="0"/>
                <a:cs typeface="Times New Roman" panose="02020603050405020304" pitchFamily="18" charset="0"/>
              </a:rPr>
              <a:t>onset of </a:t>
            </a:r>
            <a:r>
              <a:rPr lang="en-US" sz="2000" dirty="0">
                <a:latin typeface="Times New Roman" panose="02020603050405020304" pitchFamily="18" charset="0"/>
                <a:cs typeface="Times New Roman" panose="02020603050405020304" pitchFamily="18" charset="0"/>
              </a:rPr>
              <a:t>signs. Healthy carriers, who remain </a:t>
            </a:r>
            <a:r>
              <a:rPr lang="en-US" sz="2000" dirty="0" smtClean="0">
                <a:latin typeface="Times New Roman" panose="02020603050405020304" pitchFamily="18" charset="0"/>
                <a:cs typeface="Times New Roman" panose="02020603050405020304" pitchFamily="18" charset="0"/>
              </a:rPr>
              <a:t>asymptomatic throughout </a:t>
            </a:r>
            <a:r>
              <a:rPr lang="en-US" sz="2000" dirty="0">
                <a:latin typeface="Times New Roman" panose="02020603050405020304" pitchFamily="18" charset="0"/>
                <a:cs typeface="Times New Roman" panose="02020603050405020304" pitchFamily="18" charset="0"/>
              </a:rPr>
              <a:t>the infection, may also </a:t>
            </a:r>
            <a:r>
              <a:rPr lang="en-US" sz="2000" dirty="0" smtClean="0">
                <a:latin typeface="Times New Roman" panose="02020603050405020304" pitchFamily="18" charset="0"/>
                <a:cs typeface="Times New Roman" panose="02020603050405020304" pitchFamily="18" charset="0"/>
              </a:rPr>
              <a:t>transmit the infection</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source of infection </a:t>
            </a:r>
            <a:r>
              <a:rPr lang="en-US" sz="2000" dirty="0" smtClean="0">
                <a:latin typeface="Times New Roman" panose="02020603050405020304" pitchFamily="18" charset="0"/>
                <a:cs typeface="Times New Roman" panose="02020603050405020304" pitchFamily="18" charset="0"/>
              </a:rPr>
              <a:t>therefore,</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includes </a:t>
            </a:r>
            <a:r>
              <a:rPr lang="en-US" sz="2000" dirty="0">
                <a:solidFill>
                  <a:srgbClr val="FF0000"/>
                </a:solidFill>
                <a:latin typeface="Times New Roman" panose="02020603050405020304" pitchFamily="18" charset="0"/>
                <a:cs typeface="Times New Roman" panose="02020603050405020304" pitchFamily="18" charset="0"/>
              </a:rPr>
              <a:t>sick patients, incubatory </a:t>
            </a:r>
            <a:r>
              <a:rPr lang="en-US" sz="2000" dirty="0">
                <a:latin typeface="Times New Roman" panose="02020603050405020304" pitchFamily="18" charset="0"/>
                <a:cs typeface="Times New Roman" panose="02020603050405020304" pitchFamily="18" charset="0"/>
              </a:rPr>
              <a:t>(‘precocious</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carriers </a:t>
            </a:r>
            <a:r>
              <a:rPr lang="en-US" sz="2000" dirty="0">
                <a:solidFill>
                  <a:srgbClr val="FF0000"/>
                </a:solidFill>
                <a:latin typeface="Times New Roman" panose="02020603050405020304" pitchFamily="18" charset="0"/>
                <a:cs typeface="Times New Roman" panose="02020603050405020304" pitchFamily="18" charset="0"/>
              </a:rPr>
              <a:t>and healthy carriers</a:t>
            </a:r>
            <a:r>
              <a:rPr lang="en-US" sz="2000" dirty="0">
                <a:latin typeface="Times New Roman" panose="02020603050405020304" pitchFamily="18" charset="0"/>
                <a:cs typeface="Times New Roman" panose="02020603050405020304" pitchFamily="18" charset="0"/>
              </a:rPr>
              <a:t>.</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TRANSMISSION</a:t>
            </a:r>
          </a:p>
          <a:p>
            <a:pPr>
              <a:lnSpc>
                <a:spcPct val="100000"/>
              </a:lnSpc>
            </a:pPr>
            <a:r>
              <a:rPr lang="en-US" sz="2000" dirty="0">
                <a:latin typeface="Times New Roman" panose="02020603050405020304" pitchFamily="18" charset="0"/>
                <a:cs typeface="Times New Roman" panose="02020603050405020304" pitchFamily="18" charset="0"/>
              </a:rPr>
              <a:t>The infection </a:t>
            </a:r>
            <a:r>
              <a:rPr lang="en-US" sz="2000" dirty="0">
                <a:solidFill>
                  <a:srgbClr val="FF0000"/>
                </a:solidFill>
                <a:latin typeface="Times New Roman" panose="02020603050405020304" pitchFamily="18" charset="0"/>
                <a:cs typeface="Times New Roman" panose="02020603050405020304" pitchFamily="18" charset="0"/>
              </a:rPr>
              <a:t>is transmitted by droplets or by </a:t>
            </a:r>
            <a:r>
              <a:rPr lang="en-US" sz="2000" dirty="0" smtClean="0">
                <a:solidFill>
                  <a:srgbClr val="FF0000"/>
                </a:solidFill>
                <a:latin typeface="Times New Roman" panose="02020603050405020304" pitchFamily="18" charset="0"/>
                <a:cs typeface="Times New Roman" panose="02020603050405020304" pitchFamily="18" charset="0"/>
              </a:rPr>
              <a:t>contact</a:t>
            </a:r>
            <a:r>
              <a:rPr lang="en-US" sz="2000" dirty="0" smtClean="0">
                <a:latin typeface="Times New Roman" panose="02020603050405020304" pitchFamily="18" charset="0"/>
                <a:cs typeface="Times New Roman" panose="02020603050405020304" pitchFamily="18" charset="0"/>
              </a:rPr>
              <a:t>, directly </a:t>
            </a:r>
            <a:r>
              <a:rPr lang="en-US" sz="2000" dirty="0">
                <a:latin typeface="Times New Roman" panose="02020603050405020304" pitchFamily="18" charset="0"/>
                <a:cs typeface="Times New Roman" panose="02020603050405020304" pitchFamily="18" charset="0"/>
              </a:rPr>
              <a:t>or indirectly, through </a:t>
            </a:r>
            <a:r>
              <a:rPr lang="en-US" sz="2000" dirty="0">
                <a:solidFill>
                  <a:srgbClr val="FF0000"/>
                </a:solidFill>
                <a:latin typeface="Times New Roman" panose="02020603050405020304" pitchFamily="18" charset="0"/>
                <a:cs typeface="Times New Roman" panose="02020603050405020304" pitchFamily="18" charset="0"/>
              </a:rPr>
              <a:t>fomites</a:t>
            </a:r>
            <a:r>
              <a:rPr lang="en-US" sz="2000" dirty="0">
                <a:latin typeface="Times New Roman" panose="02020603050405020304" pitchFamily="18" charset="0"/>
                <a:cs typeface="Times New Roman" panose="02020603050405020304" pitchFamily="18" charset="0"/>
              </a:rPr>
              <a:t>.</a:t>
            </a:r>
          </a:p>
        </p:txBody>
      </p:sp>
      <p:pic>
        <p:nvPicPr>
          <p:cNvPr id="1026" name="Picture 2" descr="Image result for MUM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5030" y="1741244"/>
            <a:ext cx="2640861" cy="220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9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430" y="114055"/>
            <a:ext cx="11916507" cy="6122621"/>
          </a:xfrm>
        </p:spPr>
        <p:txBody>
          <a:bodyPr>
            <a:normAutofit fontScale="25000" lnSpcReduction="20000"/>
          </a:bodyPr>
          <a:lstStyle/>
          <a:p>
            <a:pPr marL="0" indent="0">
              <a:lnSpc>
                <a:spcPct val="120000"/>
              </a:lnSpc>
              <a:buNone/>
            </a:pPr>
            <a:r>
              <a:rPr lang="en-US" sz="8000" b="1" dirty="0">
                <a:solidFill>
                  <a:srgbClr val="0070C0"/>
                </a:solidFill>
                <a:latin typeface="Times New Roman" panose="02020603050405020304" pitchFamily="18" charset="0"/>
                <a:cs typeface="Times New Roman" panose="02020603050405020304" pitchFamily="18" charset="0"/>
              </a:rPr>
              <a:t>HOST FACTORS</a:t>
            </a:r>
          </a:p>
          <a:p>
            <a:pPr>
              <a:lnSpc>
                <a:spcPct val="120000"/>
              </a:lnSpc>
            </a:pPr>
            <a:r>
              <a:rPr lang="en-US" sz="8000" dirty="0">
                <a:latin typeface="Times New Roman" panose="02020603050405020304" pitchFamily="18" charset="0"/>
                <a:cs typeface="Times New Roman" panose="02020603050405020304" pitchFamily="18" charset="0"/>
              </a:rPr>
              <a:t>One infection, whether clinical or subclinical, </a:t>
            </a:r>
            <a:r>
              <a:rPr lang="en-US" sz="8000" dirty="0" smtClean="0">
                <a:latin typeface="Times New Roman" panose="02020603050405020304" pitchFamily="18" charset="0"/>
                <a:cs typeface="Times New Roman" panose="02020603050405020304" pitchFamily="18" charset="0"/>
              </a:rPr>
              <a:t>confers </a:t>
            </a:r>
            <a:r>
              <a:rPr lang="en-US" sz="8000" dirty="0" smtClean="0">
                <a:solidFill>
                  <a:srgbClr val="FF0000"/>
                </a:solidFill>
                <a:latin typeface="Times New Roman" panose="02020603050405020304" pitchFamily="18" charset="0"/>
                <a:cs typeface="Times New Roman" panose="02020603050405020304" pitchFamily="18" charset="0"/>
              </a:rPr>
              <a:t>lifelong </a:t>
            </a:r>
            <a:r>
              <a:rPr lang="en-US" sz="8000" dirty="0">
                <a:solidFill>
                  <a:srgbClr val="FF0000"/>
                </a:solidFill>
                <a:latin typeface="Times New Roman" panose="02020603050405020304" pitchFamily="18" charset="0"/>
                <a:cs typeface="Times New Roman" panose="02020603050405020304" pitchFamily="18" charset="0"/>
              </a:rPr>
              <a:t>immunity</a:t>
            </a:r>
            <a:r>
              <a:rPr lang="en-US" sz="8000" dirty="0">
                <a:latin typeface="Times New Roman" panose="02020603050405020304" pitchFamily="18" charset="0"/>
                <a:cs typeface="Times New Roman" panose="02020603050405020304" pitchFamily="18" charset="0"/>
              </a:rPr>
              <a:t>. </a:t>
            </a:r>
            <a:endParaRPr lang="ar-IQ" sz="8000" dirty="0" smtClean="0">
              <a:latin typeface="Times New Roman" panose="02020603050405020304" pitchFamily="18" charset="0"/>
              <a:cs typeface="Times New Roman" panose="02020603050405020304" pitchFamily="18" charset="0"/>
            </a:endParaRPr>
          </a:p>
          <a:p>
            <a:pPr>
              <a:lnSpc>
                <a:spcPct val="120000"/>
              </a:lnSpc>
            </a:pPr>
            <a:r>
              <a:rPr lang="en-US" sz="8000" dirty="0" smtClean="0">
                <a:solidFill>
                  <a:srgbClr val="FF0000"/>
                </a:solidFill>
                <a:latin typeface="Times New Roman" panose="02020603050405020304" pitchFamily="18" charset="0"/>
                <a:cs typeface="Times New Roman" panose="02020603050405020304" pitchFamily="18" charset="0"/>
              </a:rPr>
              <a:t>Artificial </a:t>
            </a:r>
            <a:r>
              <a:rPr lang="en-US" sz="8000" dirty="0">
                <a:solidFill>
                  <a:srgbClr val="FF0000"/>
                </a:solidFill>
                <a:latin typeface="Times New Roman" panose="02020603050405020304" pitchFamily="18" charset="0"/>
                <a:cs typeface="Times New Roman" panose="02020603050405020304" pitchFamily="18" charset="0"/>
              </a:rPr>
              <a:t>active </a:t>
            </a:r>
            <a:r>
              <a:rPr lang="en-US" sz="8000" dirty="0" smtClean="0">
                <a:solidFill>
                  <a:srgbClr val="FF0000"/>
                </a:solidFill>
                <a:latin typeface="Times New Roman" panose="02020603050405020304" pitchFamily="18" charset="0"/>
                <a:cs typeface="Times New Roman" panose="02020603050405020304" pitchFamily="18" charset="0"/>
              </a:rPr>
              <a:t>immunization with </a:t>
            </a:r>
            <a:r>
              <a:rPr lang="en-US" sz="8000" dirty="0">
                <a:solidFill>
                  <a:srgbClr val="FF0000"/>
                </a:solidFill>
                <a:latin typeface="Times New Roman" panose="02020603050405020304" pitchFamily="18" charset="0"/>
                <a:cs typeface="Times New Roman" panose="02020603050405020304" pitchFamily="18" charset="0"/>
              </a:rPr>
              <a:t>live or inactivated vaccine provides </a:t>
            </a:r>
            <a:r>
              <a:rPr lang="en-US" sz="8000" dirty="0" smtClean="0">
                <a:solidFill>
                  <a:srgbClr val="FF0000"/>
                </a:solidFill>
                <a:latin typeface="Times New Roman" panose="02020603050405020304" pitchFamily="18" charset="0"/>
                <a:cs typeface="Times New Roman" panose="02020603050405020304" pitchFamily="18" charset="0"/>
              </a:rPr>
              <a:t>protection for </a:t>
            </a:r>
            <a:r>
              <a:rPr lang="en-US" sz="8000" dirty="0">
                <a:solidFill>
                  <a:srgbClr val="FF0000"/>
                </a:solidFill>
                <a:latin typeface="Times New Roman" panose="02020603050405020304" pitchFamily="18" charset="0"/>
                <a:cs typeface="Times New Roman" panose="02020603050405020304" pitchFamily="18" charset="0"/>
              </a:rPr>
              <a:t>a limited period of a few years</a:t>
            </a:r>
            <a:r>
              <a:rPr lang="en-US" sz="8000" dirty="0" smtClean="0">
                <a:latin typeface="Times New Roman" panose="02020603050405020304" pitchFamily="18" charset="0"/>
                <a:cs typeface="Times New Roman" panose="02020603050405020304" pitchFamily="18" charset="0"/>
              </a:rPr>
              <a:t>.</a:t>
            </a:r>
          </a:p>
          <a:p>
            <a:pPr marL="0" indent="0">
              <a:lnSpc>
                <a:spcPct val="120000"/>
              </a:lnSpc>
              <a:buNone/>
            </a:pPr>
            <a:r>
              <a:rPr lang="en-US" sz="8000" b="1" dirty="0">
                <a:solidFill>
                  <a:srgbClr val="0070C0"/>
                </a:solidFill>
                <a:latin typeface="Times New Roman" panose="02020603050405020304" pitchFamily="18" charset="0"/>
                <a:cs typeface="Times New Roman" panose="02020603050405020304" pitchFamily="18" charset="0"/>
              </a:rPr>
              <a:t>Control</a:t>
            </a:r>
          </a:p>
          <a:p>
            <a:pPr>
              <a:lnSpc>
                <a:spcPct val="120000"/>
              </a:lnSpc>
            </a:pPr>
            <a:r>
              <a:rPr lang="en-US" sz="8000" b="1" dirty="0">
                <a:solidFill>
                  <a:srgbClr val="FF0000"/>
                </a:solidFill>
                <a:latin typeface="Times New Roman" panose="02020603050405020304" pitchFamily="18" charset="0"/>
                <a:cs typeface="Times New Roman" panose="02020603050405020304" pitchFamily="18" charset="0"/>
              </a:rPr>
              <a:t>INDIVIDUAL</a:t>
            </a:r>
          </a:p>
          <a:p>
            <a:pPr marL="0" indent="0">
              <a:lnSpc>
                <a:spcPct val="120000"/>
              </a:lnSpc>
              <a:buNone/>
            </a:pPr>
            <a:r>
              <a:rPr lang="ar-IQ" sz="8000" dirty="0" smtClean="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The </a:t>
            </a:r>
            <a:r>
              <a:rPr lang="en-US" sz="8000" dirty="0">
                <a:solidFill>
                  <a:srgbClr val="FF0000"/>
                </a:solidFill>
                <a:latin typeface="Times New Roman" panose="02020603050405020304" pitchFamily="18" charset="0"/>
                <a:cs typeface="Times New Roman" panose="02020603050405020304" pitchFamily="18" charset="0"/>
              </a:rPr>
              <a:t>sick patient should be isolated</a:t>
            </a:r>
            <a:r>
              <a:rPr lang="en-US" sz="8000" dirty="0">
                <a:latin typeface="Times New Roman" panose="02020603050405020304" pitchFamily="18" charset="0"/>
                <a:cs typeface="Times New Roman" panose="02020603050405020304" pitchFamily="18" charset="0"/>
              </a:rPr>
              <a:t>, if </a:t>
            </a:r>
            <a:r>
              <a:rPr lang="en-US" sz="8000" dirty="0" smtClean="0">
                <a:latin typeface="Times New Roman" panose="02020603050405020304" pitchFamily="18" charset="0"/>
                <a:cs typeface="Times New Roman" panose="02020603050405020304" pitchFamily="18" charset="0"/>
              </a:rPr>
              <a:t>possible, during </a:t>
            </a:r>
            <a:r>
              <a:rPr lang="en-US" sz="8000" dirty="0">
                <a:latin typeface="Times New Roman" panose="02020603050405020304" pitchFamily="18" charset="0"/>
                <a:cs typeface="Times New Roman" panose="02020603050405020304" pitchFamily="18" charset="0"/>
              </a:rPr>
              <a:t>the infectious phase; </a:t>
            </a:r>
            <a:endParaRPr lang="ar-IQ" sz="8000" dirty="0" smtClean="0">
              <a:latin typeface="Times New Roman" panose="02020603050405020304" pitchFamily="18" charset="0"/>
              <a:cs typeface="Times New Roman" panose="02020603050405020304" pitchFamily="18" charset="0"/>
            </a:endParaRPr>
          </a:p>
          <a:p>
            <a:pPr marL="0" indent="0">
              <a:lnSpc>
                <a:spcPct val="120000"/>
              </a:lnSpc>
              <a:buNone/>
            </a:pPr>
            <a:r>
              <a:rPr lang="ar-IQ" sz="8000" dirty="0" smtClean="0">
                <a:latin typeface="Times New Roman" panose="02020603050405020304" pitchFamily="18" charset="0"/>
                <a:cs typeface="Times New Roman" panose="02020603050405020304" pitchFamily="18" charset="0"/>
              </a:rPr>
              <a:t>-</a:t>
            </a:r>
            <a:r>
              <a:rPr lang="en-US" sz="8000" dirty="0" smtClean="0">
                <a:latin typeface="Times New Roman" panose="02020603050405020304" pitchFamily="18" charset="0"/>
                <a:cs typeface="Times New Roman" panose="02020603050405020304" pitchFamily="18" charset="0"/>
              </a:rPr>
              <a:t> </a:t>
            </a:r>
            <a:r>
              <a:rPr lang="en-US" sz="8000" dirty="0" smtClean="0">
                <a:solidFill>
                  <a:srgbClr val="FF0000"/>
                </a:solidFill>
                <a:latin typeface="Times New Roman" panose="02020603050405020304" pitchFamily="18" charset="0"/>
                <a:cs typeface="Times New Roman" panose="02020603050405020304" pitchFamily="18" charset="0"/>
              </a:rPr>
              <a:t>Strict </a:t>
            </a:r>
            <a:r>
              <a:rPr lang="en-US" sz="8000" dirty="0">
                <a:solidFill>
                  <a:srgbClr val="FF0000"/>
                </a:solidFill>
                <a:latin typeface="Times New Roman" panose="02020603050405020304" pitchFamily="18" charset="0"/>
                <a:cs typeface="Times New Roman" panose="02020603050405020304" pitchFamily="18" charset="0"/>
              </a:rPr>
              <a:t>hygienic </a:t>
            </a:r>
            <a:r>
              <a:rPr lang="en-US" sz="8000" dirty="0" smtClean="0">
                <a:solidFill>
                  <a:srgbClr val="FF0000"/>
                </a:solidFill>
                <a:latin typeface="Times New Roman" panose="02020603050405020304" pitchFamily="18" charset="0"/>
                <a:cs typeface="Times New Roman" panose="02020603050405020304" pitchFamily="18" charset="0"/>
              </a:rPr>
              <a:t>measures </a:t>
            </a:r>
            <a:r>
              <a:rPr lang="en-US" sz="8000" dirty="0" smtClean="0">
                <a:latin typeface="Times New Roman" panose="02020603050405020304" pitchFamily="18" charset="0"/>
                <a:cs typeface="Times New Roman" panose="02020603050405020304" pitchFamily="18" charset="0"/>
              </a:rPr>
              <a:t>should </a:t>
            </a:r>
            <a:r>
              <a:rPr lang="en-US" sz="8000" dirty="0">
                <a:latin typeface="Times New Roman" panose="02020603050405020304" pitchFamily="18" charset="0"/>
                <a:cs typeface="Times New Roman" panose="02020603050405020304" pitchFamily="18" charset="0"/>
              </a:rPr>
              <a:t>be observed in the cleansing of </a:t>
            </a:r>
            <a:r>
              <a:rPr lang="en-US" sz="8000" dirty="0" smtClean="0">
                <a:latin typeface="Times New Roman" panose="02020603050405020304" pitchFamily="18" charset="0"/>
                <a:cs typeface="Times New Roman" panose="02020603050405020304" pitchFamily="18" charset="0"/>
              </a:rPr>
              <a:t>spoons, cups </a:t>
            </a:r>
            <a:r>
              <a:rPr lang="en-US" sz="8000" dirty="0">
                <a:latin typeface="Times New Roman" panose="02020603050405020304" pitchFamily="18" charset="0"/>
                <a:cs typeface="Times New Roman" panose="02020603050405020304" pitchFamily="18" charset="0"/>
              </a:rPr>
              <a:t>and other utensils handled by the </a:t>
            </a:r>
            <a:r>
              <a:rPr lang="en-US" sz="8000" dirty="0" smtClean="0">
                <a:latin typeface="Times New Roman" panose="02020603050405020304" pitchFamily="18" charset="0"/>
                <a:cs typeface="Times New Roman" panose="02020603050405020304" pitchFamily="18" charset="0"/>
              </a:rPr>
              <a:t>patient, and </a:t>
            </a:r>
            <a:r>
              <a:rPr lang="en-US" sz="8000" dirty="0">
                <a:latin typeface="Times New Roman" panose="02020603050405020304" pitchFamily="18" charset="0"/>
                <a:cs typeface="Times New Roman" panose="02020603050405020304" pitchFamily="18" charset="0"/>
              </a:rPr>
              <a:t>also in the disposal of his or her soiled </a:t>
            </a:r>
            <a:r>
              <a:rPr lang="en-US" sz="8000" dirty="0" smtClean="0">
                <a:latin typeface="Times New Roman" panose="02020603050405020304" pitchFamily="18" charset="0"/>
                <a:cs typeface="Times New Roman" panose="02020603050405020304" pitchFamily="18" charset="0"/>
              </a:rPr>
              <a:t>handkerchiefs and </a:t>
            </a:r>
            <a:r>
              <a:rPr lang="en-US" sz="8000" dirty="0">
                <a:latin typeface="Times New Roman" panose="02020603050405020304" pitchFamily="18" charset="0"/>
                <a:cs typeface="Times New Roman" panose="02020603050405020304" pitchFamily="18" charset="0"/>
              </a:rPr>
              <a:t>other linen</a:t>
            </a:r>
            <a:r>
              <a:rPr lang="en-US" sz="8000" dirty="0" smtClean="0">
                <a:latin typeface="Times New Roman" panose="02020603050405020304" pitchFamily="18" charset="0"/>
                <a:cs typeface="Times New Roman" panose="02020603050405020304" pitchFamily="18" charset="0"/>
              </a:rPr>
              <a:t>.</a:t>
            </a:r>
          </a:p>
          <a:p>
            <a:pPr>
              <a:lnSpc>
                <a:spcPct val="120000"/>
              </a:lnSpc>
            </a:pPr>
            <a:r>
              <a:rPr lang="en-US" sz="8000" b="1" dirty="0">
                <a:solidFill>
                  <a:srgbClr val="FF0000"/>
                </a:solidFill>
                <a:latin typeface="Times New Roman" panose="02020603050405020304" pitchFamily="18" charset="0"/>
                <a:cs typeface="Times New Roman" panose="02020603050405020304" pitchFamily="18" charset="0"/>
              </a:rPr>
              <a:t>VACCINATION</a:t>
            </a:r>
          </a:p>
          <a:p>
            <a:pPr marL="0" indent="0">
              <a:lnSpc>
                <a:spcPct val="120000"/>
              </a:lnSpc>
              <a:buNone/>
            </a:pPr>
            <a:r>
              <a:rPr lang="en-US" sz="8000" dirty="0">
                <a:latin typeface="Times New Roman" panose="02020603050405020304" pitchFamily="18" charset="0"/>
                <a:cs typeface="Times New Roman" panose="02020603050405020304" pitchFamily="18" charset="0"/>
              </a:rPr>
              <a:t>A </a:t>
            </a:r>
            <a:r>
              <a:rPr lang="en-US" sz="8000" dirty="0">
                <a:solidFill>
                  <a:srgbClr val="FF0000"/>
                </a:solidFill>
                <a:latin typeface="Times New Roman" panose="02020603050405020304" pitchFamily="18" charset="0"/>
                <a:cs typeface="Times New Roman" panose="02020603050405020304" pitchFamily="18" charset="0"/>
              </a:rPr>
              <a:t>live mumps virus vaccine is </a:t>
            </a:r>
            <a:r>
              <a:rPr lang="en-US" sz="8000" dirty="0" smtClean="0">
                <a:solidFill>
                  <a:srgbClr val="FF0000"/>
                </a:solidFill>
                <a:latin typeface="Times New Roman" panose="02020603050405020304" pitchFamily="18" charset="0"/>
                <a:cs typeface="Times New Roman" panose="02020603050405020304" pitchFamily="18" charset="0"/>
              </a:rPr>
              <a:t>available</a:t>
            </a:r>
            <a:r>
              <a:rPr lang="en-US" sz="8000" dirty="0" smtClean="0">
                <a:latin typeface="Times New Roman" panose="02020603050405020304" pitchFamily="18" charset="0"/>
                <a:cs typeface="Times New Roman" panose="02020603050405020304" pitchFamily="18" charset="0"/>
              </a:rPr>
              <a:t>. Vaccination </a:t>
            </a:r>
            <a:r>
              <a:rPr lang="en-US" sz="8000" dirty="0">
                <a:latin typeface="Times New Roman" panose="02020603050405020304" pitchFamily="18" charset="0"/>
                <a:cs typeface="Times New Roman" panose="02020603050405020304" pitchFamily="18" charset="0"/>
              </a:rPr>
              <a:t>is of value in </a:t>
            </a:r>
            <a:r>
              <a:rPr lang="en-US" sz="8000" dirty="0">
                <a:solidFill>
                  <a:srgbClr val="FF0000"/>
                </a:solidFill>
                <a:latin typeface="Times New Roman" panose="02020603050405020304" pitchFamily="18" charset="0"/>
                <a:cs typeface="Times New Roman" panose="02020603050405020304" pitchFamily="18" charset="0"/>
              </a:rPr>
              <a:t>protecting </a:t>
            </a:r>
            <a:r>
              <a:rPr lang="en-US" sz="8000" dirty="0" smtClean="0">
                <a:solidFill>
                  <a:srgbClr val="FF0000"/>
                </a:solidFill>
                <a:latin typeface="Times New Roman" panose="02020603050405020304" pitchFamily="18" charset="0"/>
                <a:cs typeface="Times New Roman" panose="02020603050405020304" pitchFamily="18" charset="0"/>
              </a:rPr>
              <a:t>susceptible young </a:t>
            </a:r>
            <a:r>
              <a:rPr lang="en-US" sz="8000" dirty="0">
                <a:solidFill>
                  <a:srgbClr val="FF0000"/>
                </a:solidFill>
                <a:latin typeface="Times New Roman" panose="02020603050405020304" pitchFamily="18" charset="0"/>
                <a:cs typeface="Times New Roman" panose="02020603050405020304" pitchFamily="18" charset="0"/>
              </a:rPr>
              <a:t>persons </a:t>
            </a:r>
            <a:r>
              <a:rPr lang="en-US" sz="8000" dirty="0">
                <a:latin typeface="Times New Roman" panose="02020603050405020304" pitchFamily="18" charset="0"/>
                <a:cs typeface="Times New Roman" panose="02020603050405020304" pitchFamily="18" charset="0"/>
              </a:rPr>
              <a:t>in residential institutions in </a:t>
            </a:r>
            <a:r>
              <a:rPr lang="en-US" sz="8000" dirty="0" smtClean="0">
                <a:latin typeface="Times New Roman" panose="02020603050405020304" pitchFamily="18" charset="0"/>
                <a:cs typeface="Times New Roman" panose="02020603050405020304" pitchFamily="18" charset="0"/>
              </a:rPr>
              <a:t>which epidemics </a:t>
            </a:r>
            <a:r>
              <a:rPr lang="en-US" sz="8000" dirty="0">
                <a:latin typeface="Times New Roman" panose="02020603050405020304" pitchFamily="18" charset="0"/>
                <a:cs typeface="Times New Roman" panose="02020603050405020304" pitchFamily="18" charset="0"/>
              </a:rPr>
              <a:t>occur frequently. It has proved </a:t>
            </a:r>
            <a:r>
              <a:rPr lang="en-US" sz="8000" dirty="0" smtClean="0">
                <a:latin typeface="Times New Roman" panose="02020603050405020304" pitchFamily="18" charset="0"/>
                <a:cs typeface="Times New Roman" panose="02020603050405020304" pitchFamily="18" charset="0"/>
              </a:rPr>
              <a:t>very effective </a:t>
            </a:r>
            <a:r>
              <a:rPr lang="en-US" sz="8000" dirty="0">
                <a:latin typeface="Times New Roman" panose="02020603050405020304" pitchFamily="18" charset="0"/>
                <a:cs typeface="Times New Roman" panose="02020603050405020304" pitchFamily="18" charset="0"/>
              </a:rPr>
              <a:t>in controlling mumps in the USA. </a:t>
            </a:r>
            <a:r>
              <a:rPr lang="en-US" sz="8000" dirty="0" err="1" smtClean="0">
                <a:solidFill>
                  <a:srgbClr val="FF0000"/>
                </a:solidFill>
                <a:latin typeface="Times New Roman" panose="02020603050405020304" pitchFamily="18" charset="0"/>
                <a:cs typeface="Times New Roman" panose="02020603050405020304" pitchFamily="18" charset="0"/>
              </a:rPr>
              <a:t>Acombined</a:t>
            </a:r>
            <a:r>
              <a:rPr lang="en-US" sz="8000" dirty="0" smtClean="0">
                <a:solidFill>
                  <a:srgbClr val="FF0000"/>
                </a:solidFill>
                <a:latin typeface="Times New Roman" panose="02020603050405020304" pitchFamily="18" charset="0"/>
                <a:cs typeface="Times New Roman" panose="02020603050405020304" pitchFamily="18" charset="0"/>
              </a:rPr>
              <a:t> vaccine </a:t>
            </a:r>
            <a:r>
              <a:rPr lang="en-US" sz="8000" dirty="0">
                <a:solidFill>
                  <a:srgbClr val="FF0000"/>
                </a:solidFill>
                <a:latin typeface="Times New Roman" panose="02020603050405020304" pitchFamily="18" charset="0"/>
                <a:cs typeface="Times New Roman" panose="02020603050405020304" pitchFamily="18" charset="0"/>
              </a:rPr>
              <a:t>for measles, mumps and rubella </a:t>
            </a:r>
            <a:r>
              <a:rPr lang="en-US" sz="8000" dirty="0" smtClean="0">
                <a:solidFill>
                  <a:srgbClr val="FF0000"/>
                </a:solidFill>
                <a:latin typeface="Times New Roman" panose="02020603050405020304" pitchFamily="18" charset="0"/>
                <a:cs typeface="Times New Roman" panose="02020603050405020304" pitchFamily="18" charset="0"/>
              </a:rPr>
              <a:t>is available </a:t>
            </a:r>
            <a:r>
              <a:rPr lang="en-US" sz="8000" dirty="0">
                <a:solidFill>
                  <a:srgbClr val="FF0000"/>
                </a:solidFill>
                <a:latin typeface="Times New Roman" panose="02020603050405020304" pitchFamily="18" charset="0"/>
                <a:cs typeface="Times New Roman" panose="02020603050405020304" pitchFamily="18" charset="0"/>
              </a:rPr>
              <a:t>(MMR). </a:t>
            </a:r>
            <a:r>
              <a:rPr lang="en-US" sz="8000" dirty="0">
                <a:latin typeface="Times New Roman" panose="02020603050405020304" pitchFamily="18" charset="0"/>
                <a:cs typeface="Times New Roman" panose="02020603050405020304" pitchFamily="18" charset="0"/>
              </a:rPr>
              <a:t>Fears for the use of this </a:t>
            </a:r>
            <a:r>
              <a:rPr lang="en-US" sz="8000" dirty="0" smtClean="0">
                <a:latin typeface="Times New Roman" panose="02020603050405020304" pitchFamily="18" charset="0"/>
                <a:cs typeface="Times New Roman" panose="02020603050405020304" pitchFamily="18" charset="0"/>
              </a:rPr>
              <a:t>vaccine seem </a:t>
            </a:r>
            <a:r>
              <a:rPr lang="en-US" sz="8000" dirty="0">
                <a:latin typeface="Times New Roman" panose="02020603050405020304" pitchFamily="18" charset="0"/>
                <a:cs typeface="Times New Roman" panose="02020603050405020304" pitchFamily="18" charset="0"/>
              </a:rPr>
              <a:t>unjustified on present evidence.</a:t>
            </a:r>
          </a:p>
        </p:txBody>
      </p:sp>
    </p:spTree>
    <p:extLst>
      <p:ext uri="{BB962C8B-B14F-4D97-AF65-F5344CB8AC3E}">
        <p14:creationId xmlns:p14="http://schemas.microsoft.com/office/powerpoint/2010/main" val="928429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54" y="102331"/>
            <a:ext cx="11986846" cy="6614991"/>
          </a:xfrm>
        </p:spPr>
        <p:txBody>
          <a:bodyPr>
            <a:noAutofit/>
          </a:bodyPr>
          <a:lstStyle/>
          <a:p>
            <a:pPr marL="0" indent="0">
              <a:lnSpc>
                <a:spcPct val="100000"/>
              </a:lnSpc>
              <a:buNone/>
            </a:pPr>
            <a:r>
              <a:rPr lang="en-US" sz="3200" b="1" dirty="0" smtClean="0">
                <a:solidFill>
                  <a:srgbClr val="0070C0"/>
                </a:solidFill>
                <a:latin typeface="Times New Roman" panose="02020603050405020304" pitchFamily="18" charset="0"/>
                <a:cs typeface="Times New Roman" panose="02020603050405020304" pitchFamily="18" charset="0"/>
              </a:rPr>
              <a:t>INFLUENZA</a:t>
            </a:r>
          </a:p>
          <a:p>
            <a:pPr>
              <a:lnSpc>
                <a:spcPct val="100000"/>
              </a:lnSpc>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is an </a:t>
            </a:r>
            <a:r>
              <a:rPr lang="en-US" sz="2000" dirty="0">
                <a:solidFill>
                  <a:srgbClr val="FF0000"/>
                </a:solidFill>
                <a:latin typeface="Times New Roman" panose="02020603050405020304" pitchFamily="18" charset="0"/>
                <a:cs typeface="Times New Roman" panose="02020603050405020304" pitchFamily="18" charset="0"/>
              </a:rPr>
              <a:t>acute</a:t>
            </a:r>
            <a:r>
              <a:rPr lang="en-US" sz="2000" dirty="0">
                <a:latin typeface="Times New Roman" panose="02020603050405020304" pitchFamily="18" charset="0"/>
                <a:cs typeface="Times New Roman" panose="02020603050405020304" pitchFamily="18" charset="0"/>
              </a:rPr>
              <a:t> respiratory infection that is </a:t>
            </a:r>
            <a:r>
              <a:rPr lang="en-US" sz="2000" dirty="0" smtClean="0">
                <a:solidFill>
                  <a:srgbClr val="FF0000"/>
                </a:solidFill>
                <a:latin typeface="Times New Roman" panose="02020603050405020304" pitchFamily="18" charset="0"/>
                <a:cs typeface="Times New Roman" panose="02020603050405020304" pitchFamily="18" charset="0"/>
              </a:rPr>
              <a:t>characterized by </a:t>
            </a:r>
            <a:r>
              <a:rPr lang="en-US" sz="2000" dirty="0">
                <a:solidFill>
                  <a:srgbClr val="FF0000"/>
                </a:solidFill>
                <a:latin typeface="Times New Roman" panose="02020603050405020304" pitchFamily="18" charset="0"/>
                <a:cs typeface="Times New Roman" panose="02020603050405020304" pitchFamily="18" charset="0"/>
              </a:rPr>
              <a:t>systemic manifestations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fever, headache</a:t>
            </a:r>
            <a:r>
              <a:rPr lang="en-US" sz="2000" dirty="0">
                <a:latin typeface="Times New Roman" panose="02020603050405020304" pitchFamily="18" charset="0"/>
                <a:cs typeface="Times New Roman" panose="02020603050405020304" pitchFamily="18" charset="0"/>
              </a:rPr>
              <a:t>, malaise and muscle pains, and by </a:t>
            </a:r>
            <a:r>
              <a:rPr lang="en-US" sz="2000" dirty="0" smtClean="0">
                <a:latin typeface="Times New Roman" panose="02020603050405020304" pitchFamily="18" charset="0"/>
                <a:cs typeface="Times New Roman" panose="02020603050405020304" pitchFamily="18" charset="0"/>
              </a:rPr>
              <a:t>local manifestations </a:t>
            </a:r>
            <a:r>
              <a:rPr lang="en-US" sz="2000" dirty="0">
                <a:latin typeface="Times New Roman" panose="02020603050405020304" pitchFamily="18" charset="0"/>
                <a:cs typeface="Times New Roman" panose="02020603050405020304" pitchFamily="18" charset="0"/>
              </a:rPr>
              <a:t>of coryza, sore throat and </a:t>
            </a:r>
            <a:r>
              <a:rPr lang="en-US" sz="2000" dirty="0" smtClean="0">
                <a:latin typeface="Times New Roman" panose="02020603050405020304" pitchFamily="18" charset="0"/>
                <a:cs typeface="Times New Roman" panose="02020603050405020304" pitchFamily="18" charset="0"/>
              </a:rPr>
              <a:t>cough. Secondary </a:t>
            </a:r>
            <a:r>
              <a:rPr lang="en-US" sz="2000" dirty="0">
                <a:latin typeface="Times New Roman" panose="02020603050405020304" pitchFamily="18" charset="0"/>
                <a:cs typeface="Times New Roman" panose="02020603050405020304" pitchFamily="18" charset="0"/>
              </a:rPr>
              <a:t>bacterial </a:t>
            </a:r>
            <a:r>
              <a:rPr lang="en-US" sz="2000" dirty="0">
                <a:solidFill>
                  <a:srgbClr val="FF0000"/>
                </a:solidFill>
                <a:latin typeface="Times New Roman" panose="02020603050405020304" pitchFamily="18" charset="0"/>
                <a:cs typeface="Times New Roman" panose="02020603050405020304" pitchFamily="18" charset="0"/>
              </a:rPr>
              <a:t>pneumonia </a:t>
            </a:r>
            <a:r>
              <a:rPr lang="en-US" sz="2000" dirty="0">
                <a:latin typeface="Times New Roman" panose="02020603050405020304" pitchFamily="18" charset="0"/>
                <a:cs typeface="Times New Roman" panose="02020603050405020304" pitchFamily="18" charset="0"/>
              </a:rPr>
              <a:t>is an </a:t>
            </a:r>
            <a:r>
              <a:rPr lang="en-US" sz="2000" dirty="0" smtClean="0">
                <a:latin typeface="Times New Roman" panose="02020603050405020304" pitchFamily="18" charset="0"/>
                <a:cs typeface="Times New Roman" panose="02020603050405020304" pitchFamily="18" charset="0"/>
              </a:rPr>
              <a:t>important </a:t>
            </a:r>
            <a:r>
              <a:rPr lang="en-US" sz="2000" dirty="0" smtClean="0">
                <a:solidFill>
                  <a:srgbClr val="FF0000"/>
                </a:solidFill>
                <a:latin typeface="Times New Roman" panose="02020603050405020304" pitchFamily="18" charset="0"/>
                <a:cs typeface="Times New Roman" panose="02020603050405020304" pitchFamily="18" charset="0"/>
              </a:rPr>
              <a:t>complication</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case </a:t>
            </a:r>
            <a:r>
              <a:rPr lang="en-US" sz="2000" dirty="0" smtClean="0">
                <a:solidFill>
                  <a:srgbClr val="FF0000"/>
                </a:solidFill>
                <a:latin typeface="Times New Roman" panose="02020603050405020304" pitchFamily="18" charset="0"/>
                <a:cs typeface="Times New Roman" panose="02020603050405020304" pitchFamily="18" charset="0"/>
              </a:rPr>
              <a:t>fatality rate is low</a:t>
            </a:r>
            <a:r>
              <a:rPr lang="en-US" sz="2000" dirty="0" smtClean="0">
                <a:latin typeface="Times New Roman" panose="02020603050405020304" pitchFamily="18" charset="0"/>
                <a:cs typeface="Times New Roman" panose="02020603050405020304" pitchFamily="18" charset="0"/>
              </a:rPr>
              <a:t> but </a:t>
            </a:r>
            <a:r>
              <a:rPr lang="en-US" sz="2000" dirty="0" smtClean="0">
                <a:solidFill>
                  <a:srgbClr val="FF0000"/>
                </a:solidFill>
                <a:latin typeface="Times New Roman" panose="02020603050405020304" pitchFamily="18" charset="0"/>
                <a:cs typeface="Times New Roman" panose="02020603050405020304" pitchFamily="18" charset="0"/>
              </a:rPr>
              <a:t>deaths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tend to occur in </a:t>
            </a:r>
            <a:r>
              <a:rPr lang="en-US" sz="2000" dirty="0">
                <a:solidFill>
                  <a:srgbClr val="FF0000"/>
                </a:solidFill>
                <a:latin typeface="Times New Roman" panose="02020603050405020304" pitchFamily="18" charset="0"/>
                <a:cs typeface="Times New Roman" panose="02020603050405020304" pitchFamily="18" charset="0"/>
              </a:rPr>
              <a:t>debilitated persons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those with </a:t>
            </a:r>
            <a:r>
              <a:rPr lang="en-US" sz="2000" dirty="0">
                <a:latin typeface="Times New Roman" panose="02020603050405020304" pitchFamily="18" charset="0"/>
                <a:cs typeface="Times New Roman" panose="02020603050405020304" pitchFamily="18" charset="0"/>
              </a:rPr>
              <a:t>underlying cardiac, respiratory or renal </a:t>
            </a:r>
            <a:r>
              <a:rPr lang="en-US" sz="2000" dirty="0" smtClean="0">
                <a:latin typeface="Times New Roman" panose="02020603050405020304" pitchFamily="18" charset="0"/>
                <a:cs typeface="Times New Roman" panose="02020603050405020304" pitchFamily="18" charset="0"/>
              </a:rPr>
              <a:t>disease, and </a:t>
            </a:r>
            <a:r>
              <a:rPr lang="en-US" sz="2000" dirty="0">
                <a:latin typeface="Times New Roman" panose="02020603050405020304" pitchFamily="18" charset="0"/>
                <a:cs typeface="Times New Roman" panose="02020603050405020304" pitchFamily="18" charset="0"/>
              </a:rPr>
              <a:t>in the elderly.</a:t>
            </a:r>
          </a:p>
          <a:p>
            <a:pPr>
              <a:lnSpc>
                <a:spcPct val="100000"/>
              </a:lnSpc>
            </a:pP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incubation period </a:t>
            </a:r>
            <a:r>
              <a:rPr lang="en-US" sz="2000" dirty="0">
                <a:latin typeface="Times New Roman" panose="02020603050405020304" pitchFamily="18" charset="0"/>
                <a:cs typeface="Times New Roman" panose="02020603050405020304" pitchFamily="18" charset="0"/>
              </a:rPr>
              <a:t>is usually </a:t>
            </a:r>
            <a:r>
              <a:rPr lang="en-US" sz="2000" dirty="0">
                <a:solidFill>
                  <a:srgbClr val="FF0000"/>
                </a:solidFill>
                <a:latin typeface="Times New Roman" panose="02020603050405020304" pitchFamily="18" charset="0"/>
                <a:cs typeface="Times New Roman" panose="02020603050405020304" pitchFamily="18" charset="0"/>
              </a:rPr>
              <a:t>1–3 </a:t>
            </a:r>
            <a:r>
              <a:rPr lang="en-US" sz="2000" dirty="0" smtClean="0">
                <a:solidFill>
                  <a:srgbClr val="FF0000"/>
                </a:solidFill>
                <a:latin typeface="Times New Roman" panose="02020603050405020304" pitchFamily="18" charset="0"/>
                <a:cs typeface="Times New Roman" panose="02020603050405020304" pitchFamily="18" charset="0"/>
              </a:rPr>
              <a:t>days</a:t>
            </a:r>
            <a:r>
              <a:rPr lang="en-US" sz="2000" dirty="0" smtClean="0">
                <a:latin typeface="Times New Roman" panose="02020603050405020304" pitchFamily="18" charset="0"/>
                <a:cs typeface="Times New Roman" panose="02020603050405020304" pitchFamily="18" charset="0"/>
              </a:rPr>
              <a:t>.</a:t>
            </a:r>
          </a:p>
          <a:p>
            <a:pPr>
              <a:lnSpc>
                <a:spcPct val="100000"/>
              </a:lnSpc>
            </a:pP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There </a:t>
            </a:r>
            <a:r>
              <a:rPr lang="en-US" sz="2000" dirty="0">
                <a:solidFill>
                  <a:srgbClr val="FF0000"/>
                </a:solidFill>
                <a:latin typeface="Times New Roman" panose="02020603050405020304" pitchFamily="18" charset="0"/>
                <a:cs typeface="Times New Roman" panose="02020603050405020304" pitchFamily="18" charset="0"/>
              </a:rPr>
              <a:t>are three main types</a:t>
            </a:r>
            <a:r>
              <a:rPr lang="en-US" sz="2000" dirty="0">
                <a:latin typeface="Times New Roman" panose="02020603050405020304" pitchFamily="18" charset="0"/>
                <a:cs typeface="Times New Roman" panose="02020603050405020304" pitchFamily="18" charset="0"/>
              </a:rPr>
              <a:t> of the influenza virus </a:t>
            </a:r>
            <a:r>
              <a:rPr lang="en-US" sz="2000" dirty="0" smtClean="0">
                <a:latin typeface="Times New Roman" panose="02020603050405020304" pitchFamily="18" charset="0"/>
                <a:cs typeface="Times New Roman" panose="02020603050405020304" pitchFamily="18" charset="0"/>
              </a:rPr>
              <a:t>– influenza </a:t>
            </a:r>
            <a:r>
              <a:rPr lang="en-US" sz="2000" dirty="0">
                <a:solidFill>
                  <a:srgbClr val="FF0000"/>
                </a:solidFill>
                <a:latin typeface="Times New Roman" panose="02020603050405020304" pitchFamily="18" charset="0"/>
                <a:cs typeface="Times New Roman" panose="02020603050405020304" pitchFamily="18" charset="0"/>
              </a:rPr>
              <a:t>A, B and C</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 and </a:t>
            </a:r>
            <a:r>
              <a:rPr lang="en-US" sz="2000" dirty="0">
                <a:latin typeface="Times New Roman" panose="02020603050405020304" pitchFamily="18" charset="0"/>
                <a:cs typeface="Times New Roman" panose="02020603050405020304" pitchFamily="18" charset="0"/>
              </a:rPr>
              <a:t>B types consist of </a:t>
            </a:r>
            <a:r>
              <a:rPr lang="en-US" sz="2000" dirty="0" smtClean="0">
                <a:latin typeface="Times New Roman" panose="02020603050405020304" pitchFamily="18" charset="0"/>
                <a:cs typeface="Times New Roman" panose="02020603050405020304" pitchFamily="18" charset="0"/>
              </a:rPr>
              <a:t>several serological </a:t>
            </a:r>
            <a:r>
              <a:rPr lang="en-US" sz="2000" dirty="0">
                <a:latin typeface="Times New Roman" panose="02020603050405020304" pitchFamily="18" charset="0"/>
                <a:cs typeface="Times New Roman" panose="02020603050405020304" pitchFamily="18" charset="0"/>
              </a:rPr>
              <a:t>strains. </a:t>
            </a: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solidFill>
                  <a:srgbClr val="FF0000"/>
                </a:solidFill>
                <a:latin typeface="Times New Roman" panose="02020603050405020304" pitchFamily="18" charset="0"/>
                <a:cs typeface="Times New Roman" panose="02020603050405020304" pitchFamily="18" charset="0"/>
              </a:rPr>
              <a:t>An </a:t>
            </a:r>
            <a:r>
              <a:rPr lang="en-US" sz="2000" dirty="0">
                <a:solidFill>
                  <a:srgbClr val="FF0000"/>
                </a:solidFill>
                <a:latin typeface="Times New Roman" panose="02020603050405020304" pitchFamily="18" charset="0"/>
                <a:cs typeface="Times New Roman" panose="02020603050405020304" pitchFamily="18" charset="0"/>
              </a:rPr>
              <a:t>important feature </a:t>
            </a:r>
            <a:r>
              <a:rPr lang="en-US" sz="2000" dirty="0" smtClean="0">
                <a:solidFill>
                  <a:srgbClr val="FF0000"/>
                </a:solidFill>
                <a:latin typeface="Times New Roman" panose="02020603050405020304" pitchFamily="18" charset="0"/>
                <a:cs typeface="Times New Roman" panose="02020603050405020304" pitchFamily="18" charset="0"/>
              </a:rPr>
              <a:t>of the </a:t>
            </a:r>
            <a:r>
              <a:rPr lang="en-US" sz="2000" dirty="0">
                <a:solidFill>
                  <a:srgbClr val="FF0000"/>
                </a:solidFill>
                <a:latin typeface="Times New Roman" panose="02020603050405020304" pitchFamily="18" charset="0"/>
                <a:cs typeface="Times New Roman" panose="02020603050405020304" pitchFamily="18" charset="0"/>
              </a:rPr>
              <a:t>epidemiology </a:t>
            </a:r>
            <a:r>
              <a:rPr lang="en-US" sz="2000" dirty="0">
                <a:latin typeface="Times New Roman" panose="02020603050405020304" pitchFamily="18" charset="0"/>
                <a:cs typeface="Times New Roman" panose="02020603050405020304" pitchFamily="18" charset="0"/>
              </a:rPr>
              <a:t>of influenza is the </a:t>
            </a:r>
            <a:r>
              <a:rPr lang="en-US" sz="2000" dirty="0" smtClean="0">
                <a:solidFill>
                  <a:srgbClr val="FF0000"/>
                </a:solidFill>
                <a:latin typeface="Times New Roman" panose="02020603050405020304" pitchFamily="18" charset="0"/>
                <a:cs typeface="Times New Roman" panose="02020603050405020304" pitchFamily="18" charset="0"/>
              </a:rPr>
              <a:t>periodic</a:t>
            </a:r>
            <a:r>
              <a:rPr lang="en-US" sz="2000" dirty="0" smtClean="0">
                <a:latin typeface="Times New Roman" panose="02020603050405020304" pitchFamily="18" charset="0"/>
                <a:cs typeface="Times New Roman" panose="02020603050405020304" pitchFamily="18" charset="0"/>
              </a:rPr>
              <a:t> emergence </a:t>
            </a:r>
            <a:r>
              <a:rPr lang="en-US" sz="2000" dirty="0">
                <a:latin typeface="Times New Roman" panose="02020603050405020304" pitchFamily="18" charset="0"/>
                <a:cs typeface="Times New Roman" panose="02020603050405020304" pitchFamily="18" charset="0"/>
              </a:rPr>
              <a:t>of new </a:t>
            </a:r>
            <a:r>
              <a:rPr lang="en-US" sz="2000" dirty="0" err="1">
                <a:solidFill>
                  <a:srgbClr val="FF0000"/>
                </a:solidFill>
                <a:latin typeface="Times New Roman" panose="02020603050405020304" pitchFamily="18" charset="0"/>
                <a:cs typeface="Times New Roman" panose="02020603050405020304" pitchFamily="18" charset="0"/>
              </a:rPr>
              <a:t>antigenically</a:t>
            </a:r>
            <a:r>
              <a:rPr lang="en-US" sz="2000" dirty="0">
                <a:solidFill>
                  <a:srgbClr val="FF0000"/>
                </a:solidFill>
                <a:latin typeface="Times New Roman" panose="02020603050405020304" pitchFamily="18" charset="0"/>
                <a:cs typeface="Times New Roman" panose="02020603050405020304" pitchFamily="18" charset="0"/>
              </a:rPr>
              <a:t> distinct </a:t>
            </a:r>
            <a:r>
              <a:rPr lang="en-US" sz="2000" dirty="0" smtClean="0">
                <a:solidFill>
                  <a:srgbClr val="FF0000"/>
                </a:solidFill>
                <a:latin typeface="Times New Roman" panose="02020603050405020304" pitchFamily="18" charset="0"/>
                <a:cs typeface="Times New Roman" panose="02020603050405020304" pitchFamily="18" charset="0"/>
              </a:rPr>
              <a:t>strains</a:t>
            </a:r>
            <a:r>
              <a:rPr lang="en-US" sz="2000" dirty="0" smtClean="0">
                <a:latin typeface="Times New Roman" panose="02020603050405020304" pitchFamily="18" charset="0"/>
                <a:cs typeface="Times New Roman" panose="02020603050405020304" pitchFamily="18" charset="0"/>
              </a:rPr>
              <a:t> which </a:t>
            </a:r>
            <a:r>
              <a:rPr lang="en-US" sz="2000" dirty="0">
                <a:latin typeface="Times New Roman" panose="02020603050405020304" pitchFamily="18" charset="0"/>
                <a:cs typeface="Times New Roman" panose="02020603050405020304" pitchFamily="18" charset="0"/>
              </a:rPr>
              <a:t>account for massive pandemics. </a:t>
            </a: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solidFill>
                  <a:srgbClr val="FF0000"/>
                </a:solidFill>
                <a:latin typeface="Times New Roman" panose="02020603050405020304" pitchFamily="18" charset="0"/>
                <a:cs typeface="Times New Roman" panose="02020603050405020304" pitchFamily="18" charset="0"/>
              </a:rPr>
              <a:t>Most epidemic strains </a:t>
            </a:r>
            <a:r>
              <a:rPr lang="en-US" sz="2000" dirty="0">
                <a:solidFill>
                  <a:srgbClr val="FF0000"/>
                </a:solidFill>
                <a:latin typeface="Times New Roman" panose="02020603050405020304" pitchFamily="18" charset="0"/>
                <a:cs typeface="Times New Roman" panose="02020603050405020304" pitchFamily="18" charset="0"/>
              </a:rPr>
              <a:t>belong to type A</a:t>
            </a:r>
            <a:r>
              <a:rPr lang="en-US" sz="2000" dirty="0">
                <a:latin typeface="Times New Roman" panose="02020603050405020304" pitchFamily="18" charset="0"/>
                <a:cs typeface="Times New Roman" panose="02020603050405020304" pitchFamily="18" charset="0"/>
              </a:rPr>
              <a:t>. They have </a:t>
            </a:r>
            <a:r>
              <a:rPr lang="en-US" sz="2000" dirty="0" smtClean="0">
                <a:latin typeface="Times New Roman" panose="02020603050405020304" pitchFamily="18" charset="0"/>
                <a:cs typeface="Times New Roman" panose="02020603050405020304" pitchFamily="18" charset="0"/>
              </a:rPr>
              <a:t>been recovered </a:t>
            </a:r>
            <a:r>
              <a:rPr lang="en-US" sz="2000" dirty="0">
                <a:latin typeface="Times New Roman" panose="02020603050405020304" pitchFamily="18" charset="0"/>
                <a:cs typeface="Times New Roman" panose="02020603050405020304" pitchFamily="18" charset="0"/>
              </a:rPr>
              <a:t>from various types of animals and </a:t>
            </a:r>
            <a:r>
              <a:rPr lang="en-US" sz="2000" dirty="0" smtClean="0">
                <a:latin typeface="Times New Roman" panose="02020603050405020304" pitchFamily="18" charset="0"/>
                <a:cs typeface="Times New Roman" panose="02020603050405020304" pitchFamily="18" charset="0"/>
              </a:rPr>
              <a:t>birds which </a:t>
            </a:r>
            <a:r>
              <a:rPr lang="en-US" sz="2000" dirty="0">
                <a:latin typeface="Times New Roman" panose="02020603050405020304" pitchFamily="18" charset="0"/>
                <a:cs typeface="Times New Roman" panose="02020603050405020304" pitchFamily="18" charset="0"/>
              </a:rPr>
              <a:t>may well act as important sources of </a:t>
            </a:r>
            <a:r>
              <a:rPr lang="en-US" sz="2000" dirty="0" smtClean="0">
                <a:latin typeface="Times New Roman" panose="02020603050405020304" pitchFamily="18" charset="0"/>
                <a:cs typeface="Times New Roman" panose="02020603050405020304" pitchFamily="18" charset="0"/>
              </a:rPr>
              <a:t>new strains </a:t>
            </a:r>
            <a:r>
              <a:rPr lang="en-US" sz="2000" dirty="0">
                <a:latin typeface="Times New Roman" panose="02020603050405020304" pitchFamily="18" charset="0"/>
                <a:cs typeface="Times New Roman" panose="02020603050405020304" pitchFamily="18" charset="0"/>
              </a:rPr>
              <a:t>showing </a:t>
            </a:r>
            <a:r>
              <a:rPr lang="en-US" sz="2000" dirty="0">
                <a:solidFill>
                  <a:srgbClr val="FF0000"/>
                </a:solidFill>
                <a:latin typeface="Times New Roman" panose="02020603050405020304" pitchFamily="18" charset="0"/>
                <a:cs typeface="Times New Roman" panose="02020603050405020304" pitchFamily="18" charset="0"/>
              </a:rPr>
              <a:t>major antigenic changes </a:t>
            </a:r>
            <a:r>
              <a:rPr lang="en-US" sz="2000" dirty="0">
                <a:latin typeface="Times New Roman" panose="02020603050405020304" pitchFamily="18" charset="0"/>
                <a:cs typeface="Times New Roman" panose="02020603050405020304" pitchFamily="18" charset="0"/>
              </a:rPr>
              <a:t>(</a:t>
            </a:r>
            <a:r>
              <a:rPr lang="en-US" sz="2000" dirty="0" smtClean="0">
                <a:solidFill>
                  <a:srgbClr val="FF0000"/>
                </a:solidFill>
                <a:latin typeface="Times New Roman" panose="02020603050405020304" pitchFamily="18" charset="0"/>
                <a:cs typeface="Times New Roman" panose="02020603050405020304" pitchFamily="18" charset="0"/>
              </a:rPr>
              <a:t>antigenic shift</a:t>
            </a:r>
            <a:r>
              <a:rPr lang="en-US" sz="2000" dirty="0">
                <a:latin typeface="Times New Roman" panose="02020603050405020304" pitchFamily="18" charset="0"/>
                <a:cs typeface="Times New Roman" panose="02020603050405020304" pitchFamily="18" charset="0"/>
              </a:rPr>
              <a:t>). Pandemics may originate where </a:t>
            </a:r>
            <a:r>
              <a:rPr lang="en-US" sz="2000" dirty="0" smtClean="0">
                <a:latin typeface="Times New Roman" panose="02020603050405020304" pitchFamily="18" charset="0"/>
                <a:cs typeface="Times New Roman" panose="02020603050405020304" pitchFamily="18" charset="0"/>
              </a:rPr>
              <a:t>there is </a:t>
            </a:r>
            <a:r>
              <a:rPr lang="en-US" sz="2000" dirty="0">
                <a:latin typeface="Times New Roman" panose="02020603050405020304" pitchFamily="18" charset="0"/>
                <a:cs typeface="Times New Roman" panose="02020603050405020304" pitchFamily="18" charset="0"/>
              </a:rPr>
              <a:t>close contact between humans and animals.</a:t>
            </a:r>
          </a:p>
          <a:p>
            <a:pPr>
              <a:lnSpc>
                <a:spcPct val="100000"/>
              </a:lnSpc>
            </a:pPr>
            <a:r>
              <a:rPr lang="en-US" sz="2000" dirty="0">
                <a:solidFill>
                  <a:srgbClr val="FF0000"/>
                </a:solidFill>
                <a:latin typeface="Times New Roman" panose="02020603050405020304" pitchFamily="18" charset="0"/>
                <a:cs typeface="Times New Roman" panose="02020603050405020304" pitchFamily="18" charset="0"/>
              </a:rPr>
              <a:t>Sporadic cases </a:t>
            </a:r>
            <a:r>
              <a:rPr lang="en-US" sz="2000" dirty="0">
                <a:latin typeface="Times New Roman" panose="02020603050405020304" pitchFamily="18" charset="0"/>
                <a:cs typeface="Times New Roman" panose="02020603050405020304" pitchFamily="18" charset="0"/>
              </a:rPr>
              <a:t>and limited outbreaks occur </a:t>
            </a:r>
            <a:r>
              <a:rPr lang="en-US" sz="2000" dirty="0" smtClean="0">
                <a:latin typeface="Times New Roman" panose="02020603050405020304" pitchFamily="18" charset="0"/>
                <a:cs typeface="Times New Roman" panose="02020603050405020304" pitchFamily="18" charset="0"/>
              </a:rPr>
              <a:t>annually throughout </a:t>
            </a:r>
            <a:r>
              <a:rPr lang="en-US" sz="2000" dirty="0">
                <a:latin typeface="Times New Roman" panose="02020603050405020304" pitchFamily="18" charset="0"/>
                <a:cs typeface="Times New Roman" panose="02020603050405020304" pitchFamily="18" charset="0"/>
              </a:rPr>
              <a:t>the world and are the result </a:t>
            </a:r>
            <a:r>
              <a:rPr lang="en-US" sz="2000" dirty="0" smtClean="0">
                <a:latin typeface="Times New Roman" panose="02020603050405020304" pitchFamily="18" charset="0"/>
                <a:cs typeface="Times New Roman" panose="02020603050405020304" pitchFamily="18" charset="0"/>
              </a:rPr>
              <a:t>of progressive</a:t>
            </a:r>
            <a:r>
              <a:rPr lang="en-US" sz="2000" dirty="0">
                <a:latin typeface="Times New Roman" panose="02020603050405020304" pitchFamily="18" charset="0"/>
                <a:cs typeface="Times New Roman" panose="02020603050405020304" pitchFamily="18" charset="0"/>
              </a:rPr>
              <a:t>, minor antigenic change (</a:t>
            </a:r>
            <a:r>
              <a:rPr lang="en-US" sz="2000" dirty="0" smtClean="0">
                <a:solidFill>
                  <a:srgbClr val="FF0000"/>
                </a:solidFill>
                <a:latin typeface="Times New Roman" panose="02020603050405020304" pitchFamily="18" charset="0"/>
                <a:cs typeface="Times New Roman" panose="02020603050405020304" pitchFamily="18" charset="0"/>
              </a:rPr>
              <a:t>antigenic drift</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322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0608"/>
            <a:ext cx="11963400" cy="6849454"/>
          </a:xfrm>
        </p:spPr>
        <p:txBody>
          <a:bodyPr>
            <a:noAutofit/>
          </a:bodyPr>
          <a:lstStyle/>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Epidemiology</a:t>
            </a:r>
          </a:p>
          <a:p>
            <a:pPr>
              <a:lnSpc>
                <a:spcPct val="100000"/>
              </a:lnSpc>
            </a:pPr>
            <a:r>
              <a:rPr lang="en-US" sz="2000" dirty="0">
                <a:latin typeface="Times New Roman" panose="02020603050405020304" pitchFamily="18" charset="0"/>
                <a:cs typeface="Times New Roman" panose="02020603050405020304" pitchFamily="18" charset="0"/>
              </a:rPr>
              <a:t>Massive epidemics of influenza </a:t>
            </a:r>
            <a:r>
              <a:rPr lang="en-US" sz="2000" dirty="0" smtClean="0">
                <a:latin typeface="Times New Roman" panose="02020603050405020304" pitchFamily="18" charset="0"/>
                <a:cs typeface="Times New Roman" panose="02020603050405020304" pitchFamily="18" charset="0"/>
              </a:rPr>
              <a:t>periodically sweep </a:t>
            </a:r>
            <a:r>
              <a:rPr lang="en-US" sz="2000" dirty="0">
                <a:latin typeface="Times New Roman" panose="02020603050405020304" pitchFamily="18" charset="0"/>
                <a:cs typeface="Times New Roman" panose="02020603050405020304" pitchFamily="18" charset="0"/>
              </a:rPr>
              <a:t>throughout the world with attack rates </a:t>
            </a:r>
            <a:r>
              <a:rPr lang="en-US" sz="2000" dirty="0" smtClean="0">
                <a:latin typeface="Times New Roman" panose="02020603050405020304" pitchFamily="18" charset="0"/>
                <a:cs typeface="Times New Roman" panose="02020603050405020304" pitchFamily="18" charset="0"/>
              </a:rPr>
              <a:t>as high </a:t>
            </a:r>
            <a:r>
              <a:rPr lang="en-US" sz="2000" dirty="0">
                <a:latin typeface="Times New Roman" panose="02020603050405020304" pitchFamily="18" charset="0"/>
                <a:cs typeface="Times New Roman" panose="02020603050405020304" pitchFamily="18" charset="0"/>
              </a:rPr>
              <a:t>as 50% in some countries. The </a:t>
            </a:r>
            <a:r>
              <a:rPr lang="en-US" sz="2000" dirty="0">
                <a:solidFill>
                  <a:srgbClr val="FF0000"/>
                </a:solidFill>
                <a:latin typeface="Times New Roman" panose="02020603050405020304" pitchFamily="18" charset="0"/>
                <a:cs typeface="Times New Roman" panose="02020603050405020304" pitchFamily="18" charset="0"/>
              </a:rPr>
              <a:t>pandemic </a:t>
            </a:r>
            <a:r>
              <a:rPr lang="en-US" sz="2000" dirty="0" smtClean="0">
                <a:solidFill>
                  <a:srgbClr val="FF0000"/>
                </a:solidFill>
                <a:latin typeface="Times New Roman" panose="02020603050405020304" pitchFamily="18" charset="0"/>
                <a:cs typeface="Times New Roman" panose="02020603050405020304" pitchFamily="18" charset="0"/>
              </a:rPr>
              <a:t>may first </a:t>
            </a:r>
            <a:r>
              <a:rPr lang="en-US" sz="2000" dirty="0">
                <a:solidFill>
                  <a:srgbClr val="FF0000"/>
                </a:solidFill>
                <a:latin typeface="Times New Roman" panose="02020603050405020304" pitchFamily="18" charset="0"/>
                <a:cs typeface="Times New Roman" panose="02020603050405020304" pitchFamily="18" charset="0"/>
              </a:rPr>
              <a:t>appear in a specific focus</a:t>
            </a:r>
            <a:r>
              <a:rPr lang="en-US" sz="2000" dirty="0">
                <a:latin typeface="Times New Roman" panose="02020603050405020304" pitchFamily="18" charset="0"/>
                <a:cs typeface="Times New Roman" panose="02020603050405020304" pitchFamily="18" charset="0"/>
              </a:rPr>
              <a:t> (Asiatic ‘flu, </a:t>
            </a:r>
            <a:r>
              <a:rPr lang="en-US" sz="2000" dirty="0" smtClean="0">
                <a:latin typeface="Times New Roman" panose="02020603050405020304" pitchFamily="18" charset="0"/>
                <a:cs typeface="Times New Roman" panose="02020603050405020304" pitchFamily="18" charset="0"/>
              </a:rPr>
              <a:t>Hong Kong </a:t>
            </a:r>
            <a:r>
              <a:rPr lang="en-US" sz="2000" dirty="0">
                <a:latin typeface="Times New Roman" panose="02020603050405020304" pitchFamily="18" charset="0"/>
                <a:cs typeface="Times New Roman" panose="02020603050405020304" pitchFamily="18" charset="0"/>
              </a:rPr>
              <a:t>‘flu) from which it </a:t>
            </a:r>
            <a:r>
              <a:rPr lang="en-US" sz="2000" dirty="0">
                <a:solidFill>
                  <a:srgbClr val="FF0000"/>
                </a:solidFill>
                <a:latin typeface="Times New Roman" panose="02020603050405020304" pitchFamily="18" charset="0"/>
                <a:cs typeface="Times New Roman" panose="02020603050405020304" pitchFamily="18" charset="0"/>
              </a:rPr>
              <a:t>spreads from continent </a:t>
            </a:r>
            <a:r>
              <a:rPr lang="en-US" sz="2000" dirty="0" smtClean="0">
                <a:solidFill>
                  <a:srgbClr val="FF0000"/>
                </a:solidFill>
                <a:latin typeface="Times New Roman" panose="02020603050405020304" pitchFamily="18" charset="0"/>
                <a:cs typeface="Times New Roman" panose="02020603050405020304" pitchFamily="18" charset="0"/>
              </a:rPr>
              <a:t>to continent</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Rapid air travel has facilitated </a:t>
            </a:r>
            <a:r>
              <a:rPr lang="en-US" sz="2000" dirty="0" smtClean="0">
                <a:latin typeface="Times New Roman" panose="02020603050405020304" pitchFamily="18" charset="0"/>
                <a:cs typeface="Times New Roman" panose="02020603050405020304" pitchFamily="18" charset="0"/>
              </a:rPr>
              <a:t>the global </a:t>
            </a:r>
            <a:r>
              <a:rPr lang="en-US" sz="2000" dirty="0">
                <a:latin typeface="Times New Roman" panose="02020603050405020304" pitchFamily="18" charset="0"/>
                <a:cs typeface="Times New Roman" panose="02020603050405020304" pitchFamily="18" charset="0"/>
              </a:rPr>
              <a:t>dissemination of this infection.</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RESERVOIR AND TRANSMISSION</a:t>
            </a:r>
          </a:p>
          <a:p>
            <a:pPr>
              <a:lnSpc>
                <a:spcPct val="100000"/>
              </a:lnSpc>
            </a:pPr>
            <a:r>
              <a:rPr lang="en-US" sz="2000" dirty="0">
                <a:solidFill>
                  <a:srgbClr val="FF0000"/>
                </a:solidFill>
                <a:latin typeface="Times New Roman" panose="02020603050405020304" pitchFamily="18" charset="0"/>
                <a:cs typeface="Times New Roman" panose="02020603050405020304" pitchFamily="18" charset="0"/>
              </a:rPr>
              <a:t>Humans </a:t>
            </a:r>
            <a:r>
              <a:rPr lang="en-US" sz="2000" dirty="0">
                <a:latin typeface="Times New Roman" panose="02020603050405020304" pitchFamily="18" charset="0"/>
                <a:cs typeface="Times New Roman" panose="02020603050405020304" pitchFamily="18" charset="0"/>
              </a:rPr>
              <a:t>are the </a:t>
            </a:r>
            <a:r>
              <a:rPr lang="en-US" sz="2000" dirty="0">
                <a:solidFill>
                  <a:srgbClr val="FF0000"/>
                </a:solidFill>
                <a:latin typeface="Times New Roman" panose="02020603050405020304" pitchFamily="18" charset="0"/>
                <a:cs typeface="Times New Roman" panose="02020603050405020304" pitchFamily="18" charset="0"/>
              </a:rPr>
              <a:t>reservoir</a:t>
            </a:r>
            <a:r>
              <a:rPr lang="en-US" sz="2000" dirty="0">
                <a:latin typeface="Times New Roman" panose="02020603050405020304" pitchFamily="18" charset="0"/>
                <a:cs typeface="Times New Roman" panose="02020603050405020304" pitchFamily="18" charset="0"/>
              </a:rPr>
              <a:t> of infection of </a:t>
            </a:r>
            <a:r>
              <a:rPr lang="en-US" sz="2000" dirty="0" smtClean="0">
                <a:latin typeface="Times New Roman" panose="02020603050405020304" pitchFamily="18" charset="0"/>
                <a:cs typeface="Times New Roman" panose="02020603050405020304" pitchFamily="18" charset="0"/>
              </a:rPr>
              <a:t>human strains </a:t>
            </a:r>
            <a:r>
              <a:rPr lang="en-US" sz="2000" dirty="0">
                <a:latin typeface="Times New Roman" panose="02020603050405020304" pitchFamily="18" charset="0"/>
                <a:cs typeface="Times New Roman" panose="02020603050405020304" pitchFamily="18" charset="0"/>
              </a:rPr>
              <a:t>of the influenza virus. The infection is </a:t>
            </a:r>
            <a:r>
              <a:rPr lang="en-US" sz="2000" dirty="0" smtClean="0">
                <a:solidFill>
                  <a:srgbClr val="FF0000"/>
                </a:solidFill>
                <a:latin typeface="Times New Roman" panose="02020603050405020304" pitchFamily="18" charset="0"/>
                <a:cs typeface="Times New Roman" panose="02020603050405020304" pitchFamily="18" charset="0"/>
              </a:rPr>
              <a:t>transmitted</a:t>
            </a:r>
            <a:r>
              <a:rPr lang="en-US" sz="2000" dirty="0" smtClean="0">
                <a:latin typeface="Times New Roman" panose="02020603050405020304" pitchFamily="18" charset="0"/>
                <a:cs typeface="Times New Roman" panose="02020603050405020304" pitchFamily="18" charset="0"/>
              </a:rPr>
              <a:t> by </a:t>
            </a:r>
            <a:r>
              <a:rPr lang="en-US" sz="2000" dirty="0">
                <a:solidFill>
                  <a:srgbClr val="FF0000"/>
                </a:solidFill>
                <a:latin typeface="Times New Roman" panose="02020603050405020304" pitchFamily="18" charset="0"/>
                <a:cs typeface="Times New Roman" panose="02020603050405020304" pitchFamily="18" charset="0"/>
              </a:rPr>
              <a:t>droplets</a:t>
            </a:r>
            <a:r>
              <a:rPr lang="en-US" sz="2000" dirty="0">
                <a:latin typeface="Times New Roman" panose="02020603050405020304" pitchFamily="18" charset="0"/>
                <a:cs typeface="Times New Roman" panose="02020603050405020304" pitchFamily="18" charset="0"/>
              </a:rPr>
              <a:t>, and also by </a:t>
            </a:r>
            <a:r>
              <a:rPr lang="en-US" sz="2000" dirty="0">
                <a:solidFill>
                  <a:srgbClr val="FF0000"/>
                </a:solidFill>
                <a:latin typeface="Times New Roman" panose="02020603050405020304" pitchFamily="18" charset="0"/>
                <a:cs typeface="Times New Roman" panose="02020603050405020304" pitchFamily="18" charset="0"/>
              </a:rPr>
              <a:t>contact</a:t>
            </a:r>
            <a:r>
              <a:rPr lang="en-US" sz="2000" dirty="0">
                <a:latin typeface="Times New Roman" panose="02020603050405020304" pitchFamily="18" charset="0"/>
                <a:cs typeface="Times New Roman" panose="02020603050405020304" pitchFamily="18" charset="0"/>
              </a:rPr>
              <a:t>, both </a:t>
            </a:r>
            <a:r>
              <a:rPr lang="en-US" sz="2000" dirty="0" smtClean="0">
                <a:latin typeface="Times New Roman" panose="02020603050405020304" pitchFamily="18" charset="0"/>
                <a:cs typeface="Times New Roman" panose="02020603050405020304" pitchFamily="18" charset="0"/>
              </a:rPr>
              <a:t>direct and </a:t>
            </a:r>
            <a:r>
              <a:rPr lang="en-US" sz="2000" dirty="0">
                <a:latin typeface="Times New Roman" panose="02020603050405020304" pitchFamily="18" charset="0"/>
                <a:cs typeface="Times New Roman" panose="02020603050405020304" pitchFamily="18" charset="0"/>
              </a:rPr>
              <a:t>indirect, through the handling </a:t>
            </a:r>
            <a:r>
              <a:rPr lang="en-US" sz="2000" dirty="0" smtClean="0">
                <a:latin typeface="Times New Roman" panose="02020603050405020304" pitchFamily="18" charset="0"/>
                <a:cs typeface="Times New Roman" panose="02020603050405020304" pitchFamily="18" charset="0"/>
              </a:rPr>
              <a:t>of contaminated articles</a:t>
            </a:r>
            <a:r>
              <a:rPr lang="en-US" sz="2000" dirty="0">
                <a:latin typeface="Times New Roman" panose="02020603050405020304" pitchFamily="18" charset="0"/>
                <a:cs typeface="Times New Roman" panose="02020603050405020304" pitchFamily="18" charset="0"/>
              </a:rPr>
              <a:t>.</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HOST FACTORS</a:t>
            </a:r>
          </a:p>
          <a:p>
            <a:pPr>
              <a:lnSpc>
                <a:spcPct val="100000"/>
              </a:lnSpc>
            </a:pPr>
            <a:r>
              <a:rPr lang="en-US" sz="2000" dirty="0">
                <a:solidFill>
                  <a:srgbClr val="FF0000"/>
                </a:solidFill>
                <a:latin typeface="Times New Roman" panose="02020603050405020304" pitchFamily="18" charset="0"/>
                <a:cs typeface="Times New Roman" panose="02020603050405020304" pitchFamily="18" charset="0"/>
              </a:rPr>
              <a:t>All age groups are susceptible</a:t>
            </a:r>
            <a:r>
              <a:rPr lang="en-US" sz="2000" dirty="0">
                <a:latin typeface="Times New Roman" panose="02020603050405020304" pitchFamily="18" charset="0"/>
                <a:cs typeface="Times New Roman" panose="02020603050405020304" pitchFamily="18" charset="0"/>
              </a:rPr>
              <a:t>, but if the </a:t>
            </a:r>
            <a:r>
              <a:rPr lang="en-US" sz="2000" dirty="0" smtClean="0">
                <a:latin typeface="Times New Roman" panose="02020603050405020304" pitchFamily="18" charset="0"/>
                <a:cs typeface="Times New Roman" panose="02020603050405020304" pitchFamily="18" charset="0"/>
              </a:rPr>
              <a:t>particular strain </a:t>
            </a:r>
            <a:r>
              <a:rPr lang="en-US" sz="2000" dirty="0">
                <a:latin typeface="Times New Roman" panose="02020603050405020304" pitchFamily="18" charset="0"/>
                <a:cs typeface="Times New Roman" panose="02020603050405020304" pitchFamily="18" charset="0"/>
              </a:rPr>
              <a:t>causing an epidemic is </a:t>
            </a:r>
            <a:r>
              <a:rPr lang="en-US" sz="2000" dirty="0" err="1">
                <a:latin typeface="Times New Roman" panose="02020603050405020304" pitchFamily="18" charset="0"/>
                <a:cs typeface="Times New Roman" panose="02020603050405020304" pitchFamily="18" charset="0"/>
              </a:rPr>
              <a:t>antigenically</a:t>
            </a:r>
            <a:r>
              <a:rPr lang="en-US" sz="2000" dirty="0">
                <a:latin typeface="Times New Roman" panose="02020603050405020304" pitchFamily="18" charset="0"/>
                <a:cs typeface="Times New Roman" panose="02020603050405020304" pitchFamily="18" charset="0"/>
              </a:rPr>
              <a:t> related </a:t>
            </a:r>
            <a:r>
              <a:rPr lang="en-US" sz="2000" dirty="0" smtClean="0">
                <a:latin typeface="Times New Roman" panose="02020603050405020304" pitchFamily="18" charset="0"/>
                <a:cs typeface="Times New Roman" panose="02020603050405020304" pitchFamily="18" charset="0"/>
              </a:rPr>
              <a:t>to the </a:t>
            </a:r>
            <a:r>
              <a:rPr lang="en-US" sz="2000" dirty="0">
                <a:latin typeface="Times New Roman" panose="02020603050405020304" pitchFamily="18" charset="0"/>
                <a:cs typeface="Times New Roman" panose="02020603050405020304" pitchFamily="18" charset="0"/>
              </a:rPr>
              <a:t>cause of an earlier epidemic, the </a:t>
            </a:r>
            <a:r>
              <a:rPr lang="en-US" sz="2000" dirty="0">
                <a:solidFill>
                  <a:srgbClr val="FF0000"/>
                </a:solidFill>
                <a:latin typeface="Times New Roman" panose="02020603050405020304" pitchFamily="18" charset="0"/>
                <a:cs typeface="Times New Roman" panose="02020603050405020304" pitchFamily="18" charset="0"/>
              </a:rPr>
              <a:t>older age </a:t>
            </a:r>
            <a:r>
              <a:rPr lang="en-US" sz="2000" dirty="0" smtClean="0">
                <a:solidFill>
                  <a:srgbClr val="FF0000"/>
                </a:solidFill>
                <a:latin typeface="Times New Roman" panose="02020603050405020304" pitchFamily="18" charset="0"/>
                <a:cs typeface="Times New Roman" panose="02020603050405020304" pitchFamily="18" charset="0"/>
              </a:rPr>
              <a:t>group </a:t>
            </a:r>
            <a:r>
              <a:rPr lang="en-US" sz="2000" dirty="0" smtClean="0">
                <a:latin typeface="Times New Roman" panose="02020603050405020304" pitchFamily="18" charset="0"/>
                <a:cs typeface="Times New Roman" panose="02020603050405020304" pitchFamily="18" charset="0"/>
              </a:rPr>
              <a:t>with </a:t>
            </a:r>
            <a:r>
              <a:rPr lang="en-US" sz="2000" dirty="0">
                <a:latin typeface="Times New Roman" panose="02020603050405020304" pitchFamily="18" charset="0"/>
                <a:cs typeface="Times New Roman" panose="02020603050405020304" pitchFamily="18" charset="0"/>
              </a:rPr>
              <a:t>persisting antibodies may be </a:t>
            </a:r>
            <a:r>
              <a:rPr lang="en-US" sz="2000" dirty="0">
                <a:solidFill>
                  <a:srgbClr val="FF0000"/>
                </a:solidFill>
                <a:latin typeface="Times New Roman" panose="02020603050405020304" pitchFamily="18" charset="0"/>
                <a:cs typeface="Times New Roman" panose="02020603050405020304" pitchFamily="18" charset="0"/>
              </a:rPr>
              <a:t>less </a:t>
            </a:r>
            <a:r>
              <a:rPr lang="en-US" sz="2000" dirty="0" smtClean="0">
                <a:solidFill>
                  <a:srgbClr val="FF0000"/>
                </a:solidFill>
                <a:latin typeface="Times New Roman" panose="02020603050405020304" pitchFamily="18" charset="0"/>
                <a:cs typeface="Times New Roman" panose="02020603050405020304" pitchFamily="18" charset="0"/>
              </a:rPr>
              <a:t>susceptible</a:t>
            </a:r>
            <a:r>
              <a:rPr lang="en-US" sz="2000" dirty="0" smtClean="0">
                <a:latin typeface="Times New Roman" panose="02020603050405020304" pitchFamily="18" charset="0"/>
                <a:cs typeface="Times New Roman" panose="02020603050405020304" pitchFamily="18" charset="0"/>
              </a:rPr>
              <a:t>. Deaths </a:t>
            </a:r>
            <a:r>
              <a:rPr lang="en-US" sz="2000" dirty="0">
                <a:latin typeface="Times New Roman" panose="02020603050405020304" pitchFamily="18" charset="0"/>
                <a:cs typeface="Times New Roman" panose="02020603050405020304" pitchFamily="18" charset="0"/>
              </a:rPr>
              <a:t>occur mostly in cases with some </a:t>
            </a:r>
            <a:r>
              <a:rPr lang="en-US" sz="2000" dirty="0" smtClean="0">
                <a:latin typeface="Times New Roman" panose="02020603050405020304" pitchFamily="18" charset="0"/>
                <a:cs typeface="Times New Roman" panose="02020603050405020304" pitchFamily="18" charset="0"/>
              </a:rPr>
              <a:t>underlying debilitating </a:t>
            </a:r>
            <a:r>
              <a:rPr lang="en-US" sz="2000" dirty="0">
                <a:latin typeface="Times New Roman" panose="02020603050405020304" pitchFamily="18" charset="0"/>
                <a:cs typeface="Times New Roman" panose="02020603050405020304" pitchFamily="18" charset="0"/>
              </a:rPr>
              <a:t>disease</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b="1" dirty="0" smtClean="0">
                <a:solidFill>
                  <a:srgbClr val="0070C0"/>
                </a:solidFill>
                <a:latin typeface="Times New Roman" panose="02020603050405020304" pitchFamily="18" charset="0"/>
                <a:cs typeface="Times New Roman" panose="02020603050405020304" pitchFamily="18" charset="0"/>
              </a:rPr>
              <a:t>Control</a:t>
            </a:r>
          </a:p>
          <a:p>
            <a:pPr>
              <a:lnSpc>
                <a:spcPct val="100000"/>
              </a:lnSpc>
            </a:pPr>
            <a:r>
              <a:rPr lang="en-US" sz="2000" dirty="0" smtClean="0">
                <a:solidFill>
                  <a:srgbClr val="FF0000"/>
                </a:solidFill>
                <a:latin typeface="Times New Roman" panose="02020603050405020304" pitchFamily="18" charset="0"/>
                <a:cs typeface="Times New Roman" panose="02020603050405020304" pitchFamily="18" charset="0"/>
              </a:rPr>
              <a:t>Active immunization </a:t>
            </a:r>
            <a:r>
              <a:rPr lang="en-US" sz="2000" dirty="0" smtClean="0">
                <a:latin typeface="Times New Roman" panose="02020603050405020304" pitchFamily="18" charset="0"/>
                <a:cs typeface="Times New Roman" panose="02020603050405020304" pitchFamily="18" charset="0"/>
              </a:rPr>
              <a:t>with </a:t>
            </a:r>
            <a:r>
              <a:rPr lang="en-US" sz="2000" dirty="0" smtClean="0">
                <a:solidFill>
                  <a:srgbClr val="FF0000"/>
                </a:solidFill>
                <a:latin typeface="Times New Roman" panose="02020603050405020304" pitchFamily="18" charset="0"/>
                <a:cs typeface="Times New Roman" panose="02020603050405020304" pitchFamily="18" charset="0"/>
              </a:rPr>
              <a:t>inactivated influenza </a:t>
            </a:r>
            <a:r>
              <a:rPr lang="en-US" sz="2000" dirty="0" smtClean="0">
                <a:latin typeface="Times New Roman" panose="02020603050405020304" pitchFamily="18" charset="0"/>
                <a:cs typeface="Times New Roman" panose="02020603050405020304" pitchFamily="18" charset="0"/>
              </a:rPr>
              <a:t>virus protects against infection with that </a:t>
            </a:r>
            <a:r>
              <a:rPr lang="en-US" sz="2000" dirty="0" smtClean="0">
                <a:solidFill>
                  <a:srgbClr val="FF0000"/>
                </a:solidFill>
                <a:latin typeface="Times New Roman" panose="02020603050405020304" pitchFamily="18" charset="0"/>
                <a:cs typeface="Times New Roman" panose="02020603050405020304" pitchFamily="18" charset="0"/>
              </a:rPr>
              <a:t>specific strain</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Polyvalent vaccines </a:t>
            </a:r>
            <a:r>
              <a:rPr lang="en-US" sz="2000" dirty="0" smtClean="0">
                <a:latin typeface="Times New Roman" panose="02020603050405020304" pitchFamily="18" charset="0"/>
                <a:cs typeface="Times New Roman" panose="02020603050405020304" pitchFamily="18" charset="0"/>
              </a:rPr>
              <a:t>are also available but they are only </a:t>
            </a:r>
            <a:r>
              <a:rPr lang="en-US" sz="2000" dirty="0" smtClean="0">
                <a:solidFill>
                  <a:srgbClr val="FF0000"/>
                </a:solidFill>
                <a:latin typeface="Times New Roman" panose="02020603050405020304" pitchFamily="18" charset="0"/>
                <a:cs typeface="Times New Roman" panose="02020603050405020304" pitchFamily="18" charset="0"/>
              </a:rPr>
              <a:t>effective</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if they contain the antigens of the particular strain causing the epidemic</a:t>
            </a:r>
            <a:r>
              <a:rPr lang="en-US" sz="2000" dirty="0" smtClean="0">
                <a:latin typeface="Times New Roman" panose="02020603050405020304" pitchFamily="18" charset="0"/>
                <a:cs typeface="Times New Roman" panose="02020603050405020304" pitchFamily="18" charset="0"/>
              </a:rPr>
              <a:t>. Sometimes, it may be possible to prepare vaccine from strains that are isolated early in the epidemic for use in other areas or countries which have not been affected. Based on serological surveys and antigenic analysis WHO recommends vaccine formulations on a year to year basis. The vaccine is especially recommended for the elderly and other vulnerable groups, for example, chronic lung disease.</a:t>
            </a:r>
          </a:p>
          <a:p>
            <a:pPr marL="0" indent="0">
              <a:lnSpc>
                <a:spcPct val="100000"/>
              </a:lnSpc>
              <a:buNone/>
            </a:pPr>
            <a:endParaRPr lang="en-US" sz="2000" dirty="0" smtClean="0">
              <a:latin typeface="Times New Roman" panose="02020603050405020304" pitchFamily="18" charset="0"/>
              <a:cs typeface="Times New Roman" panose="02020603050405020304" pitchFamily="18" charset="0"/>
            </a:endParaRPr>
          </a:p>
          <a:p>
            <a:pPr>
              <a:lnSpc>
                <a:spcPct val="10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110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1" y="-167298"/>
            <a:ext cx="10515600" cy="773723"/>
          </a:xfrm>
        </p:spPr>
        <p:txBody>
          <a:bodyPr>
            <a:norm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Acute Upper Respiratory Tract Infection</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9291" y="465748"/>
            <a:ext cx="11992709" cy="6826006"/>
          </a:xfrm>
        </p:spPr>
        <p:txBody>
          <a:bodyPr>
            <a:noAutofit/>
          </a:bodyPr>
          <a:lstStyle/>
          <a:p>
            <a:pPr>
              <a:lnSpc>
                <a:spcPct val="100000"/>
              </a:lnSpc>
            </a:pPr>
            <a:r>
              <a:rPr lang="en-US" sz="2000" dirty="0">
                <a:latin typeface="Times New Roman" panose="02020603050405020304" pitchFamily="18" charset="0"/>
                <a:cs typeface="Times New Roman" panose="02020603050405020304" pitchFamily="18" charset="0"/>
              </a:rPr>
              <a:t>Acute infection of the upper respiratory tract is </a:t>
            </a:r>
            <a:r>
              <a:rPr lang="en-US" sz="2000" dirty="0" smtClean="0">
                <a:latin typeface="Times New Roman" panose="02020603050405020304" pitchFamily="18" charset="0"/>
                <a:cs typeface="Times New Roman" panose="02020603050405020304" pitchFamily="18" charset="0"/>
              </a:rPr>
              <a:t>a </a:t>
            </a:r>
            <a:r>
              <a:rPr lang="en-US" sz="2000" dirty="0" smtClean="0">
                <a:solidFill>
                  <a:srgbClr val="FF0000"/>
                </a:solidFill>
                <a:latin typeface="Times New Roman" panose="02020603050405020304" pitchFamily="18" charset="0"/>
                <a:cs typeface="Times New Roman" panose="02020603050405020304" pitchFamily="18" charset="0"/>
              </a:rPr>
              <a:t>common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but mainly benign disease. </a:t>
            </a:r>
            <a:r>
              <a:rPr lang="en-US" sz="2000" dirty="0">
                <a:solidFill>
                  <a:srgbClr val="FF0000"/>
                </a:solidFill>
                <a:latin typeface="Times New Roman" panose="02020603050405020304" pitchFamily="18" charset="0"/>
                <a:cs typeface="Times New Roman" panose="02020603050405020304" pitchFamily="18" charset="0"/>
              </a:rPr>
              <a:t>The most </a:t>
            </a:r>
            <a:r>
              <a:rPr lang="en-US" sz="2000" dirty="0" smtClean="0">
                <a:solidFill>
                  <a:srgbClr val="FF0000"/>
                </a:solidFill>
                <a:latin typeface="Times New Roman" panose="02020603050405020304" pitchFamily="18" charset="0"/>
                <a:cs typeface="Times New Roman" panose="02020603050405020304" pitchFamily="18" charset="0"/>
              </a:rPr>
              <a:t>typical manifestation</a:t>
            </a:r>
            <a:r>
              <a:rPr lang="en-US" sz="2000" dirty="0">
                <a:solidFill>
                  <a:srgbClr val="FF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the common cold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presents with </a:t>
            </a:r>
            <a:r>
              <a:rPr lang="en-US" sz="2000" dirty="0">
                <a:latin typeface="Times New Roman" panose="02020603050405020304" pitchFamily="18" charset="0"/>
                <a:cs typeface="Times New Roman" panose="02020603050405020304" pitchFamily="18" charset="0"/>
              </a:rPr>
              <a:t>coryza, irritation of the throat, </a:t>
            </a:r>
            <a:r>
              <a:rPr lang="en-US" sz="2000" dirty="0" smtClean="0">
                <a:latin typeface="Times New Roman" panose="02020603050405020304" pitchFamily="18" charset="0"/>
                <a:cs typeface="Times New Roman" panose="02020603050405020304" pitchFamily="18" charset="0"/>
              </a:rPr>
              <a:t>lacrimation and </a:t>
            </a:r>
            <a:r>
              <a:rPr lang="en-US" sz="2000" dirty="0">
                <a:latin typeface="Times New Roman" panose="02020603050405020304" pitchFamily="18" charset="0"/>
                <a:cs typeface="Times New Roman" panose="02020603050405020304" pitchFamily="18" charset="0"/>
              </a:rPr>
              <a:t>mild constitutional upset. Local </a:t>
            </a:r>
            <a:r>
              <a:rPr lang="en-US" sz="2000" dirty="0" smtClean="0">
                <a:solidFill>
                  <a:srgbClr val="FF0000"/>
                </a:solidFill>
                <a:latin typeface="Times New Roman" panose="02020603050405020304" pitchFamily="18" charset="0"/>
                <a:cs typeface="Times New Roman" panose="02020603050405020304" pitchFamily="18" charset="0"/>
              </a:rPr>
              <a:t>complications may </a:t>
            </a:r>
            <a:r>
              <a:rPr lang="en-US" sz="2000" dirty="0">
                <a:solidFill>
                  <a:srgbClr val="FF0000"/>
                </a:solidFill>
                <a:latin typeface="Times New Roman" panose="02020603050405020304" pitchFamily="18" charset="0"/>
                <a:cs typeface="Times New Roman" panose="02020603050405020304" pitchFamily="18" charset="0"/>
              </a:rPr>
              <a:t>occur with secondary bacterial infection </a:t>
            </a:r>
            <a:r>
              <a:rPr lang="en-US" sz="2000" dirty="0" smtClean="0">
                <a:latin typeface="Times New Roman" panose="02020603050405020304" pitchFamily="18" charset="0"/>
                <a:cs typeface="Times New Roman" panose="02020603050405020304" pitchFamily="18" charset="0"/>
              </a:rPr>
              <a:t>and involvement </a:t>
            </a:r>
            <a:r>
              <a:rPr lang="en-US" sz="2000" dirty="0">
                <a:latin typeface="Times New Roman" panose="02020603050405020304" pitchFamily="18" charset="0"/>
                <a:cs typeface="Times New Roman" panose="02020603050405020304" pitchFamily="18" charset="0"/>
              </a:rPr>
              <a:t>of the </a:t>
            </a:r>
            <a:r>
              <a:rPr lang="en-US" sz="2000" dirty="0" smtClean="0">
                <a:latin typeface="Times New Roman" panose="02020603050405020304" pitchFamily="18" charset="0"/>
                <a:cs typeface="Times New Roman" panose="02020603050405020304" pitchFamily="18" charset="0"/>
              </a:rPr>
              <a:t>para nasal </a:t>
            </a:r>
            <a:r>
              <a:rPr lang="en-US" sz="2000" dirty="0">
                <a:latin typeface="Times New Roman" panose="02020603050405020304" pitchFamily="18" charset="0"/>
                <a:cs typeface="Times New Roman" panose="02020603050405020304" pitchFamily="18" charset="0"/>
              </a:rPr>
              <a:t>sinuses and the </a:t>
            </a:r>
            <a:r>
              <a:rPr lang="en-US" sz="2000" dirty="0" smtClean="0">
                <a:latin typeface="Times New Roman" panose="02020603050405020304" pitchFamily="18" charset="0"/>
                <a:cs typeface="Times New Roman" panose="02020603050405020304" pitchFamily="18" charset="0"/>
              </a:rPr>
              <a:t>middle ear</a:t>
            </a:r>
            <a:r>
              <a:rPr lang="en-US" sz="2000" dirty="0">
                <a:latin typeface="Times New Roman" panose="02020603050405020304" pitchFamily="18" charset="0"/>
                <a:cs typeface="Times New Roman" panose="02020603050405020304" pitchFamily="18" charset="0"/>
              </a:rPr>
              <a:t>. Infection may spread to the larynx, </a:t>
            </a:r>
            <a:r>
              <a:rPr lang="en-US" sz="2000" dirty="0" smtClean="0">
                <a:latin typeface="Times New Roman" panose="02020603050405020304" pitchFamily="18" charset="0"/>
                <a:cs typeface="Times New Roman" panose="02020603050405020304" pitchFamily="18" charset="0"/>
              </a:rPr>
              <a:t>trachea and </a:t>
            </a:r>
            <a:r>
              <a:rPr lang="en-US" sz="2000" dirty="0">
                <a:latin typeface="Times New Roman" panose="02020603050405020304" pitchFamily="18" charset="0"/>
                <a:cs typeface="Times New Roman" panose="02020603050405020304" pitchFamily="18" charset="0"/>
              </a:rPr>
              <a:t>bronchi.</a:t>
            </a:r>
          </a:p>
          <a:p>
            <a:pPr>
              <a:lnSpc>
                <a:spcPct val="100000"/>
              </a:lnSpc>
            </a:pP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incubation </a:t>
            </a:r>
            <a:r>
              <a:rPr lang="en-US" sz="2000" dirty="0">
                <a:latin typeface="Times New Roman" panose="02020603050405020304" pitchFamily="18" charset="0"/>
                <a:cs typeface="Times New Roman" panose="02020603050405020304" pitchFamily="18" charset="0"/>
              </a:rPr>
              <a:t>period is from </a:t>
            </a:r>
            <a:r>
              <a:rPr lang="en-US" sz="2000" dirty="0">
                <a:solidFill>
                  <a:srgbClr val="FF0000"/>
                </a:solidFill>
                <a:latin typeface="Times New Roman" panose="02020603050405020304" pitchFamily="18" charset="0"/>
                <a:cs typeface="Times New Roman" panose="02020603050405020304" pitchFamily="18" charset="0"/>
              </a:rPr>
              <a:t>1 to 3 days</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latin typeface="Times New Roman" panose="02020603050405020304" pitchFamily="18" charset="0"/>
                <a:cs typeface="Times New Roman" panose="02020603050405020304" pitchFamily="18" charset="0"/>
              </a:rPr>
              <a:t> These </a:t>
            </a:r>
            <a:r>
              <a:rPr lang="en-US" sz="2000" dirty="0">
                <a:latin typeface="Times New Roman" panose="02020603050405020304" pitchFamily="18" charset="0"/>
                <a:cs typeface="Times New Roman" panose="02020603050405020304" pitchFamily="18" charset="0"/>
              </a:rPr>
              <a:t>symptoms can be induced by infection </a:t>
            </a:r>
            <a:r>
              <a:rPr lang="en-US" sz="2000" dirty="0" smtClean="0">
                <a:latin typeface="Times New Roman" panose="02020603050405020304" pitchFamily="18" charset="0"/>
                <a:cs typeface="Times New Roman" panose="02020603050405020304" pitchFamily="18" charset="0"/>
              </a:rPr>
              <a:t>with various </a:t>
            </a:r>
            <a:r>
              <a:rPr lang="en-US" sz="2000" dirty="0">
                <a:solidFill>
                  <a:srgbClr val="FF0000"/>
                </a:solidFill>
                <a:latin typeface="Times New Roman" panose="02020603050405020304" pitchFamily="18" charset="0"/>
                <a:cs typeface="Times New Roman" panose="02020603050405020304" pitchFamily="18" charset="0"/>
              </a:rPr>
              <a:t>viral agents</a:t>
            </a:r>
            <a:r>
              <a:rPr lang="en-US" sz="2000" dirty="0">
                <a:latin typeface="Times New Roman" panose="02020603050405020304" pitchFamily="18" charset="0"/>
                <a:cs typeface="Times New Roman" panose="02020603050405020304" pitchFamily="18" charset="0"/>
              </a:rPr>
              <a:t>, including the </a:t>
            </a:r>
            <a:r>
              <a:rPr lang="en-US" sz="2000" dirty="0" smtClean="0">
                <a:solidFill>
                  <a:srgbClr val="FF0000"/>
                </a:solidFill>
                <a:latin typeface="Times New Roman" panose="02020603050405020304" pitchFamily="18" charset="0"/>
                <a:cs typeface="Times New Roman" panose="02020603050405020304" pitchFamily="18" charset="0"/>
              </a:rPr>
              <a:t>rhinoviruses</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certain </a:t>
            </a:r>
            <a:r>
              <a:rPr lang="en-US" sz="2000" dirty="0" err="1">
                <a:solidFill>
                  <a:srgbClr val="FF0000"/>
                </a:solidFill>
                <a:latin typeface="Times New Roman" panose="02020603050405020304" pitchFamily="18" charset="0"/>
                <a:cs typeface="Times New Roman" panose="02020603050405020304" pitchFamily="18" charset="0"/>
              </a:rPr>
              <a:t>enteroviruses</a:t>
            </a:r>
            <a:r>
              <a:rPr lang="en-US" sz="2000" dirty="0">
                <a:solidFill>
                  <a:srgbClr val="FF0000"/>
                </a:solidFill>
                <a:latin typeface="Times New Roman" panose="02020603050405020304" pitchFamily="18" charset="0"/>
                <a:cs typeface="Times New Roman" panose="02020603050405020304" pitchFamily="18" charset="0"/>
              </a:rPr>
              <a:t>, influenza, </a:t>
            </a:r>
            <a:r>
              <a:rPr lang="en-US" sz="2000" dirty="0" smtClean="0">
                <a:solidFill>
                  <a:srgbClr val="FF0000"/>
                </a:solidFill>
                <a:latin typeface="Times New Roman" panose="02020603050405020304" pitchFamily="18" charset="0"/>
                <a:cs typeface="Times New Roman" panose="02020603050405020304" pitchFamily="18" charset="0"/>
              </a:rPr>
              <a:t>para-influenza, adenoviruses</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reoviruses</a:t>
            </a:r>
            <a:r>
              <a:rPr lang="en-US" sz="2000" dirty="0">
                <a:solidFill>
                  <a:srgbClr val="FF0000"/>
                </a:solidFill>
                <a:latin typeface="Times New Roman" panose="02020603050405020304" pitchFamily="18" charset="0"/>
                <a:cs typeface="Times New Roman" panose="02020603050405020304" pitchFamily="18" charset="0"/>
              </a:rPr>
              <a:t> and the </a:t>
            </a:r>
            <a:r>
              <a:rPr lang="en-US" sz="2000" dirty="0" smtClean="0">
                <a:solidFill>
                  <a:srgbClr val="FF0000"/>
                </a:solidFill>
                <a:latin typeface="Times New Roman" panose="02020603050405020304" pitchFamily="18" charset="0"/>
                <a:cs typeface="Times New Roman" panose="02020603050405020304" pitchFamily="18" charset="0"/>
              </a:rPr>
              <a:t>respiratory </a:t>
            </a:r>
            <a:r>
              <a:rPr lang="en-US" sz="2000" dirty="0" err="1" smtClean="0">
                <a:solidFill>
                  <a:srgbClr val="FF0000"/>
                </a:solidFill>
                <a:latin typeface="Times New Roman" panose="02020603050405020304" pitchFamily="18" charset="0"/>
                <a:cs typeface="Times New Roman" panose="02020603050405020304" pitchFamily="18" charset="0"/>
              </a:rPr>
              <a:t>syncitial</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virus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Superinfection</a:t>
            </a:r>
            <a:r>
              <a:rPr lang="en-US" sz="2000" dirty="0">
                <a:latin typeface="Times New Roman" panose="02020603050405020304" pitchFamily="18" charset="0"/>
                <a:cs typeface="Times New Roman" panose="02020603050405020304" pitchFamily="18" charset="0"/>
              </a:rPr>
              <a:t> with various </a:t>
            </a:r>
            <a:r>
              <a:rPr lang="en-US" sz="2000" dirty="0" smtClean="0">
                <a:latin typeface="Times New Roman" panose="02020603050405020304" pitchFamily="18" charset="0"/>
                <a:cs typeface="Times New Roman" panose="02020603050405020304" pitchFamily="18" charset="0"/>
              </a:rPr>
              <a:t>bacteria may </a:t>
            </a:r>
            <a:r>
              <a:rPr lang="en-US" sz="2000" dirty="0">
                <a:latin typeface="Times New Roman" panose="02020603050405020304" pitchFamily="18" charset="0"/>
                <a:cs typeface="Times New Roman" panose="02020603050405020304" pitchFamily="18" charset="0"/>
              </a:rPr>
              <a:t>determine the clinical picture in the </a:t>
            </a:r>
            <a:r>
              <a:rPr lang="en-US" sz="2000" dirty="0" smtClean="0">
                <a:latin typeface="Times New Roman" panose="02020603050405020304" pitchFamily="18" charset="0"/>
                <a:cs typeface="Times New Roman" panose="02020603050405020304" pitchFamily="18" charset="0"/>
              </a:rPr>
              <a:t>later stages </a:t>
            </a:r>
            <a:r>
              <a:rPr lang="en-US" sz="2000" dirty="0">
                <a:latin typeface="Times New Roman" panose="02020603050405020304" pitchFamily="18" charset="0"/>
                <a:cs typeface="Times New Roman" panose="02020603050405020304" pitchFamily="18" charset="0"/>
              </a:rPr>
              <a:t>of the illness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Epidemiology</a:t>
            </a:r>
          </a:p>
          <a:p>
            <a:pPr>
              <a:lnSpc>
                <a:spcPct val="100000"/>
              </a:lnSpc>
            </a:pPr>
            <a:r>
              <a:rPr lang="en-US" sz="2000" dirty="0">
                <a:solidFill>
                  <a:srgbClr val="FF0000"/>
                </a:solidFill>
                <a:latin typeface="Times New Roman" panose="02020603050405020304" pitchFamily="18" charset="0"/>
                <a:cs typeface="Times New Roman" panose="02020603050405020304" pitchFamily="18" charset="0"/>
              </a:rPr>
              <a:t>Humans are the reservoir </a:t>
            </a:r>
            <a:r>
              <a:rPr lang="en-US" sz="2000" dirty="0">
                <a:latin typeface="Times New Roman" panose="02020603050405020304" pitchFamily="18" charset="0"/>
                <a:cs typeface="Times New Roman" panose="02020603050405020304" pitchFamily="18" charset="0"/>
              </a:rPr>
              <a:t>of these infections.  </a:t>
            </a:r>
            <a:r>
              <a:rPr lang="en-US" sz="2000" dirty="0" smtClean="0">
                <a:solidFill>
                  <a:srgbClr val="FF0000"/>
                </a:solidFill>
                <a:latin typeface="Times New Roman" panose="02020603050405020304" pitchFamily="18" charset="0"/>
                <a:cs typeface="Times New Roman" panose="02020603050405020304" pitchFamily="18" charset="0"/>
              </a:rPr>
              <a:t>Transmission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by </a:t>
            </a:r>
            <a:r>
              <a:rPr lang="en-US" sz="2000" dirty="0">
                <a:solidFill>
                  <a:srgbClr val="FF0000"/>
                </a:solidFill>
                <a:latin typeface="Times New Roman" panose="02020603050405020304" pitchFamily="18" charset="0"/>
                <a:cs typeface="Times New Roman" panose="02020603050405020304" pitchFamily="18" charset="0"/>
              </a:rPr>
              <a:t>air-borne spread</a:t>
            </a:r>
            <a:r>
              <a:rPr lang="en-US" sz="2000" dirty="0">
                <a:latin typeface="Times New Roman" panose="02020603050405020304" pitchFamily="18" charset="0"/>
                <a:cs typeface="Times New Roman" panose="02020603050405020304" pitchFamily="18" charset="0"/>
              </a:rPr>
              <a:t>, or by </a:t>
            </a:r>
            <a:r>
              <a:rPr lang="en-US" sz="2000" dirty="0">
                <a:solidFill>
                  <a:srgbClr val="FF0000"/>
                </a:solidFill>
                <a:latin typeface="Times New Roman" panose="02020603050405020304" pitchFamily="18" charset="0"/>
                <a:cs typeface="Times New Roman" panose="02020603050405020304" pitchFamily="18" charset="0"/>
              </a:rPr>
              <a:t>contact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both direct </a:t>
            </a:r>
            <a:r>
              <a:rPr lang="en-US" sz="2000" dirty="0">
                <a:latin typeface="Times New Roman" panose="02020603050405020304" pitchFamily="18" charset="0"/>
                <a:cs typeface="Times New Roman" panose="02020603050405020304" pitchFamily="18" charset="0"/>
              </a:rPr>
              <a:t>and indirect (contaminated toys, </a:t>
            </a:r>
            <a:r>
              <a:rPr lang="en-US" sz="2000" dirty="0" smtClean="0">
                <a:latin typeface="Times New Roman" panose="02020603050405020304" pitchFamily="18" charset="0"/>
                <a:cs typeface="Times New Roman" panose="02020603050405020304" pitchFamily="18" charset="0"/>
              </a:rPr>
              <a:t>handkerchiefs, etc</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solidFill>
                  <a:srgbClr val="FF0000"/>
                </a:solidFill>
                <a:latin typeface="Times New Roman" panose="02020603050405020304" pitchFamily="18" charset="0"/>
                <a:cs typeface="Times New Roman" panose="02020603050405020304" pitchFamily="18" charset="0"/>
              </a:rPr>
              <a:t>All </a:t>
            </a:r>
            <a:r>
              <a:rPr lang="en-US" sz="2000" dirty="0">
                <a:solidFill>
                  <a:srgbClr val="FF0000"/>
                </a:solidFill>
                <a:latin typeface="Times New Roman" panose="02020603050405020304" pitchFamily="18" charset="0"/>
                <a:cs typeface="Times New Roman" panose="02020603050405020304" pitchFamily="18" charset="0"/>
              </a:rPr>
              <a:t>age groups are susceptible </a:t>
            </a:r>
            <a:r>
              <a:rPr lang="en-US" sz="2000" dirty="0">
                <a:latin typeface="Times New Roman" panose="02020603050405020304" pitchFamily="18" charset="0"/>
                <a:cs typeface="Times New Roman" panose="02020603050405020304" pitchFamily="18" charset="0"/>
              </a:rPr>
              <a:t>but </a:t>
            </a:r>
            <a:r>
              <a:rPr lang="en-US" sz="2000" dirty="0" smtClean="0">
                <a:latin typeface="Times New Roman" panose="02020603050405020304" pitchFamily="18" charset="0"/>
                <a:cs typeface="Times New Roman" panose="02020603050405020304" pitchFamily="18" charset="0"/>
              </a:rPr>
              <a:t>the manifestations </a:t>
            </a:r>
            <a:r>
              <a:rPr lang="en-US" sz="2000" dirty="0">
                <a:latin typeface="Times New Roman" panose="02020603050405020304" pitchFamily="18" charset="0"/>
                <a:cs typeface="Times New Roman" panose="02020603050405020304" pitchFamily="18" charset="0"/>
              </a:rPr>
              <a:t>and complications tend to be </a:t>
            </a:r>
            <a:r>
              <a:rPr lang="en-US" sz="2000" dirty="0" smtClean="0">
                <a:solidFill>
                  <a:srgbClr val="FF0000"/>
                </a:solidFill>
                <a:latin typeface="Times New Roman" panose="02020603050405020304" pitchFamily="18" charset="0"/>
                <a:cs typeface="Times New Roman" panose="02020603050405020304" pitchFamily="18" charset="0"/>
              </a:rPr>
              <a:t>severe in </a:t>
            </a:r>
            <a:r>
              <a:rPr lang="en-US" sz="2000" dirty="0">
                <a:solidFill>
                  <a:srgbClr val="FF0000"/>
                </a:solidFill>
                <a:latin typeface="Times New Roman" panose="02020603050405020304" pitchFamily="18" charset="0"/>
                <a:cs typeface="Times New Roman" panose="02020603050405020304" pitchFamily="18" charset="0"/>
              </a:rPr>
              <a:t>young children</a:t>
            </a:r>
            <a:r>
              <a:rPr lang="en-US" sz="2000" dirty="0" smtClean="0">
                <a:latin typeface="Times New Roman" panose="02020603050405020304" pitchFamily="18" charset="0"/>
                <a:cs typeface="Times New Roman" panose="02020603050405020304" pitchFamily="18" charset="0"/>
              </a:rPr>
              <a:t>.</a:t>
            </a:r>
          </a:p>
          <a:p>
            <a:pPr>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Repeated attacks are very </a:t>
            </a:r>
            <a:r>
              <a:rPr lang="en-US" sz="2000" dirty="0" smtClean="0">
                <a:solidFill>
                  <a:srgbClr val="FF0000"/>
                </a:solidFill>
                <a:latin typeface="Times New Roman" panose="02020603050405020304" pitchFamily="18" charset="0"/>
                <a:cs typeface="Times New Roman" panose="02020603050405020304" pitchFamily="18" charset="0"/>
              </a:rPr>
              <a:t>common</a:t>
            </a:r>
            <a:r>
              <a:rPr lang="en-US" sz="2000" dirty="0" smtClean="0">
                <a:latin typeface="Times New Roman" panose="02020603050405020304" pitchFamily="18" charset="0"/>
                <a:cs typeface="Times New Roman" panose="02020603050405020304" pitchFamily="18" charset="0"/>
              </a:rPr>
              <a:t>. </a:t>
            </a:r>
          </a:p>
          <a:p>
            <a:pPr>
              <a:lnSpc>
                <a:spcPct val="100000"/>
              </a:lnSpc>
            </a:pPr>
            <a:r>
              <a:rPr lang="en-US" sz="2000" dirty="0" smtClean="0">
                <a:solidFill>
                  <a:srgbClr val="FF0000"/>
                </a:solidFill>
                <a:latin typeface="Times New Roman" panose="02020603050405020304" pitchFamily="18" charset="0"/>
                <a:cs typeface="Times New Roman" panose="02020603050405020304" pitchFamily="18" charset="0"/>
              </a:rPr>
              <a:t>Epidemics </a:t>
            </a:r>
            <a:r>
              <a:rPr lang="en-US" sz="2000" dirty="0">
                <a:solidFill>
                  <a:srgbClr val="FF0000"/>
                </a:solidFill>
                <a:latin typeface="Times New Roman" panose="02020603050405020304" pitchFamily="18" charset="0"/>
                <a:cs typeface="Times New Roman" panose="02020603050405020304" pitchFamily="18" charset="0"/>
              </a:rPr>
              <a:t>occur </a:t>
            </a:r>
            <a:r>
              <a:rPr lang="en-US" sz="2000" dirty="0">
                <a:latin typeface="Times New Roman" panose="02020603050405020304" pitchFamily="18" charset="0"/>
                <a:cs typeface="Times New Roman" panose="02020603050405020304" pitchFamily="18" charset="0"/>
              </a:rPr>
              <a:t>commonly in </a:t>
            </a:r>
            <a:r>
              <a:rPr lang="en-US" sz="2000" dirty="0" smtClean="0">
                <a:solidFill>
                  <a:srgbClr val="FF0000"/>
                </a:solidFill>
                <a:latin typeface="Times New Roman" panose="02020603050405020304" pitchFamily="18" charset="0"/>
                <a:cs typeface="Times New Roman" panose="02020603050405020304" pitchFamily="18" charset="0"/>
              </a:rPr>
              <a:t>households, offices</a:t>
            </a:r>
            <a:r>
              <a:rPr lang="en-US" sz="2000" dirty="0">
                <a:solidFill>
                  <a:srgbClr val="FF0000"/>
                </a:solidFill>
                <a:latin typeface="Times New Roman" panose="02020603050405020304" pitchFamily="18" charset="0"/>
                <a:cs typeface="Times New Roman" panose="02020603050405020304" pitchFamily="18" charset="0"/>
              </a:rPr>
              <a:t>, schools</a:t>
            </a:r>
            <a:r>
              <a:rPr lang="en-US" sz="2000" dirty="0">
                <a:latin typeface="Times New Roman" panose="02020603050405020304" pitchFamily="18" charset="0"/>
                <a:cs typeface="Times New Roman" panose="02020603050405020304" pitchFamily="18" charset="0"/>
              </a:rPr>
              <a:t> and in other </a:t>
            </a:r>
            <a:r>
              <a:rPr lang="en-US" sz="2000" dirty="0">
                <a:solidFill>
                  <a:srgbClr val="FF0000"/>
                </a:solidFill>
                <a:latin typeface="Times New Roman" panose="02020603050405020304" pitchFamily="18" charset="0"/>
                <a:cs typeface="Times New Roman" panose="02020603050405020304" pitchFamily="18" charset="0"/>
              </a:rPr>
              <a:t>groups having </a:t>
            </a:r>
            <a:r>
              <a:rPr lang="en-US" sz="2000" dirty="0" smtClean="0">
                <a:solidFill>
                  <a:srgbClr val="FF0000"/>
                </a:solidFill>
                <a:latin typeface="Times New Roman" panose="02020603050405020304" pitchFamily="18" charset="0"/>
                <a:cs typeface="Times New Roman" panose="02020603050405020304" pitchFamily="18" charset="0"/>
              </a:rPr>
              <a:t>close contact</a:t>
            </a:r>
            <a:r>
              <a:rPr lang="en-US" sz="2000" dirty="0">
                <a:latin typeface="Times New Roman" panose="02020603050405020304" pitchFamily="18" charset="0"/>
                <a:cs typeface="Times New Roman" panose="02020603050405020304" pitchFamily="18" charset="0"/>
              </a:rPr>
              <a:t>.</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Control</a:t>
            </a:r>
          </a:p>
          <a:p>
            <a:pPr>
              <a:lnSpc>
                <a:spcPct val="100000"/>
              </a:lnSpc>
            </a:pPr>
            <a:r>
              <a:rPr lang="en-US" sz="2000" dirty="0">
                <a:solidFill>
                  <a:srgbClr val="FF0000"/>
                </a:solidFill>
                <a:latin typeface="Times New Roman" panose="02020603050405020304" pitchFamily="18" charset="0"/>
                <a:cs typeface="Times New Roman" panose="02020603050405020304" pitchFamily="18" charset="0"/>
              </a:rPr>
              <a:t>No specific control measures </a:t>
            </a:r>
            <a:r>
              <a:rPr lang="en-US" sz="2000" dirty="0">
                <a:latin typeface="Times New Roman" panose="02020603050405020304" pitchFamily="18" charset="0"/>
                <a:cs typeface="Times New Roman" panose="02020603050405020304" pitchFamily="18" charset="0"/>
              </a:rPr>
              <a:t>are available. </a:t>
            </a:r>
            <a:r>
              <a:rPr lang="en-US" sz="2000" dirty="0" smtClean="0">
                <a:solidFill>
                  <a:srgbClr val="FF0000"/>
                </a:solidFill>
                <a:latin typeface="Times New Roman" panose="02020603050405020304" pitchFamily="18" charset="0"/>
                <a:cs typeface="Times New Roman" panose="02020603050405020304" pitchFamily="18" charset="0"/>
              </a:rPr>
              <a:t>Infected persons </a:t>
            </a:r>
            <a:r>
              <a:rPr lang="en-US" sz="2000" dirty="0">
                <a:solidFill>
                  <a:srgbClr val="FF0000"/>
                </a:solidFill>
                <a:latin typeface="Times New Roman" panose="02020603050405020304" pitchFamily="18" charset="0"/>
                <a:cs typeface="Times New Roman" panose="02020603050405020304" pitchFamily="18" charset="0"/>
              </a:rPr>
              <a:t>should avoid contact with others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exposure </a:t>
            </a:r>
            <a:r>
              <a:rPr lang="en-US" sz="2000" dirty="0">
                <a:latin typeface="Times New Roman" panose="02020603050405020304" pitchFamily="18" charset="0"/>
                <a:cs typeface="Times New Roman" panose="02020603050405020304" pitchFamily="18" charset="0"/>
              </a:rPr>
              <a:t>of young persons to infected </a:t>
            </a:r>
            <a:r>
              <a:rPr lang="en-US" sz="2000" dirty="0" smtClean="0">
                <a:latin typeface="Times New Roman" panose="02020603050405020304" pitchFamily="18" charset="0"/>
                <a:cs typeface="Times New Roman" panose="02020603050405020304" pitchFamily="18" charset="0"/>
              </a:rPr>
              <a:t>persons should </a:t>
            </a:r>
            <a:r>
              <a:rPr lang="en-US" sz="2000" dirty="0">
                <a:latin typeface="Times New Roman" panose="02020603050405020304" pitchFamily="18" charset="0"/>
                <a:cs typeface="Times New Roman" panose="02020603050405020304" pitchFamily="18" charset="0"/>
              </a:rPr>
              <a:t>be avoided if possible.</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07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183" y="149225"/>
            <a:ext cx="11869616" cy="6978405"/>
          </a:xfrm>
        </p:spPr>
        <p:txBody>
          <a:bodyPr>
            <a:noAutofit/>
          </a:bodyPr>
          <a:lstStyle/>
          <a:p>
            <a:pPr marL="0" indent="0">
              <a:lnSpc>
                <a:spcPct val="100000"/>
              </a:lnSpc>
              <a:buNone/>
            </a:pPr>
            <a:r>
              <a:rPr lang="en-US" sz="3200" b="1" dirty="0" smtClean="0">
                <a:solidFill>
                  <a:srgbClr val="0070C0"/>
                </a:solidFill>
                <a:latin typeface="Times New Roman" panose="02020603050405020304" pitchFamily="18" charset="0"/>
                <a:cs typeface="Times New Roman" panose="02020603050405020304" pitchFamily="18" charset="0"/>
              </a:rPr>
              <a:t>INFECTIOUS MONONUCLEOSIS</a:t>
            </a:r>
          </a:p>
          <a:p>
            <a:pPr>
              <a:lnSpc>
                <a:spcPct val="100000"/>
              </a:lnSpc>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is </a:t>
            </a:r>
            <a:r>
              <a:rPr lang="en-US" sz="2000" dirty="0">
                <a:solidFill>
                  <a:srgbClr val="FF0000"/>
                </a:solidFill>
                <a:latin typeface="Times New Roman" panose="02020603050405020304" pitchFamily="18" charset="0"/>
                <a:cs typeface="Times New Roman" panose="02020603050405020304" pitchFamily="18" charset="0"/>
              </a:rPr>
              <a:t>an acute febrile illness </a:t>
            </a:r>
            <a:r>
              <a:rPr lang="en-US" sz="2000" dirty="0">
                <a:latin typeface="Times New Roman" panose="02020603050405020304" pitchFamily="18" charset="0"/>
                <a:cs typeface="Times New Roman" panose="02020603050405020304" pitchFamily="18" charset="0"/>
              </a:rPr>
              <a:t>which is </a:t>
            </a:r>
            <a:r>
              <a:rPr lang="en-US" sz="2000" dirty="0" smtClean="0">
                <a:solidFill>
                  <a:srgbClr val="FF0000"/>
                </a:solidFill>
                <a:latin typeface="Times New Roman" panose="02020603050405020304" pitchFamily="18" charset="0"/>
                <a:cs typeface="Times New Roman" panose="02020603050405020304" pitchFamily="18" charset="0"/>
              </a:rPr>
              <a:t>characterized by </a:t>
            </a:r>
            <a:r>
              <a:rPr lang="en-US" sz="2000" dirty="0">
                <a:solidFill>
                  <a:srgbClr val="FF0000"/>
                </a:solidFill>
                <a:latin typeface="Times New Roman" panose="02020603050405020304" pitchFamily="18" charset="0"/>
                <a:cs typeface="Times New Roman" panose="02020603050405020304" pitchFamily="18" charset="0"/>
              </a:rPr>
              <a:t>lymphadenopathy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glandular fever</a:t>
            </a:r>
            <a:r>
              <a:rPr lang="en-US" sz="2000" dirty="0" smtClean="0">
                <a:latin typeface="Times New Roman" panose="02020603050405020304" pitchFamily="18" charset="0"/>
                <a:cs typeface="Times New Roman" panose="02020603050405020304" pitchFamily="18" charset="0"/>
              </a:rPr>
              <a:t>’), splenomegaly</a:t>
            </a:r>
            <a:r>
              <a:rPr lang="en-US" sz="2000" dirty="0">
                <a:latin typeface="Times New Roman" panose="02020603050405020304" pitchFamily="18" charset="0"/>
                <a:cs typeface="Times New Roman" panose="02020603050405020304" pitchFamily="18" charset="0"/>
              </a:rPr>
              <a:t>, sore throat and lymphocytosis. </a:t>
            </a:r>
            <a:r>
              <a:rPr lang="en-US" sz="2000" dirty="0" smtClean="0">
                <a:latin typeface="Times New Roman" panose="02020603050405020304" pitchFamily="18" charset="0"/>
                <a:cs typeface="Times New Roman" panose="02020603050405020304" pitchFamily="18" charset="0"/>
              </a:rPr>
              <a:t>A skin </a:t>
            </a:r>
            <a:r>
              <a:rPr lang="en-US" sz="2000" dirty="0">
                <a:latin typeface="Times New Roman" panose="02020603050405020304" pitchFamily="18" charset="0"/>
                <a:cs typeface="Times New Roman" panose="02020603050405020304" pitchFamily="18" charset="0"/>
              </a:rPr>
              <a:t>rash and small mucosal lesions may be </a:t>
            </a:r>
            <a:r>
              <a:rPr lang="en-US" sz="2000" dirty="0" smtClean="0">
                <a:latin typeface="Times New Roman" panose="02020603050405020304" pitchFamily="18" charset="0"/>
                <a:cs typeface="Times New Roman" panose="02020603050405020304" pitchFamily="18" charset="0"/>
              </a:rPr>
              <a:t>present. Occasionally</a:t>
            </a:r>
            <a:r>
              <a:rPr lang="en-US" sz="2000" dirty="0">
                <a:latin typeface="Times New Roman" panose="02020603050405020304" pitchFamily="18" charset="0"/>
                <a:cs typeface="Times New Roman" panose="02020603050405020304" pitchFamily="18" charset="0"/>
              </a:rPr>
              <a:t>, jaundice and rarely </a:t>
            </a:r>
            <a:r>
              <a:rPr lang="en-US" sz="2000" dirty="0" err="1" smtClean="0">
                <a:latin typeface="Times New Roman" panose="02020603050405020304" pitchFamily="18" charset="0"/>
                <a:cs typeface="Times New Roman" panose="02020603050405020304" pitchFamily="18" charset="0"/>
              </a:rPr>
              <a:t>meningoencephalitis</a:t>
            </a:r>
            <a:r>
              <a:rPr lang="en-US" sz="2000" dirty="0" smtClean="0">
                <a:latin typeface="Times New Roman" panose="02020603050405020304" pitchFamily="18" charset="0"/>
                <a:cs typeface="Times New Roman" panose="02020603050405020304" pitchFamily="18" charset="0"/>
              </a:rPr>
              <a:t> may occur.</a:t>
            </a:r>
            <a:endParaRPr lang="ar-IQ"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incubation period </a:t>
            </a:r>
            <a:r>
              <a:rPr lang="en-US" sz="2000" dirty="0">
                <a:latin typeface="Times New Roman" panose="02020603050405020304" pitchFamily="18" charset="0"/>
                <a:cs typeface="Times New Roman" panose="02020603050405020304" pitchFamily="18" charset="0"/>
              </a:rPr>
              <a:t>is from about </a:t>
            </a:r>
            <a:r>
              <a:rPr lang="en-US" sz="2000" dirty="0">
                <a:solidFill>
                  <a:srgbClr val="FF0000"/>
                </a:solidFill>
                <a:latin typeface="Times New Roman" panose="02020603050405020304" pitchFamily="18" charset="0"/>
                <a:cs typeface="Times New Roman" panose="02020603050405020304" pitchFamily="18" charset="0"/>
              </a:rPr>
              <a:t>4 days </a:t>
            </a:r>
            <a:r>
              <a:rPr lang="en-US" sz="2000" dirty="0" smtClean="0">
                <a:solidFill>
                  <a:srgbClr val="FF0000"/>
                </a:solidFill>
                <a:latin typeface="Times New Roman" panose="02020603050405020304" pitchFamily="18" charset="0"/>
                <a:cs typeface="Times New Roman" panose="02020603050405020304" pitchFamily="18" charset="0"/>
              </a:rPr>
              <a:t>to 2 </a:t>
            </a:r>
            <a:r>
              <a:rPr lang="en-US" sz="2000" dirty="0">
                <a:solidFill>
                  <a:srgbClr val="FF0000"/>
                </a:solidFill>
                <a:latin typeface="Times New Roman" panose="02020603050405020304" pitchFamily="18" charset="0"/>
                <a:cs typeface="Times New Roman" panose="02020603050405020304" pitchFamily="18" charset="0"/>
              </a:rPr>
              <a:t>weeks</a:t>
            </a:r>
            <a:r>
              <a:rPr lang="en-US" sz="2000" dirty="0">
                <a:latin typeface="Times New Roman" panose="02020603050405020304" pitchFamily="18" charset="0"/>
                <a:cs typeface="Times New Roman" panose="02020603050405020304" pitchFamily="18" charset="0"/>
              </a:rPr>
              <a:t>.</a:t>
            </a:r>
          </a:p>
          <a:p>
            <a:pPr>
              <a:lnSpc>
                <a:spcPct val="100000"/>
              </a:lnSpc>
            </a:pP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causative agent </a:t>
            </a:r>
            <a:r>
              <a:rPr lang="en-US" sz="2000" dirty="0">
                <a:latin typeface="Times New Roman" panose="02020603050405020304" pitchFamily="18" charset="0"/>
                <a:cs typeface="Times New Roman" panose="02020603050405020304" pitchFamily="18" charset="0"/>
              </a:rPr>
              <a:t>is the </a:t>
            </a:r>
            <a:r>
              <a:rPr lang="en-US" sz="2000" dirty="0">
                <a:solidFill>
                  <a:srgbClr val="FF0000"/>
                </a:solidFill>
                <a:latin typeface="Times New Roman" panose="02020603050405020304" pitchFamily="18" charset="0"/>
                <a:cs typeface="Times New Roman" panose="02020603050405020304" pitchFamily="18" charset="0"/>
              </a:rPr>
              <a:t>Epstein–Barr </a:t>
            </a:r>
            <a:r>
              <a:rPr lang="en-US" sz="2000" dirty="0" smtClean="0">
                <a:solidFill>
                  <a:srgbClr val="FF0000"/>
                </a:solidFill>
                <a:latin typeface="Times New Roman" panose="02020603050405020304" pitchFamily="18" charset="0"/>
                <a:cs typeface="Times New Roman" panose="02020603050405020304" pitchFamily="18" charset="0"/>
              </a:rPr>
              <a:t>virus</a:t>
            </a:r>
            <a:r>
              <a:rPr lang="en-US" sz="2000" dirty="0" smtClean="0">
                <a:latin typeface="Times New Roman" panose="02020603050405020304" pitchFamily="18" charset="0"/>
                <a:cs typeface="Times New Roman" panose="02020603050405020304" pitchFamily="18" charset="0"/>
              </a:rPr>
              <a:t>, which </a:t>
            </a:r>
            <a:r>
              <a:rPr lang="en-US" sz="2000" dirty="0">
                <a:latin typeface="Times New Roman" panose="02020603050405020304" pitchFamily="18" charset="0"/>
                <a:cs typeface="Times New Roman" panose="02020603050405020304" pitchFamily="18" charset="0"/>
              </a:rPr>
              <a:t>is also associated with </a:t>
            </a:r>
            <a:r>
              <a:rPr lang="en-US" sz="2000" dirty="0" err="1">
                <a:latin typeface="Times New Roman" panose="02020603050405020304" pitchFamily="18" charset="0"/>
                <a:cs typeface="Times New Roman" panose="02020603050405020304" pitchFamily="18" charset="0"/>
              </a:rPr>
              <a:t>Burkitt’s</a:t>
            </a:r>
            <a:r>
              <a:rPr lang="en-US" sz="2000" dirty="0">
                <a:latin typeface="Times New Roman" panose="02020603050405020304" pitchFamily="18" charset="0"/>
                <a:cs typeface="Times New Roman" panose="02020603050405020304" pitchFamily="18" charset="0"/>
              </a:rPr>
              <a:t> lymphoma</a:t>
            </a:r>
            <a:r>
              <a:rPr lang="en-US" sz="2000" dirty="0" smtClean="0">
                <a:latin typeface="Times New Roman" panose="02020603050405020304" pitchFamily="18" charset="0"/>
                <a:cs typeface="Times New Roman" panose="02020603050405020304" pitchFamily="18" charset="0"/>
              </a:rPr>
              <a:t>.</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Epidemiology</a:t>
            </a:r>
          </a:p>
          <a:p>
            <a:pPr>
              <a:lnSpc>
                <a:spcPct val="100000"/>
              </a:lnSpc>
            </a:pPr>
            <a:r>
              <a:rPr lang="en-US" sz="2000" dirty="0">
                <a:latin typeface="Times New Roman" panose="02020603050405020304" pitchFamily="18" charset="0"/>
                <a:cs typeface="Times New Roman" panose="02020603050405020304" pitchFamily="18" charset="0"/>
              </a:rPr>
              <a:t>Isolated </a:t>
            </a:r>
            <a:r>
              <a:rPr lang="en-US" sz="2000" dirty="0">
                <a:solidFill>
                  <a:srgbClr val="FF0000"/>
                </a:solidFill>
                <a:latin typeface="Times New Roman" panose="02020603050405020304" pitchFamily="18" charset="0"/>
                <a:cs typeface="Times New Roman" panose="02020603050405020304" pitchFamily="18" charset="0"/>
              </a:rPr>
              <a:t>cases </a:t>
            </a:r>
            <a:r>
              <a:rPr lang="en-US" sz="2000" dirty="0">
                <a:latin typeface="Times New Roman" panose="02020603050405020304" pitchFamily="18" charset="0"/>
                <a:cs typeface="Times New Roman" panose="02020603050405020304" pitchFamily="18" charset="0"/>
              </a:rPr>
              <a:t>and epidemics of the </a:t>
            </a:r>
            <a:r>
              <a:rPr lang="en-US" sz="2000" dirty="0" smtClean="0">
                <a:latin typeface="Times New Roman" panose="02020603050405020304" pitchFamily="18" charset="0"/>
                <a:cs typeface="Times New Roman" panose="02020603050405020304" pitchFamily="18" charset="0"/>
              </a:rPr>
              <a:t>disease have </a:t>
            </a:r>
            <a:r>
              <a:rPr lang="en-US" sz="2000" dirty="0">
                <a:latin typeface="Times New Roman" panose="02020603050405020304" pitchFamily="18" charset="0"/>
                <a:cs typeface="Times New Roman" panose="02020603050405020304" pitchFamily="18" charset="0"/>
              </a:rPr>
              <a:t>been reported from </a:t>
            </a:r>
            <a:r>
              <a:rPr lang="en-US" sz="2000" dirty="0">
                <a:solidFill>
                  <a:srgbClr val="FF0000"/>
                </a:solidFill>
                <a:latin typeface="Times New Roman" panose="02020603050405020304" pitchFamily="18" charset="0"/>
                <a:cs typeface="Times New Roman" panose="02020603050405020304" pitchFamily="18" charset="0"/>
              </a:rPr>
              <a:t>most parts of the world</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endParaRPr lang="ar-IQ"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solidFill>
                  <a:srgbClr val="FF0000"/>
                </a:solidFill>
                <a:latin typeface="Times New Roman" panose="02020603050405020304" pitchFamily="18" charset="0"/>
                <a:cs typeface="Times New Roman" panose="02020603050405020304" pitchFamily="18" charset="0"/>
              </a:rPr>
              <a:t>Humans </a:t>
            </a:r>
            <a:r>
              <a:rPr lang="en-US" sz="2000" dirty="0">
                <a:latin typeface="Times New Roman" panose="02020603050405020304" pitchFamily="18" charset="0"/>
                <a:cs typeface="Times New Roman" panose="02020603050405020304" pitchFamily="18" charset="0"/>
              </a:rPr>
              <a:t>are presumed to be the </a:t>
            </a:r>
            <a:r>
              <a:rPr lang="en-US" sz="2000" dirty="0">
                <a:solidFill>
                  <a:srgbClr val="FF0000"/>
                </a:solidFill>
                <a:latin typeface="Times New Roman" panose="02020603050405020304" pitchFamily="18" charset="0"/>
                <a:cs typeface="Times New Roman" panose="02020603050405020304" pitchFamily="18" charset="0"/>
              </a:rPr>
              <a:t>reservoir</a:t>
            </a:r>
            <a:r>
              <a:rPr lang="en-US" sz="2000" dirty="0">
                <a:latin typeface="Times New Roman" panose="02020603050405020304" pitchFamily="18" charset="0"/>
                <a:cs typeface="Times New Roman" panose="02020603050405020304" pitchFamily="18" charset="0"/>
              </a:rPr>
              <a:t> of </a:t>
            </a:r>
            <a:r>
              <a:rPr lang="en-US" sz="2000" dirty="0" smtClean="0">
                <a:latin typeface="Times New Roman" panose="02020603050405020304" pitchFamily="18" charset="0"/>
                <a:cs typeface="Times New Roman" panose="02020603050405020304" pitchFamily="18" charset="0"/>
              </a:rPr>
              <a:t>infection, with </a:t>
            </a:r>
            <a:r>
              <a:rPr lang="en-US" sz="2000" dirty="0">
                <a:solidFill>
                  <a:srgbClr val="FF0000"/>
                </a:solidFill>
                <a:latin typeface="Times New Roman" panose="02020603050405020304" pitchFamily="18" charset="0"/>
                <a:cs typeface="Times New Roman" panose="02020603050405020304" pitchFamily="18" charset="0"/>
              </a:rPr>
              <a:t>saliva</a:t>
            </a:r>
            <a:r>
              <a:rPr lang="en-US" sz="2000" dirty="0">
                <a:latin typeface="Times New Roman" panose="02020603050405020304" pitchFamily="18" charset="0"/>
                <a:cs typeface="Times New Roman" panose="02020603050405020304" pitchFamily="18" charset="0"/>
              </a:rPr>
              <a:t> being regarded as the most </a:t>
            </a:r>
            <a:r>
              <a:rPr lang="en-US" sz="2000" dirty="0" smtClean="0">
                <a:latin typeface="Times New Roman" panose="02020603050405020304" pitchFamily="18" charset="0"/>
                <a:cs typeface="Times New Roman" panose="02020603050405020304" pitchFamily="18" charset="0"/>
              </a:rPr>
              <a:t>likely </a:t>
            </a:r>
            <a:r>
              <a:rPr lang="en-US" sz="2000" dirty="0" smtClean="0">
                <a:solidFill>
                  <a:srgbClr val="FF0000"/>
                </a:solidFill>
                <a:latin typeface="Times New Roman" panose="02020603050405020304" pitchFamily="18" charset="0"/>
                <a:cs typeface="Times New Roman" panose="02020603050405020304" pitchFamily="18" charset="0"/>
              </a:rPr>
              <a:t>source </a:t>
            </a:r>
            <a:r>
              <a:rPr lang="en-US" sz="2000" dirty="0">
                <a:solidFill>
                  <a:srgbClr val="FF0000"/>
                </a:solidFill>
                <a:latin typeface="Times New Roman" panose="02020603050405020304" pitchFamily="18" charset="0"/>
                <a:cs typeface="Times New Roman" panose="02020603050405020304" pitchFamily="18" charset="0"/>
              </a:rPr>
              <a:t>of infection. </a:t>
            </a:r>
            <a:endParaRPr lang="en-US" sz="2000" dirty="0" smtClean="0">
              <a:solidFill>
                <a:srgbClr val="FF0000"/>
              </a:solidFill>
              <a:latin typeface="Times New Roman" panose="02020603050405020304" pitchFamily="18" charset="0"/>
              <a:cs typeface="Times New Roman" panose="02020603050405020304" pitchFamily="18" charset="0"/>
            </a:endParaRPr>
          </a:p>
          <a:p>
            <a:pPr>
              <a:lnSpc>
                <a:spcPct val="100000"/>
              </a:lnSpc>
            </a:pPr>
            <a:r>
              <a:rPr lang="en-US" sz="2000" dirty="0" smtClean="0">
                <a:solidFill>
                  <a:srgbClr val="FF0000"/>
                </a:solidFill>
                <a:latin typeface="Times New Roman" panose="02020603050405020304" pitchFamily="18" charset="0"/>
                <a:cs typeface="Times New Roman" panose="02020603050405020304" pitchFamily="18" charset="0"/>
              </a:rPr>
              <a:t>Transmission </a:t>
            </a:r>
            <a:r>
              <a:rPr lang="en-US" sz="2000" dirty="0">
                <a:latin typeface="Times New Roman" panose="02020603050405020304" pitchFamily="18" charset="0"/>
                <a:cs typeface="Times New Roman" panose="02020603050405020304" pitchFamily="18" charset="0"/>
              </a:rPr>
              <a:t>may be </a:t>
            </a:r>
            <a:r>
              <a:rPr lang="en-US" sz="2000" dirty="0" smtClean="0">
                <a:solidFill>
                  <a:srgbClr val="FF0000"/>
                </a:solidFill>
                <a:latin typeface="Times New Roman" panose="02020603050405020304" pitchFamily="18" charset="0"/>
                <a:cs typeface="Times New Roman" panose="02020603050405020304" pitchFamily="18" charset="0"/>
              </a:rPr>
              <a:t>air-borne</a:t>
            </a:r>
            <a:r>
              <a:rPr lang="en-US" sz="2000" dirty="0" smtClean="0">
                <a:latin typeface="Times New Roman" panose="02020603050405020304" pitchFamily="18" charset="0"/>
                <a:cs typeface="Times New Roman" panose="02020603050405020304" pitchFamily="18" charset="0"/>
              </a:rPr>
              <a:t> or </a:t>
            </a:r>
            <a:r>
              <a:rPr lang="en-US" sz="2000" dirty="0">
                <a:latin typeface="Times New Roman" panose="02020603050405020304" pitchFamily="18" charset="0"/>
                <a:cs typeface="Times New Roman" panose="02020603050405020304" pitchFamily="18" charset="0"/>
              </a:rPr>
              <a:t>by </a:t>
            </a:r>
            <a:r>
              <a:rPr lang="en-US" sz="2000" dirty="0">
                <a:solidFill>
                  <a:srgbClr val="FF0000"/>
                </a:solidFill>
                <a:latin typeface="Times New Roman" panose="02020603050405020304" pitchFamily="18" charset="0"/>
                <a:cs typeface="Times New Roman" panose="02020603050405020304" pitchFamily="18" charset="0"/>
              </a:rPr>
              <a:t>person to person </a:t>
            </a:r>
            <a:r>
              <a:rPr lang="en-US" sz="2000" dirty="0">
                <a:latin typeface="Times New Roman" panose="02020603050405020304" pitchFamily="18" charset="0"/>
                <a:cs typeface="Times New Roman" panose="02020603050405020304" pitchFamily="18" charset="0"/>
              </a:rPr>
              <a:t>occurring in closed </a:t>
            </a:r>
            <a:r>
              <a:rPr lang="en-US" sz="2000" dirty="0" smtClean="0">
                <a:latin typeface="Times New Roman" panose="02020603050405020304" pitchFamily="18" charset="0"/>
                <a:cs typeface="Times New Roman" panose="02020603050405020304" pitchFamily="18" charset="0"/>
              </a:rPr>
              <a:t>institutions for </a:t>
            </a:r>
            <a:r>
              <a:rPr lang="en-US" sz="2000" dirty="0">
                <a:latin typeface="Times New Roman" panose="02020603050405020304" pitchFamily="18" charset="0"/>
                <a:cs typeface="Times New Roman" panose="02020603050405020304" pitchFamily="18" charset="0"/>
              </a:rPr>
              <a:t>young adults; there is some </a:t>
            </a:r>
            <a:r>
              <a:rPr lang="en-US" sz="2000" dirty="0" smtClean="0">
                <a:latin typeface="Times New Roman" panose="02020603050405020304" pitchFamily="18" charset="0"/>
                <a:cs typeface="Times New Roman" panose="02020603050405020304" pitchFamily="18" charset="0"/>
              </a:rPr>
              <a:t>suggestion that </a:t>
            </a:r>
            <a:r>
              <a:rPr lang="en-US" sz="2000" dirty="0">
                <a:latin typeface="Times New Roman" panose="02020603050405020304" pitchFamily="18" charset="0"/>
                <a:cs typeface="Times New Roman" panose="02020603050405020304" pitchFamily="18" charset="0"/>
              </a:rPr>
              <a:t>kissing may be an important route</a:t>
            </a:r>
            <a:r>
              <a:rPr lang="en-US" sz="2000" dirty="0" smtClean="0">
                <a:latin typeface="Times New Roman" panose="02020603050405020304" pitchFamily="18" charset="0"/>
                <a:cs typeface="Times New Roman" panose="02020603050405020304" pitchFamily="18" charset="0"/>
              </a:rPr>
              <a:t>.</a:t>
            </a:r>
          </a:p>
          <a:p>
            <a:pPr>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Infection occurs </a:t>
            </a:r>
            <a:r>
              <a:rPr lang="en-US" sz="2000" dirty="0">
                <a:solidFill>
                  <a:srgbClr val="FF0000"/>
                </a:solidFill>
                <a:latin typeface="Times New Roman" panose="02020603050405020304" pitchFamily="18" charset="0"/>
                <a:cs typeface="Times New Roman" panose="02020603050405020304" pitchFamily="18" charset="0"/>
              </a:rPr>
              <a:t>mostly in children and young adults</a:t>
            </a:r>
            <a:r>
              <a:rPr lang="en-US" sz="2000" dirty="0">
                <a:latin typeface="Times New Roman" panose="02020603050405020304" pitchFamily="18" charset="0"/>
                <a:cs typeface="Times New Roman" panose="02020603050405020304" pitchFamily="18" charset="0"/>
              </a:rPr>
              <a:t>. It </a:t>
            </a:r>
            <a:r>
              <a:rPr lang="en-US" sz="2000" dirty="0" smtClean="0">
                <a:latin typeface="Times New Roman" panose="02020603050405020304" pitchFamily="18" charset="0"/>
                <a:cs typeface="Times New Roman" panose="02020603050405020304" pitchFamily="18" charset="0"/>
              </a:rPr>
              <a:t>is uncommon </a:t>
            </a:r>
            <a:r>
              <a:rPr lang="en-US" sz="2000" dirty="0">
                <a:latin typeface="Times New Roman" panose="02020603050405020304" pitchFamily="18" charset="0"/>
                <a:cs typeface="Times New Roman" panose="02020603050405020304" pitchFamily="18" charset="0"/>
              </a:rPr>
              <a:t>in developing countries.</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Control</a:t>
            </a:r>
          </a:p>
          <a:p>
            <a:pPr>
              <a:lnSpc>
                <a:spcPct val="100000"/>
              </a:lnSpc>
            </a:pPr>
            <a:r>
              <a:rPr lang="en-US" sz="2000" dirty="0">
                <a:latin typeface="Times New Roman" panose="02020603050405020304" pitchFamily="18" charset="0"/>
                <a:cs typeface="Times New Roman" panose="02020603050405020304" pitchFamily="18" charset="0"/>
              </a:rPr>
              <a:t>No satisfactory control measures are available. </a:t>
            </a:r>
          </a:p>
        </p:txBody>
      </p:sp>
    </p:spTree>
    <p:extLst>
      <p:ext uri="{BB962C8B-B14F-4D97-AF65-F5344CB8AC3E}">
        <p14:creationId xmlns:p14="http://schemas.microsoft.com/office/powerpoint/2010/main" val="1469751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475"/>
            <a:ext cx="10515600" cy="1325563"/>
          </a:xfrm>
        </p:spPr>
        <p:txBody>
          <a:bodyPr/>
          <a:lstStyle/>
          <a:p>
            <a:r>
              <a:rPr lang="en-US" sz="3200" b="1" dirty="0">
                <a:solidFill>
                  <a:srgbClr val="FF0000"/>
                </a:solidFill>
                <a:latin typeface="Times New Roman" panose="02020603050405020304" pitchFamily="18" charset="0"/>
                <a:cs typeface="Times New Roman" panose="02020603050405020304" pitchFamily="18" charset="0"/>
              </a:rPr>
              <a:t>coronavirus</a:t>
            </a:r>
          </a:p>
        </p:txBody>
      </p:sp>
      <p:sp>
        <p:nvSpPr>
          <p:cNvPr id="3" name="Content Placeholder 2"/>
          <p:cNvSpPr>
            <a:spLocks noGrp="1"/>
          </p:cNvSpPr>
          <p:nvPr>
            <p:ph idx="1"/>
          </p:nvPr>
        </p:nvSpPr>
        <p:spPr>
          <a:xfrm>
            <a:off x="556846" y="735379"/>
            <a:ext cx="10515600" cy="4351338"/>
          </a:xfrm>
        </p:spPr>
        <p:txBody>
          <a:bodyPr>
            <a:noAutofit/>
          </a:bodyPr>
          <a:lstStyle/>
          <a:p>
            <a:r>
              <a:rPr lang="en-US" sz="2400" dirty="0">
                <a:latin typeface="Times New Roman" panose="02020603050405020304" pitchFamily="18" charset="0"/>
                <a:cs typeface="Times New Roman" panose="02020603050405020304" pitchFamily="18" charset="0"/>
              </a:rPr>
              <a:t>A coronavirus is a kind of common virus that causes an infection in </a:t>
            </a:r>
            <a:r>
              <a:rPr lang="en-US" sz="2400" dirty="0" smtClean="0">
                <a:latin typeface="Times New Roman" panose="02020603050405020304" pitchFamily="18" charset="0"/>
                <a:cs typeface="Times New Roman" panose="02020603050405020304" pitchFamily="18" charset="0"/>
              </a:rPr>
              <a:t>nose</a:t>
            </a:r>
            <a:r>
              <a:rPr lang="en-US" sz="2400" dirty="0">
                <a:latin typeface="Times New Roman" panose="02020603050405020304" pitchFamily="18" charset="0"/>
                <a:cs typeface="Times New Roman" panose="02020603050405020304" pitchFamily="18" charset="0"/>
              </a:rPr>
              <a:t>, sinuses, or upper throat. Most coronaviruses aren't dangerous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In early 2020, after a December 2019 outbreak in China, the World Health Organization (WHO) identified a new type, 2019 novel coronavirus (2019-nCoV), which can be fatal. The organization named the disease it causes COVID-19</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outbreak quickly moved from China around the world. It spreads the same way other coronaviruses do: through person-to-person contact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Symptoms can show up anywhere from 2 to 14 days after exposure. Early on, they're a lot like the common </a:t>
            </a:r>
            <a:r>
              <a:rPr lang="en-US" sz="2400" dirty="0" smtClean="0">
                <a:latin typeface="Times New Roman" panose="02020603050405020304" pitchFamily="18" charset="0"/>
                <a:cs typeface="Times New Roman" panose="02020603050405020304" pitchFamily="18" charset="0"/>
              </a:rPr>
              <a:t>cold:</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Fever</a:t>
            </a:r>
          </a:p>
          <a:p>
            <a:r>
              <a:rPr lang="en-US" sz="2400" dirty="0">
                <a:latin typeface="Times New Roman" panose="02020603050405020304" pitchFamily="18" charset="0"/>
                <a:cs typeface="Times New Roman" panose="02020603050405020304" pitchFamily="18" charset="0"/>
              </a:rPr>
              <a:t>Cough</a:t>
            </a:r>
          </a:p>
          <a:p>
            <a:r>
              <a:rPr lang="en-US" sz="2400" dirty="0">
                <a:latin typeface="Times New Roman" panose="02020603050405020304" pitchFamily="18" charset="0"/>
                <a:cs typeface="Times New Roman" panose="02020603050405020304" pitchFamily="18" charset="0"/>
              </a:rPr>
              <a:t>Shortness of </a:t>
            </a:r>
            <a:r>
              <a:rPr lang="en-US" sz="2400" dirty="0" smtClean="0">
                <a:latin typeface="Times New Roman" panose="02020603050405020304" pitchFamily="18" charset="0"/>
                <a:cs typeface="Times New Roman" panose="02020603050405020304" pitchFamily="18" charset="0"/>
              </a:rPr>
              <a:t>breath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24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460" y="219563"/>
            <a:ext cx="11424139" cy="4351338"/>
          </a:xfrm>
        </p:spPr>
        <p:txBody>
          <a:bodyPr>
            <a:noAutofit/>
          </a:bodyPr>
          <a:lstStyle/>
          <a:p>
            <a:r>
              <a:rPr lang="en-US" sz="2400" dirty="0">
                <a:latin typeface="Times New Roman" panose="02020603050405020304" pitchFamily="18" charset="0"/>
                <a:cs typeface="Times New Roman" panose="02020603050405020304" pitchFamily="18" charset="0"/>
              </a:rPr>
              <a:t>Infections range from mild to serious. The virus can turn deadly if it leads to pneumonia, respiratory failure, or septic shock. Those most at risk of death are the elderly and people with weakened immune systems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Coronaviruses </a:t>
            </a:r>
            <a:r>
              <a:rPr lang="en-US" sz="2400" dirty="0">
                <a:latin typeface="Times New Roman" panose="02020603050405020304" pitchFamily="18" charset="0"/>
                <a:cs typeface="Times New Roman" panose="02020603050405020304" pitchFamily="18" charset="0"/>
              </a:rPr>
              <a:t>were first identified in the </a:t>
            </a:r>
            <a:r>
              <a:rPr lang="en-US" sz="2400" dirty="0" smtClean="0">
                <a:latin typeface="Times New Roman" panose="02020603050405020304" pitchFamily="18" charset="0"/>
                <a:cs typeface="Times New Roman" panose="02020603050405020304" pitchFamily="18" charset="0"/>
              </a:rPr>
              <a:t>1960s. </a:t>
            </a:r>
            <a:r>
              <a:rPr lang="en-US" sz="2400" dirty="0">
                <a:latin typeface="Times New Roman" panose="02020603050405020304" pitchFamily="18" charset="0"/>
                <a:cs typeface="Times New Roman" panose="02020603050405020304" pitchFamily="18" charset="0"/>
              </a:rPr>
              <a:t>They get their name from their crown-like shape. Sometimes, but not often, a coronavirus can infect both animals and humans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Most coronaviruses spread the same way other cold-causing viruses do: through infected people coughing and sneezing, by touching an infected person's hands or face, or by touching things such as doorknobs that infected people have touched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Almost everyone gets a coronavirus infection at least once in their life, most likely as a young child. In the United States, coronaviruses are more common in the fall and winter, but anyone can come down with a coronavirus infection at any time.</a:t>
            </a:r>
          </a:p>
          <a:p>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17610" y="2250831"/>
            <a:ext cx="3556779" cy="2074985"/>
          </a:xfrm>
          <a:prstGeom prst="rect">
            <a:avLst/>
          </a:prstGeom>
        </p:spPr>
      </p:pic>
    </p:spTree>
    <p:extLst>
      <p:ext uri="{BB962C8B-B14F-4D97-AF65-F5344CB8AC3E}">
        <p14:creationId xmlns:p14="http://schemas.microsoft.com/office/powerpoint/2010/main" val="180298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029"/>
            <a:ext cx="10515600" cy="1325563"/>
          </a:xfrm>
        </p:spPr>
        <p:txBody>
          <a:bodyPr>
            <a:normAutofit/>
          </a:bodyPr>
          <a:lstStyle/>
          <a:p>
            <a:r>
              <a:rPr lang="en-US" sz="3600" dirty="0" smtClean="0">
                <a:solidFill>
                  <a:srgbClr val="FF0000"/>
                </a:solidFill>
                <a:latin typeface="Times New Roman" panose="02020603050405020304" pitchFamily="18" charset="0"/>
                <a:cs typeface="Times New Roman" panose="02020603050405020304" pitchFamily="18" charset="0"/>
              </a:rPr>
              <a:t>Control and prevention</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199" y="1291502"/>
            <a:ext cx="10709031" cy="5203083"/>
          </a:xfrm>
          <a:prstGeom prst="rect">
            <a:avLst/>
          </a:prstGeom>
        </p:spPr>
      </p:pic>
    </p:spTree>
    <p:extLst>
      <p:ext uri="{BB962C8B-B14F-4D97-AF65-F5344CB8AC3E}">
        <p14:creationId xmlns:p14="http://schemas.microsoft.com/office/powerpoint/2010/main" val="143394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Infections of the respiratory tract are </a:t>
            </a:r>
            <a:r>
              <a:rPr lang="en-US" dirty="0">
                <a:solidFill>
                  <a:srgbClr val="FF0000"/>
                </a:solidFill>
              </a:rPr>
              <a:t>acquired</a:t>
            </a:r>
            <a:r>
              <a:rPr lang="en-US" dirty="0"/>
              <a:t/>
            </a:r>
            <a:br>
              <a:rPr lang="en-US" dirty="0"/>
            </a:br>
            <a:r>
              <a:rPr lang="en-US" dirty="0">
                <a:solidFill>
                  <a:srgbClr val="FF0000"/>
                </a:solidFill>
              </a:rPr>
              <a:t>mainly by the inhalation </a:t>
            </a:r>
            <a:r>
              <a:rPr lang="en-US" dirty="0"/>
              <a:t>of pathogenic organisms.</a:t>
            </a:r>
          </a:p>
        </p:txBody>
      </p:sp>
      <p:pic>
        <p:nvPicPr>
          <p:cNvPr id="4" name="Content Placeholder 3"/>
          <p:cNvPicPr>
            <a:picLocks noGrp="1" noChangeAspect="1"/>
          </p:cNvPicPr>
          <p:nvPr>
            <p:ph idx="1"/>
          </p:nvPr>
        </p:nvPicPr>
        <p:blipFill>
          <a:blip r:embed="rId2"/>
          <a:stretch>
            <a:fillRect/>
          </a:stretch>
        </p:blipFill>
        <p:spPr>
          <a:xfrm>
            <a:off x="3480745" y="1690688"/>
            <a:ext cx="5230509" cy="4351338"/>
          </a:xfrm>
          <a:prstGeom prst="rect">
            <a:avLst/>
          </a:prstGeom>
        </p:spPr>
      </p:pic>
      <p:sp>
        <p:nvSpPr>
          <p:cNvPr id="3" name="Rectangle 2"/>
          <p:cNvSpPr/>
          <p:nvPr/>
        </p:nvSpPr>
        <p:spPr>
          <a:xfrm>
            <a:off x="3480745" y="6362673"/>
            <a:ext cx="4917308" cy="369332"/>
          </a:xfrm>
          <a:prstGeom prst="rect">
            <a:avLst/>
          </a:prstGeom>
        </p:spPr>
        <p:txBody>
          <a:bodyPr wrap="none">
            <a:spAutoFit/>
          </a:bodyPr>
          <a:lstStyle/>
          <a:p>
            <a:r>
              <a:rPr lang="en-US" dirty="0">
                <a:solidFill>
                  <a:srgbClr val="FF0000"/>
                </a:solidFill>
                <a:latin typeface="Times New Roman"/>
              </a:rPr>
              <a:t>PATHOGENS OF THE RESPIRATORY SYSTEM</a:t>
            </a:r>
            <a:endParaRPr lang="en-US" dirty="0">
              <a:solidFill>
                <a:srgbClr val="FF0000"/>
              </a:solidFill>
            </a:endParaRPr>
          </a:p>
        </p:txBody>
      </p:sp>
    </p:spTree>
    <p:extLst>
      <p:ext uri="{BB962C8B-B14F-4D97-AF65-F5344CB8AC3E}">
        <p14:creationId xmlns:p14="http://schemas.microsoft.com/office/powerpoint/2010/main" val="2643299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2" y="1"/>
            <a:ext cx="10046677" cy="715108"/>
          </a:xfrm>
        </p:spPr>
        <p:txBody>
          <a:bodyPr>
            <a:normAutofit/>
          </a:bodyPr>
          <a:lstStyle/>
          <a:p>
            <a:r>
              <a:rPr lang="en-US" sz="3200" b="1" dirty="0" smtClean="0">
                <a:solidFill>
                  <a:srgbClr val="0070C0"/>
                </a:solidFill>
              </a:rPr>
              <a:t>Infective Agents</a:t>
            </a:r>
            <a:endParaRPr lang="en-US" sz="3200" dirty="0">
              <a:solidFill>
                <a:srgbClr val="0070C0"/>
              </a:solidFill>
            </a:endParaRPr>
          </a:p>
        </p:txBody>
      </p:sp>
      <p:sp>
        <p:nvSpPr>
          <p:cNvPr id="3" name="Content Placeholder 2"/>
          <p:cNvSpPr>
            <a:spLocks noGrp="1"/>
          </p:cNvSpPr>
          <p:nvPr>
            <p:ph idx="1"/>
          </p:nvPr>
        </p:nvSpPr>
        <p:spPr>
          <a:xfrm>
            <a:off x="234460" y="715107"/>
            <a:ext cx="11828586" cy="6494585"/>
          </a:xfrm>
        </p:spPr>
        <p:txBody>
          <a:bodyPr>
            <a:noAutofit/>
          </a:bodyPr>
          <a:lstStyle/>
          <a:p>
            <a:pPr>
              <a:lnSpc>
                <a:spcPct val="120000"/>
              </a:lnSpc>
            </a:pPr>
            <a:r>
              <a:rPr lang="en-US" sz="2200" dirty="0" smtClean="0">
                <a:latin typeface="Times New Roman" panose="02020603050405020304" pitchFamily="18" charset="0"/>
                <a:cs typeface="Times New Roman" panose="02020603050405020304" pitchFamily="18" charset="0"/>
              </a:rPr>
              <a:t>The </a:t>
            </a:r>
            <a:r>
              <a:rPr lang="en-US" sz="2200" dirty="0">
                <a:solidFill>
                  <a:srgbClr val="FF0000"/>
                </a:solidFill>
                <a:latin typeface="Times New Roman" panose="02020603050405020304" pitchFamily="18" charset="0"/>
                <a:cs typeface="Times New Roman" panose="02020603050405020304" pitchFamily="18" charset="0"/>
              </a:rPr>
              <a:t>infective agents </a:t>
            </a:r>
            <a:r>
              <a:rPr lang="en-US" sz="2200" dirty="0">
                <a:latin typeface="Times New Roman" panose="02020603050405020304" pitchFamily="18" charset="0"/>
                <a:cs typeface="Times New Roman" panose="02020603050405020304" pitchFamily="18" charset="0"/>
              </a:rPr>
              <a:t>that cause respiratory </a:t>
            </a:r>
            <a:r>
              <a:rPr lang="en-US" sz="2200" dirty="0" smtClean="0">
                <a:latin typeface="Times New Roman" panose="02020603050405020304" pitchFamily="18" charset="0"/>
                <a:cs typeface="Times New Roman" panose="02020603050405020304" pitchFamily="18" charset="0"/>
              </a:rPr>
              <a:t>infections include </a:t>
            </a:r>
            <a:r>
              <a:rPr lang="en-US" sz="2200" dirty="0">
                <a:solidFill>
                  <a:srgbClr val="FF0000"/>
                </a:solidFill>
                <a:latin typeface="Times New Roman" panose="02020603050405020304" pitchFamily="18" charset="0"/>
                <a:cs typeface="Times New Roman" panose="02020603050405020304" pitchFamily="18" charset="0"/>
              </a:rPr>
              <a:t>viruses, bacteria, </a:t>
            </a:r>
            <a:r>
              <a:rPr lang="en-US" sz="2200" dirty="0" smtClean="0">
                <a:solidFill>
                  <a:srgbClr val="FF0000"/>
                </a:solidFill>
                <a:latin typeface="Times New Roman" panose="02020603050405020304" pitchFamily="18" charset="0"/>
                <a:cs typeface="Times New Roman" panose="02020603050405020304" pitchFamily="18" charset="0"/>
              </a:rPr>
              <a:t>rickettsia and fungi</a:t>
            </a:r>
            <a:r>
              <a:rPr lang="en-US" sz="2200" dirty="0" smtClean="0">
                <a:latin typeface="Times New Roman" panose="02020603050405020304" pitchFamily="18" charset="0"/>
                <a:cs typeface="Times New Roman" panose="02020603050405020304" pitchFamily="18" charset="0"/>
              </a:rPr>
              <a:t>. </a:t>
            </a:r>
          </a:p>
          <a:p>
            <a:pPr>
              <a:lnSpc>
                <a:spcPct val="120000"/>
              </a:lnSpc>
            </a:pPr>
            <a:r>
              <a:rPr lang="en-US" sz="2200" dirty="0" smtClean="0">
                <a:latin typeface="Times New Roman" panose="02020603050405020304" pitchFamily="18" charset="0"/>
                <a:cs typeface="Times New Roman" panose="02020603050405020304" pitchFamily="18" charset="0"/>
              </a:rPr>
              <a:t>The </a:t>
            </a:r>
            <a:r>
              <a:rPr lang="en-US" sz="2200" dirty="0">
                <a:solidFill>
                  <a:srgbClr val="FF0000"/>
                </a:solidFill>
                <a:latin typeface="Times New Roman" panose="02020603050405020304" pitchFamily="18" charset="0"/>
                <a:cs typeface="Times New Roman" panose="02020603050405020304" pitchFamily="18" charset="0"/>
              </a:rPr>
              <a:t>spread of infection </a:t>
            </a:r>
            <a:r>
              <a:rPr lang="en-US" sz="2200" dirty="0">
                <a:latin typeface="Times New Roman" panose="02020603050405020304" pitchFamily="18" charset="0"/>
                <a:cs typeface="Times New Roman" panose="02020603050405020304" pitchFamily="18" charset="0"/>
              </a:rPr>
              <a:t>from </a:t>
            </a:r>
            <a:r>
              <a:rPr lang="en-US" sz="2200" dirty="0" smtClean="0">
                <a:latin typeface="Times New Roman" panose="02020603050405020304" pitchFamily="18" charset="0"/>
                <a:cs typeface="Times New Roman" panose="02020603050405020304" pitchFamily="18" charset="0"/>
              </a:rPr>
              <a:t>the respiratory </a:t>
            </a:r>
            <a:r>
              <a:rPr lang="en-US" sz="2200" dirty="0">
                <a:latin typeface="Times New Roman" panose="02020603050405020304" pitchFamily="18" charset="0"/>
                <a:cs typeface="Times New Roman" panose="02020603050405020304" pitchFamily="18" charset="0"/>
              </a:rPr>
              <a:t>tract may lead to the </a:t>
            </a:r>
            <a:r>
              <a:rPr lang="en-US" sz="2200" dirty="0">
                <a:solidFill>
                  <a:srgbClr val="FF0000"/>
                </a:solidFill>
                <a:latin typeface="Times New Roman" panose="02020603050405020304" pitchFamily="18" charset="0"/>
                <a:cs typeface="Times New Roman" panose="02020603050405020304" pitchFamily="18" charset="0"/>
              </a:rPr>
              <a:t>invasion of </a:t>
            </a:r>
            <a:r>
              <a:rPr lang="en-US" sz="2200" dirty="0" smtClean="0">
                <a:solidFill>
                  <a:srgbClr val="FF0000"/>
                </a:solidFill>
                <a:latin typeface="Times New Roman" panose="02020603050405020304" pitchFamily="18" charset="0"/>
                <a:cs typeface="Times New Roman" panose="02020603050405020304" pitchFamily="18" charset="0"/>
              </a:rPr>
              <a:t>other organs </a:t>
            </a:r>
            <a:r>
              <a:rPr lang="en-US" sz="2200" dirty="0">
                <a:latin typeface="Times New Roman" panose="02020603050405020304" pitchFamily="18" charset="0"/>
                <a:cs typeface="Times New Roman" panose="02020603050405020304" pitchFamily="18" charset="0"/>
              </a:rPr>
              <a:t>of the body. </a:t>
            </a:r>
            <a:r>
              <a:rPr lang="en-US" sz="2200" dirty="0" smtClean="0">
                <a:solidFill>
                  <a:srgbClr val="FF0000"/>
                </a:solidFill>
                <a:latin typeface="Times New Roman" panose="02020603050405020304" pitchFamily="18" charset="0"/>
                <a:cs typeface="Times New Roman" panose="02020603050405020304" pitchFamily="18" charset="0"/>
              </a:rPr>
              <a:t>Bacterial </a:t>
            </a:r>
            <a:r>
              <a:rPr lang="en-US" sz="2200" dirty="0">
                <a:solidFill>
                  <a:srgbClr val="FF0000"/>
                </a:solidFill>
                <a:latin typeface="Times New Roman" panose="02020603050405020304" pitchFamily="18" charset="0"/>
                <a:cs typeface="Times New Roman" panose="02020603050405020304" pitchFamily="18" charset="0"/>
              </a:rPr>
              <a:t>meningitis </a:t>
            </a:r>
            <a:r>
              <a:rPr lang="en-US" sz="2200" dirty="0">
                <a:latin typeface="Times New Roman" panose="02020603050405020304" pitchFamily="18" charset="0"/>
                <a:cs typeface="Times New Roman" panose="02020603050405020304" pitchFamily="18" charset="0"/>
              </a:rPr>
              <a:t>is </a:t>
            </a:r>
            <a:r>
              <a:rPr lang="en-US" sz="2200" dirty="0" smtClean="0">
                <a:latin typeface="Times New Roman" panose="02020603050405020304" pitchFamily="18" charset="0"/>
                <a:cs typeface="Times New Roman" panose="02020603050405020304" pitchFamily="18" charset="0"/>
              </a:rPr>
              <a:t>often secondary </a:t>
            </a:r>
            <a:r>
              <a:rPr lang="en-US" sz="2200" dirty="0">
                <a:latin typeface="Times New Roman" panose="02020603050405020304" pitchFamily="18" charset="0"/>
                <a:cs typeface="Times New Roman" panose="02020603050405020304" pitchFamily="18" charset="0"/>
              </a:rPr>
              <a:t>to a primary focus in the </a:t>
            </a:r>
            <a:r>
              <a:rPr lang="en-US" sz="2200" dirty="0" smtClean="0">
                <a:latin typeface="Times New Roman" panose="02020603050405020304" pitchFamily="18" charset="0"/>
                <a:cs typeface="Times New Roman" panose="02020603050405020304" pitchFamily="18" charset="0"/>
              </a:rPr>
              <a:t>respiratory tract</a:t>
            </a:r>
            <a:r>
              <a:rPr lang="en-US" sz="2200" dirty="0">
                <a:latin typeface="Times New Roman" panose="02020603050405020304" pitchFamily="18" charset="0"/>
                <a:cs typeface="Times New Roman" panose="02020603050405020304" pitchFamily="18" charset="0"/>
              </a:rPr>
              <a:t>, for example infections due to </a:t>
            </a:r>
            <a:r>
              <a:rPr lang="en-US" sz="2200" i="1" dirty="0" smtClean="0">
                <a:solidFill>
                  <a:srgbClr val="FF0000"/>
                </a:solidFill>
                <a:latin typeface="Times New Roman" panose="02020603050405020304" pitchFamily="18" charset="0"/>
                <a:cs typeface="Times New Roman" panose="02020603050405020304" pitchFamily="18" charset="0"/>
              </a:rPr>
              <a:t>Streptococcus pneumoniae</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Haemophilus</a:t>
            </a:r>
            <a:r>
              <a:rPr lang="en-US" sz="2200" i="1" dirty="0">
                <a:solidFill>
                  <a:srgbClr val="FF0000"/>
                </a:solidFill>
                <a:latin typeface="Times New Roman" panose="02020603050405020304" pitchFamily="18" charset="0"/>
                <a:cs typeface="Times New Roman" panose="02020603050405020304" pitchFamily="18" charset="0"/>
              </a:rPr>
              <a:t> </a:t>
            </a:r>
            <a:r>
              <a:rPr lang="en-US" sz="2200" i="1" dirty="0" err="1">
                <a:solidFill>
                  <a:srgbClr val="FF0000"/>
                </a:solidFill>
                <a:latin typeface="Times New Roman" panose="02020603050405020304" pitchFamily="18" charset="0"/>
                <a:cs typeface="Times New Roman" panose="02020603050405020304" pitchFamily="18" charset="0"/>
              </a:rPr>
              <a:t>influenzae</a:t>
            </a:r>
            <a:r>
              <a:rPr lang="en-US" sz="2200" i="1" dirty="0">
                <a:solidFill>
                  <a:srgbClr val="FF0000"/>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or </a:t>
            </a:r>
            <a:r>
              <a:rPr lang="en-US" sz="2200" i="1" dirty="0" smtClean="0">
                <a:solidFill>
                  <a:srgbClr val="FF0000"/>
                </a:solidFill>
                <a:latin typeface="Times New Roman" panose="02020603050405020304" pitchFamily="18" charset="0"/>
                <a:cs typeface="Times New Roman" panose="02020603050405020304" pitchFamily="18" charset="0"/>
              </a:rPr>
              <a:t>Mycobacterium tuberculosis</a:t>
            </a:r>
            <a:r>
              <a:rPr lang="en-US" sz="2200" i="1"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nSpc>
                <a:spcPct val="120000"/>
              </a:lnSpc>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pathogens vary in their ability to </a:t>
            </a:r>
            <a:r>
              <a:rPr lang="en-US" sz="2200" dirty="0" smtClean="0">
                <a:solidFill>
                  <a:srgbClr val="FF0000"/>
                </a:solidFill>
                <a:latin typeface="Times New Roman" panose="02020603050405020304" pitchFamily="18" charset="0"/>
                <a:cs typeface="Times New Roman" panose="02020603050405020304" pitchFamily="18" charset="0"/>
              </a:rPr>
              <a:t>survive in </a:t>
            </a:r>
            <a:r>
              <a:rPr lang="en-US" sz="2200" dirty="0">
                <a:solidFill>
                  <a:srgbClr val="FF0000"/>
                </a:solidFill>
                <a:latin typeface="Times New Roman" panose="02020603050405020304" pitchFamily="18" charset="0"/>
                <a:cs typeface="Times New Roman" panose="02020603050405020304" pitchFamily="18" charset="0"/>
              </a:rPr>
              <a:t>the environment</a:t>
            </a:r>
            <a:r>
              <a:rPr lang="en-US" sz="2200" dirty="0">
                <a:latin typeface="Times New Roman" panose="02020603050405020304" pitchFamily="18" charset="0"/>
                <a:cs typeface="Times New Roman" panose="02020603050405020304" pitchFamily="18" charset="0"/>
              </a:rPr>
              <a:t>. Some are capable of </a:t>
            </a:r>
            <a:r>
              <a:rPr lang="en-US" sz="2200" dirty="0" smtClean="0">
                <a:latin typeface="Times New Roman" panose="02020603050405020304" pitchFamily="18" charset="0"/>
                <a:cs typeface="Times New Roman" panose="02020603050405020304" pitchFamily="18" charset="0"/>
              </a:rPr>
              <a:t>surviving for </a:t>
            </a:r>
            <a:r>
              <a:rPr lang="en-US" sz="2200" dirty="0">
                <a:latin typeface="Times New Roman" panose="02020603050405020304" pitchFamily="18" charset="0"/>
                <a:cs typeface="Times New Roman" panose="02020603050405020304" pitchFamily="18" charset="0"/>
              </a:rPr>
              <a:t>long periods in dust, especially in a dark, </a:t>
            </a:r>
            <a:r>
              <a:rPr lang="en-US" sz="2200" dirty="0" smtClean="0">
                <a:latin typeface="Times New Roman" panose="02020603050405020304" pitchFamily="18" charset="0"/>
                <a:cs typeface="Times New Roman" panose="02020603050405020304" pitchFamily="18" charset="0"/>
              </a:rPr>
              <a:t>warm, moist </a:t>
            </a:r>
            <a:r>
              <a:rPr lang="en-US" sz="2200" dirty="0">
                <a:latin typeface="Times New Roman" panose="02020603050405020304" pitchFamily="18" charset="0"/>
                <a:cs typeface="Times New Roman" panose="02020603050405020304" pitchFamily="18" charset="0"/>
              </a:rPr>
              <a:t>environment, protected from the </a:t>
            </a:r>
            <a:r>
              <a:rPr lang="en-US" sz="2200" dirty="0" smtClean="0">
                <a:latin typeface="Times New Roman" panose="02020603050405020304" pitchFamily="18" charset="0"/>
                <a:cs typeface="Times New Roman" panose="02020603050405020304" pitchFamily="18" charset="0"/>
              </a:rPr>
              <a:t>lethal effects </a:t>
            </a:r>
            <a:r>
              <a:rPr lang="en-US" sz="2200" dirty="0">
                <a:latin typeface="Times New Roman" panose="02020603050405020304" pitchFamily="18" charset="0"/>
                <a:cs typeface="Times New Roman" panose="02020603050405020304" pitchFamily="18" charset="0"/>
              </a:rPr>
              <a:t>of ultraviolet rays of sunshine. For </a:t>
            </a:r>
            <a:r>
              <a:rPr lang="en-US" sz="2200" dirty="0" smtClean="0">
                <a:latin typeface="Times New Roman" panose="02020603050405020304" pitchFamily="18" charset="0"/>
                <a:cs typeface="Times New Roman" panose="02020603050405020304" pitchFamily="18" charset="0"/>
              </a:rPr>
              <a:t>example, </a:t>
            </a:r>
            <a:r>
              <a:rPr lang="en-US" sz="2200" i="1" dirty="0" smtClean="0">
                <a:solidFill>
                  <a:srgbClr val="FF0000"/>
                </a:solidFill>
                <a:latin typeface="Times New Roman" panose="02020603050405020304" pitchFamily="18" charset="0"/>
                <a:cs typeface="Times New Roman" panose="02020603050405020304" pitchFamily="18" charset="0"/>
              </a:rPr>
              <a:t>M</a:t>
            </a:r>
            <a:r>
              <a:rPr lang="en-US" sz="2200" i="1" dirty="0">
                <a:solidFill>
                  <a:srgbClr val="FF0000"/>
                </a:solidFill>
                <a:latin typeface="Times New Roman" panose="02020603050405020304" pitchFamily="18" charset="0"/>
                <a:cs typeface="Times New Roman" panose="02020603050405020304" pitchFamily="18" charset="0"/>
              </a:rPr>
              <a:t>. tuberculosis </a:t>
            </a:r>
            <a:r>
              <a:rPr lang="en-US" sz="2200" dirty="0">
                <a:latin typeface="Times New Roman" panose="02020603050405020304" pitchFamily="18" charset="0"/>
                <a:cs typeface="Times New Roman" panose="02020603050405020304" pitchFamily="18" charset="0"/>
              </a:rPr>
              <a:t>can survive for long periods </a:t>
            </a:r>
            <a:r>
              <a:rPr lang="en-US" sz="2200" dirty="0">
                <a:solidFill>
                  <a:srgbClr val="FF0000"/>
                </a:solidFill>
                <a:latin typeface="Times New Roman" panose="02020603050405020304" pitchFamily="18" charset="0"/>
                <a:cs typeface="Times New Roman" panose="02020603050405020304" pitchFamily="18" charset="0"/>
              </a:rPr>
              <a:t>in </a:t>
            </a:r>
            <a:r>
              <a:rPr lang="en-US" sz="2200" dirty="0" smtClean="0">
                <a:solidFill>
                  <a:srgbClr val="FF0000"/>
                </a:solidFill>
                <a:latin typeface="Times New Roman" panose="02020603050405020304" pitchFamily="18" charset="0"/>
                <a:cs typeface="Times New Roman" panose="02020603050405020304" pitchFamily="18" charset="0"/>
              </a:rPr>
              <a:t>dried sputum.</a:t>
            </a:r>
          </a:p>
          <a:p>
            <a:pPr>
              <a:lnSpc>
                <a:spcPct val="120000"/>
              </a:lnSpc>
            </a:pPr>
            <a:r>
              <a:rPr lang="en-US" sz="2200" dirty="0" smtClean="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Humans are the reservoir of most </a:t>
            </a:r>
            <a:r>
              <a:rPr lang="en-US" sz="2200" dirty="0">
                <a:latin typeface="Times New Roman" panose="02020603050405020304" pitchFamily="18" charset="0"/>
                <a:cs typeface="Times New Roman" panose="02020603050405020304" pitchFamily="18" charset="0"/>
              </a:rPr>
              <a:t>of these </a:t>
            </a:r>
            <a:r>
              <a:rPr lang="en-US" sz="2200" dirty="0" smtClean="0">
                <a:latin typeface="Times New Roman" panose="02020603050405020304" pitchFamily="18" charset="0"/>
                <a:cs typeface="Times New Roman" panose="02020603050405020304" pitchFamily="18" charset="0"/>
              </a:rPr>
              <a:t>infections but </a:t>
            </a:r>
            <a:r>
              <a:rPr lang="en-US" sz="2200" dirty="0">
                <a:latin typeface="Times New Roman" panose="02020603050405020304" pitchFamily="18" charset="0"/>
                <a:cs typeface="Times New Roman" panose="02020603050405020304" pitchFamily="18" charset="0"/>
              </a:rPr>
              <a:t>some have a reservoir in lower </a:t>
            </a:r>
            <a:r>
              <a:rPr lang="en-US" sz="2200" dirty="0" smtClean="0">
                <a:solidFill>
                  <a:srgbClr val="FF0000"/>
                </a:solidFill>
                <a:latin typeface="Times New Roman" panose="02020603050405020304" pitchFamily="18" charset="0"/>
                <a:cs typeface="Times New Roman" panose="02020603050405020304" pitchFamily="18" charset="0"/>
              </a:rPr>
              <a:t>animals</a:t>
            </a:r>
            <a:r>
              <a:rPr lang="en-US" sz="2200" dirty="0" smtClean="0">
                <a:latin typeface="Times New Roman" panose="02020603050405020304" pitchFamily="18" charset="0"/>
                <a:cs typeface="Times New Roman" panose="02020603050405020304" pitchFamily="18" charset="0"/>
              </a:rPr>
              <a:t>, for </a:t>
            </a:r>
            <a:r>
              <a:rPr lang="en-US" sz="2200" dirty="0">
                <a:latin typeface="Times New Roman" panose="02020603050405020304" pitchFamily="18" charset="0"/>
                <a:cs typeface="Times New Roman" panose="02020603050405020304" pitchFamily="18" charset="0"/>
              </a:rPr>
              <a:t>example </a:t>
            </a:r>
            <a:r>
              <a:rPr lang="en-US" sz="2200" dirty="0">
                <a:solidFill>
                  <a:srgbClr val="FF0000"/>
                </a:solidFill>
                <a:latin typeface="Times New Roman" panose="02020603050405020304" pitchFamily="18" charset="0"/>
                <a:cs typeface="Times New Roman" panose="02020603050405020304" pitchFamily="18" charset="0"/>
              </a:rPr>
              <a:t>plague in rodents</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nSpc>
                <a:spcPct val="120000"/>
              </a:lnSpc>
            </a:pPr>
            <a:r>
              <a:rPr lang="en-US" sz="2200" dirty="0" smtClean="0">
                <a:solidFill>
                  <a:srgbClr val="FF0000"/>
                </a:solidFill>
                <a:latin typeface="Times New Roman" panose="02020603050405020304" pitchFamily="18" charset="0"/>
                <a:cs typeface="Times New Roman" panose="02020603050405020304" pitchFamily="18" charset="0"/>
              </a:rPr>
              <a:t>Carriers</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play </a:t>
            </a:r>
            <a:r>
              <a:rPr lang="en-US" sz="2200" dirty="0" smtClean="0">
                <a:latin typeface="Times New Roman" panose="02020603050405020304" pitchFamily="18" charset="0"/>
                <a:cs typeface="Times New Roman" panose="02020603050405020304" pitchFamily="18" charset="0"/>
              </a:rPr>
              <a:t>an important </a:t>
            </a:r>
            <a:r>
              <a:rPr lang="en-US" sz="2200" dirty="0">
                <a:latin typeface="Times New Roman" panose="02020603050405020304" pitchFamily="18" charset="0"/>
                <a:cs typeface="Times New Roman" panose="02020603050405020304" pitchFamily="18" charset="0"/>
              </a:rPr>
              <a:t>role in the epidemiology of some </a:t>
            </a:r>
            <a:r>
              <a:rPr lang="en-US" sz="2200" dirty="0" smtClean="0">
                <a:latin typeface="Times New Roman" panose="02020603050405020304" pitchFamily="18" charset="0"/>
                <a:cs typeface="Times New Roman" panose="02020603050405020304" pitchFamily="18" charset="0"/>
              </a:rPr>
              <a:t>of these </a:t>
            </a:r>
            <a:r>
              <a:rPr lang="en-US" sz="2200" dirty="0">
                <a:latin typeface="Times New Roman" panose="02020603050405020304" pitchFamily="18" charset="0"/>
                <a:cs typeface="Times New Roman" panose="02020603050405020304" pitchFamily="18" charset="0"/>
              </a:rPr>
              <a:t>infections, for example in </a:t>
            </a:r>
            <a:r>
              <a:rPr lang="en-US" sz="2200" dirty="0" smtClean="0">
                <a:latin typeface="Times New Roman" panose="02020603050405020304" pitchFamily="18" charset="0"/>
                <a:cs typeface="Times New Roman" panose="02020603050405020304" pitchFamily="18" charset="0"/>
              </a:rPr>
              <a:t>meningococcal infection </a:t>
            </a:r>
            <a:r>
              <a:rPr lang="en-US" sz="2200" dirty="0">
                <a:latin typeface="Times New Roman" panose="02020603050405020304" pitchFamily="18" charset="0"/>
                <a:cs typeface="Times New Roman" panose="02020603050405020304" pitchFamily="18" charset="0"/>
              </a:rPr>
              <a:t>carriers represent the major part of </a:t>
            </a:r>
            <a:r>
              <a:rPr lang="en-US" sz="2200" dirty="0" smtClean="0">
                <a:latin typeface="Times New Roman" panose="02020603050405020304" pitchFamily="18" charset="0"/>
                <a:cs typeface="Times New Roman" panose="02020603050405020304" pitchFamily="18" charset="0"/>
              </a:rPr>
              <a:t>the reservoir</a:t>
            </a:r>
            <a:r>
              <a:rPr lang="en-US" sz="2200" dirty="0"/>
              <a:t>.</a:t>
            </a:r>
          </a:p>
        </p:txBody>
      </p:sp>
    </p:spTree>
    <p:extLst>
      <p:ext uri="{BB962C8B-B14F-4D97-AF65-F5344CB8AC3E}">
        <p14:creationId xmlns:p14="http://schemas.microsoft.com/office/powerpoint/2010/main" val="1654223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24" y="0"/>
            <a:ext cx="10515600" cy="725120"/>
          </a:xfrm>
        </p:spPr>
        <p:txBody>
          <a:bodyPr>
            <a:normAutofit/>
          </a:bodyPr>
          <a:lstStyle/>
          <a:p>
            <a:r>
              <a:rPr lang="en-US" sz="3200" b="1" dirty="0" smtClean="0">
                <a:solidFill>
                  <a:srgbClr val="0070C0"/>
                </a:solidFill>
              </a:rPr>
              <a:t>Transmission</a:t>
            </a:r>
            <a:endParaRPr lang="en-US" sz="3200" dirty="0">
              <a:solidFill>
                <a:srgbClr val="0070C0"/>
              </a:solidFill>
            </a:endParaRPr>
          </a:p>
        </p:txBody>
      </p:sp>
      <p:sp>
        <p:nvSpPr>
          <p:cNvPr id="3" name="Content Placeholder 2"/>
          <p:cNvSpPr>
            <a:spLocks noGrp="1"/>
          </p:cNvSpPr>
          <p:nvPr>
            <p:ph idx="1"/>
          </p:nvPr>
        </p:nvSpPr>
        <p:spPr>
          <a:xfrm>
            <a:off x="140676" y="571255"/>
            <a:ext cx="11969262" cy="6146068"/>
          </a:xfrm>
        </p:spPr>
        <p:txBody>
          <a:bodyPr>
            <a:noAutofit/>
          </a:bodyPr>
          <a:lstStyle/>
          <a:p>
            <a:pPr marL="0" indent="0">
              <a:lnSpc>
                <a:spcPct val="100000"/>
              </a:lnSpc>
              <a:buNone/>
            </a:pPr>
            <a:r>
              <a:rPr lang="en-US" sz="2200" dirty="0" smtClean="0">
                <a:latin typeface="Times New Roman" panose="02020603050405020304" pitchFamily="18" charset="0"/>
                <a:cs typeface="Times New Roman" panose="02020603050405020304" pitchFamily="18" charset="0"/>
              </a:rPr>
              <a:t>There </a:t>
            </a:r>
            <a:r>
              <a:rPr lang="en-US" sz="2200" dirty="0">
                <a:latin typeface="Times New Roman" panose="02020603050405020304" pitchFamily="18" charset="0"/>
                <a:cs typeface="Times New Roman" panose="02020603050405020304" pitchFamily="18" charset="0"/>
              </a:rPr>
              <a:t>are </a:t>
            </a:r>
            <a:r>
              <a:rPr lang="en-US" sz="2200" dirty="0">
                <a:solidFill>
                  <a:srgbClr val="FF0000"/>
                </a:solidFill>
                <a:latin typeface="Times New Roman" panose="02020603050405020304" pitchFamily="18" charset="0"/>
                <a:cs typeface="Times New Roman" panose="02020603050405020304" pitchFamily="18" charset="0"/>
              </a:rPr>
              <a:t>three main mechanisms </a:t>
            </a:r>
            <a:r>
              <a:rPr lang="en-US" sz="2200" dirty="0">
                <a:latin typeface="Times New Roman" panose="02020603050405020304" pitchFamily="18" charset="0"/>
                <a:cs typeface="Times New Roman" panose="02020603050405020304" pitchFamily="18" charset="0"/>
              </a:rPr>
              <a:t>for the </a:t>
            </a:r>
            <a:r>
              <a:rPr lang="en-US" sz="2200" dirty="0" smtClean="0">
                <a:latin typeface="Times New Roman" panose="02020603050405020304" pitchFamily="18" charset="0"/>
                <a:cs typeface="Times New Roman" panose="02020603050405020304" pitchFamily="18" charset="0"/>
              </a:rPr>
              <a:t>transmission of </a:t>
            </a:r>
            <a:r>
              <a:rPr lang="en-US" sz="2200" dirty="0">
                <a:latin typeface="Times New Roman" panose="02020603050405020304" pitchFamily="18" charset="0"/>
                <a:cs typeface="Times New Roman" panose="02020603050405020304" pitchFamily="18" charset="0"/>
              </a:rPr>
              <a:t>air-borne infections – droplets, droplet </a:t>
            </a:r>
            <a:r>
              <a:rPr lang="en-US" sz="2200" dirty="0" smtClean="0">
                <a:latin typeface="Times New Roman" panose="02020603050405020304" pitchFamily="18" charset="0"/>
                <a:cs typeface="Times New Roman" panose="02020603050405020304" pitchFamily="18" charset="0"/>
              </a:rPr>
              <a:t>nuclei and </a:t>
            </a:r>
            <a:r>
              <a:rPr lang="en-US" sz="2200" dirty="0">
                <a:latin typeface="Times New Roman" panose="02020603050405020304" pitchFamily="18" charset="0"/>
                <a:cs typeface="Times New Roman" panose="02020603050405020304" pitchFamily="18" charset="0"/>
              </a:rPr>
              <a:t>dust.</a:t>
            </a:r>
          </a:p>
          <a:p>
            <a:pPr>
              <a:lnSpc>
                <a:spcPct val="100000"/>
              </a:lnSpc>
            </a:pPr>
            <a:r>
              <a:rPr lang="en-US" sz="2200" b="1" dirty="0" smtClean="0">
                <a:solidFill>
                  <a:srgbClr val="FF0000"/>
                </a:solidFill>
                <a:latin typeface="Times New Roman" panose="02020603050405020304" pitchFamily="18" charset="0"/>
                <a:cs typeface="Times New Roman" panose="02020603050405020304" pitchFamily="18" charset="0"/>
              </a:rPr>
              <a:t>Droplets:</a:t>
            </a: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These </a:t>
            </a:r>
            <a:r>
              <a:rPr lang="en-US" sz="2200" dirty="0">
                <a:latin typeface="Times New Roman" panose="02020603050405020304" pitchFamily="18" charset="0"/>
                <a:cs typeface="Times New Roman" panose="02020603050405020304" pitchFamily="18" charset="0"/>
              </a:rPr>
              <a:t>are </a:t>
            </a:r>
            <a:r>
              <a:rPr lang="en-US" sz="2200" dirty="0">
                <a:solidFill>
                  <a:srgbClr val="FF0000"/>
                </a:solidFill>
                <a:latin typeface="Times New Roman" panose="02020603050405020304" pitchFamily="18" charset="0"/>
                <a:cs typeface="Times New Roman" panose="02020603050405020304" pitchFamily="18" charset="0"/>
              </a:rPr>
              <a:t>particles that are ejected by coughing, </a:t>
            </a:r>
            <a:r>
              <a:rPr lang="en-US" sz="2200" dirty="0" smtClean="0">
                <a:solidFill>
                  <a:srgbClr val="FF0000"/>
                </a:solidFill>
                <a:latin typeface="Times New Roman" panose="02020603050405020304" pitchFamily="18" charset="0"/>
                <a:cs typeface="Times New Roman" panose="02020603050405020304" pitchFamily="18" charset="0"/>
              </a:rPr>
              <a:t>talking, sneezing</a:t>
            </a:r>
            <a:r>
              <a:rPr lang="en-US" sz="2200" dirty="0">
                <a:solidFill>
                  <a:srgbClr val="FF0000"/>
                </a:solidFill>
                <a:latin typeface="Times New Roman" panose="02020603050405020304" pitchFamily="18" charset="0"/>
                <a:cs typeface="Times New Roman" panose="02020603050405020304" pitchFamily="18" charset="0"/>
              </a:rPr>
              <a:t>, laughing and spitting</a:t>
            </a:r>
            <a:r>
              <a:rPr lang="en-US" sz="2200" dirty="0">
                <a:latin typeface="Times New Roman" panose="02020603050405020304" pitchFamily="18" charset="0"/>
                <a:cs typeface="Times New Roman" panose="02020603050405020304" pitchFamily="18" charset="0"/>
              </a:rPr>
              <a:t>. They may </a:t>
            </a:r>
            <a:r>
              <a:rPr lang="en-US" sz="2200" dirty="0" smtClean="0">
                <a:latin typeface="Times New Roman" panose="02020603050405020304" pitchFamily="18" charset="0"/>
                <a:cs typeface="Times New Roman" panose="02020603050405020304" pitchFamily="18" charset="0"/>
              </a:rPr>
              <a:t>contain food </a:t>
            </a:r>
            <a:r>
              <a:rPr lang="en-US" sz="2200" dirty="0">
                <a:latin typeface="Times New Roman" panose="02020603050405020304" pitchFamily="18" charset="0"/>
                <a:cs typeface="Times New Roman" panose="02020603050405020304" pitchFamily="18" charset="0"/>
              </a:rPr>
              <a:t>debris and micro-organisms enveloped </a:t>
            </a:r>
            <a:r>
              <a:rPr lang="en-US" sz="2200" dirty="0" smtClean="0">
                <a:latin typeface="Times New Roman" panose="02020603050405020304" pitchFamily="18" charset="0"/>
                <a:cs typeface="Times New Roman" panose="02020603050405020304" pitchFamily="18" charset="0"/>
              </a:rPr>
              <a:t>in saliva </a:t>
            </a:r>
            <a:r>
              <a:rPr lang="en-US" sz="2200" dirty="0">
                <a:latin typeface="Times New Roman" panose="02020603050405020304" pitchFamily="18" charset="0"/>
                <a:cs typeface="Times New Roman" panose="02020603050405020304" pitchFamily="18" charset="0"/>
              </a:rPr>
              <a:t>or secretions of the upper respiratory </a:t>
            </a:r>
            <a:r>
              <a:rPr lang="en-US" sz="2200" dirty="0" smtClean="0">
                <a:latin typeface="Times New Roman" panose="02020603050405020304" pitchFamily="18" charset="0"/>
                <a:cs typeface="Times New Roman" panose="02020603050405020304" pitchFamily="18" charset="0"/>
              </a:rPr>
              <a:t>tract. Being </a:t>
            </a:r>
            <a:r>
              <a:rPr lang="en-US" sz="2200" dirty="0">
                <a:latin typeface="Times New Roman" panose="02020603050405020304" pitchFamily="18" charset="0"/>
                <a:cs typeface="Times New Roman" panose="02020603050405020304" pitchFamily="18" charset="0"/>
              </a:rPr>
              <a:t>heavy, droplets tend to settle rapidly. </a:t>
            </a:r>
            <a:r>
              <a:rPr lang="en-US" sz="2200" dirty="0" smtClean="0">
                <a:latin typeface="Times New Roman" panose="02020603050405020304" pitchFamily="18" charset="0"/>
                <a:cs typeface="Times New Roman" panose="02020603050405020304" pitchFamily="18" charset="0"/>
              </a:rPr>
              <a:t>The </a:t>
            </a:r>
            <a:r>
              <a:rPr lang="en-US" sz="2200" dirty="0" smtClean="0">
                <a:solidFill>
                  <a:srgbClr val="FF0000"/>
                </a:solidFill>
                <a:latin typeface="Times New Roman" panose="02020603050405020304" pitchFamily="18" charset="0"/>
                <a:cs typeface="Times New Roman" panose="02020603050405020304" pitchFamily="18" charset="0"/>
              </a:rPr>
              <a:t>transmission</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of infection by this route can only </a:t>
            </a:r>
            <a:r>
              <a:rPr lang="en-US" sz="2200" dirty="0" smtClean="0">
                <a:latin typeface="Times New Roman" panose="02020603050405020304" pitchFamily="18" charset="0"/>
                <a:cs typeface="Times New Roman" panose="02020603050405020304" pitchFamily="18" charset="0"/>
              </a:rPr>
              <a:t>take place </a:t>
            </a:r>
            <a:r>
              <a:rPr lang="en-US" sz="2200" dirty="0">
                <a:latin typeface="Times New Roman" panose="02020603050405020304" pitchFamily="18" charset="0"/>
                <a:cs typeface="Times New Roman" panose="02020603050405020304" pitchFamily="18" charset="0"/>
              </a:rPr>
              <a:t>over a </a:t>
            </a:r>
            <a:r>
              <a:rPr lang="en-US" sz="2200" dirty="0">
                <a:solidFill>
                  <a:srgbClr val="FF0000"/>
                </a:solidFill>
                <a:latin typeface="Times New Roman" panose="02020603050405020304" pitchFamily="18" charset="0"/>
                <a:cs typeface="Times New Roman" panose="02020603050405020304" pitchFamily="18" charset="0"/>
              </a:rPr>
              <a:t>very short distance</a:t>
            </a:r>
            <a:r>
              <a:rPr lang="en-US" sz="2200" dirty="0">
                <a:latin typeface="Times New Roman" panose="02020603050405020304" pitchFamily="18" charset="0"/>
                <a:cs typeface="Times New Roman" panose="02020603050405020304" pitchFamily="18" charset="0"/>
              </a:rPr>
              <a:t>. Because of their </a:t>
            </a:r>
            <a:r>
              <a:rPr lang="en-US" sz="2200" dirty="0" smtClean="0">
                <a:latin typeface="Times New Roman" panose="02020603050405020304" pitchFamily="18" charset="0"/>
                <a:cs typeface="Times New Roman" panose="02020603050405020304" pitchFamily="18" charset="0"/>
              </a:rPr>
              <a:t>relatively </a:t>
            </a:r>
            <a:r>
              <a:rPr lang="en-US" sz="2200" dirty="0" smtClean="0">
                <a:solidFill>
                  <a:srgbClr val="FF0000"/>
                </a:solidFill>
                <a:latin typeface="Times New Roman" panose="02020603050405020304" pitchFamily="18" charset="0"/>
                <a:cs typeface="Times New Roman" panose="02020603050405020304" pitchFamily="18" charset="0"/>
              </a:rPr>
              <a:t>large </a:t>
            </a:r>
            <a:r>
              <a:rPr lang="en-US" sz="2200" dirty="0">
                <a:solidFill>
                  <a:srgbClr val="FF0000"/>
                </a:solidFill>
                <a:latin typeface="Times New Roman" panose="02020603050405020304" pitchFamily="18" charset="0"/>
                <a:cs typeface="Times New Roman" panose="02020603050405020304" pitchFamily="18" charset="0"/>
              </a:rPr>
              <a:t>size</a:t>
            </a:r>
            <a:r>
              <a:rPr lang="en-US" sz="2200" dirty="0">
                <a:latin typeface="Times New Roman" panose="02020603050405020304" pitchFamily="18" charset="0"/>
                <a:cs typeface="Times New Roman" panose="02020603050405020304" pitchFamily="18" charset="0"/>
              </a:rPr>
              <a:t>, droplets are not readily </a:t>
            </a:r>
            <a:r>
              <a:rPr lang="en-US" sz="2200" dirty="0" smtClean="0">
                <a:latin typeface="Times New Roman" panose="02020603050405020304" pitchFamily="18" charset="0"/>
                <a:cs typeface="Times New Roman" panose="02020603050405020304" pitchFamily="18" charset="0"/>
              </a:rPr>
              <a:t>inhaled into </a:t>
            </a:r>
            <a:r>
              <a:rPr lang="en-US" sz="2200" dirty="0">
                <a:latin typeface="Times New Roman" panose="02020603050405020304" pitchFamily="18" charset="0"/>
                <a:cs typeface="Times New Roman" panose="02020603050405020304" pitchFamily="18" charset="0"/>
              </a:rPr>
              <a:t>the lower respiratory tract.</a:t>
            </a:r>
          </a:p>
          <a:p>
            <a:pPr>
              <a:lnSpc>
                <a:spcPct val="100000"/>
              </a:lnSpc>
            </a:pPr>
            <a:r>
              <a:rPr lang="en-US" sz="2200" b="1" dirty="0">
                <a:solidFill>
                  <a:srgbClr val="FF0000"/>
                </a:solidFill>
                <a:latin typeface="Times New Roman" panose="02020603050405020304" pitchFamily="18" charset="0"/>
                <a:cs typeface="Times New Roman" panose="02020603050405020304" pitchFamily="18" charset="0"/>
              </a:rPr>
              <a:t>Droplet </a:t>
            </a:r>
            <a:r>
              <a:rPr lang="en-US" sz="2200" b="1" dirty="0" smtClean="0">
                <a:solidFill>
                  <a:srgbClr val="FF0000"/>
                </a:solidFill>
                <a:latin typeface="Times New Roman" panose="02020603050405020304" pitchFamily="18" charset="0"/>
                <a:cs typeface="Times New Roman" panose="02020603050405020304" pitchFamily="18" charset="0"/>
              </a:rPr>
              <a:t>nuclei:</a:t>
            </a: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These </a:t>
            </a:r>
            <a:r>
              <a:rPr lang="en-US" sz="2200" dirty="0">
                <a:latin typeface="Times New Roman" panose="02020603050405020304" pitchFamily="18" charset="0"/>
                <a:cs typeface="Times New Roman" panose="02020603050405020304" pitchFamily="18" charset="0"/>
              </a:rPr>
              <a:t>are </a:t>
            </a:r>
            <a:r>
              <a:rPr lang="en-US" sz="2200" dirty="0">
                <a:solidFill>
                  <a:srgbClr val="FF0000"/>
                </a:solidFill>
                <a:latin typeface="Times New Roman" panose="02020603050405020304" pitchFamily="18" charset="0"/>
                <a:cs typeface="Times New Roman" panose="02020603050405020304" pitchFamily="18" charset="0"/>
              </a:rPr>
              <a:t>produced by the evaporation of </a:t>
            </a:r>
            <a:r>
              <a:rPr lang="en-US" sz="2200" dirty="0" smtClean="0">
                <a:solidFill>
                  <a:srgbClr val="FF0000"/>
                </a:solidFill>
                <a:latin typeface="Times New Roman" panose="02020603050405020304" pitchFamily="18" charset="0"/>
                <a:cs typeface="Times New Roman" panose="02020603050405020304" pitchFamily="18" charset="0"/>
              </a:rPr>
              <a:t>droplets </a:t>
            </a:r>
            <a:r>
              <a:rPr lang="en-US" sz="2200" dirty="0" smtClean="0">
                <a:latin typeface="Times New Roman" panose="02020603050405020304" pitchFamily="18" charset="0"/>
                <a:cs typeface="Times New Roman" panose="02020603050405020304" pitchFamily="18" charset="0"/>
              </a:rPr>
              <a:t>before </a:t>
            </a:r>
            <a:r>
              <a:rPr lang="en-US" sz="2200" dirty="0">
                <a:latin typeface="Times New Roman" panose="02020603050405020304" pitchFamily="18" charset="0"/>
                <a:cs typeface="Times New Roman" panose="02020603050405020304" pitchFamily="18" charset="0"/>
              </a:rPr>
              <a:t>they settle. The small dried </a:t>
            </a:r>
            <a:r>
              <a:rPr lang="en-US" sz="2200" dirty="0" smtClean="0">
                <a:latin typeface="Times New Roman" panose="02020603050405020304" pitchFamily="18" charset="0"/>
                <a:cs typeface="Times New Roman" panose="02020603050405020304" pitchFamily="18" charset="0"/>
              </a:rPr>
              <a:t>nuclei are </a:t>
            </a:r>
            <a:r>
              <a:rPr lang="en-US" sz="2200" dirty="0">
                <a:latin typeface="Times New Roman" panose="02020603050405020304" pitchFamily="18" charset="0"/>
                <a:cs typeface="Times New Roman" panose="02020603050405020304" pitchFamily="18" charset="0"/>
              </a:rPr>
              <a:t>buoyant and are rapidly dispersed. The </a:t>
            </a:r>
            <a:r>
              <a:rPr lang="en-US" sz="2200" dirty="0" smtClean="0">
                <a:latin typeface="Times New Roman" panose="02020603050405020304" pitchFamily="18" charset="0"/>
                <a:cs typeface="Times New Roman" panose="02020603050405020304" pitchFamily="18" charset="0"/>
              </a:rPr>
              <a:t>droplet nuclei </a:t>
            </a:r>
            <a:r>
              <a:rPr lang="en-US" sz="2200" dirty="0">
                <a:latin typeface="Times New Roman" panose="02020603050405020304" pitchFamily="18" charset="0"/>
                <a:cs typeface="Times New Roman" panose="02020603050405020304" pitchFamily="18" charset="0"/>
              </a:rPr>
              <a:t>are also usually </a:t>
            </a:r>
            <a:r>
              <a:rPr lang="en-US" sz="2200" dirty="0">
                <a:solidFill>
                  <a:srgbClr val="FF0000"/>
                </a:solidFill>
                <a:latin typeface="Times New Roman" panose="02020603050405020304" pitchFamily="18" charset="0"/>
                <a:cs typeface="Times New Roman" panose="02020603050405020304" pitchFamily="18" charset="0"/>
              </a:rPr>
              <a:t>small</a:t>
            </a:r>
            <a:r>
              <a:rPr lang="en-US" sz="2200" dirty="0">
                <a:latin typeface="Times New Roman" panose="02020603050405020304" pitchFamily="18" charset="0"/>
                <a:cs typeface="Times New Roman" panose="02020603050405020304" pitchFamily="18" charset="0"/>
              </a:rPr>
              <a:t> enough to </a:t>
            </a:r>
            <a:r>
              <a:rPr lang="en-US" sz="2200" dirty="0" smtClean="0">
                <a:latin typeface="Times New Roman" panose="02020603050405020304" pitchFamily="18" charset="0"/>
                <a:cs typeface="Times New Roman" panose="02020603050405020304" pitchFamily="18" charset="0"/>
              </a:rPr>
              <a:t>pass through </a:t>
            </a:r>
            <a:r>
              <a:rPr lang="en-US" sz="2200" dirty="0">
                <a:latin typeface="Times New Roman" panose="02020603050405020304" pitchFamily="18" charset="0"/>
                <a:cs typeface="Times New Roman" panose="02020603050405020304" pitchFamily="18" charset="0"/>
              </a:rPr>
              <a:t>the bronchioles into the alveoli of </a:t>
            </a:r>
            <a:r>
              <a:rPr lang="en-US" sz="2200" dirty="0" smtClean="0">
                <a:latin typeface="Times New Roman" panose="02020603050405020304" pitchFamily="18" charset="0"/>
                <a:cs typeface="Times New Roman" panose="02020603050405020304" pitchFamily="18" charset="0"/>
              </a:rPr>
              <a:t>the lungs</a:t>
            </a:r>
            <a:r>
              <a:rPr lang="en-US" sz="2200" dirty="0">
                <a:latin typeface="Times New Roman" panose="02020603050405020304" pitchFamily="18" charset="0"/>
                <a:cs typeface="Times New Roman" panose="02020603050405020304" pitchFamily="18" charset="0"/>
              </a:rPr>
              <a:t>.</a:t>
            </a:r>
          </a:p>
          <a:p>
            <a:pPr>
              <a:lnSpc>
                <a:spcPct val="100000"/>
              </a:lnSpc>
            </a:pPr>
            <a:r>
              <a:rPr lang="en-US" sz="2200" b="1" dirty="0" smtClean="0">
                <a:solidFill>
                  <a:srgbClr val="FF0000"/>
                </a:solidFill>
                <a:latin typeface="Times New Roman" panose="02020603050405020304" pitchFamily="18" charset="0"/>
                <a:cs typeface="Times New Roman" panose="02020603050405020304" pitchFamily="18" charset="0"/>
              </a:rPr>
              <a:t>Dust:</a:t>
            </a: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Dust-borne </a:t>
            </a:r>
            <a:r>
              <a:rPr lang="en-US" sz="2200" dirty="0">
                <a:latin typeface="Times New Roman" panose="02020603050405020304" pitchFamily="18" charset="0"/>
                <a:cs typeface="Times New Roman" panose="02020603050405020304" pitchFamily="18" charset="0"/>
              </a:rPr>
              <a:t>infections are important in relation </a:t>
            </a:r>
            <a:r>
              <a:rPr lang="en-US" sz="2200" dirty="0" smtClean="0">
                <a:latin typeface="Times New Roman" panose="02020603050405020304" pitchFamily="18" charset="0"/>
                <a:cs typeface="Times New Roman" panose="02020603050405020304" pitchFamily="18" charset="0"/>
              </a:rPr>
              <a:t>to organisms </a:t>
            </a:r>
            <a:r>
              <a:rPr lang="en-US" sz="2200" dirty="0">
                <a:latin typeface="Times New Roman" panose="02020603050405020304" pitchFamily="18" charset="0"/>
                <a:cs typeface="Times New Roman" panose="02020603050405020304" pitchFamily="18" charset="0"/>
              </a:rPr>
              <a:t>that persist in dust for long periods </a:t>
            </a:r>
            <a:r>
              <a:rPr lang="en-US" sz="2200" dirty="0" smtClean="0">
                <a:latin typeface="Times New Roman" panose="02020603050405020304" pitchFamily="18" charset="0"/>
                <a:cs typeface="Times New Roman" panose="02020603050405020304" pitchFamily="18" charset="0"/>
              </a:rPr>
              <a:t>and dust </a:t>
            </a:r>
            <a:r>
              <a:rPr lang="en-US" sz="2200" dirty="0">
                <a:latin typeface="Times New Roman" panose="02020603050405020304" pitchFamily="18" charset="0"/>
                <a:cs typeface="Times New Roman" panose="02020603050405020304" pitchFamily="18" charset="0"/>
              </a:rPr>
              <a:t>can act as the </a:t>
            </a:r>
            <a:r>
              <a:rPr lang="en-US" sz="2200" dirty="0">
                <a:solidFill>
                  <a:srgbClr val="FF0000"/>
                </a:solidFill>
                <a:latin typeface="Times New Roman" panose="02020603050405020304" pitchFamily="18" charset="0"/>
                <a:cs typeface="Times New Roman" panose="02020603050405020304" pitchFamily="18" charset="0"/>
              </a:rPr>
              <a:t>reservoir </a:t>
            </a:r>
            <a:r>
              <a:rPr lang="en-US" sz="2200" dirty="0">
                <a:latin typeface="Times New Roman" panose="02020603050405020304" pitchFamily="18" charset="0"/>
                <a:cs typeface="Times New Roman" panose="02020603050405020304" pitchFamily="18" charset="0"/>
              </a:rPr>
              <a:t>for some of them. </a:t>
            </a:r>
            <a:r>
              <a:rPr lang="en-US" sz="2200" dirty="0" smtClean="0">
                <a:latin typeface="Times New Roman" panose="02020603050405020304" pitchFamily="18" charset="0"/>
                <a:cs typeface="Times New Roman" panose="02020603050405020304" pitchFamily="18" charset="0"/>
              </a:rPr>
              <a:t>The organisms </a:t>
            </a:r>
            <a:r>
              <a:rPr lang="en-US" sz="2200" dirty="0">
                <a:latin typeface="Times New Roman" panose="02020603050405020304" pitchFamily="18" charset="0"/>
                <a:cs typeface="Times New Roman" panose="02020603050405020304" pitchFamily="18" charset="0"/>
              </a:rPr>
              <a:t>may be derived from sputum, or </a:t>
            </a:r>
            <a:r>
              <a:rPr lang="en-US" sz="2200" dirty="0" smtClean="0">
                <a:latin typeface="Times New Roman" panose="02020603050405020304" pitchFamily="18" charset="0"/>
                <a:cs typeface="Times New Roman" panose="02020603050405020304" pitchFamily="18" charset="0"/>
              </a:rPr>
              <a:t>from settled </a:t>
            </a:r>
            <a:r>
              <a:rPr lang="en-US" sz="2200" dirty="0">
                <a:latin typeface="Times New Roman" panose="02020603050405020304" pitchFamily="18" charset="0"/>
                <a:cs typeface="Times New Roman" panose="02020603050405020304" pitchFamily="18" charset="0"/>
              </a:rPr>
              <a:t>droplets.</a:t>
            </a:r>
          </a:p>
          <a:p>
            <a:pPr>
              <a:lnSpc>
                <a:spcPct val="100000"/>
              </a:lnSpc>
            </a:pPr>
            <a:r>
              <a:rPr lang="en-US" sz="2200" b="1" dirty="0">
                <a:solidFill>
                  <a:srgbClr val="FF0000"/>
                </a:solidFill>
                <a:latin typeface="Times New Roman" panose="02020603050405020304" pitchFamily="18" charset="0"/>
                <a:cs typeface="Times New Roman" panose="02020603050405020304" pitchFamily="18" charset="0"/>
              </a:rPr>
              <a:t>Other </a:t>
            </a:r>
            <a:r>
              <a:rPr lang="en-US" sz="2200" b="1" dirty="0" smtClean="0">
                <a:solidFill>
                  <a:srgbClr val="FF0000"/>
                </a:solidFill>
                <a:latin typeface="Times New Roman" panose="02020603050405020304" pitchFamily="18" charset="0"/>
                <a:cs typeface="Times New Roman" panose="02020603050405020304" pitchFamily="18" charset="0"/>
              </a:rPr>
              <a:t>mechanisms: </a:t>
            </a:r>
            <a:r>
              <a:rPr lang="en-US" sz="2200" dirty="0" smtClean="0">
                <a:latin typeface="Times New Roman" panose="02020603050405020304" pitchFamily="18" charset="0"/>
                <a:cs typeface="Times New Roman" panose="02020603050405020304" pitchFamily="18" charset="0"/>
              </a:rPr>
              <a:t>Streptococci </a:t>
            </a:r>
            <a:r>
              <a:rPr lang="en-US" sz="2200" dirty="0">
                <a:latin typeface="Times New Roman" panose="02020603050405020304" pitchFamily="18" charset="0"/>
                <a:cs typeface="Times New Roman" panose="02020603050405020304" pitchFamily="18" charset="0"/>
              </a:rPr>
              <a:t>or staphylococci may also be </a:t>
            </a:r>
            <a:r>
              <a:rPr lang="en-US" sz="2200" dirty="0" smtClean="0">
                <a:latin typeface="Times New Roman" panose="02020603050405020304" pitchFamily="18" charset="0"/>
                <a:cs typeface="Times New Roman" panose="02020603050405020304" pitchFamily="18" charset="0"/>
              </a:rPr>
              <a:t>derived from </a:t>
            </a:r>
            <a:r>
              <a:rPr lang="en-US" sz="2200" dirty="0">
                <a:latin typeface="Times New Roman" panose="02020603050405020304" pitchFamily="18" charset="0"/>
                <a:cs typeface="Times New Roman" panose="02020603050405020304" pitchFamily="18" charset="0"/>
              </a:rPr>
              <a:t>skin and infecte</a:t>
            </a:r>
            <a:r>
              <a:rPr lang="en-US" sz="2200" dirty="0"/>
              <a:t>d wounds.</a:t>
            </a:r>
          </a:p>
        </p:txBody>
      </p:sp>
    </p:spTree>
    <p:extLst>
      <p:ext uri="{BB962C8B-B14F-4D97-AF65-F5344CB8AC3E}">
        <p14:creationId xmlns:p14="http://schemas.microsoft.com/office/powerpoint/2010/main" val="396647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77" y="0"/>
            <a:ext cx="10515600" cy="760290"/>
          </a:xfrm>
        </p:spPr>
        <p:txBody>
          <a:bodyPr>
            <a:norm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Host</a:t>
            </a:r>
            <a:endParaRPr lang="en-US" sz="3200" dirty="0">
              <a:solidFill>
                <a:srgbClr val="0070C0"/>
              </a:solidFill>
            </a:endParaRPr>
          </a:p>
        </p:txBody>
      </p:sp>
      <p:sp>
        <p:nvSpPr>
          <p:cNvPr id="3" name="Content Placeholder 2"/>
          <p:cNvSpPr>
            <a:spLocks noGrp="1"/>
          </p:cNvSpPr>
          <p:nvPr>
            <p:ph idx="1"/>
          </p:nvPr>
        </p:nvSpPr>
        <p:spPr>
          <a:xfrm>
            <a:off x="216876" y="760289"/>
            <a:ext cx="11869615" cy="5593619"/>
          </a:xfrm>
        </p:spPr>
        <p:txBody>
          <a:bodyPr>
            <a:noAutofit/>
          </a:bodyPr>
          <a:lstStyle/>
          <a:p>
            <a:pPr>
              <a:lnSpc>
                <a:spcPct val="100000"/>
              </a:lnSpc>
            </a:pPr>
            <a:r>
              <a:rPr lang="en-US" sz="2400" b="1" dirty="0" smtClean="0">
                <a:solidFill>
                  <a:srgbClr val="FF0000"/>
                </a:solidFill>
                <a:latin typeface="Times New Roman" panose="02020603050405020304" pitchFamily="18" charset="0"/>
                <a:cs typeface="Times New Roman" panose="02020603050405020304" pitchFamily="18" charset="0"/>
              </a:rPr>
              <a:t>Non-specific </a:t>
            </a:r>
            <a:r>
              <a:rPr lang="en-US" sz="2400" b="1" dirty="0" err="1">
                <a:solidFill>
                  <a:srgbClr val="FF0000"/>
                </a:solidFill>
                <a:latin typeface="Times New Roman" panose="02020603050405020304" pitchFamily="18" charset="0"/>
                <a:cs typeface="Times New Roman" panose="02020603050405020304" pitchFamily="18" charset="0"/>
              </a:rPr>
              <a:t>defences</a:t>
            </a:r>
            <a:endParaRPr lang="en-US" sz="2400" b="1" dirty="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r>
              <a:rPr lang="en-US" sz="2400" dirty="0">
                <a:latin typeface="Times New Roman" panose="02020603050405020304" pitchFamily="18" charset="0"/>
                <a:cs typeface="Times New Roman" panose="02020603050405020304" pitchFamily="18" charset="0"/>
              </a:rPr>
              <a:t>A number of non-specific factors protect </a:t>
            </a:r>
            <a:r>
              <a:rPr lang="en-US" sz="2400" dirty="0" smtClean="0">
                <a:latin typeface="Times New Roman" panose="02020603050405020304" pitchFamily="18" charset="0"/>
                <a:cs typeface="Times New Roman" panose="02020603050405020304" pitchFamily="18" charset="0"/>
              </a:rPr>
              <a:t>the respiratory </a:t>
            </a:r>
            <a:r>
              <a:rPr lang="en-US" sz="2400" dirty="0">
                <a:latin typeface="Times New Roman" panose="02020603050405020304" pitchFamily="18" charset="0"/>
                <a:cs typeface="Times New Roman" panose="02020603050405020304" pitchFamily="18" charset="0"/>
              </a:rPr>
              <a:t>tract of man. These include </a:t>
            </a:r>
            <a:r>
              <a:rPr lang="en-US" sz="2400" dirty="0" smtClean="0">
                <a:latin typeface="Times New Roman" panose="02020603050405020304" pitchFamily="18" charset="0"/>
                <a:cs typeface="Times New Roman" panose="02020603050405020304" pitchFamily="18" charset="0"/>
              </a:rPr>
              <a:t>mechanical factors </a:t>
            </a:r>
            <a:r>
              <a:rPr lang="en-US" sz="2400" dirty="0">
                <a:latin typeface="Times New Roman" panose="02020603050405020304" pitchFamily="18" charset="0"/>
                <a:cs typeface="Times New Roman" panose="02020603050405020304" pitchFamily="18" charset="0"/>
              </a:rPr>
              <a:t>such as the </a:t>
            </a:r>
            <a:r>
              <a:rPr lang="en-US" sz="2400" dirty="0">
                <a:solidFill>
                  <a:srgbClr val="FF0000"/>
                </a:solidFill>
                <a:latin typeface="Times New Roman" panose="02020603050405020304" pitchFamily="18" charset="0"/>
                <a:cs typeface="Times New Roman" panose="02020603050405020304" pitchFamily="18" charset="0"/>
              </a:rPr>
              <a:t>mucous membrane</a:t>
            </a:r>
            <a:r>
              <a:rPr lang="en-US" sz="2400" dirty="0">
                <a:latin typeface="Times New Roman" panose="02020603050405020304" pitchFamily="18" charset="0"/>
                <a:cs typeface="Times New Roman" panose="02020603050405020304" pitchFamily="18" charset="0"/>
              </a:rPr>
              <a:t>, which </a:t>
            </a:r>
            <a:r>
              <a:rPr lang="en-US" sz="2400" dirty="0" smtClean="0">
                <a:latin typeface="Times New Roman" panose="02020603050405020304" pitchFamily="18" charset="0"/>
                <a:cs typeface="Times New Roman" panose="02020603050405020304" pitchFamily="18" charset="0"/>
              </a:rPr>
              <a:t>traps small </a:t>
            </a:r>
            <a:r>
              <a:rPr lang="en-US" sz="2400" dirty="0">
                <a:latin typeface="Times New Roman" panose="02020603050405020304" pitchFamily="18" charset="0"/>
                <a:cs typeface="Times New Roman" panose="02020603050405020304" pitchFamily="18" charset="0"/>
              </a:rPr>
              <a:t>particles on its sticky secretions and </a:t>
            </a:r>
            <a:r>
              <a:rPr lang="en-US" sz="2400" dirty="0" smtClean="0">
                <a:latin typeface="Times New Roman" panose="02020603050405020304" pitchFamily="18" charset="0"/>
                <a:cs typeface="Times New Roman" panose="02020603050405020304" pitchFamily="18" charset="0"/>
              </a:rPr>
              <a:t>cleans them </a:t>
            </a:r>
            <a:r>
              <a:rPr lang="en-US" sz="2400" dirty="0">
                <a:latin typeface="Times New Roman" panose="02020603050405020304" pitchFamily="18" charset="0"/>
                <a:cs typeface="Times New Roman" panose="02020603050405020304" pitchFamily="18" charset="0"/>
              </a:rPr>
              <a:t>out by the action of its </a:t>
            </a:r>
            <a:r>
              <a:rPr lang="en-US" sz="2400" dirty="0">
                <a:solidFill>
                  <a:srgbClr val="FF0000"/>
                </a:solidFill>
                <a:latin typeface="Times New Roman" panose="02020603050405020304" pitchFamily="18" charset="0"/>
                <a:cs typeface="Times New Roman" panose="02020603050405020304" pitchFamily="18" charset="0"/>
              </a:rPr>
              <a:t>ciliated epithelium</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 addition</a:t>
            </a:r>
            <a:r>
              <a:rPr lang="en-US" sz="2400" dirty="0">
                <a:latin typeface="Times New Roman" panose="02020603050405020304" pitchFamily="18" charset="0"/>
                <a:cs typeface="Times New Roman" panose="02020603050405020304" pitchFamily="18" charset="0"/>
              </a:rPr>
              <a:t>, the respiratory tract is also guarded </a:t>
            </a:r>
            <a:r>
              <a:rPr lang="en-US" sz="2400" dirty="0" smtClean="0">
                <a:latin typeface="Times New Roman" panose="02020603050405020304" pitchFamily="18" charset="0"/>
                <a:cs typeface="Times New Roman" panose="02020603050405020304" pitchFamily="18" charset="0"/>
              </a:rPr>
              <a:t>by </a:t>
            </a:r>
            <a:r>
              <a:rPr lang="en-US" sz="2400" dirty="0" smtClean="0">
                <a:solidFill>
                  <a:srgbClr val="FF0000"/>
                </a:solidFill>
                <a:latin typeface="Times New Roman" panose="02020603050405020304" pitchFamily="18" charset="0"/>
                <a:cs typeface="Times New Roman" panose="02020603050405020304" pitchFamily="18" charset="0"/>
              </a:rPr>
              <a:t>various </a:t>
            </a:r>
            <a:r>
              <a:rPr lang="en-US" sz="2400" dirty="0">
                <a:solidFill>
                  <a:srgbClr val="FF0000"/>
                </a:solidFill>
                <a:latin typeface="Times New Roman" panose="02020603050405020304" pitchFamily="18" charset="0"/>
                <a:cs typeface="Times New Roman" panose="02020603050405020304" pitchFamily="18" charset="0"/>
              </a:rPr>
              <a:t>reflex </a:t>
            </a:r>
            <a:r>
              <a:rPr lang="en-US" sz="2400" dirty="0">
                <a:latin typeface="Times New Roman" panose="02020603050405020304" pitchFamily="18" charset="0"/>
                <a:cs typeface="Times New Roman" panose="02020603050405020304" pitchFamily="18" charset="0"/>
              </a:rPr>
              <a:t>acts such as </a:t>
            </a:r>
            <a:r>
              <a:rPr lang="en-US" sz="2400" dirty="0">
                <a:solidFill>
                  <a:srgbClr val="FF0000"/>
                </a:solidFill>
                <a:latin typeface="Times New Roman" panose="02020603050405020304" pitchFamily="18" charset="0"/>
                <a:cs typeface="Times New Roman" panose="02020603050405020304" pitchFamily="18" charset="0"/>
              </a:rPr>
              <a:t>coughing and </a:t>
            </a:r>
            <a:r>
              <a:rPr lang="en-US" sz="2400" dirty="0" smtClean="0">
                <a:solidFill>
                  <a:srgbClr val="FF0000"/>
                </a:solidFill>
                <a:latin typeface="Times New Roman" panose="02020603050405020304" pitchFamily="18" charset="0"/>
                <a:cs typeface="Times New Roman" panose="02020603050405020304" pitchFamily="18" charset="0"/>
              </a:rPr>
              <a:t>sneezing </a:t>
            </a:r>
            <a:r>
              <a:rPr lang="en-US" sz="2400" dirty="0" smtClean="0">
                <a:latin typeface="Times New Roman" panose="02020603050405020304" pitchFamily="18" charset="0"/>
                <a:cs typeface="Times New Roman" panose="02020603050405020304" pitchFamily="18" charset="0"/>
              </a:rPr>
              <a:t>which </a:t>
            </a:r>
            <a:r>
              <a:rPr lang="en-US" sz="2400" dirty="0">
                <a:latin typeface="Times New Roman" panose="02020603050405020304" pitchFamily="18" charset="0"/>
                <a:cs typeface="Times New Roman" panose="02020603050405020304" pitchFamily="18" charset="0"/>
              </a:rPr>
              <a:t>are provoked by foreign bodies or </a:t>
            </a:r>
            <a:r>
              <a:rPr lang="en-US" sz="2400" dirty="0" smtClean="0">
                <a:latin typeface="Times New Roman" panose="02020603050405020304" pitchFamily="18" charset="0"/>
                <a:cs typeface="Times New Roman" panose="02020603050405020304" pitchFamily="18" charset="0"/>
              </a:rPr>
              <a:t>accumulated secretions</a:t>
            </a:r>
            <a:r>
              <a:rPr lang="en-US" sz="2400" dirty="0">
                <a:latin typeface="Times New Roman" panose="02020603050405020304" pitchFamily="18" charset="0"/>
                <a:cs typeface="Times New Roman" panose="02020603050405020304" pitchFamily="18" charset="0"/>
              </a:rPr>
              <a:t>. Mucoid secretions which </a:t>
            </a:r>
            <a:r>
              <a:rPr lang="en-US" sz="2400" dirty="0" smtClean="0">
                <a:latin typeface="Times New Roman" panose="02020603050405020304" pitchFamily="18" charset="0"/>
                <a:cs typeface="Times New Roman" panose="02020603050405020304" pitchFamily="18" charset="0"/>
              </a:rPr>
              <a:t>contain </a:t>
            </a:r>
            <a:r>
              <a:rPr lang="en-US" sz="2400" dirty="0" smtClean="0">
                <a:solidFill>
                  <a:srgbClr val="FF0000"/>
                </a:solidFill>
                <a:latin typeface="Times New Roman" panose="02020603050405020304" pitchFamily="18" charset="0"/>
                <a:cs typeface="Times New Roman" panose="02020603050405020304" pitchFamily="18" charset="0"/>
              </a:rPr>
              <a:t>lysozyme </a:t>
            </a:r>
            <a:r>
              <a:rPr lang="en-US" sz="2400" dirty="0">
                <a:latin typeface="Times New Roman" panose="02020603050405020304" pitchFamily="18" charset="0"/>
                <a:cs typeface="Times New Roman" panose="02020603050405020304" pitchFamily="18" charset="0"/>
              </a:rPr>
              <a:t>and some biochemical constituents </a:t>
            </a:r>
            <a:r>
              <a:rPr lang="en-US" sz="2400" dirty="0" smtClean="0">
                <a:latin typeface="Times New Roman" panose="02020603050405020304" pitchFamily="18" charset="0"/>
                <a:cs typeface="Times New Roman" panose="02020603050405020304" pitchFamily="18" charset="0"/>
              </a:rPr>
              <a:t>of tissues </a:t>
            </a:r>
            <a:r>
              <a:rPr lang="en-US" sz="2400" dirty="0">
                <a:latin typeface="Times New Roman" panose="02020603050405020304" pitchFamily="18" charset="0"/>
                <a:cs typeface="Times New Roman" panose="02020603050405020304" pitchFamily="18" charset="0"/>
              </a:rPr>
              <a:t>have antimicrobial action.</a:t>
            </a:r>
          </a:p>
          <a:p>
            <a:pPr>
              <a:lnSpc>
                <a:spcPct val="100000"/>
              </a:lnSpc>
            </a:pPr>
            <a:r>
              <a:rPr lang="en-US" sz="2400" b="1" dirty="0">
                <a:solidFill>
                  <a:srgbClr val="FF0000"/>
                </a:solidFill>
                <a:latin typeface="Times New Roman" panose="02020603050405020304" pitchFamily="18" charset="0"/>
                <a:cs typeface="Times New Roman" panose="02020603050405020304" pitchFamily="18" charset="0"/>
              </a:rPr>
              <a:t>Immunity</a:t>
            </a:r>
          </a:p>
          <a:p>
            <a:pPr marL="0" indent="0">
              <a:lnSpc>
                <a:spcPct val="100000"/>
              </a:lnSpc>
              <a:buNone/>
            </a:pPr>
            <a:r>
              <a:rPr lang="en-US" sz="2400" dirty="0">
                <a:latin typeface="Times New Roman" panose="02020603050405020304" pitchFamily="18" charset="0"/>
                <a:cs typeface="Times New Roman" panose="02020603050405020304" pitchFamily="18" charset="0"/>
              </a:rPr>
              <a:t>Specific immunity may be acquired by </a:t>
            </a:r>
            <a:r>
              <a:rPr lang="en-US" sz="2400" dirty="0" smtClean="0">
                <a:latin typeface="Times New Roman" panose="02020603050405020304" pitchFamily="18" charset="0"/>
                <a:cs typeface="Times New Roman" panose="02020603050405020304" pitchFamily="18" charset="0"/>
              </a:rPr>
              <a:t>previous spontaneous </a:t>
            </a:r>
            <a:r>
              <a:rPr lang="en-US" sz="2400" dirty="0">
                <a:solidFill>
                  <a:srgbClr val="FF0000"/>
                </a:solidFill>
                <a:latin typeface="Times New Roman" panose="02020603050405020304" pitchFamily="18" charset="0"/>
                <a:cs typeface="Times New Roman" panose="02020603050405020304" pitchFamily="18" charset="0"/>
              </a:rPr>
              <a:t>infection</a:t>
            </a:r>
            <a:r>
              <a:rPr lang="en-US" sz="2400" dirty="0">
                <a:latin typeface="Times New Roman" panose="02020603050405020304" pitchFamily="18" charset="0"/>
                <a:cs typeface="Times New Roman" panose="02020603050405020304" pitchFamily="18" charset="0"/>
              </a:rPr>
              <a:t> or by artificial </a:t>
            </a:r>
            <a:r>
              <a:rPr lang="en-US" sz="2400" dirty="0" smtClean="0">
                <a:solidFill>
                  <a:srgbClr val="FF0000"/>
                </a:solidFill>
                <a:latin typeface="Times New Roman" panose="02020603050405020304" pitchFamily="18" charset="0"/>
                <a:cs typeface="Times New Roman" panose="02020603050405020304" pitchFamily="18" charset="0"/>
              </a:rPr>
              <a:t>immunization</a:t>
            </a:r>
            <a:r>
              <a:rPr lang="en-US" sz="2400" dirty="0" smtClean="0">
                <a:latin typeface="Times New Roman" panose="02020603050405020304" pitchFamily="18" charset="0"/>
                <a:cs typeface="Times New Roman" panose="02020603050405020304" pitchFamily="18" charset="0"/>
              </a:rPr>
              <a:t>. For </a:t>
            </a:r>
            <a:r>
              <a:rPr lang="en-US" sz="2400" dirty="0">
                <a:latin typeface="Times New Roman" panose="02020603050405020304" pitchFamily="18" charset="0"/>
                <a:cs typeface="Times New Roman" panose="02020603050405020304" pitchFamily="18" charset="0"/>
              </a:rPr>
              <a:t>some of the infections, a </a:t>
            </a:r>
            <a:r>
              <a:rPr lang="en-US" sz="2400" dirty="0">
                <a:solidFill>
                  <a:srgbClr val="FF0000"/>
                </a:solidFill>
                <a:latin typeface="Times New Roman" panose="02020603050405020304" pitchFamily="18" charset="0"/>
                <a:cs typeface="Times New Roman" panose="02020603050405020304" pitchFamily="18" charset="0"/>
              </a:rPr>
              <a:t>single attack </a:t>
            </a:r>
            <a:r>
              <a:rPr lang="en-US" sz="2400" dirty="0" smtClean="0">
                <a:latin typeface="Times New Roman" panose="02020603050405020304" pitchFamily="18" charset="0"/>
                <a:cs typeface="Times New Roman" panose="02020603050405020304" pitchFamily="18" charset="0"/>
              </a:rPr>
              <a:t>confers </a:t>
            </a:r>
            <a:r>
              <a:rPr lang="en-US" sz="2400" dirty="0" smtClean="0">
                <a:solidFill>
                  <a:srgbClr val="FF0000"/>
                </a:solidFill>
                <a:latin typeface="Times New Roman" panose="02020603050405020304" pitchFamily="18" charset="0"/>
                <a:cs typeface="Times New Roman" panose="02020603050405020304" pitchFamily="18" charset="0"/>
              </a:rPr>
              <a:t>life-long </a:t>
            </a:r>
            <a:r>
              <a:rPr lang="en-US" sz="2400" dirty="0">
                <a:solidFill>
                  <a:srgbClr val="FF0000"/>
                </a:solidFill>
                <a:latin typeface="Times New Roman" panose="02020603050405020304" pitchFamily="18" charset="0"/>
                <a:cs typeface="Times New Roman" panose="02020603050405020304" pitchFamily="18" charset="0"/>
              </a:rPr>
              <a:t>immunity </a:t>
            </a:r>
            <a:r>
              <a:rPr lang="en-US" sz="2400" dirty="0">
                <a:latin typeface="Times New Roman" panose="02020603050405020304" pitchFamily="18" charset="0"/>
                <a:cs typeface="Times New Roman" panose="02020603050405020304" pitchFamily="18" charset="0"/>
              </a:rPr>
              <a:t>(e.g. </a:t>
            </a:r>
            <a:r>
              <a:rPr lang="en-US" sz="2400" dirty="0">
                <a:solidFill>
                  <a:srgbClr val="FF0000"/>
                </a:solidFill>
                <a:latin typeface="Times New Roman" panose="02020603050405020304" pitchFamily="18" charset="0"/>
                <a:cs typeface="Times New Roman" panose="02020603050405020304" pitchFamily="18" charset="0"/>
              </a:rPr>
              <a:t>measles</a:t>
            </a:r>
            <a:r>
              <a:rPr lang="en-US" sz="2400" dirty="0">
                <a:latin typeface="Times New Roman" panose="02020603050405020304" pitchFamily="18" charset="0"/>
                <a:cs typeface="Times New Roman" panose="02020603050405020304" pitchFamily="18" charset="0"/>
              </a:rPr>
              <a:t>) but in </a:t>
            </a:r>
            <a:r>
              <a:rPr lang="en-US" sz="2400" dirty="0" smtClean="0">
                <a:latin typeface="Times New Roman" panose="02020603050405020304" pitchFamily="18" charset="0"/>
                <a:cs typeface="Times New Roman" panose="02020603050405020304" pitchFamily="18" charset="0"/>
              </a:rPr>
              <a:t>other cases</a:t>
            </a:r>
            <a:r>
              <a:rPr lang="en-US" sz="2400" dirty="0">
                <a:latin typeface="Times New Roman" panose="02020603050405020304" pitchFamily="18" charset="0"/>
                <a:cs typeface="Times New Roman" panose="02020603050405020304" pitchFamily="18" charset="0"/>
              </a:rPr>
              <a:t>, because there are many different </a:t>
            </a:r>
            <a:r>
              <a:rPr lang="en-US" sz="2400" dirty="0" smtClean="0">
                <a:latin typeface="Times New Roman" panose="02020603050405020304" pitchFamily="18" charset="0"/>
                <a:cs typeface="Times New Roman" panose="02020603050405020304" pitchFamily="18" charset="0"/>
              </a:rPr>
              <a:t>antigenic strains </a:t>
            </a:r>
            <a:r>
              <a:rPr lang="en-US" sz="2400" dirty="0">
                <a:latin typeface="Times New Roman" panose="02020603050405020304" pitchFamily="18" charset="0"/>
                <a:cs typeface="Times New Roman" panose="02020603050405020304" pitchFamily="18" charset="0"/>
              </a:rPr>
              <a:t>of the pathogen, </a:t>
            </a:r>
            <a:r>
              <a:rPr lang="en-US" sz="2400" dirty="0">
                <a:solidFill>
                  <a:srgbClr val="FF0000"/>
                </a:solidFill>
                <a:latin typeface="Times New Roman" panose="02020603050405020304" pitchFamily="18" charset="0"/>
                <a:cs typeface="Times New Roman" panose="02020603050405020304" pitchFamily="18" charset="0"/>
              </a:rPr>
              <a:t>repeated attacks </a:t>
            </a:r>
            <a:r>
              <a:rPr lang="en-US" sz="2400" dirty="0" smtClean="0">
                <a:latin typeface="Times New Roman" panose="02020603050405020304" pitchFamily="18" charset="0"/>
                <a:cs typeface="Times New Roman" panose="02020603050405020304" pitchFamily="18" charset="0"/>
              </a:rPr>
              <a:t>may occur </a:t>
            </a:r>
            <a:r>
              <a:rPr lang="en-US" sz="2400" dirty="0">
                <a:latin typeface="Times New Roman" panose="02020603050405020304" pitchFamily="18" charset="0"/>
                <a:cs typeface="Times New Roman" panose="02020603050405020304" pitchFamily="18" charset="0"/>
              </a:rPr>
              <a:t>(e.g. </a:t>
            </a:r>
            <a:r>
              <a:rPr lang="en-US" sz="2400" dirty="0">
                <a:solidFill>
                  <a:srgbClr val="FF0000"/>
                </a:solidFill>
                <a:latin typeface="Times New Roman" panose="02020603050405020304" pitchFamily="18" charset="0"/>
                <a:cs typeface="Times New Roman" panose="02020603050405020304" pitchFamily="18" charset="0"/>
              </a:rPr>
              <a:t>influenza</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1080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07" y="118940"/>
            <a:ext cx="10515600" cy="701675"/>
          </a:xfrm>
        </p:spPr>
        <p:txBody>
          <a:bodyPr>
            <a:norm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Control Of Air-borne Infections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4107" y="820614"/>
            <a:ext cx="11857893" cy="6037385"/>
          </a:xfrm>
        </p:spPr>
        <p:txBody>
          <a:bodyPr>
            <a:noAutofit/>
          </a:bodyPr>
          <a:lstStyle/>
          <a:p>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main principles involved in the control </a:t>
            </a:r>
            <a:r>
              <a:rPr lang="en-US" sz="2200" dirty="0" smtClean="0">
                <a:latin typeface="Times New Roman" panose="02020603050405020304" pitchFamily="18" charset="0"/>
                <a:cs typeface="Times New Roman" panose="02020603050405020304" pitchFamily="18" charset="0"/>
              </a:rPr>
              <a:t>of respiratory </a:t>
            </a:r>
            <a:r>
              <a:rPr lang="en-US" sz="2200" dirty="0">
                <a:latin typeface="Times New Roman" panose="02020603050405020304" pitchFamily="18" charset="0"/>
                <a:cs typeface="Times New Roman" panose="02020603050405020304" pitchFamily="18" charset="0"/>
              </a:rPr>
              <a:t>infections are outlined under three </a:t>
            </a:r>
            <a:r>
              <a:rPr lang="en-US" sz="2200" dirty="0" smtClean="0">
                <a:latin typeface="Times New Roman" panose="02020603050405020304" pitchFamily="18" charset="0"/>
                <a:cs typeface="Times New Roman" panose="02020603050405020304" pitchFamily="18" charset="0"/>
              </a:rPr>
              <a:t>headings </a:t>
            </a:r>
            <a:r>
              <a:rPr lang="en-US" sz="2200" dirty="0" smtClean="0">
                <a:solidFill>
                  <a:srgbClr val="FF0000"/>
                </a:solidFill>
                <a:latin typeface="Times New Roman" panose="02020603050405020304" pitchFamily="18" charset="0"/>
                <a:cs typeface="Times New Roman" panose="02020603050405020304" pitchFamily="18" charset="0"/>
              </a:rPr>
              <a:t>infective </a:t>
            </a:r>
            <a:r>
              <a:rPr lang="en-US" sz="2200" dirty="0">
                <a:solidFill>
                  <a:srgbClr val="FF0000"/>
                </a:solidFill>
                <a:latin typeface="Times New Roman" panose="02020603050405020304" pitchFamily="18" charset="0"/>
                <a:cs typeface="Times New Roman" panose="02020603050405020304" pitchFamily="18" charset="0"/>
              </a:rPr>
              <a:t>agent</a:t>
            </a:r>
            <a:r>
              <a:rPr lang="en-US" sz="2200" dirty="0">
                <a:latin typeface="Times New Roman" panose="02020603050405020304" pitchFamily="18" charset="0"/>
                <a:cs typeface="Times New Roman" panose="02020603050405020304" pitchFamily="18" charset="0"/>
              </a:rPr>
              <a:t>, the </a:t>
            </a:r>
            <a:r>
              <a:rPr lang="en-US" sz="2200" dirty="0">
                <a:solidFill>
                  <a:srgbClr val="FF0000"/>
                </a:solidFill>
                <a:latin typeface="Times New Roman" panose="02020603050405020304" pitchFamily="18" charset="0"/>
                <a:cs typeface="Times New Roman" panose="02020603050405020304" pitchFamily="18" charset="0"/>
              </a:rPr>
              <a:t>mode of </a:t>
            </a:r>
            <a:r>
              <a:rPr lang="en-US" sz="2200" dirty="0" smtClean="0">
                <a:solidFill>
                  <a:srgbClr val="FF0000"/>
                </a:solidFill>
                <a:latin typeface="Times New Roman" panose="02020603050405020304" pitchFamily="18" charset="0"/>
                <a:cs typeface="Times New Roman" panose="02020603050405020304" pitchFamily="18" charset="0"/>
              </a:rPr>
              <a:t>transmission </a:t>
            </a:r>
            <a:r>
              <a:rPr lang="en-US" sz="2200" dirty="0" smtClean="0">
                <a:latin typeface="Times New Roman" panose="02020603050405020304" pitchFamily="18" charset="0"/>
                <a:cs typeface="Times New Roman" panose="02020603050405020304" pitchFamily="18" charset="0"/>
              </a:rPr>
              <a:t>and </a:t>
            </a:r>
            <a:r>
              <a:rPr lang="en-US" sz="2200" dirty="0">
                <a:solidFill>
                  <a:srgbClr val="FF0000"/>
                </a:solidFill>
                <a:latin typeface="Times New Roman" panose="02020603050405020304" pitchFamily="18" charset="0"/>
                <a:cs typeface="Times New Roman" panose="02020603050405020304" pitchFamily="18" charset="0"/>
              </a:rPr>
              <a:t>host factors</a:t>
            </a:r>
            <a:r>
              <a:rPr lang="en-US" sz="2200" dirty="0">
                <a:latin typeface="Times New Roman" panose="02020603050405020304" pitchFamily="18" charset="0"/>
                <a:cs typeface="Times New Roman" panose="02020603050405020304" pitchFamily="18" charset="0"/>
              </a:rPr>
              <a:t>.</a:t>
            </a:r>
          </a:p>
          <a:p>
            <a:r>
              <a:rPr lang="en-US" sz="2200" b="1" dirty="0">
                <a:solidFill>
                  <a:srgbClr val="FF0000"/>
                </a:solidFill>
                <a:latin typeface="Times New Roman" panose="02020603050405020304" pitchFamily="18" charset="0"/>
                <a:cs typeface="Times New Roman" panose="02020603050405020304" pitchFamily="18" charset="0"/>
              </a:rPr>
              <a:t>Infective agent</a:t>
            </a:r>
          </a:p>
          <a:p>
            <a:pPr marL="0" indent="0">
              <a:buNone/>
            </a:pPr>
            <a:r>
              <a:rPr lang="en-US" sz="2200" dirty="0">
                <a:latin typeface="Times New Roman" panose="02020603050405020304" pitchFamily="18" charset="0"/>
                <a:cs typeface="Times New Roman" panose="02020603050405020304" pitchFamily="18" charset="0"/>
              </a:rPr>
              <a:t>■ Elimination of human and animal reservoirs.</a:t>
            </a:r>
          </a:p>
          <a:p>
            <a:pPr marL="0" indent="0">
              <a:buNone/>
            </a:pPr>
            <a:r>
              <a:rPr lang="en-US" sz="2200" dirty="0">
                <a:latin typeface="Times New Roman" panose="02020603050405020304" pitchFamily="18" charset="0"/>
                <a:cs typeface="Times New Roman" panose="02020603050405020304" pitchFamily="18" charset="0"/>
              </a:rPr>
              <a:t>■ Disinfection of floors and the elimination of dust.</a:t>
            </a:r>
          </a:p>
          <a:p>
            <a:r>
              <a:rPr lang="en-US" sz="2200" b="1" dirty="0">
                <a:solidFill>
                  <a:srgbClr val="FF0000"/>
                </a:solidFill>
                <a:latin typeface="Times New Roman" panose="02020603050405020304" pitchFamily="18" charset="0"/>
                <a:cs typeface="Times New Roman" panose="02020603050405020304" pitchFamily="18" charset="0"/>
              </a:rPr>
              <a:t>Mode of transmission</a:t>
            </a:r>
          </a:p>
          <a:p>
            <a:pPr marL="0" indent="0">
              <a:buNone/>
            </a:pPr>
            <a:r>
              <a:rPr lang="en-US" sz="2200" dirty="0">
                <a:latin typeface="Times New Roman" panose="02020603050405020304" pitchFamily="18" charset="0"/>
                <a:cs typeface="Times New Roman" panose="02020603050405020304" pitchFamily="18" charset="0"/>
              </a:rPr>
              <a:t>■ Air hygiene: good ventilation; air </a:t>
            </a:r>
            <a:r>
              <a:rPr lang="en-US" sz="2200" dirty="0" smtClean="0">
                <a:latin typeface="Times New Roman" panose="02020603050405020304" pitchFamily="18" charset="0"/>
                <a:cs typeface="Times New Roman" panose="02020603050405020304" pitchFamily="18" charset="0"/>
              </a:rPr>
              <a:t>disinfection with </a:t>
            </a:r>
            <a:r>
              <a:rPr lang="en-US" sz="2200" dirty="0">
                <a:latin typeface="Times New Roman" panose="02020603050405020304" pitchFamily="18" charset="0"/>
                <a:cs typeface="Times New Roman" panose="02020603050405020304" pitchFamily="18" charset="0"/>
              </a:rPr>
              <a:t>ultraviolet light (in special cases).</a:t>
            </a:r>
          </a:p>
          <a:p>
            <a:pPr marL="0" indent="0">
              <a:buNone/>
            </a:pPr>
            <a:r>
              <a:rPr lang="en-US" sz="2200" dirty="0">
                <a:latin typeface="Times New Roman" panose="02020603050405020304" pitchFamily="18" charset="0"/>
                <a:cs typeface="Times New Roman" panose="02020603050405020304" pitchFamily="18" charset="0"/>
              </a:rPr>
              <a:t>■ Avoid overcrowding. Bedrooms of </a:t>
            </a:r>
            <a:r>
              <a:rPr lang="en-US" sz="2200" dirty="0" smtClean="0">
                <a:latin typeface="Times New Roman" panose="02020603050405020304" pitchFamily="18" charset="0"/>
                <a:cs typeface="Times New Roman" panose="02020603050405020304" pitchFamily="18" charset="0"/>
              </a:rPr>
              <a:t>dwelling</a:t>
            </a:r>
            <a:r>
              <a:rPr lang="ar-IQ"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houses and </a:t>
            </a:r>
            <a:r>
              <a:rPr lang="en-US" sz="2200" dirty="0">
                <a:latin typeface="Times New Roman" panose="02020603050405020304" pitchFamily="18" charset="0"/>
                <a:cs typeface="Times New Roman" panose="02020603050405020304" pitchFamily="18" charset="0"/>
              </a:rPr>
              <a:t>public halls.</a:t>
            </a:r>
          </a:p>
          <a:p>
            <a:pPr marL="0" indent="0">
              <a:buNone/>
            </a:pPr>
            <a:r>
              <a:rPr lang="en-US" sz="2200" dirty="0">
                <a:latin typeface="Times New Roman" panose="02020603050405020304" pitchFamily="18" charset="0"/>
                <a:cs typeface="Times New Roman" panose="02020603050405020304" pitchFamily="18" charset="0"/>
              </a:rPr>
              <a:t>■ Personal hygiene. Avoid coughing, </a:t>
            </a:r>
            <a:r>
              <a:rPr lang="en-US" sz="2200" dirty="0" smtClean="0">
                <a:latin typeface="Times New Roman" panose="02020603050405020304" pitchFamily="18" charset="0"/>
                <a:cs typeface="Times New Roman" panose="02020603050405020304" pitchFamily="18" charset="0"/>
              </a:rPr>
              <a:t>sneezing,</a:t>
            </a:r>
            <a:r>
              <a:rPr lang="ar-IQ"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spitting </a:t>
            </a:r>
            <a:r>
              <a:rPr lang="en-US" sz="2200" dirty="0">
                <a:latin typeface="Times New Roman" panose="02020603050405020304" pitchFamily="18" charset="0"/>
                <a:cs typeface="Times New Roman" panose="02020603050405020304" pitchFamily="18" charset="0"/>
              </a:rPr>
              <a:t>or talking directly at the face of </a:t>
            </a:r>
            <a:r>
              <a:rPr lang="en-US" sz="2200" dirty="0" smtClean="0">
                <a:latin typeface="Times New Roman" panose="02020603050405020304" pitchFamily="18" charset="0"/>
                <a:cs typeface="Times New Roman" panose="02020603050405020304" pitchFamily="18" charset="0"/>
              </a:rPr>
              <a:t>other persons</a:t>
            </a:r>
            <a:r>
              <a:rPr lang="en-US" sz="2200" dirty="0">
                <a:latin typeface="Times New Roman" panose="02020603050405020304" pitchFamily="18" charset="0"/>
                <a:cs typeface="Times New Roman" panose="02020603050405020304" pitchFamily="18" charset="0"/>
              </a:rPr>
              <a:t>. Face masks should be worn by </a:t>
            </a:r>
            <a:r>
              <a:rPr lang="en-US" sz="2200" dirty="0" smtClean="0">
                <a:latin typeface="Times New Roman" panose="02020603050405020304" pitchFamily="18" charset="0"/>
                <a:cs typeface="Times New Roman" panose="02020603050405020304" pitchFamily="18" charset="0"/>
              </a:rPr>
              <a:t>persons with </a:t>
            </a:r>
            <a:r>
              <a:rPr lang="en-US" sz="2200" dirty="0">
                <a:latin typeface="Times New Roman" panose="02020603050405020304" pitchFamily="18" charset="0"/>
                <a:cs typeface="Times New Roman" panose="02020603050405020304" pitchFamily="18" charset="0"/>
              </a:rPr>
              <a:t>respiratory infections to limit </a:t>
            </a:r>
            <a:r>
              <a:rPr lang="en-US" sz="2200" dirty="0" smtClean="0">
                <a:latin typeface="Times New Roman" panose="02020603050405020304" pitchFamily="18" charset="0"/>
                <a:cs typeface="Times New Roman" panose="02020603050405020304" pitchFamily="18" charset="0"/>
              </a:rPr>
              <a:t>contamination of </a:t>
            </a:r>
            <a:r>
              <a:rPr lang="en-US" sz="2200" dirty="0">
                <a:latin typeface="Times New Roman" panose="02020603050405020304" pitchFamily="18" charset="0"/>
                <a:cs typeface="Times New Roman" panose="02020603050405020304" pitchFamily="18" charset="0"/>
              </a:rPr>
              <a:t>the environment.</a:t>
            </a:r>
          </a:p>
          <a:p>
            <a:r>
              <a:rPr lang="en-US" sz="2200" b="1" dirty="0">
                <a:solidFill>
                  <a:srgbClr val="FF0000"/>
                </a:solidFill>
                <a:latin typeface="Times New Roman" panose="02020603050405020304" pitchFamily="18" charset="0"/>
                <a:cs typeface="Times New Roman" panose="02020603050405020304" pitchFamily="18" charset="0"/>
              </a:rPr>
              <a:t>Host</a:t>
            </a:r>
          </a:p>
          <a:p>
            <a:pPr marL="0" indent="0">
              <a:buNone/>
            </a:pPr>
            <a:r>
              <a:rPr lang="en-US" sz="2200" dirty="0">
                <a:latin typeface="Times New Roman" panose="02020603050405020304" pitchFamily="18" charset="0"/>
                <a:cs typeface="Times New Roman" panose="02020603050405020304" pitchFamily="18" charset="0"/>
              </a:rPr>
              <a:t>■ Specific immunization: active </a:t>
            </a:r>
            <a:r>
              <a:rPr lang="en-US" sz="2200" dirty="0" smtClean="0">
                <a:latin typeface="Times New Roman" panose="02020603050405020304" pitchFamily="18" charset="0"/>
                <a:cs typeface="Times New Roman" panose="02020603050405020304" pitchFamily="18" charset="0"/>
              </a:rPr>
              <a:t>immunization (e.g</a:t>
            </a:r>
            <a:r>
              <a:rPr lang="en-US" sz="2200" dirty="0">
                <a:latin typeface="Times New Roman" panose="02020603050405020304" pitchFamily="18" charset="0"/>
                <a:cs typeface="Times New Roman" panose="02020603050405020304" pitchFamily="18" charset="0"/>
              </a:rPr>
              <a:t>. measles, whooping cough, influenza); </a:t>
            </a:r>
            <a:r>
              <a:rPr lang="en-US" sz="2200" dirty="0" smtClean="0">
                <a:latin typeface="Times New Roman" panose="02020603050405020304" pitchFamily="18" charset="0"/>
                <a:cs typeface="Times New Roman" panose="02020603050405020304" pitchFamily="18" charset="0"/>
              </a:rPr>
              <a:t>passive immunization </a:t>
            </a:r>
            <a:r>
              <a:rPr lang="en-US" sz="2200" dirty="0">
                <a:latin typeface="Times New Roman" panose="02020603050405020304" pitchFamily="18" charset="0"/>
                <a:cs typeface="Times New Roman" panose="02020603050405020304" pitchFamily="18" charset="0"/>
              </a:rPr>
              <a:t>in special cases (e.g. </a:t>
            </a:r>
            <a:r>
              <a:rPr lang="en-US" sz="2200" dirty="0" smtClean="0">
                <a:latin typeface="Times New Roman" panose="02020603050405020304" pitchFamily="18" charset="0"/>
                <a:cs typeface="Times New Roman" panose="02020603050405020304" pitchFamily="18" charset="0"/>
              </a:rPr>
              <a:t>gamma globulin </a:t>
            </a:r>
            <a:r>
              <a:rPr lang="en-US" sz="2200" dirty="0">
                <a:latin typeface="Times New Roman" panose="02020603050405020304" pitchFamily="18" charset="0"/>
                <a:cs typeface="Times New Roman" panose="02020603050405020304" pitchFamily="18" charset="0"/>
              </a:rPr>
              <a:t>for the prevention of measles).</a:t>
            </a:r>
          </a:p>
          <a:p>
            <a:pPr marL="0" indent="0">
              <a:buNone/>
            </a:pPr>
            <a:r>
              <a:rPr lang="en-US" sz="2200" dirty="0">
                <a:latin typeface="Times New Roman" panose="02020603050405020304" pitchFamily="18" charset="0"/>
                <a:cs typeface="Times New Roman" panose="02020603050405020304" pitchFamily="18" charset="0"/>
              </a:rPr>
              <a:t>■ Chemoprophylaxis (e.g. isoniazid in </a:t>
            </a:r>
            <a:r>
              <a:rPr lang="en-US" sz="2200" dirty="0" smtClean="0">
                <a:latin typeface="Times New Roman" panose="02020603050405020304" pitchFamily="18" charset="0"/>
                <a:cs typeface="Times New Roman" panose="02020603050405020304" pitchFamily="18" charset="0"/>
              </a:rPr>
              <a:t>selected cases </a:t>
            </a:r>
            <a:r>
              <a:rPr lang="en-US" sz="2200" dirty="0">
                <a:latin typeface="Times New Roman" panose="02020603050405020304" pitchFamily="18" charset="0"/>
                <a:cs typeface="Times New Roman" panose="02020603050405020304" pitchFamily="18" charset="0"/>
              </a:rPr>
              <a:t>for the prevention of tuberculosis).</a:t>
            </a:r>
          </a:p>
        </p:txBody>
      </p:sp>
    </p:spTree>
    <p:extLst>
      <p:ext uri="{BB962C8B-B14F-4D97-AF65-F5344CB8AC3E}">
        <p14:creationId xmlns:p14="http://schemas.microsoft.com/office/powerpoint/2010/main" val="3836477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3" y="0"/>
            <a:ext cx="10515600" cy="949569"/>
          </a:xfrm>
        </p:spPr>
        <p:txBody>
          <a:bodyPr>
            <a:no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Viral Infections</a:t>
            </a:r>
            <a:br>
              <a:rPr lang="en-US" sz="3200" b="1" dirty="0" smtClean="0">
                <a:solidFill>
                  <a:srgbClr val="0070C0"/>
                </a:solidFill>
                <a:latin typeface="Times New Roman" panose="02020603050405020304" pitchFamily="18" charset="0"/>
                <a:cs typeface="Times New Roman" panose="02020603050405020304" pitchFamily="18" charset="0"/>
              </a:rPr>
            </a:br>
            <a:r>
              <a:rPr lang="en-US" sz="3200" b="1" dirty="0" smtClean="0">
                <a:solidFill>
                  <a:srgbClr val="0070C0"/>
                </a:solidFill>
                <a:latin typeface="Times New Roman" panose="02020603050405020304" pitchFamily="18" charset="0"/>
                <a:cs typeface="Times New Roman" panose="02020603050405020304" pitchFamily="18" charset="0"/>
              </a:rPr>
              <a:t>Measles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5493" y="890952"/>
            <a:ext cx="11799276" cy="6307017"/>
          </a:xfrm>
        </p:spPr>
        <p:txBody>
          <a:bodyPr>
            <a:noAutofit/>
          </a:bodyPr>
          <a:lstStyle/>
          <a:p>
            <a:pPr>
              <a:lnSpc>
                <a:spcPct val="100000"/>
              </a:lnSpc>
            </a:pPr>
            <a:r>
              <a:rPr lang="en-US" sz="2000" dirty="0">
                <a:latin typeface="Times New Roman" panose="02020603050405020304" pitchFamily="18" charset="0"/>
                <a:cs typeface="Times New Roman" panose="02020603050405020304" pitchFamily="18" charset="0"/>
              </a:rPr>
              <a:t>Measles is an </a:t>
            </a:r>
            <a:r>
              <a:rPr lang="en-US" sz="2000" dirty="0">
                <a:solidFill>
                  <a:srgbClr val="FF0000"/>
                </a:solidFill>
                <a:latin typeface="Times New Roman" panose="02020603050405020304" pitchFamily="18" charset="0"/>
                <a:cs typeface="Times New Roman" panose="02020603050405020304" pitchFamily="18" charset="0"/>
              </a:rPr>
              <a:t>acute communicable disease </a:t>
            </a:r>
            <a:r>
              <a:rPr lang="en-US" sz="2000" dirty="0" smtClean="0">
                <a:latin typeface="Times New Roman" panose="02020603050405020304" pitchFamily="18" charset="0"/>
                <a:cs typeface="Times New Roman" panose="02020603050405020304" pitchFamily="18" charset="0"/>
              </a:rPr>
              <a:t>which presents </a:t>
            </a:r>
            <a:r>
              <a:rPr lang="en-US" sz="2000" dirty="0">
                <a:latin typeface="Times New Roman" panose="02020603050405020304" pitchFamily="18" charset="0"/>
                <a:cs typeface="Times New Roman" panose="02020603050405020304" pitchFamily="18" charset="0"/>
              </a:rPr>
              <a:t>with </a:t>
            </a:r>
            <a:r>
              <a:rPr lang="en-US" sz="2000" dirty="0">
                <a:solidFill>
                  <a:srgbClr val="FF0000"/>
                </a:solidFill>
                <a:latin typeface="Times New Roman" panose="02020603050405020304" pitchFamily="18" charset="0"/>
                <a:cs typeface="Times New Roman" panose="02020603050405020304" pitchFamily="18" charset="0"/>
              </a:rPr>
              <a:t>fever, signs of inflammation </a:t>
            </a:r>
            <a:r>
              <a:rPr lang="en-US" sz="2000" dirty="0">
                <a:latin typeface="Times New Roman" panose="02020603050405020304" pitchFamily="18" charset="0"/>
                <a:cs typeface="Times New Roman" panose="02020603050405020304" pitchFamily="18" charset="0"/>
              </a:rPr>
              <a:t>of </a:t>
            </a:r>
            <a:r>
              <a:rPr lang="en-US" sz="2000" dirty="0" smtClean="0">
                <a:latin typeface="Times New Roman" panose="02020603050405020304" pitchFamily="18" charset="0"/>
                <a:cs typeface="Times New Roman" panose="02020603050405020304" pitchFamily="18" charset="0"/>
              </a:rPr>
              <a:t>the respiratory </a:t>
            </a:r>
            <a:r>
              <a:rPr lang="en-US" sz="2000" dirty="0">
                <a:latin typeface="Times New Roman" panose="02020603050405020304" pitchFamily="18" charset="0"/>
                <a:cs typeface="Times New Roman" panose="02020603050405020304" pitchFamily="18" charset="0"/>
              </a:rPr>
              <a:t>tract (</a:t>
            </a:r>
            <a:r>
              <a:rPr lang="en-US" sz="2000" dirty="0">
                <a:solidFill>
                  <a:srgbClr val="FF0000"/>
                </a:solidFill>
                <a:latin typeface="Times New Roman" panose="02020603050405020304" pitchFamily="18" charset="0"/>
                <a:cs typeface="Times New Roman" panose="02020603050405020304" pitchFamily="18" charset="0"/>
              </a:rPr>
              <a:t>coryza, cough</a:t>
            </a:r>
            <a:r>
              <a:rPr lang="en-US" sz="2000" dirty="0">
                <a:latin typeface="Times New Roman" panose="02020603050405020304" pitchFamily="18" charset="0"/>
                <a:cs typeface="Times New Roman" panose="02020603050405020304" pitchFamily="18" charset="0"/>
              </a:rPr>
              <a:t>), and a </a:t>
            </a:r>
            <a:r>
              <a:rPr lang="en-US" sz="2000" dirty="0" smtClean="0">
                <a:latin typeface="Times New Roman" panose="02020603050405020304" pitchFamily="18" charset="0"/>
                <a:cs typeface="Times New Roman" panose="02020603050405020304" pitchFamily="18" charset="0"/>
              </a:rPr>
              <a:t>characteristic </a:t>
            </a:r>
            <a:r>
              <a:rPr lang="en-US" sz="2000" dirty="0" smtClean="0">
                <a:solidFill>
                  <a:srgbClr val="FF0000"/>
                </a:solidFill>
                <a:latin typeface="Times New Roman" panose="02020603050405020304" pitchFamily="18" charset="0"/>
                <a:cs typeface="Times New Roman" panose="02020603050405020304" pitchFamily="18" charset="0"/>
              </a:rPr>
              <a:t>skin </a:t>
            </a:r>
            <a:r>
              <a:rPr lang="en-US" sz="2000" dirty="0">
                <a:solidFill>
                  <a:srgbClr val="FF0000"/>
                </a:solidFill>
                <a:latin typeface="Times New Roman" panose="02020603050405020304" pitchFamily="18" charset="0"/>
                <a:cs typeface="Times New Roman" panose="02020603050405020304" pitchFamily="18" charset="0"/>
              </a:rPr>
              <a:t>rash</a:t>
            </a:r>
            <a:r>
              <a:rPr lang="en-US" sz="2000" dirty="0">
                <a:latin typeface="Times New Roman" panose="02020603050405020304" pitchFamily="18" charset="0"/>
                <a:cs typeface="Times New Roman" panose="02020603050405020304" pitchFamily="18" charset="0"/>
              </a:rPr>
              <a:t>. The presence of </a:t>
            </a:r>
            <a:r>
              <a:rPr lang="en-US" sz="2000" dirty="0">
                <a:solidFill>
                  <a:srgbClr val="FF0000"/>
                </a:solidFill>
                <a:latin typeface="Times New Roman" panose="02020603050405020304" pitchFamily="18" charset="0"/>
                <a:cs typeface="Times New Roman" panose="02020603050405020304" pitchFamily="18" charset="0"/>
              </a:rPr>
              <a:t>punctate </a:t>
            </a:r>
            <a:r>
              <a:rPr lang="en-US" sz="2000" dirty="0" smtClean="0">
                <a:solidFill>
                  <a:srgbClr val="FF0000"/>
                </a:solidFill>
                <a:latin typeface="Times New Roman" panose="02020603050405020304" pitchFamily="18" charset="0"/>
                <a:cs typeface="Times New Roman" panose="02020603050405020304" pitchFamily="18" charset="0"/>
              </a:rPr>
              <a:t>lesions </a:t>
            </a:r>
            <a:r>
              <a:rPr lang="en-US" sz="2000" dirty="0" smtClean="0">
                <a:latin typeface="Times New Roman" panose="02020603050405020304" pitchFamily="18" charset="0"/>
                <a:cs typeface="Times New Roman" panose="02020603050405020304" pitchFamily="18" charset="0"/>
              </a:rPr>
              <a:t>(Koplik’s </a:t>
            </a:r>
            <a:r>
              <a:rPr lang="en-US" sz="2000" dirty="0">
                <a:latin typeface="Times New Roman" panose="02020603050405020304" pitchFamily="18" charset="0"/>
                <a:cs typeface="Times New Roman" panose="02020603050405020304" pitchFamily="18" charset="0"/>
              </a:rPr>
              <a:t>spots) on the </a:t>
            </a:r>
            <a:r>
              <a:rPr lang="en-US" sz="2000" dirty="0" err="1">
                <a:latin typeface="Times New Roman" panose="02020603050405020304" pitchFamily="18" charset="0"/>
                <a:cs typeface="Times New Roman" panose="02020603050405020304" pitchFamily="18" charset="0"/>
              </a:rPr>
              <a:t>buccal</a:t>
            </a:r>
            <a:r>
              <a:rPr lang="en-US" sz="2000" dirty="0">
                <a:latin typeface="Times New Roman" panose="02020603050405020304" pitchFamily="18" charset="0"/>
                <a:cs typeface="Times New Roman" panose="02020603050405020304" pitchFamily="18" charset="0"/>
              </a:rPr>
              <a:t> mucosa may </a:t>
            </a:r>
            <a:r>
              <a:rPr lang="en-US" sz="2000" dirty="0" smtClean="0">
                <a:latin typeface="Times New Roman" panose="02020603050405020304" pitchFamily="18" charset="0"/>
                <a:cs typeface="Times New Roman" panose="02020603050405020304" pitchFamily="18" charset="0"/>
              </a:rPr>
              <a:t>assist diagnosis </a:t>
            </a:r>
            <a:r>
              <a:rPr lang="en-US" sz="2000" dirty="0">
                <a:latin typeface="Times New Roman" panose="02020603050405020304" pitchFamily="18" charset="0"/>
                <a:cs typeface="Times New Roman" panose="02020603050405020304" pitchFamily="18" charset="0"/>
              </a:rPr>
              <a:t>in the early prodromal phase. </a:t>
            </a:r>
            <a:endParaRPr lang="ar-IQ" sz="2000" dirty="0" smtClean="0">
              <a:latin typeface="Times New Roman" panose="02020603050405020304" pitchFamily="18" charset="0"/>
              <a:cs typeface="Times New Roman" panose="02020603050405020304" pitchFamily="18" charset="0"/>
            </a:endParaRPr>
          </a:p>
          <a:p>
            <a:pPr>
              <a:lnSpc>
                <a:spcPct val="100000"/>
              </a:lnSpc>
            </a:pP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solidFill>
                  <a:srgbClr val="FF0000"/>
                </a:solidFill>
                <a:latin typeface="Times New Roman" panose="02020603050405020304" pitchFamily="18" charset="0"/>
                <a:cs typeface="Times New Roman" panose="02020603050405020304" pitchFamily="18" charset="0"/>
              </a:rPr>
              <a:t>Deaths occur </a:t>
            </a:r>
            <a:r>
              <a:rPr lang="en-US" sz="2000" dirty="0">
                <a:latin typeface="Times New Roman" panose="02020603050405020304" pitchFamily="18" charset="0"/>
                <a:cs typeface="Times New Roman" panose="02020603050405020304" pitchFamily="18" charset="0"/>
              </a:rPr>
              <a:t>mainly from </a:t>
            </a:r>
            <a:r>
              <a:rPr lang="en-US" sz="2000" dirty="0">
                <a:solidFill>
                  <a:srgbClr val="FF0000"/>
                </a:solidFill>
                <a:latin typeface="Times New Roman" panose="02020603050405020304" pitchFamily="18" charset="0"/>
                <a:cs typeface="Times New Roman" panose="02020603050405020304" pitchFamily="18" charset="0"/>
              </a:rPr>
              <a:t>complications</a:t>
            </a:r>
            <a:r>
              <a:rPr lang="en-US" sz="2000" dirty="0">
                <a:latin typeface="Times New Roman" panose="02020603050405020304" pitchFamily="18" charset="0"/>
                <a:cs typeface="Times New Roman" panose="02020603050405020304" pitchFamily="18" charset="0"/>
              </a:rPr>
              <a:t> such as </a:t>
            </a:r>
            <a:r>
              <a:rPr lang="en-US" sz="2000" dirty="0" smtClean="0">
                <a:solidFill>
                  <a:srgbClr val="FF0000"/>
                </a:solidFill>
                <a:latin typeface="Times New Roman" panose="02020603050405020304" pitchFamily="18" charset="0"/>
                <a:cs typeface="Times New Roman" panose="02020603050405020304" pitchFamily="18" charset="0"/>
              </a:rPr>
              <a:t>secondary bacterial </a:t>
            </a:r>
            <a:r>
              <a:rPr lang="en-US" sz="2000" dirty="0">
                <a:solidFill>
                  <a:srgbClr val="FF0000"/>
                </a:solidFill>
                <a:latin typeface="Times New Roman" panose="02020603050405020304" pitchFamily="18" charset="0"/>
                <a:cs typeface="Times New Roman" panose="02020603050405020304" pitchFamily="18" charset="0"/>
              </a:rPr>
              <a:t>infection</a:t>
            </a:r>
            <a:r>
              <a:rPr lang="en-US" sz="2000" dirty="0">
                <a:latin typeface="Times New Roman" panose="02020603050405020304" pitchFamily="18" charset="0"/>
                <a:cs typeface="Times New Roman" panose="02020603050405020304" pitchFamily="18" charset="0"/>
              </a:rPr>
              <a:t>, with </a:t>
            </a:r>
            <a:r>
              <a:rPr lang="en-US" sz="2000" dirty="0" smtClean="0">
                <a:latin typeface="Times New Roman" panose="02020603050405020304" pitchFamily="18" charset="0"/>
                <a:cs typeface="Times New Roman" panose="02020603050405020304" pitchFamily="18" charset="0"/>
              </a:rPr>
              <a:t>bronchopneumonia and </a:t>
            </a:r>
            <a:r>
              <a:rPr lang="en-US" sz="2000" dirty="0">
                <a:latin typeface="Times New Roman" panose="02020603050405020304" pitchFamily="18" charset="0"/>
                <a:cs typeface="Times New Roman" panose="02020603050405020304" pitchFamily="18" charset="0"/>
              </a:rPr>
              <a:t>skin sepsis. Post-measles encephalitis </a:t>
            </a:r>
            <a:r>
              <a:rPr lang="en-US" sz="2000" dirty="0" smtClean="0">
                <a:latin typeface="Times New Roman" panose="02020603050405020304" pitchFamily="18" charset="0"/>
                <a:cs typeface="Times New Roman" panose="02020603050405020304" pitchFamily="18" charset="0"/>
              </a:rPr>
              <a:t>occurs in </a:t>
            </a:r>
            <a:r>
              <a:rPr lang="en-US" sz="2000" dirty="0">
                <a:latin typeface="Times New Roman" panose="02020603050405020304" pitchFamily="18" charset="0"/>
                <a:cs typeface="Times New Roman" panose="02020603050405020304" pitchFamily="18" charset="0"/>
              </a:rPr>
              <a:t>a few cases.</a:t>
            </a:r>
          </a:p>
          <a:p>
            <a:pPr>
              <a:lnSpc>
                <a:spcPct val="100000"/>
              </a:lnSpc>
            </a:pP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incubation</a:t>
            </a:r>
            <a:r>
              <a:rPr lang="en-US" sz="2000" dirty="0">
                <a:latin typeface="Times New Roman" panose="02020603050405020304" pitchFamily="18" charset="0"/>
                <a:cs typeface="Times New Roman" panose="02020603050405020304" pitchFamily="18" charset="0"/>
              </a:rPr>
              <a:t> period is usually about </a:t>
            </a:r>
            <a:r>
              <a:rPr lang="en-US" sz="2000" dirty="0">
                <a:solidFill>
                  <a:srgbClr val="FF0000"/>
                </a:solidFill>
                <a:latin typeface="Times New Roman" panose="02020603050405020304" pitchFamily="18" charset="0"/>
                <a:cs typeface="Times New Roman" panose="02020603050405020304" pitchFamily="18" charset="0"/>
              </a:rPr>
              <a:t>10 </a:t>
            </a:r>
            <a:r>
              <a:rPr lang="en-US" sz="2000" dirty="0" smtClean="0">
                <a:solidFill>
                  <a:srgbClr val="FF0000"/>
                </a:solidFill>
                <a:latin typeface="Times New Roman" panose="02020603050405020304" pitchFamily="18" charset="0"/>
                <a:cs typeface="Times New Roman" panose="02020603050405020304" pitchFamily="18" charset="0"/>
              </a:rPr>
              <a:t>days</a:t>
            </a:r>
            <a:r>
              <a:rPr lang="en-US" sz="2000" dirty="0" smtClean="0">
                <a:latin typeface="Times New Roman" panose="02020603050405020304" pitchFamily="18" charset="0"/>
                <a:cs typeface="Times New Roman" panose="02020603050405020304" pitchFamily="18" charset="0"/>
              </a:rPr>
              <a:t>, at </a:t>
            </a:r>
            <a:r>
              <a:rPr lang="en-US" sz="2000" dirty="0">
                <a:latin typeface="Times New Roman" panose="02020603050405020304" pitchFamily="18" charset="0"/>
                <a:cs typeface="Times New Roman" panose="02020603050405020304" pitchFamily="18" charset="0"/>
              </a:rPr>
              <a:t>which stage the patient presents with the </a:t>
            </a:r>
            <a:r>
              <a:rPr lang="en-US" sz="2000" dirty="0" smtClean="0">
                <a:latin typeface="Times New Roman" panose="02020603050405020304" pitchFamily="18" charset="0"/>
                <a:cs typeface="Times New Roman" panose="02020603050405020304" pitchFamily="18" charset="0"/>
              </a:rPr>
              <a:t>prodromal features </a:t>
            </a:r>
            <a:r>
              <a:rPr lang="en-US" sz="2000" dirty="0">
                <a:latin typeface="Times New Roman" panose="02020603050405020304" pitchFamily="18" charset="0"/>
                <a:cs typeface="Times New Roman" panose="02020603050405020304" pitchFamily="18" charset="0"/>
              </a:rPr>
              <a:t>of fever and coryza. The </a:t>
            </a:r>
            <a:r>
              <a:rPr lang="en-US" sz="2000" dirty="0">
                <a:solidFill>
                  <a:srgbClr val="FF0000"/>
                </a:solidFill>
                <a:latin typeface="Times New Roman" panose="02020603050405020304" pitchFamily="18" charset="0"/>
                <a:cs typeface="Times New Roman" panose="02020603050405020304" pitchFamily="18" charset="0"/>
              </a:rPr>
              <a:t>skin </a:t>
            </a:r>
            <a:r>
              <a:rPr lang="en-US" sz="2000" dirty="0" smtClean="0">
                <a:solidFill>
                  <a:srgbClr val="FF0000"/>
                </a:solidFill>
                <a:latin typeface="Times New Roman" panose="02020603050405020304" pitchFamily="18" charset="0"/>
                <a:cs typeface="Times New Roman" panose="02020603050405020304" pitchFamily="18" charset="0"/>
              </a:rPr>
              <a:t>rash usually </a:t>
            </a:r>
            <a:r>
              <a:rPr lang="en-US" sz="2000" dirty="0">
                <a:solidFill>
                  <a:srgbClr val="FF0000"/>
                </a:solidFill>
                <a:latin typeface="Times New Roman" panose="02020603050405020304" pitchFamily="18" charset="0"/>
                <a:cs typeface="Times New Roman" panose="02020603050405020304" pitchFamily="18" charset="0"/>
              </a:rPr>
              <a:t>appears 3–4 days after the onset of symptoms</a:t>
            </a:r>
            <a:r>
              <a:rPr lang="en-US" sz="2000" dirty="0">
                <a:latin typeface="Times New Roman" panose="02020603050405020304" pitchFamily="18" charset="0"/>
                <a:cs typeface="Times New Roman" panose="02020603050405020304" pitchFamily="18" charset="0"/>
              </a:rPr>
              <a:t>.</a:t>
            </a:r>
          </a:p>
          <a:p>
            <a:pPr>
              <a:lnSpc>
                <a:spcPct val="100000"/>
              </a:lnSpc>
            </a:pPr>
            <a:r>
              <a:rPr lang="en-US" sz="2000" dirty="0">
                <a:latin typeface="Times New Roman" panose="02020603050405020304" pitchFamily="18" charset="0"/>
                <a:cs typeface="Times New Roman" panose="02020603050405020304" pitchFamily="18" charset="0"/>
              </a:rPr>
              <a:t>The </a:t>
            </a:r>
            <a:r>
              <a:rPr lang="en-US" sz="2000" dirty="0" err="1">
                <a:solidFill>
                  <a:srgbClr val="FF0000"/>
                </a:solidFill>
                <a:latin typeface="Times New Roman" panose="02020603050405020304" pitchFamily="18" charset="0"/>
                <a:cs typeface="Times New Roman" panose="02020603050405020304" pitchFamily="18" charset="0"/>
              </a:rPr>
              <a:t>aetiological</a:t>
            </a:r>
            <a:r>
              <a:rPr lang="en-US" sz="2000" dirty="0">
                <a:solidFill>
                  <a:srgbClr val="FF0000"/>
                </a:solidFill>
                <a:latin typeface="Times New Roman" panose="02020603050405020304" pitchFamily="18" charset="0"/>
                <a:cs typeface="Times New Roman" panose="02020603050405020304" pitchFamily="18" charset="0"/>
              </a:rPr>
              <a:t> agent </a:t>
            </a:r>
            <a:r>
              <a:rPr lang="en-US" sz="2000" dirty="0">
                <a:latin typeface="Times New Roman" panose="02020603050405020304" pitchFamily="18" charset="0"/>
                <a:cs typeface="Times New Roman" panose="02020603050405020304" pitchFamily="18" charset="0"/>
              </a:rPr>
              <a:t>is the </a:t>
            </a:r>
            <a:r>
              <a:rPr lang="en-US" sz="2000" dirty="0">
                <a:solidFill>
                  <a:srgbClr val="FF0000"/>
                </a:solidFill>
                <a:latin typeface="Times New Roman" panose="02020603050405020304" pitchFamily="18" charset="0"/>
                <a:cs typeface="Times New Roman" panose="02020603050405020304" pitchFamily="18" charset="0"/>
              </a:rPr>
              <a:t>measles virus</a:t>
            </a:r>
            <a:r>
              <a:rPr lang="en-US" sz="2000" dirty="0" smtClean="0">
                <a:latin typeface="Times New Roman" panose="02020603050405020304" pitchFamily="18" charset="0"/>
                <a:cs typeface="Times New Roman" panose="02020603050405020304" pitchFamily="18" charset="0"/>
              </a:rPr>
              <a:t>.</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Epidemiology</a:t>
            </a:r>
          </a:p>
          <a:p>
            <a:pPr>
              <a:lnSpc>
                <a:spcPct val="100000"/>
              </a:lnSpc>
            </a:pPr>
            <a:r>
              <a:rPr lang="en-US" sz="2000" dirty="0">
                <a:latin typeface="Times New Roman" panose="02020603050405020304" pitchFamily="18" charset="0"/>
                <a:cs typeface="Times New Roman" panose="02020603050405020304" pitchFamily="18" charset="0"/>
              </a:rPr>
              <a:t>Measles is a </a:t>
            </a:r>
            <a:r>
              <a:rPr lang="en-US" sz="2000" dirty="0">
                <a:solidFill>
                  <a:srgbClr val="FF0000"/>
                </a:solidFill>
                <a:latin typeface="Times New Roman" panose="02020603050405020304" pitchFamily="18" charset="0"/>
                <a:cs typeface="Times New Roman" panose="02020603050405020304" pitchFamily="18" charset="0"/>
              </a:rPr>
              <a:t>familiar childhood infection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most parts </a:t>
            </a:r>
            <a:r>
              <a:rPr lang="en-US" sz="2000" dirty="0">
                <a:latin typeface="Times New Roman" panose="02020603050405020304" pitchFamily="18" charset="0"/>
                <a:cs typeface="Times New Roman" panose="02020603050405020304" pitchFamily="18" charset="0"/>
              </a:rPr>
              <a:t>of the world. Until recent years there were </a:t>
            </a:r>
            <a:r>
              <a:rPr lang="en-US" sz="2000" dirty="0" smtClean="0">
                <a:latin typeface="Times New Roman" panose="02020603050405020304" pitchFamily="18" charset="0"/>
                <a:cs typeface="Times New Roman" panose="02020603050405020304" pitchFamily="18" charset="0"/>
              </a:rPr>
              <a:t>a few </a:t>
            </a:r>
            <a:r>
              <a:rPr lang="en-US" sz="2000" dirty="0">
                <a:latin typeface="Times New Roman" panose="02020603050405020304" pitchFamily="18" charset="0"/>
                <a:cs typeface="Times New Roman" panose="02020603050405020304" pitchFamily="18" charset="0"/>
              </a:rPr>
              <a:t>isolated communities in which the </a:t>
            </a:r>
            <a:r>
              <a:rPr lang="en-US" sz="2000" dirty="0" smtClean="0">
                <a:latin typeface="Times New Roman" panose="02020603050405020304" pitchFamily="18" charset="0"/>
                <a:cs typeface="Times New Roman" panose="02020603050405020304" pitchFamily="18" charset="0"/>
              </a:rPr>
              <a:t>infection was </a:t>
            </a:r>
            <a:r>
              <a:rPr lang="en-US" sz="2000" dirty="0">
                <a:latin typeface="Times New Roman" panose="02020603050405020304" pitchFamily="18" charset="0"/>
                <a:cs typeface="Times New Roman" panose="02020603050405020304" pitchFamily="18" charset="0"/>
              </a:rPr>
              <a:t>unknown, but the </a:t>
            </a:r>
            <a:r>
              <a:rPr lang="en-US" sz="2000" dirty="0">
                <a:solidFill>
                  <a:srgbClr val="FF0000"/>
                </a:solidFill>
                <a:latin typeface="Times New Roman" panose="02020603050405020304" pitchFamily="18" charset="0"/>
                <a:cs typeface="Times New Roman" panose="02020603050405020304" pitchFamily="18" charset="0"/>
              </a:rPr>
              <a:t>disease is endemic in </a:t>
            </a:r>
            <a:r>
              <a:rPr lang="en-US" sz="2000" dirty="0" smtClean="0">
                <a:latin typeface="Times New Roman" panose="02020603050405020304" pitchFamily="18" charset="0"/>
                <a:cs typeface="Times New Roman" panose="02020603050405020304" pitchFamily="18" charset="0"/>
              </a:rPr>
              <a:t>virtually </a:t>
            </a:r>
            <a:r>
              <a:rPr lang="en-US" sz="2000" dirty="0" smtClean="0">
                <a:solidFill>
                  <a:srgbClr val="FF0000"/>
                </a:solidFill>
                <a:latin typeface="Times New Roman" panose="02020603050405020304" pitchFamily="18" charset="0"/>
                <a:cs typeface="Times New Roman" panose="02020603050405020304" pitchFamily="18" charset="0"/>
              </a:rPr>
              <a:t>all </a:t>
            </a:r>
            <a:r>
              <a:rPr lang="en-US" sz="2000" dirty="0">
                <a:solidFill>
                  <a:srgbClr val="FF0000"/>
                </a:solidFill>
                <a:latin typeface="Times New Roman" panose="02020603050405020304" pitchFamily="18" charset="0"/>
                <a:cs typeface="Times New Roman" panose="02020603050405020304" pitchFamily="18" charset="0"/>
              </a:rPr>
              <a:t>parts of the world</a:t>
            </a:r>
            <a:r>
              <a:rPr lang="en-US" sz="2000" dirty="0" smtClean="0">
                <a:latin typeface="Times New Roman" panose="02020603050405020304" pitchFamily="18" charset="0"/>
                <a:cs typeface="Times New Roman" panose="02020603050405020304" pitchFamily="18" charset="0"/>
              </a:rPr>
              <a:t>.</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RESERVOIR AND TRANSMISSION</a:t>
            </a:r>
          </a:p>
          <a:p>
            <a:pPr>
              <a:lnSpc>
                <a:spcPct val="100000"/>
              </a:lnSpc>
            </a:pPr>
            <a:r>
              <a:rPr lang="en-US" sz="2000" dirty="0">
                <a:solidFill>
                  <a:srgbClr val="FF0000"/>
                </a:solidFill>
                <a:latin typeface="Times New Roman" panose="02020603050405020304" pitchFamily="18" charset="0"/>
                <a:cs typeface="Times New Roman" panose="02020603050405020304" pitchFamily="18" charset="0"/>
              </a:rPr>
              <a:t>Humans</a:t>
            </a:r>
            <a:r>
              <a:rPr lang="en-US" sz="2000" dirty="0">
                <a:latin typeface="Times New Roman" panose="02020603050405020304" pitchFamily="18" charset="0"/>
                <a:cs typeface="Times New Roman" panose="02020603050405020304" pitchFamily="18" charset="0"/>
              </a:rPr>
              <a:t> are the </a:t>
            </a:r>
            <a:r>
              <a:rPr lang="en-US" sz="2000" dirty="0">
                <a:solidFill>
                  <a:srgbClr val="FF0000"/>
                </a:solidFill>
                <a:latin typeface="Times New Roman" panose="02020603050405020304" pitchFamily="18" charset="0"/>
                <a:cs typeface="Times New Roman" panose="02020603050405020304" pitchFamily="18" charset="0"/>
              </a:rPr>
              <a:t>reservoir </a:t>
            </a:r>
            <a:r>
              <a:rPr lang="en-US" sz="2000" dirty="0">
                <a:latin typeface="Times New Roman" panose="02020603050405020304" pitchFamily="18" charset="0"/>
                <a:cs typeface="Times New Roman" panose="02020603050405020304" pitchFamily="18" charset="0"/>
              </a:rPr>
              <a:t>of infection</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Transmission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by </a:t>
            </a:r>
            <a:r>
              <a:rPr lang="en-US" sz="2000" dirty="0">
                <a:solidFill>
                  <a:srgbClr val="FF0000"/>
                </a:solidFill>
                <a:latin typeface="Times New Roman" panose="02020603050405020304" pitchFamily="18" charset="0"/>
                <a:cs typeface="Times New Roman" panose="02020603050405020304" pitchFamily="18" charset="0"/>
              </a:rPr>
              <a:t>droplets</a:t>
            </a:r>
            <a:r>
              <a:rPr lang="en-US" sz="2000" dirty="0">
                <a:latin typeface="Times New Roman" panose="02020603050405020304" pitchFamily="18" charset="0"/>
                <a:cs typeface="Times New Roman" panose="02020603050405020304" pitchFamily="18" charset="0"/>
              </a:rPr>
              <a:t> or by </a:t>
            </a:r>
            <a:r>
              <a:rPr lang="en-US" sz="2000" dirty="0">
                <a:solidFill>
                  <a:srgbClr val="FF0000"/>
                </a:solidFill>
                <a:latin typeface="Times New Roman" panose="02020603050405020304" pitchFamily="18" charset="0"/>
                <a:cs typeface="Times New Roman" panose="02020603050405020304" pitchFamily="18" charset="0"/>
              </a:rPr>
              <a:t>contact with sick children </a:t>
            </a:r>
            <a:r>
              <a:rPr lang="en-US" sz="2000" dirty="0" smtClean="0">
                <a:latin typeface="Times New Roman" panose="02020603050405020304" pitchFamily="18" charset="0"/>
                <a:cs typeface="Times New Roman" panose="02020603050405020304" pitchFamily="18" charset="0"/>
              </a:rPr>
              <a:t>or with </a:t>
            </a:r>
            <a:r>
              <a:rPr lang="en-US" sz="2000" dirty="0">
                <a:latin typeface="Times New Roman" panose="02020603050405020304" pitchFamily="18" charset="0"/>
                <a:cs typeface="Times New Roman" panose="02020603050405020304" pitchFamily="18" charset="0"/>
              </a:rPr>
              <a:t>freshly contaminated articles such as toys </a:t>
            </a:r>
            <a:r>
              <a:rPr lang="en-US" sz="2000" dirty="0" smtClean="0">
                <a:latin typeface="Times New Roman" panose="02020603050405020304" pitchFamily="18" charset="0"/>
                <a:cs typeface="Times New Roman" panose="02020603050405020304" pitchFamily="18" charset="0"/>
              </a:rPr>
              <a:t>or handkerchiefs</a:t>
            </a:r>
            <a:r>
              <a:rPr lang="en-US" sz="20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10034953" y="1559168"/>
            <a:ext cx="1613389" cy="949569"/>
          </a:xfrm>
          <a:prstGeom prst="rect">
            <a:avLst/>
          </a:prstGeom>
        </p:spPr>
      </p:pic>
    </p:spTree>
    <p:extLst>
      <p:ext uri="{BB962C8B-B14F-4D97-AF65-F5344CB8AC3E}">
        <p14:creationId xmlns:p14="http://schemas.microsoft.com/office/powerpoint/2010/main" val="2524519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323" y="-1"/>
            <a:ext cx="11951677" cy="6858001"/>
          </a:xfrm>
        </p:spPr>
        <p:txBody>
          <a:bodyPr>
            <a:noAutofit/>
          </a:bodyPr>
          <a:lstStyle/>
          <a:p>
            <a:pPr marL="0" indent="0">
              <a:lnSpc>
                <a:spcPct val="100000"/>
              </a:lnSpc>
              <a:buNone/>
            </a:pPr>
            <a:r>
              <a:rPr lang="en-US" sz="2100" b="1" dirty="0" smtClean="0">
                <a:solidFill>
                  <a:srgbClr val="0070C0"/>
                </a:solidFill>
                <a:latin typeface="Times New Roman" panose="02020603050405020304" pitchFamily="18" charset="0"/>
                <a:cs typeface="Times New Roman" panose="02020603050405020304" pitchFamily="18" charset="0"/>
              </a:rPr>
              <a:t>Control</a:t>
            </a:r>
          </a:p>
          <a:p>
            <a:pPr>
              <a:lnSpc>
                <a:spcPct val="100000"/>
              </a:lnSpc>
            </a:pPr>
            <a:r>
              <a:rPr lang="en-US" sz="2100" dirty="0" smtClean="0">
                <a:solidFill>
                  <a:srgbClr val="FF0000"/>
                </a:solidFill>
                <a:latin typeface="Times New Roman" panose="02020603050405020304" pitchFamily="18" charset="0"/>
                <a:cs typeface="Times New Roman" panose="02020603050405020304" pitchFamily="18" charset="0"/>
              </a:rPr>
              <a:t>Isolation </a:t>
            </a:r>
            <a:r>
              <a:rPr lang="en-US" sz="2100" dirty="0">
                <a:solidFill>
                  <a:srgbClr val="FF0000"/>
                </a:solidFill>
                <a:latin typeface="Times New Roman" panose="02020603050405020304" pitchFamily="18" charset="0"/>
                <a:cs typeface="Times New Roman" panose="02020603050405020304" pitchFamily="18" charset="0"/>
              </a:rPr>
              <a:t>of children </a:t>
            </a:r>
            <a:r>
              <a:rPr lang="en-US" sz="2100" dirty="0">
                <a:latin typeface="Times New Roman" panose="02020603050405020304" pitchFamily="18" charset="0"/>
                <a:cs typeface="Times New Roman" panose="02020603050405020304" pitchFamily="18" charset="0"/>
              </a:rPr>
              <a:t>who have measles is </a:t>
            </a:r>
            <a:r>
              <a:rPr lang="en-US" sz="2100" dirty="0" smtClean="0">
                <a:latin typeface="Times New Roman" panose="02020603050405020304" pitchFamily="18" charset="0"/>
                <a:cs typeface="Times New Roman" panose="02020603050405020304" pitchFamily="18" charset="0"/>
              </a:rPr>
              <a:t>of </a:t>
            </a:r>
            <a:r>
              <a:rPr lang="en-US" sz="2100" dirty="0" smtClean="0">
                <a:solidFill>
                  <a:srgbClr val="FF0000"/>
                </a:solidFill>
                <a:latin typeface="Times New Roman" panose="02020603050405020304" pitchFamily="18" charset="0"/>
                <a:cs typeface="Times New Roman" panose="02020603050405020304" pitchFamily="18" charset="0"/>
              </a:rPr>
              <a:t>limited </a:t>
            </a:r>
            <a:r>
              <a:rPr lang="en-US" sz="2100" dirty="0">
                <a:solidFill>
                  <a:srgbClr val="FF0000"/>
                </a:solidFill>
                <a:latin typeface="Times New Roman" panose="02020603050405020304" pitchFamily="18" charset="0"/>
                <a:cs typeface="Times New Roman" panose="02020603050405020304" pitchFamily="18" charset="0"/>
              </a:rPr>
              <a:t>value </a:t>
            </a:r>
            <a:r>
              <a:rPr lang="en-US" sz="2100" dirty="0">
                <a:latin typeface="Times New Roman" panose="02020603050405020304" pitchFamily="18" charset="0"/>
                <a:cs typeface="Times New Roman" panose="02020603050405020304" pitchFamily="18" charset="0"/>
              </a:rPr>
              <a:t>in the control of the infection </a:t>
            </a:r>
            <a:r>
              <a:rPr lang="en-US" sz="2100" dirty="0" smtClean="0">
                <a:latin typeface="Times New Roman" panose="02020603050405020304" pitchFamily="18" charset="0"/>
                <a:cs typeface="Times New Roman" panose="02020603050405020304" pitchFamily="18" charset="0"/>
              </a:rPr>
              <a:t>because the </a:t>
            </a:r>
            <a:r>
              <a:rPr lang="en-US" sz="2100" dirty="0">
                <a:latin typeface="Times New Roman" panose="02020603050405020304" pitchFamily="18" charset="0"/>
                <a:cs typeface="Times New Roman" panose="02020603050405020304" pitchFamily="18" charset="0"/>
              </a:rPr>
              <a:t>disease is </a:t>
            </a:r>
            <a:r>
              <a:rPr lang="en-US" sz="2100" dirty="0">
                <a:solidFill>
                  <a:srgbClr val="FF0000"/>
                </a:solidFill>
                <a:latin typeface="Times New Roman" panose="02020603050405020304" pitchFamily="18" charset="0"/>
                <a:cs typeface="Times New Roman" panose="02020603050405020304" pitchFamily="18" charset="0"/>
              </a:rPr>
              <a:t>highly infectious</a:t>
            </a:r>
            <a:r>
              <a:rPr lang="en-US" sz="2100" dirty="0">
                <a:latin typeface="Times New Roman" panose="02020603050405020304" pitchFamily="18" charset="0"/>
                <a:cs typeface="Times New Roman" panose="02020603050405020304" pitchFamily="18" charset="0"/>
              </a:rPr>
              <a:t> in the </a:t>
            </a:r>
            <a:r>
              <a:rPr lang="en-US" sz="2100" dirty="0" smtClean="0">
                <a:latin typeface="Times New Roman" panose="02020603050405020304" pitchFamily="18" charset="0"/>
                <a:cs typeface="Times New Roman" panose="02020603050405020304" pitchFamily="18" charset="0"/>
              </a:rPr>
              <a:t>prodromal </a:t>
            </a:r>
            <a:r>
              <a:rPr lang="en-US" sz="2100" dirty="0" err="1" smtClean="0">
                <a:latin typeface="Times New Roman" panose="02020603050405020304" pitchFamily="18" charset="0"/>
                <a:cs typeface="Times New Roman" panose="02020603050405020304" pitchFamily="18" charset="0"/>
              </a:rPr>
              <a:t>coryzal</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phase before the characteristic rash </a:t>
            </a:r>
            <a:r>
              <a:rPr lang="en-US" sz="2100" dirty="0" smtClean="0">
                <a:latin typeface="Times New Roman" panose="02020603050405020304" pitchFamily="18" charset="0"/>
                <a:cs typeface="Times New Roman" panose="02020603050405020304" pitchFamily="18" charset="0"/>
              </a:rPr>
              <a:t>appears. Thus</a:t>
            </a:r>
            <a:r>
              <a:rPr lang="en-US" sz="2100" dirty="0">
                <a:latin typeface="Times New Roman" panose="02020603050405020304" pitchFamily="18" charset="0"/>
                <a:cs typeface="Times New Roman" panose="02020603050405020304" pitchFamily="18" charset="0"/>
              </a:rPr>
              <a:t>, often by the time a diagnosis of </a:t>
            </a:r>
            <a:r>
              <a:rPr lang="en-US" sz="2100" dirty="0" smtClean="0">
                <a:latin typeface="Times New Roman" panose="02020603050405020304" pitchFamily="18" charset="0"/>
                <a:cs typeface="Times New Roman" panose="02020603050405020304" pitchFamily="18" charset="0"/>
              </a:rPr>
              <a:t>measles is </a:t>
            </a:r>
            <a:r>
              <a:rPr lang="en-US" sz="2100" dirty="0">
                <a:latin typeface="Times New Roman" panose="02020603050405020304" pitchFamily="18" charset="0"/>
                <a:cs typeface="Times New Roman" panose="02020603050405020304" pitchFamily="18" charset="0"/>
              </a:rPr>
              <a:t>made or even suspected, a number of </a:t>
            </a:r>
            <a:r>
              <a:rPr lang="en-US" sz="2100" dirty="0" smtClean="0">
                <a:latin typeface="Times New Roman" panose="02020603050405020304" pitchFamily="18" charset="0"/>
                <a:cs typeface="Times New Roman" panose="02020603050405020304" pitchFamily="18" charset="0"/>
              </a:rPr>
              <a:t>contacts would </a:t>
            </a:r>
            <a:r>
              <a:rPr lang="en-US" sz="2100" dirty="0">
                <a:latin typeface="Times New Roman" panose="02020603050405020304" pitchFamily="18" charset="0"/>
                <a:cs typeface="Times New Roman" panose="02020603050405020304" pitchFamily="18" charset="0"/>
              </a:rPr>
              <a:t>have been exposed to infection</a:t>
            </a:r>
            <a:r>
              <a:rPr lang="en-US" sz="2100" dirty="0" smtClean="0">
                <a:latin typeface="Times New Roman" panose="02020603050405020304" pitchFamily="18" charset="0"/>
                <a:cs typeface="Times New Roman" panose="02020603050405020304" pitchFamily="18" charset="0"/>
              </a:rPr>
              <a:t>.</a:t>
            </a:r>
          </a:p>
          <a:p>
            <a:pPr marL="0" indent="0">
              <a:lnSpc>
                <a:spcPct val="100000"/>
              </a:lnSpc>
              <a:buNone/>
            </a:pPr>
            <a:r>
              <a:rPr lang="en-US" sz="2100" b="1" dirty="0" smtClean="0">
                <a:solidFill>
                  <a:srgbClr val="FF0000"/>
                </a:solidFill>
                <a:latin typeface="Times New Roman" panose="02020603050405020304" pitchFamily="18" charset="0"/>
                <a:cs typeface="Times New Roman" panose="02020603050405020304" pitchFamily="18" charset="0"/>
              </a:rPr>
              <a:t>ACTIVE IMMUNIZATION</a:t>
            </a:r>
          </a:p>
          <a:p>
            <a:pPr>
              <a:lnSpc>
                <a:spcPct val="100000"/>
              </a:lnSpc>
            </a:pPr>
            <a:r>
              <a:rPr lang="en-US" sz="2100" dirty="0" smtClean="0">
                <a:latin typeface="Times New Roman" panose="02020603050405020304" pitchFamily="18" charset="0"/>
                <a:cs typeface="Times New Roman" panose="02020603050405020304" pitchFamily="18" charset="0"/>
              </a:rPr>
              <a:t>The best means of reducing the incidence of measles is by having an immune population. Children should be </a:t>
            </a:r>
            <a:r>
              <a:rPr lang="en-US" sz="2100" dirty="0" smtClean="0">
                <a:solidFill>
                  <a:srgbClr val="FF0000"/>
                </a:solidFill>
                <a:latin typeface="Times New Roman" panose="02020603050405020304" pitchFamily="18" charset="0"/>
                <a:cs typeface="Times New Roman" panose="02020603050405020304" pitchFamily="18" charset="0"/>
              </a:rPr>
              <a:t>vaccinated at 8 months</a:t>
            </a:r>
            <a:r>
              <a:rPr lang="en-US" sz="2100" dirty="0" smtClean="0">
                <a:latin typeface="Times New Roman" panose="02020603050405020304" pitchFamily="18" charset="0"/>
                <a:cs typeface="Times New Roman" panose="02020603050405020304" pitchFamily="18" charset="0"/>
              </a:rPr>
              <a:t>, with </a:t>
            </a:r>
            <a:r>
              <a:rPr lang="en-US" sz="2100" dirty="0" smtClean="0">
                <a:solidFill>
                  <a:srgbClr val="FF0000"/>
                </a:solidFill>
                <a:latin typeface="Times New Roman" panose="02020603050405020304" pitchFamily="18" charset="0"/>
                <a:cs typeface="Times New Roman" panose="02020603050405020304" pitchFamily="18" charset="0"/>
              </a:rPr>
              <a:t>one dose of live attenuated measles virus vaccine</a:t>
            </a:r>
            <a:r>
              <a:rPr lang="en-US" sz="2100" dirty="0" smtClean="0">
                <a:latin typeface="Times New Roman" panose="02020603050405020304" pitchFamily="18" charset="0"/>
                <a:cs typeface="Times New Roman" panose="02020603050405020304" pitchFamily="18" charset="0"/>
              </a:rPr>
              <a:t>. </a:t>
            </a:r>
          </a:p>
          <a:p>
            <a:pPr>
              <a:lnSpc>
                <a:spcPct val="100000"/>
              </a:lnSpc>
            </a:pPr>
            <a:r>
              <a:rPr lang="en-US" sz="2100" dirty="0" smtClean="0">
                <a:latin typeface="Times New Roman" panose="02020603050405020304" pitchFamily="18" charset="0"/>
                <a:cs typeface="Times New Roman" panose="02020603050405020304" pitchFamily="18" charset="0"/>
              </a:rPr>
              <a:t>The </a:t>
            </a:r>
            <a:r>
              <a:rPr lang="en-US" sz="2100" dirty="0" smtClean="0">
                <a:solidFill>
                  <a:srgbClr val="FF0000"/>
                </a:solidFill>
                <a:latin typeface="Times New Roman" panose="02020603050405020304" pitchFamily="18" charset="0"/>
                <a:cs typeface="Times New Roman" panose="02020603050405020304" pitchFamily="18" charset="0"/>
              </a:rPr>
              <a:t>protection </a:t>
            </a:r>
            <a:r>
              <a:rPr lang="en-US" sz="2100" dirty="0" smtClean="0">
                <a:latin typeface="Times New Roman" panose="02020603050405020304" pitchFamily="18" charset="0"/>
                <a:cs typeface="Times New Roman" panose="02020603050405020304" pitchFamily="18" charset="0"/>
              </a:rPr>
              <a:t>conferred appears to be durable (</a:t>
            </a:r>
            <a:r>
              <a:rPr lang="en-US" sz="2100" dirty="0" smtClean="0">
                <a:solidFill>
                  <a:srgbClr val="FF0000"/>
                </a:solidFill>
                <a:latin typeface="Times New Roman" panose="02020603050405020304" pitchFamily="18" charset="0"/>
                <a:cs typeface="Times New Roman" panose="02020603050405020304" pitchFamily="18" charset="0"/>
              </a:rPr>
              <a:t>12 years</a:t>
            </a:r>
            <a:r>
              <a:rPr lang="en-US" sz="2100" dirty="0" smtClean="0">
                <a:latin typeface="Times New Roman" panose="02020603050405020304" pitchFamily="18" charset="0"/>
                <a:cs typeface="Times New Roman" panose="02020603050405020304" pitchFamily="18" charset="0"/>
              </a:rPr>
              <a:t>). During shipment and storage, prior to reconstitution, freeze-dried measles vaccine must be kept at a temperature between 2 and 8°C and must be protected from light. </a:t>
            </a:r>
          </a:p>
          <a:p>
            <a:pPr marL="0" indent="0">
              <a:lnSpc>
                <a:spcPct val="100000"/>
              </a:lnSpc>
              <a:buNone/>
            </a:pPr>
            <a:r>
              <a:rPr lang="en-US" sz="2100" b="1" dirty="0" smtClean="0">
                <a:solidFill>
                  <a:srgbClr val="FF0000"/>
                </a:solidFill>
                <a:latin typeface="Times New Roman" panose="02020603050405020304" pitchFamily="18" charset="0"/>
                <a:cs typeface="Times New Roman" panose="02020603050405020304" pitchFamily="18" charset="0"/>
              </a:rPr>
              <a:t>PASSIVE IMMUNIZATION</a:t>
            </a:r>
          </a:p>
          <a:p>
            <a:pPr>
              <a:lnSpc>
                <a:spcPct val="100000"/>
              </a:lnSpc>
            </a:pPr>
            <a:r>
              <a:rPr lang="en-US" sz="2100" dirty="0" smtClean="0">
                <a:latin typeface="Times New Roman" panose="02020603050405020304" pitchFamily="18" charset="0"/>
                <a:cs typeface="Times New Roman" panose="02020603050405020304" pitchFamily="18" charset="0"/>
              </a:rPr>
              <a:t>Measles infection may be </a:t>
            </a:r>
            <a:r>
              <a:rPr lang="en-US" sz="2100" dirty="0" smtClean="0">
                <a:solidFill>
                  <a:srgbClr val="FF0000"/>
                </a:solidFill>
                <a:latin typeface="Times New Roman" panose="02020603050405020304" pitchFamily="18" charset="0"/>
                <a:cs typeface="Times New Roman" panose="02020603050405020304" pitchFamily="18" charset="0"/>
              </a:rPr>
              <a:t>prevented or modified </a:t>
            </a:r>
            <a:r>
              <a:rPr lang="en-US" sz="2100" dirty="0" smtClean="0">
                <a:latin typeface="Times New Roman" panose="02020603050405020304" pitchFamily="18" charset="0"/>
                <a:cs typeface="Times New Roman" panose="02020603050405020304" pitchFamily="18" charset="0"/>
              </a:rPr>
              <a:t>by artificial passive immunization using </a:t>
            </a:r>
            <a:r>
              <a:rPr lang="en-US" sz="2100" dirty="0" smtClean="0">
                <a:solidFill>
                  <a:srgbClr val="FF0000"/>
                </a:solidFill>
                <a:latin typeface="Times New Roman" panose="02020603050405020304" pitchFamily="18" charset="0"/>
                <a:cs typeface="Times New Roman" panose="02020603050405020304" pitchFamily="18" charset="0"/>
              </a:rPr>
              <a:t>immune gamma globulin</a:t>
            </a:r>
            <a:r>
              <a:rPr lang="en-US" sz="2100" dirty="0" smtClean="0">
                <a:latin typeface="Times New Roman" panose="02020603050405020304" pitchFamily="18" charset="0"/>
                <a:cs typeface="Times New Roman" panose="02020603050405020304" pitchFamily="18" charset="0"/>
              </a:rPr>
              <a:t>. If the gamma globulin (0.25 ml/kg) is given early, </a:t>
            </a:r>
            <a:r>
              <a:rPr lang="en-US" sz="2100" dirty="0" smtClean="0">
                <a:solidFill>
                  <a:srgbClr val="FF0000"/>
                </a:solidFill>
                <a:latin typeface="Times New Roman" panose="02020603050405020304" pitchFamily="18" charset="0"/>
                <a:cs typeface="Times New Roman" panose="02020603050405020304" pitchFamily="18" charset="0"/>
              </a:rPr>
              <a:t>within 3 days of exposure</a:t>
            </a:r>
            <a:r>
              <a:rPr lang="en-US" sz="2100" dirty="0" smtClean="0">
                <a:latin typeface="Times New Roman" panose="02020603050405020304" pitchFamily="18" charset="0"/>
                <a:cs typeface="Times New Roman" panose="02020603050405020304" pitchFamily="18" charset="0"/>
              </a:rPr>
              <a:t>, the infection will be prevented; if a smaller dose (0.05 ml/kg) is given 4–6 days after exposure, the infection may be modified, the child presenting with a mild infection which confers lasting immunity. Since passive immunity by itself gives only </a:t>
            </a:r>
            <a:r>
              <a:rPr lang="en-US" sz="2100" dirty="0" smtClean="0">
                <a:solidFill>
                  <a:srgbClr val="FF0000"/>
                </a:solidFill>
                <a:latin typeface="Times New Roman" panose="02020603050405020304" pitchFamily="18" charset="0"/>
                <a:cs typeface="Times New Roman" panose="02020603050405020304" pitchFamily="18" charset="0"/>
              </a:rPr>
              <a:t>transient protection</a:t>
            </a:r>
            <a:r>
              <a:rPr lang="en-US" sz="2100" dirty="0" smtClean="0">
                <a:latin typeface="Times New Roman" panose="02020603050405020304" pitchFamily="18" charset="0"/>
                <a:cs typeface="Times New Roman" panose="02020603050405020304" pitchFamily="18" charset="0"/>
              </a:rPr>
              <a:t>, it is more desirable to achieve a modified attack rather than complete suppression of the infection unless the presence of some other serious condition in the child absolutely contraindicates even a mild attack</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004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92" y="0"/>
            <a:ext cx="11822723" cy="6579821"/>
          </a:xfrm>
        </p:spPr>
        <p:txBody>
          <a:bodyPr>
            <a:noAutofit/>
          </a:bodyPr>
          <a:lstStyle/>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Rubella or German measles </a:t>
            </a:r>
            <a:endParaRPr lang="en-US" sz="2000" b="1" dirty="0" smtClean="0">
              <a:solidFill>
                <a:srgbClr val="0070C0"/>
              </a:solidFill>
              <a:latin typeface="Times New Roman" panose="02020603050405020304" pitchFamily="18" charset="0"/>
              <a:cs typeface="Times New Roman" panose="02020603050405020304" pitchFamily="18" charset="0"/>
            </a:endParaRPr>
          </a:p>
          <a:p>
            <a:pPr>
              <a:lnSpc>
                <a:spcPct val="100000"/>
              </a:lnSpc>
            </a:pP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an </a:t>
            </a:r>
            <a:r>
              <a:rPr lang="en-US" sz="2000" dirty="0">
                <a:solidFill>
                  <a:srgbClr val="FF0000"/>
                </a:solidFill>
                <a:latin typeface="Times New Roman" panose="02020603050405020304" pitchFamily="18" charset="0"/>
                <a:cs typeface="Times New Roman" panose="02020603050405020304" pitchFamily="18" charset="0"/>
              </a:rPr>
              <a:t>acute</a:t>
            </a:r>
            <a:r>
              <a:rPr lang="en-US" sz="2000" dirty="0">
                <a:latin typeface="Times New Roman" panose="02020603050405020304" pitchFamily="18" charset="0"/>
                <a:cs typeface="Times New Roman" panose="02020603050405020304" pitchFamily="18" charset="0"/>
              </a:rPr>
              <a:t> viral </a:t>
            </a:r>
            <a:r>
              <a:rPr lang="en-US" sz="2000" dirty="0" smtClean="0">
                <a:latin typeface="Times New Roman" panose="02020603050405020304" pitchFamily="18" charset="0"/>
                <a:cs typeface="Times New Roman" panose="02020603050405020304" pitchFamily="18" charset="0"/>
              </a:rPr>
              <a:t>infection which </a:t>
            </a:r>
            <a:r>
              <a:rPr lang="en-US" sz="2000" dirty="0">
                <a:latin typeface="Times New Roman" panose="02020603050405020304" pitchFamily="18" charset="0"/>
                <a:cs typeface="Times New Roman" panose="02020603050405020304" pitchFamily="18" charset="0"/>
              </a:rPr>
              <a:t>presents with </a:t>
            </a:r>
            <a:r>
              <a:rPr lang="en-US" sz="2000" dirty="0">
                <a:solidFill>
                  <a:srgbClr val="FF0000"/>
                </a:solidFill>
                <a:latin typeface="Times New Roman" panose="02020603050405020304" pitchFamily="18" charset="0"/>
                <a:cs typeface="Times New Roman" panose="02020603050405020304" pitchFamily="18" charset="0"/>
              </a:rPr>
              <a:t>fever, mild upper </a:t>
            </a:r>
            <a:r>
              <a:rPr lang="en-US" sz="2000" dirty="0" smtClean="0">
                <a:solidFill>
                  <a:srgbClr val="FF0000"/>
                </a:solidFill>
                <a:latin typeface="Times New Roman" panose="02020603050405020304" pitchFamily="18" charset="0"/>
                <a:cs typeface="Times New Roman" panose="02020603050405020304" pitchFamily="18" charset="0"/>
              </a:rPr>
              <a:t>respiratory symptoms</a:t>
            </a:r>
            <a:r>
              <a:rPr lang="en-US" sz="2000" dirty="0">
                <a:latin typeface="Times New Roman" panose="02020603050405020304" pitchFamily="18" charset="0"/>
                <a:cs typeface="Times New Roman" panose="02020603050405020304" pitchFamily="18" charset="0"/>
              </a:rPr>
              <a:t>, a morbiliform or </a:t>
            </a:r>
            <a:r>
              <a:rPr lang="en-US" sz="2000" dirty="0" smtClean="0">
                <a:latin typeface="Times New Roman" panose="02020603050405020304" pitchFamily="18" charset="0"/>
                <a:cs typeface="Times New Roman" panose="02020603050405020304" pitchFamily="18" charset="0"/>
              </a:rPr>
              <a:t>scarlatiniform </a:t>
            </a:r>
            <a:r>
              <a:rPr lang="en-US" sz="2000" dirty="0" smtClean="0">
                <a:solidFill>
                  <a:srgbClr val="FF0000"/>
                </a:solidFill>
                <a:latin typeface="Times New Roman" panose="02020603050405020304" pitchFamily="18" charset="0"/>
                <a:cs typeface="Times New Roman" panose="02020603050405020304" pitchFamily="18" charset="0"/>
              </a:rPr>
              <a:t>rash </a:t>
            </a:r>
            <a:r>
              <a:rPr lang="en-US" sz="2000" dirty="0">
                <a:solidFill>
                  <a:srgbClr val="FF0000"/>
                </a:solidFill>
                <a:latin typeface="Times New Roman" panose="02020603050405020304" pitchFamily="18" charset="0"/>
                <a:cs typeface="Times New Roman" panose="02020603050405020304" pitchFamily="18" charset="0"/>
              </a:rPr>
              <a:t>and lymphadenopathy </a:t>
            </a:r>
            <a:r>
              <a:rPr lang="en-US" sz="2000" dirty="0">
                <a:latin typeface="Times New Roman" panose="02020603050405020304" pitchFamily="18" charset="0"/>
                <a:cs typeface="Times New Roman" panose="02020603050405020304" pitchFamily="18" charset="0"/>
              </a:rPr>
              <a:t>usually </a:t>
            </a:r>
            <a:r>
              <a:rPr lang="en-US" sz="2000" dirty="0" smtClean="0">
                <a:latin typeface="Times New Roman" panose="02020603050405020304" pitchFamily="18" charset="0"/>
                <a:cs typeface="Times New Roman" panose="02020603050405020304" pitchFamily="18" charset="0"/>
              </a:rPr>
              <a:t>affecting postauricular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postcervical</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suboccipital</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lymph nodes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illness is almost </a:t>
            </a:r>
            <a:r>
              <a:rPr lang="en-US" sz="2000" dirty="0">
                <a:solidFill>
                  <a:srgbClr val="FF0000"/>
                </a:solidFill>
                <a:latin typeface="Times New Roman" panose="02020603050405020304" pitchFamily="18" charset="0"/>
                <a:cs typeface="Times New Roman" panose="02020603050405020304" pitchFamily="18" charset="0"/>
              </a:rPr>
              <a:t>always mild</a:t>
            </a:r>
            <a:r>
              <a:rPr lang="en-US" sz="2000" dirty="0">
                <a:latin typeface="Times New Roman" panose="02020603050405020304" pitchFamily="18" charset="0"/>
                <a:cs typeface="Times New Roman" panose="02020603050405020304" pitchFamily="18" charset="0"/>
              </a:rPr>
              <a:t>, but </a:t>
            </a:r>
            <a:r>
              <a:rPr lang="en-US" sz="2000" dirty="0" smtClean="0">
                <a:latin typeface="Times New Roman" panose="02020603050405020304" pitchFamily="18" charset="0"/>
                <a:cs typeface="Times New Roman" panose="02020603050405020304" pitchFamily="18" charset="0"/>
              </a:rPr>
              <a:t>infection with </a:t>
            </a:r>
            <a:r>
              <a:rPr lang="en-US" sz="2000" dirty="0">
                <a:latin typeface="Times New Roman" panose="02020603050405020304" pitchFamily="18" charset="0"/>
                <a:cs typeface="Times New Roman" panose="02020603050405020304" pitchFamily="18" charset="0"/>
              </a:rPr>
              <a:t>rubella during the </a:t>
            </a:r>
            <a:r>
              <a:rPr lang="en-US" sz="2000" dirty="0">
                <a:solidFill>
                  <a:srgbClr val="FF0000"/>
                </a:solidFill>
                <a:latin typeface="Times New Roman" panose="02020603050405020304" pitchFamily="18" charset="0"/>
                <a:cs typeface="Times New Roman" panose="02020603050405020304" pitchFamily="18" charset="0"/>
              </a:rPr>
              <a:t>first trimester of </a:t>
            </a:r>
            <a:r>
              <a:rPr lang="en-US" sz="2000" dirty="0" smtClean="0">
                <a:solidFill>
                  <a:srgbClr val="FF0000"/>
                </a:solidFill>
                <a:latin typeface="Times New Roman" panose="02020603050405020304" pitchFamily="18" charset="0"/>
                <a:cs typeface="Times New Roman" panose="02020603050405020304" pitchFamily="18" charset="0"/>
              </a:rPr>
              <a:t>pregnancy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associated with a </a:t>
            </a:r>
            <a:r>
              <a:rPr lang="en-US" sz="2000" dirty="0">
                <a:solidFill>
                  <a:srgbClr val="FF0000"/>
                </a:solidFill>
                <a:latin typeface="Times New Roman" panose="02020603050405020304" pitchFamily="18" charset="0"/>
                <a:cs typeface="Times New Roman" panose="02020603050405020304" pitchFamily="18" charset="0"/>
              </a:rPr>
              <a:t>high risk </a:t>
            </a:r>
            <a:r>
              <a:rPr lang="en-US" sz="2000" dirty="0">
                <a:latin typeface="Times New Roman" panose="02020603050405020304" pitchFamily="18" charset="0"/>
                <a:cs typeface="Times New Roman" panose="02020603050405020304" pitchFamily="18" charset="0"/>
              </a:rPr>
              <a:t>(up to 20%) </a:t>
            </a:r>
            <a:r>
              <a:rPr lang="en-US" sz="2000" dirty="0" smtClean="0">
                <a:latin typeface="Times New Roman" panose="02020603050405020304" pitchFamily="18" charset="0"/>
                <a:cs typeface="Times New Roman" panose="02020603050405020304" pitchFamily="18" charset="0"/>
              </a:rPr>
              <a:t>of </a:t>
            </a:r>
            <a:r>
              <a:rPr lang="en-US" sz="2000" dirty="0" smtClean="0">
                <a:solidFill>
                  <a:srgbClr val="FF0000"/>
                </a:solidFill>
                <a:latin typeface="Times New Roman" panose="02020603050405020304" pitchFamily="18" charset="0"/>
                <a:cs typeface="Times New Roman" panose="02020603050405020304" pitchFamily="18" charset="0"/>
              </a:rPr>
              <a:t>congenital </a:t>
            </a:r>
            <a:r>
              <a:rPr lang="en-US" sz="2000" dirty="0">
                <a:solidFill>
                  <a:srgbClr val="FF0000"/>
                </a:solidFill>
                <a:latin typeface="Times New Roman" panose="02020603050405020304" pitchFamily="18" charset="0"/>
                <a:cs typeface="Times New Roman" panose="02020603050405020304" pitchFamily="18" charset="0"/>
              </a:rPr>
              <a:t>abnormalities in the baby</a:t>
            </a:r>
            <a:r>
              <a:rPr lang="en-US" sz="2000" dirty="0">
                <a:latin typeface="Times New Roman" panose="02020603050405020304" pitchFamily="18" charset="0"/>
                <a:cs typeface="Times New Roman" panose="02020603050405020304" pitchFamily="18" charset="0"/>
              </a:rPr>
              <a:t>.</a:t>
            </a:r>
          </a:p>
          <a:p>
            <a:pPr>
              <a:lnSpc>
                <a:spcPct val="100000"/>
              </a:lnSpc>
            </a:pP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incubation</a:t>
            </a:r>
            <a:r>
              <a:rPr lang="en-US" sz="2000" dirty="0">
                <a:latin typeface="Times New Roman" panose="02020603050405020304" pitchFamily="18" charset="0"/>
                <a:cs typeface="Times New Roman" panose="02020603050405020304" pitchFamily="18" charset="0"/>
              </a:rPr>
              <a:t> period is </a:t>
            </a:r>
            <a:r>
              <a:rPr lang="en-US" sz="2000" dirty="0">
                <a:solidFill>
                  <a:srgbClr val="FF0000"/>
                </a:solidFill>
                <a:latin typeface="Times New Roman" panose="02020603050405020304" pitchFamily="18" charset="0"/>
                <a:cs typeface="Times New Roman" panose="02020603050405020304" pitchFamily="18" charset="0"/>
              </a:rPr>
              <a:t>2–3 weeks</a:t>
            </a:r>
            <a:r>
              <a:rPr lang="en-US" sz="2000" dirty="0">
                <a:latin typeface="Times New Roman" panose="02020603050405020304" pitchFamily="18" charset="0"/>
                <a:cs typeface="Times New Roman" panose="02020603050405020304" pitchFamily="18" charset="0"/>
              </a:rPr>
              <a:t>. The </a:t>
            </a:r>
            <a:r>
              <a:rPr lang="en-US" sz="2000" dirty="0" err="1" smtClean="0">
                <a:solidFill>
                  <a:srgbClr val="FF0000"/>
                </a:solidFill>
                <a:latin typeface="Times New Roman" panose="02020603050405020304" pitchFamily="18" charset="0"/>
                <a:cs typeface="Times New Roman" panose="02020603050405020304" pitchFamily="18" charset="0"/>
              </a:rPr>
              <a:t>aetiological</a:t>
            </a:r>
            <a:r>
              <a:rPr lang="en-US" sz="2000" dirty="0" smtClean="0">
                <a:solidFill>
                  <a:srgbClr val="FF0000"/>
                </a:solidFill>
                <a:latin typeface="Times New Roman" panose="02020603050405020304" pitchFamily="18" charset="0"/>
                <a:cs typeface="Times New Roman" panose="02020603050405020304" pitchFamily="18" charset="0"/>
              </a:rPr>
              <a:t> agent </a:t>
            </a:r>
            <a:r>
              <a:rPr lang="en-US" sz="2000" dirty="0">
                <a:latin typeface="Times New Roman" panose="02020603050405020304" pitchFamily="18" charset="0"/>
                <a:cs typeface="Times New Roman" panose="02020603050405020304" pitchFamily="18" charset="0"/>
              </a:rPr>
              <a:t>is the </a:t>
            </a:r>
            <a:r>
              <a:rPr lang="en-US" sz="2000" dirty="0">
                <a:solidFill>
                  <a:srgbClr val="FF0000"/>
                </a:solidFill>
                <a:latin typeface="Times New Roman" panose="02020603050405020304" pitchFamily="18" charset="0"/>
                <a:cs typeface="Times New Roman" panose="02020603050405020304" pitchFamily="18" charset="0"/>
              </a:rPr>
              <a:t>rubella virus</a:t>
            </a:r>
            <a:r>
              <a:rPr lang="en-US" sz="2000" dirty="0" smtClean="0">
                <a:latin typeface="Times New Roman" panose="02020603050405020304" pitchFamily="18" charset="0"/>
                <a:cs typeface="Times New Roman" panose="02020603050405020304" pitchFamily="18" charset="0"/>
              </a:rPr>
              <a:t>.</a:t>
            </a:r>
          </a:p>
          <a:p>
            <a:pPr marL="0" indent="0">
              <a:lnSpc>
                <a:spcPct val="100000"/>
              </a:lnSpc>
              <a:buNone/>
            </a:pPr>
            <a:r>
              <a:rPr lang="en-US" sz="2000" b="1" dirty="0">
                <a:solidFill>
                  <a:srgbClr val="0070C0"/>
                </a:solidFill>
                <a:latin typeface="Times New Roman" panose="02020603050405020304" pitchFamily="18" charset="0"/>
                <a:cs typeface="Times New Roman" panose="02020603050405020304" pitchFamily="18" charset="0"/>
              </a:rPr>
              <a:t>Epidemiology</a:t>
            </a:r>
          </a:p>
          <a:p>
            <a:pPr>
              <a:lnSpc>
                <a:spcPct val="100000"/>
              </a:lnSpc>
            </a:pPr>
            <a:r>
              <a:rPr lang="en-US" sz="2000" dirty="0">
                <a:latin typeface="Times New Roman" panose="02020603050405020304" pitchFamily="18" charset="0"/>
                <a:cs typeface="Times New Roman" panose="02020603050405020304" pitchFamily="18" charset="0"/>
              </a:rPr>
              <a:t>Rubella has a </a:t>
            </a:r>
            <a:r>
              <a:rPr lang="en-US" sz="2000" dirty="0">
                <a:solidFill>
                  <a:srgbClr val="FF0000"/>
                </a:solidFill>
                <a:latin typeface="Times New Roman" panose="02020603050405020304" pitchFamily="18" charset="0"/>
                <a:cs typeface="Times New Roman" panose="02020603050405020304" pitchFamily="18" charset="0"/>
              </a:rPr>
              <a:t>worldwide distribution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Humans </a:t>
            </a:r>
            <a:r>
              <a:rPr lang="en-US" sz="2000" dirty="0" smtClean="0">
                <a:solidFill>
                  <a:srgbClr val="FF0000"/>
                </a:solidFill>
                <a:latin typeface="Times New Roman" panose="02020603050405020304" pitchFamily="18" charset="0"/>
                <a:cs typeface="Times New Roman" panose="02020603050405020304" pitchFamily="18" charset="0"/>
              </a:rPr>
              <a:t>are the </a:t>
            </a:r>
            <a:r>
              <a:rPr lang="en-US" sz="2000" dirty="0">
                <a:solidFill>
                  <a:srgbClr val="FF0000"/>
                </a:solidFill>
                <a:latin typeface="Times New Roman" panose="02020603050405020304" pitchFamily="18" charset="0"/>
                <a:cs typeface="Times New Roman" panose="02020603050405020304" pitchFamily="18" charset="0"/>
              </a:rPr>
              <a:t>reservoir </a:t>
            </a:r>
            <a:r>
              <a:rPr lang="en-US" sz="2000" dirty="0">
                <a:latin typeface="Times New Roman" panose="02020603050405020304" pitchFamily="18" charset="0"/>
                <a:cs typeface="Times New Roman" panose="02020603050405020304" pitchFamily="18" charset="0"/>
              </a:rPr>
              <a:t>of infection which is </a:t>
            </a:r>
            <a:r>
              <a:rPr lang="en-US" sz="2000" dirty="0">
                <a:solidFill>
                  <a:srgbClr val="FF0000"/>
                </a:solidFill>
                <a:latin typeface="Times New Roman" panose="02020603050405020304" pitchFamily="18" charset="0"/>
                <a:cs typeface="Times New Roman" panose="02020603050405020304" pitchFamily="18" charset="0"/>
              </a:rPr>
              <a:t>spread</a:t>
            </a:r>
            <a:r>
              <a:rPr lang="en-US" sz="2000" dirty="0">
                <a:latin typeface="Times New Roman" panose="02020603050405020304" pitchFamily="18" charset="0"/>
                <a:cs typeface="Times New Roman" panose="02020603050405020304" pitchFamily="18" charset="0"/>
              </a:rPr>
              <a:t> from </a:t>
            </a:r>
            <a:r>
              <a:rPr lang="en-US" sz="2000" dirty="0" smtClean="0">
                <a:latin typeface="Times New Roman" panose="02020603050405020304" pitchFamily="18" charset="0"/>
                <a:cs typeface="Times New Roman" panose="02020603050405020304" pitchFamily="18" charset="0"/>
              </a:rPr>
              <a:t>person to </a:t>
            </a:r>
            <a:r>
              <a:rPr lang="en-US" sz="2000" dirty="0">
                <a:latin typeface="Times New Roman" panose="02020603050405020304" pitchFamily="18" charset="0"/>
                <a:cs typeface="Times New Roman" panose="02020603050405020304" pitchFamily="18" charset="0"/>
              </a:rPr>
              <a:t>person by </a:t>
            </a:r>
            <a:r>
              <a:rPr lang="en-US" sz="2000" dirty="0">
                <a:solidFill>
                  <a:srgbClr val="FF0000"/>
                </a:solidFill>
                <a:latin typeface="Times New Roman" panose="02020603050405020304" pitchFamily="18" charset="0"/>
                <a:cs typeface="Times New Roman" panose="02020603050405020304" pitchFamily="18" charset="0"/>
              </a:rPr>
              <a:t>droplets or by contact</a:t>
            </a:r>
            <a:r>
              <a:rPr lang="en-US" sz="2000" dirty="0">
                <a:latin typeface="Times New Roman" panose="02020603050405020304" pitchFamily="18" charset="0"/>
                <a:cs typeface="Times New Roman" panose="02020603050405020304" pitchFamily="18" charset="0"/>
              </a:rPr>
              <a:t>, direct </a:t>
            </a:r>
            <a:r>
              <a:rPr lang="en-US" sz="2000" dirty="0" smtClean="0">
                <a:latin typeface="Times New Roman" panose="02020603050405020304" pitchFamily="18" charset="0"/>
                <a:cs typeface="Times New Roman" panose="02020603050405020304" pitchFamily="18" charset="0"/>
              </a:rPr>
              <a:t>or through </a:t>
            </a:r>
            <a:r>
              <a:rPr lang="en-US" sz="2000" dirty="0">
                <a:latin typeface="Times New Roman" panose="02020603050405020304" pitchFamily="18" charset="0"/>
                <a:cs typeface="Times New Roman" panose="02020603050405020304" pitchFamily="18" charset="0"/>
              </a:rPr>
              <a:t>contamination of fomites. </a:t>
            </a:r>
            <a:r>
              <a:rPr lang="en-US" sz="2000" dirty="0">
                <a:solidFill>
                  <a:srgbClr val="FF0000"/>
                </a:solidFill>
                <a:latin typeface="Times New Roman" panose="02020603050405020304" pitchFamily="18" charset="0"/>
                <a:cs typeface="Times New Roman" panose="02020603050405020304" pitchFamily="18" charset="0"/>
              </a:rPr>
              <a:t>Infection </a:t>
            </a:r>
            <a:r>
              <a:rPr lang="en-US" sz="2000" dirty="0" smtClean="0">
                <a:solidFill>
                  <a:srgbClr val="FF0000"/>
                </a:solidFill>
                <a:latin typeface="Times New Roman" panose="02020603050405020304" pitchFamily="18" charset="0"/>
                <a:cs typeface="Times New Roman" panose="02020603050405020304" pitchFamily="18" charset="0"/>
              </a:rPr>
              <a:t>results in </a:t>
            </a:r>
            <a:r>
              <a:rPr lang="en-US" sz="2000" dirty="0">
                <a:solidFill>
                  <a:srgbClr val="FF0000"/>
                </a:solidFill>
                <a:latin typeface="Times New Roman" panose="02020603050405020304" pitchFamily="18" charset="0"/>
                <a:cs typeface="Times New Roman" panose="02020603050405020304" pitchFamily="18" charset="0"/>
              </a:rPr>
              <a:t>lifelong immunity</a:t>
            </a:r>
            <a:r>
              <a:rPr lang="en-US" sz="2000" dirty="0" smtClean="0">
                <a:solidFill>
                  <a:srgbClr val="FF0000"/>
                </a:solidFill>
                <a:latin typeface="Times New Roman" panose="02020603050405020304" pitchFamily="18" charset="0"/>
                <a:cs typeface="Times New Roman" panose="02020603050405020304" pitchFamily="18" charset="0"/>
              </a:rPr>
              <a:t>.</a:t>
            </a:r>
          </a:p>
          <a:p>
            <a:pPr>
              <a:lnSpc>
                <a:spcPct val="10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Infection during early </a:t>
            </a:r>
            <a:r>
              <a:rPr lang="en-US" sz="2000" dirty="0" smtClean="0">
                <a:solidFill>
                  <a:srgbClr val="FF0000"/>
                </a:solidFill>
                <a:latin typeface="Times New Roman" panose="02020603050405020304" pitchFamily="18" charset="0"/>
                <a:cs typeface="Times New Roman" panose="02020603050405020304" pitchFamily="18" charset="0"/>
              </a:rPr>
              <a:t>pregnancy</a:t>
            </a:r>
            <a:r>
              <a:rPr lang="en-US" sz="2000" dirty="0" smtClean="0">
                <a:latin typeface="Times New Roman" panose="02020603050405020304" pitchFamily="18" charset="0"/>
                <a:cs typeface="Times New Roman" panose="02020603050405020304" pitchFamily="18" charset="0"/>
              </a:rPr>
              <a:t> may </a:t>
            </a:r>
            <a:r>
              <a:rPr lang="en-US" sz="2000" dirty="0">
                <a:latin typeface="Times New Roman" panose="02020603050405020304" pitchFamily="18" charset="0"/>
                <a:cs typeface="Times New Roman" panose="02020603050405020304" pitchFamily="18" charset="0"/>
              </a:rPr>
              <a:t>cause such abnormalities as </a:t>
            </a:r>
            <a:r>
              <a:rPr lang="en-US" sz="2000" dirty="0">
                <a:solidFill>
                  <a:srgbClr val="FF0000"/>
                </a:solidFill>
                <a:latin typeface="Times New Roman" panose="02020603050405020304" pitchFamily="18" charset="0"/>
                <a:cs typeface="Times New Roman" panose="02020603050405020304" pitchFamily="18" charset="0"/>
              </a:rPr>
              <a:t>cataract, </a:t>
            </a:r>
            <a:r>
              <a:rPr lang="en-US" sz="2000" dirty="0" smtClean="0">
                <a:solidFill>
                  <a:srgbClr val="FF0000"/>
                </a:solidFill>
                <a:latin typeface="Times New Roman" panose="02020603050405020304" pitchFamily="18" charset="0"/>
                <a:cs typeface="Times New Roman" panose="02020603050405020304" pitchFamily="18" charset="0"/>
              </a:rPr>
              <a:t>deaf </a:t>
            </a:r>
            <a:r>
              <a:rPr lang="en-US" sz="2000" dirty="0" err="1" smtClean="0">
                <a:solidFill>
                  <a:srgbClr val="FF0000"/>
                </a:solidFill>
                <a:latin typeface="Times New Roman" panose="02020603050405020304" pitchFamily="18" charset="0"/>
                <a:cs typeface="Times New Roman" panose="02020603050405020304" pitchFamily="18" charset="0"/>
              </a:rPr>
              <a:t>mutism</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and congenital heart disease in the baby</a:t>
            </a:r>
            <a:r>
              <a:rPr lang="en-US" sz="2000" dirty="0" smtClean="0">
                <a:solidFill>
                  <a:srgbClr val="FF0000"/>
                </a:solidFill>
                <a:latin typeface="Times New Roman" panose="02020603050405020304" pitchFamily="18" charset="0"/>
                <a:cs typeface="Times New Roman" panose="02020603050405020304" pitchFamily="18" charset="0"/>
              </a:rPr>
              <a:t>.</a:t>
            </a:r>
          </a:p>
          <a:p>
            <a:pPr marL="0" indent="0">
              <a:lnSpc>
                <a:spcPct val="100000"/>
              </a:lnSpc>
              <a:buNone/>
            </a:pPr>
            <a:r>
              <a:rPr lang="en-US" sz="2000" b="1" dirty="0" smtClean="0">
                <a:solidFill>
                  <a:srgbClr val="0070C0"/>
                </a:solidFill>
                <a:latin typeface="Times New Roman" panose="02020603050405020304" pitchFamily="18" charset="0"/>
                <a:cs typeface="Times New Roman" panose="02020603050405020304" pitchFamily="18" charset="0"/>
              </a:rPr>
              <a:t>Control</a:t>
            </a:r>
          </a:p>
          <a:p>
            <a:pPr>
              <a:lnSpc>
                <a:spcPct val="100000"/>
              </a:lnSpc>
            </a:pPr>
            <a:r>
              <a:rPr lang="en-US" sz="2000" dirty="0" smtClean="0">
                <a:latin typeface="Times New Roman" panose="02020603050405020304" pitchFamily="18" charset="0"/>
                <a:cs typeface="Times New Roman" panose="02020603050405020304" pitchFamily="18" charset="0"/>
              </a:rPr>
              <a:t>The main interest is to </a:t>
            </a:r>
            <a:r>
              <a:rPr lang="en-US" sz="2000" dirty="0" smtClean="0">
                <a:solidFill>
                  <a:srgbClr val="FF0000"/>
                </a:solidFill>
                <a:latin typeface="Times New Roman" panose="02020603050405020304" pitchFamily="18" charset="0"/>
                <a:cs typeface="Times New Roman" panose="02020603050405020304" pitchFamily="18" charset="0"/>
              </a:rPr>
              <a:t>prevent the infection of women </a:t>
            </a:r>
            <a:r>
              <a:rPr lang="en-US" sz="2000" dirty="0" smtClean="0">
                <a:latin typeface="Times New Roman" panose="02020603050405020304" pitchFamily="18" charset="0"/>
                <a:cs typeface="Times New Roman" panose="02020603050405020304" pitchFamily="18" charset="0"/>
              </a:rPr>
              <a:t>who are in the early stages of pregnancy, and thus avoid the risk of rubella-induced </a:t>
            </a:r>
            <a:r>
              <a:rPr lang="en-US" sz="2000" dirty="0" err="1" smtClean="0">
                <a:latin typeface="Times New Roman" panose="02020603050405020304" pitchFamily="18" charset="0"/>
                <a:cs typeface="Times New Roman" panose="02020603050405020304" pitchFamily="18" charset="0"/>
              </a:rPr>
              <a:t>foetal</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injury. One practical approach is the deliberate </a:t>
            </a:r>
            <a:r>
              <a:rPr lang="en-US" sz="2000" dirty="0" smtClean="0">
                <a:solidFill>
                  <a:srgbClr val="FF0000"/>
                </a:solidFill>
                <a:latin typeface="Times New Roman" panose="02020603050405020304" pitchFamily="18" charset="0"/>
                <a:cs typeface="Times New Roman" panose="02020603050405020304" pitchFamily="18" charset="0"/>
              </a:rPr>
              <a:t>exposure </a:t>
            </a:r>
            <a:r>
              <a:rPr lang="en-US" sz="2000" dirty="0" smtClean="0">
                <a:latin typeface="Times New Roman" panose="02020603050405020304" pitchFamily="18" charset="0"/>
                <a:cs typeface="Times New Roman" panose="02020603050405020304" pitchFamily="18" charset="0"/>
              </a:rPr>
              <a:t>of </a:t>
            </a:r>
            <a:r>
              <a:rPr lang="en-US" sz="2000" dirty="0" err="1" smtClean="0">
                <a:latin typeface="Times New Roman" panose="02020603050405020304" pitchFamily="18" charset="0"/>
                <a:cs typeface="Times New Roman" panose="02020603050405020304" pitchFamily="18" charset="0"/>
              </a:rPr>
              <a:t>prepubertal</a:t>
            </a:r>
            <a:r>
              <a:rPr lang="en-US" sz="2000" dirty="0" smtClean="0">
                <a:latin typeface="Times New Roman" panose="02020603050405020304" pitchFamily="18" charset="0"/>
                <a:cs typeface="Times New Roman" panose="02020603050405020304" pitchFamily="18" charset="0"/>
              </a:rPr>
              <a:t> girls to </a:t>
            </a:r>
            <a:r>
              <a:rPr lang="en-US" sz="2000" dirty="0" smtClean="0">
                <a:solidFill>
                  <a:srgbClr val="FF0000"/>
                </a:solidFill>
                <a:latin typeface="Times New Roman" panose="02020603050405020304" pitchFamily="18" charset="0"/>
                <a:cs typeface="Times New Roman" panose="02020603050405020304" pitchFamily="18" charset="0"/>
              </a:rPr>
              <a:t>infection</a:t>
            </a:r>
            <a:r>
              <a:rPr lang="en-US" sz="2000" dirty="0" smtClean="0">
                <a:latin typeface="Times New Roman" panose="02020603050405020304" pitchFamily="18" charset="0"/>
                <a:cs typeface="Times New Roman" panose="02020603050405020304" pitchFamily="18" charset="0"/>
              </a:rPr>
              <a:t> with rubella or </a:t>
            </a:r>
            <a:r>
              <a:rPr lang="en-US" sz="2000" dirty="0" smtClean="0">
                <a:solidFill>
                  <a:srgbClr val="FF0000"/>
                </a:solidFill>
                <a:latin typeface="Times New Roman" panose="02020603050405020304" pitchFamily="18" charset="0"/>
                <a:cs typeface="Times New Roman" panose="02020603050405020304" pitchFamily="18" charset="0"/>
              </a:rPr>
              <a:t>vaccinating</a:t>
            </a:r>
            <a:r>
              <a:rPr lang="en-US" sz="2000" dirty="0" smtClean="0">
                <a:latin typeface="Times New Roman" panose="02020603050405020304" pitchFamily="18" charset="0"/>
                <a:cs typeface="Times New Roman" panose="02020603050405020304" pitchFamily="18" charset="0"/>
              </a:rPr>
              <a:t> them with a single dose of vaccine. Pregnant women should avoid exposure to rubella, especially during the first 4 months of pregnancy; those who have been </a:t>
            </a:r>
            <a:r>
              <a:rPr lang="en-US" sz="2000" dirty="0" smtClean="0">
                <a:solidFill>
                  <a:srgbClr val="FF0000"/>
                </a:solidFill>
                <a:latin typeface="Times New Roman" panose="02020603050405020304" pitchFamily="18" charset="0"/>
                <a:cs typeface="Times New Roman" panose="02020603050405020304" pitchFamily="18" charset="0"/>
              </a:rPr>
              <a:t>in contact </a:t>
            </a:r>
            <a:r>
              <a:rPr lang="en-US" sz="2000" dirty="0" smtClean="0">
                <a:latin typeface="Times New Roman" panose="02020603050405020304" pitchFamily="18" charset="0"/>
                <a:cs typeface="Times New Roman" panose="02020603050405020304" pitchFamily="18" charset="0"/>
              </a:rPr>
              <a:t>with the disease should be protected with </a:t>
            </a:r>
            <a:r>
              <a:rPr lang="en-US" sz="2000" dirty="0" smtClean="0">
                <a:solidFill>
                  <a:srgbClr val="FF0000"/>
                </a:solidFill>
                <a:latin typeface="Times New Roman" panose="02020603050405020304" pitchFamily="18" charset="0"/>
                <a:cs typeface="Times New Roman" panose="02020603050405020304" pitchFamily="18" charset="0"/>
              </a:rPr>
              <a:t>human immunoglobulin</a:t>
            </a:r>
            <a:r>
              <a:rPr lang="en-US" sz="2000" dirty="0" smtClean="0"/>
              <a:t>.</a:t>
            </a:r>
          </a:p>
          <a:p>
            <a:pPr>
              <a:lnSpc>
                <a:spcPct val="10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537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37555</TotalTime>
  <Words>2931</Words>
  <Application>Microsoft Office PowerPoint</Application>
  <PresentationFormat>Widescreen</PresentationFormat>
  <Paragraphs>147</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Infections of the respiratory tract are acquired mainly by the inhalation of pathogenic organisms.</vt:lpstr>
      <vt:lpstr>Infective Agents</vt:lpstr>
      <vt:lpstr>Transmission</vt:lpstr>
      <vt:lpstr>Host</vt:lpstr>
      <vt:lpstr>Control Of Air-borne Infections</vt:lpstr>
      <vt:lpstr>Viral Infections Measles</vt:lpstr>
      <vt:lpstr>PowerPoint Presentation</vt:lpstr>
      <vt:lpstr>PowerPoint Presentation</vt:lpstr>
      <vt:lpstr>PowerPoint Presentation</vt:lpstr>
      <vt:lpstr>PowerPoint Presentation</vt:lpstr>
      <vt:lpstr>PowerPoint Presentation</vt:lpstr>
      <vt:lpstr>PowerPoint Presentation</vt:lpstr>
      <vt:lpstr>Acute Upper Respiratory Tract Infection</vt:lpstr>
      <vt:lpstr>PowerPoint Presentation</vt:lpstr>
      <vt:lpstr>coronavirus</vt:lpstr>
      <vt:lpstr>PowerPoint Presentation</vt:lpstr>
      <vt:lpstr>Control and prevention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suzan</dc:creator>
  <cp:lastModifiedBy>Dr suzan</cp:lastModifiedBy>
  <cp:revision>85</cp:revision>
  <dcterms:created xsi:type="dcterms:W3CDTF">2018-12-23T09:03:46Z</dcterms:created>
  <dcterms:modified xsi:type="dcterms:W3CDTF">2020-03-05T19:58:59Z</dcterms:modified>
</cp:coreProperties>
</file>