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69" r:id="rId12"/>
    <p:sldId id="270" r:id="rId13"/>
    <p:sldId id="267" r:id="rId14"/>
    <p:sldId id="268" r:id="rId15"/>
    <p:sldId id="271" r:id="rId16"/>
    <p:sldId id="272" r:id="rId17"/>
  </p:sldIdLst>
  <p:sldSz cx="12192000" cy="6858000"/>
  <p:notesSz cx="6735763" cy="9799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49A0E-6B40-44F5-9A1F-50D341848FF4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1225550"/>
            <a:ext cx="5878513" cy="3306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16463"/>
            <a:ext cx="5389563" cy="38576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0910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0910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4DEE8-7303-4B26-8C1A-FE6F1ABDF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18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8E07A-DD99-47E9-84B6-D0A80D73BCC5}" type="slidenum">
              <a:rPr lang="ar-IQ" smtClean="0"/>
              <a:t>10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97056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533F-6253-4AE5-8C8D-802A9BA3373F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E6BD-7553-415F-AEE4-5006D99C48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813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533F-6253-4AE5-8C8D-802A9BA3373F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E6BD-7553-415F-AEE4-5006D99C48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533F-6253-4AE5-8C8D-802A9BA3373F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E6BD-7553-415F-AEE4-5006D99C48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103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533F-6253-4AE5-8C8D-802A9BA3373F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E6BD-7553-415F-AEE4-5006D99C48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565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533F-6253-4AE5-8C8D-802A9BA3373F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E6BD-7553-415F-AEE4-5006D99C48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788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533F-6253-4AE5-8C8D-802A9BA3373F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E6BD-7553-415F-AEE4-5006D99C48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08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533F-6253-4AE5-8C8D-802A9BA3373F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E6BD-7553-415F-AEE4-5006D99C48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09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533F-6253-4AE5-8C8D-802A9BA3373F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E6BD-7553-415F-AEE4-5006D99C48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975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533F-6253-4AE5-8C8D-802A9BA3373F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E6BD-7553-415F-AEE4-5006D99C48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513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533F-6253-4AE5-8C8D-802A9BA3373F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E6BD-7553-415F-AEE4-5006D99C48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69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533F-6253-4AE5-8C8D-802A9BA3373F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E6BD-7553-415F-AEE4-5006D99C48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04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A533F-6253-4AE5-8C8D-802A9BA3373F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3E6BD-7553-415F-AEE4-5006D99C484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626" y="81"/>
            <a:ext cx="1080000" cy="1070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2" y="13333"/>
            <a:ext cx="1080000" cy="1074600"/>
          </a:xfrm>
          <a:prstGeom prst="rect">
            <a:avLst/>
          </a:prstGeom>
        </p:spPr>
      </p:pic>
      <p:sp>
        <p:nvSpPr>
          <p:cNvPr id="9" name="Rounded Rectangle 8"/>
          <p:cNvSpPr/>
          <p:nvPr userDrawn="1"/>
        </p:nvSpPr>
        <p:spPr>
          <a:xfrm>
            <a:off x="185530" y="1070631"/>
            <a:ext cx="11820940" cy="56508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08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90856"/>
            <a:ext cx="9144000" cy="2387600"/>
          </a:xfrm>
        </p:spPr>
        <p:txBody>
          <a:bodyPr>
            <a:normAutofit/>
          </a:bodyPr>
          <a:lstStyle/>
          <a:p>
            <a:pPr lvl="0" rtl="1">
              <a:defRPr/>
            </a:pPr>
            <a:r>
              <a:rPr lang="en-US" sz="5400" b="1" i="1" dirty="0">
                <a:solidFill>
                  <a:srgbClr val="FF0000"/>
                </a:solidFill>
                <a:ea typeface="Times New Roman"/>
                <a:cs typeface="Arial"/>
              </a:rPr>
              <a:t>Characteristic Group Vibrations of Organic Molecules</a:t>
            </a:r>
            <a:endParaRPr lang="en-US" sz="5400" i="1" dirty="0">
              <a:solidFill>
                <a:srgbClr val="FF0000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043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4435" y="1250577"/>
            <a:ext cx="11134165" cy="2766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Arial"/>
              </a:rPr>
              <a:t>Alkenes</a:t>
            </a:r>
            <a:r>
              <a:rPr lang="en-US" sz="2400" b="1" i="1" dirty="0">
                <a:solidFill>
                  <a:srgbClr val="FF0000"/>
                </a:solidFill>
                <a:ea typeface="Times New Roman"/>
                <a:cs typeface="Arial"/>
              </a:rPr>
              <a:t>:</a:t>
            </a:r>
            <a:r>
              <a:rPr lang="en-US" sz="2000" b="1" dirty="0">
                <a:solidFill>
                  <a:srgbClr val="00B050"/>
                </a:solidFill>
                <a:ea typeface="Times New Roman"/>
                <a:cs typeface="Arial"/>
              </a:rPr>
              <a:t> </a:t>
            </a:r>
            <a:endParaRPr lang="en-US" sz="2000" b="1" dirty="0" smtClean="0">
              <a:solidFill>
                <a:srgbClr val="00B050"/>
              </a:solidFill>
              <a:ea typeface="Times New Roman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ea typeface="Times New Roman"/>
                <a:cs typeface="Arial"/>
              </a:rPr>
              <a:t>The </a:t>
            </a:r>
            <a:r>
              <a:rPr lang="en-US" sz="2000" b="1" dirty="0" smtClean="0">
                <a:ea typeface="Times New Roman"/>
                <a:cs typeface="Arial"/>
              </a:rPr>
              <a:t>(C=C) </a:t>
            </a:r>
            <a:r>
              <a:rPr lang="en-US" sz="2000" dirty="0" smtClean="0">
                <a:ea typeface="Times New Roman"/>
                <a:cs typeface="Arial"/>
              </a:rPr>
              <a:t>bond </a:t>
            </a:r>
            <a:r>
              <a:rPr lang="en-US" sz="2000" dirty="0">
                <a:ea typeface="Times New Roman"/>
                <a:cs typeface="Arial"/>
              </a:rPr>
              <a:t>has a higher force constant than a </a:t>
            </a:r>
            <a:r>
              <a:rPr lang="en-US" sz="2000" b="1" dirty="0" smtClean="0">
                <a:ea typeface="Times New Roman"/>
                <a:cs typeface="Arial"/>
              </a:rPr>
              <a:t>(C-C) </a:t>
            </a:r>
            <a:r>
              <a:rPr lang="en-US" sz="2000" dirty="0">
                <a:ea typeface="Times New Roman"/>
                <a:cs typeface="Arial"/>
              </a:rPr>
              <a:t>bond</a:t>
            </a:r>
            <a:r>
              <a:rPr lang="en-US" sz="2000" b="1" dirty="0">
                <a:ea typeface="Times New Roman"/>
                <a:cs typeface="Arial"/>
              </a:rPr>
              <a:t> </a:t>
            </a:r>
            <a:r>
              <a:rPr lang="en-US" sz="2000" dirty="0">
                <a:ea typeface="Times New Roman"/>
                <a:cs typeface="Arial"/>
              </a:rPr>
              <a:t>and in a non-conjugated </a:t>
            </a:r>
            <a:r>
              <a:rPr lang="en-US" sz="2000" dirty="0" smtClean="0">
                <a:ea typeface="Times New Roman"/>
                <a:cs typeface="Arial"/>
              </a:rPr>
              <a:t>olefin.</a:t>
            </a:r>
          </a:p>
          <a:p>
            <a:r>
              <a:rPr lang="en-US" sz="2000" dirty="0" smtClean="0">
                <a:ea typeface="Times New Roman"/>
                <a:cs typeface="Arial"/>
              </a:rPr>
              <a:t>                                                    </a:t>
            </a:r>
            <a:r>
              <a:rPr lang="en-US" sz="2800" dirty="0" smtClean="0">
                <a:solidFill>
                  <a:srgbClr val="FF0000"/>
                </a:solidFill>
                <a:ea typeface="Times New Roman"/>
                <a:cs typeface="Arial"/>
              </a:rPr>
              <a:t>(</a:t>
            </a:r>
            <a:r>
              <a:rPr lang="en-US" sz="2800" b="1" dirty="0">
                <a:solidFill>
                  <a:srgbClr val="FF0000"/>
                </a:solidFill>
                <a:ea typeface="Times New Roman"/>
                <a:cs typeface="Arial"/>
              </a:rPr>
              <a:t>C=C)</a:t>
            </a:r>
            <a:r>
              <a:rPr lang="en-US" sz="2800" dirty="0">
                <a:solidFill>
                  <a:srgbClr val="FF0000"/>
                </a:solidFill>
                <a:ea typeface="Times New Roman"/>
                <a:cs typeface="Arial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a typeface="Times New Roman"/>
                <a:cs typeface="Arial"/>
              </a:rPr>
              <a:t>stretching </a:t>
            </a:r>
            <a:r>
              <a:rPr lang="en-US" sz="4400" b="1" dirty="0" smtClean="0">
                <a:solidFill>
                  <a:srgbClr val="FF0000"/>
                </a:solidFill>
                <a:ea typeface="Times New Roman"/>
                <a:cs typeface="Arial"/>
              </a:rPr>
              <a:t>&gt;</a:t>
            </a:r>
            <a:r>
              <a:rPr lang="en-US" sz="2800" b="1" dirty="0" smtClean="0">
                <a:solidFill>
                  <a:srgbClr val="FF0000"/>
                </a:solidFill>
                <a:ea typeface="Times New Roman"/>
                <a:cs typeface="Arial"/>
              </a:rPr>
              <a:t> </a:t>
            </a:r>
            <a:r>
              <a:rPr lang="en-US" sz="2800" b="1" dirty="0">
                <a:solidFill>
                  <a:srgbClr val="FF0000"/>
                </a:solidFill>
                <a:ea typeface="Times New Roman"/>
                <a:cs typeface="Arial"/>
              </a:rPr>
              <a:t>(C-C) </a:t>
            </a:r>
            <a:r>
              <a:rPr lang="en-US" sz="2800" b="1" dirty="0" smtClean="0">
                <a:solidFill>
                  <a:srgbClr val="FF0000"/>
                </a:solidFill>
                <a:ea typeface="Times New Roman"/>
                <a:cs typeface="Arial"/>
              </a:rPr>
              <a:t>stretching </a:t>
            </a:r>
            <a:endParaRPr lang="en-US" sz="2000" b="1" dirty="0" smtClean="0">
              <a:solidFill>
                <a:srgbClr val="FF0000"/>
              </a:solidFill>
              <a:ea typeface="Times New Roman"/>
              <a:cs typeface="Arial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ea typeface="Times New Roman"/>
                <a:cs typeface="Arial"/>
              </a:rPr>
              <a:t>                                                         </a:t>
            </a:r>
            <a:r>
              <a:rPr lang="en-US" sz="2000" b="1" dirty="0" smtClean="0">
                <a:solidFill>
                  <a:srgbClr val="0070C0"/>
                </a:solidFill>
                <a:ea typeface="Times New Roman"/>
                <a:cs typeface="Arial"/>
              </a:rPr>
              <a:t>(</a:t>
            </a:r>
            <a:r>
              <a:rPr lang="en-US" sz="2000" b="1" dirty="0">
                <a:solidFill>
                  <a:srgbClr val="0070C0"/>
                </a:solidFill>
                <a:ea typeface="Times New Roman"/>
                <a:cs typeface="Arial"/>
              </a:rPr>
              <a:t>1680-1620 cm</a:t>
            </a:r>
            <a:r>
              <a:rPr lang="en-US" sz="2000" b="1" baseline="30000" dirty="0">
                <a:solidFill>
                  <a:srgbClr val="0070C0"/>
                </a:solidFill>
                <a:ea typeface="Times New Roman"/>
                <a:cs typeface="Arial"/>
              </a:rPr>
              <a:t>-1</a:t>
            </a:r>
            <a:r>
              <a:rPr lang="en-US" sz="2000" b="1" dirty="0">
                <a:solidFill>
                  <a:srgbClr val="0070C0"/>
                </a:solidFill>
                <a:ea typeface="Times New Roman"/>
                <a:cs typeface="Arial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a typeface="Times New Roman"/>
                <a:cs typeface="Arial"/>
              </a:rPr>
              <a:t>)                (</a:t>
            </a:r>
            <a:r>
              <a:rPr lang="en-US" sz="2000" b="1" dirty="0">
                <a:solidFill>
                  <a:srgbClr val="0070C0"/>
                </a:solidFill>
                <a:ea typeface="Times New Roman"/>
                <a:cs typeface="Arial"/>
              </a:rPr>
              <a:t>1200-800 cm</a:t>
            </a:r>
            <a:r>
              <a:rPr lang="en-US" sz="2000" b="1" baseline="30000" dirty="0">
                <a:solidFill>
                  <a:srgbClr val="0070C0"/>
                </a:solidFill>
                <a:ea typeface="Times New Roman"/>
                <a:cs typeface="Arial"/>
              </a:rPr>
              <a:t>-1</a:t>
            </a:r>
            <a:r>
              <a:rPr lang="en-US" sz="2000" b="1" dirty="0" smtClean="0">
                <a:solidFill>
                  <a:srgbClr val="0070C0"/>
                </a:solidFill>
                <a:ea typeface="Times New Roman"/>
                <a:cs typeface="Arial"/>
              </a:rPr>
              <a:t>) </a:t>
            </a:r>
          </a:p>
          <a:p>
            <a:endParaRPr lang="en-US" sz="2000" dirty="0" smtClean="0">
              <a:solidFill>
                <a:srgbClr val="0070C0"/>
              </a:solidFill>
              <a:ea typeface="Times New Roman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ea typeface="Times New Roman"/>
                <a:cs typeface="Arial"/>
              </a:rPr>
              <a:t>In </a:t>
            </a:r>
            <a:r>
              <a:rPr lang="en-US" sz="2000" dirty="0">
                <a:ea typeface="Times New Roman"/>
                <a:cs typeface="Arial"/>
              </a:rPr>
              <a:t>completely </a:t>
            </a:r>
            <a:r>
              <a:rPr lang="en-US" sz="2000" b="1" u="sng" dirty="0">
                <a:ea typeface="Times New Roman"/>
                <a:cs typeface="Arial"/>
              </a:rPr>
              <a:t>symmetrical alkenes</a:t>
            </a:r>
            <a:r>
              <a:rPr lang="en-US" sz="2000" dirty="0">
                <a:ea typeface="Times New Roman"/>
                <a:cs typeface="Arial"/>
              </a:rPr>
              <a:t>, such as ethylene, tetrachloroethylene etc., </a:t>
            </a:r>
            <a:r>
              <a:rPr lang="en-US" sz="2000" b="1" dirty="0" smtClean="0">
                <a:solidFill>
                  <a:srgbClr val="FF0000"/>
                </a:solidFill>
                <a:ea typeface="Times New Roman"/>
                <a:cs typeface="Arial"/>
              </a:rPr>
              <a:t>(C=C) </a:t>
            </a:r>
            <a:r>
              <a:rPr lang="en-US" sz="2000" b="1" dirty="0">
                <a:solidFill>
                  <a:srgbClr val="FF0000"/>
                </a:solidFill>
                <a:ea typeface="Times New Roman"/>
                <a:cs typeface="Arial"/>
              </a:rPr>
              <a:t>stretching </a:t>
            </a:r>
            <a:r>
              <a:rPr lang="en-US" sz="2000" dirty="0">
                <a:ea typeface="Times New Roman"/>
                <a:cs typeface="Arial"/>
              </a:rPr>
              <a:t>band is absent, </a:t>
            </a:r>
            <a:r>
              <a:rPr lang="en-US" sz="2000" i="1" u="sng" dirty="0">
                <a:ea typeface="Times New Roman"/>
                <a:cs typeface="Arial"/>
              </a:rPr>
              <a:t>due to lack of change in dipole moment in completely symmetrical molecule</a:t>
            </a:r>
            <a:r>
              <a:rPr lang="en-US" sz="2000" dirty="0">
                <a:ea typeface="Times New Roman"/>
                <a:cs typeface="Arial"/>
              </a:rPr>
              <a:t>. </a:t>
            </a:r>
            <a:endParaRPr lang="ar-IQ" dirty="0"/>
          </a:p>
        </p:txBody>
      </p:sp>
      <p:sp>
        <p:nvSpPr>
          <p:cNvPr id="5" name="Rectangle 4"/>
          <p:cNvSpPr/>
          <p:nvPr/>
        </p:nvSpPr>
        <p:spPr>
          <a:xfrm>
            <a:off x="537882" y="4061535"/>
            <a:ext cx="111207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u="sng" dirty="0">
                <a:ea typeface="Times New Roman"/>
                <a:cs typeface="Arial"/>
              </a:rPr>
              <a:t>Non-symmetrically</a:t>
            </a:r>
            <a:r>
              <a:rPr lang="en-US" sz="2000" dirty="0">
                <a:ea typeface="Times New Roman"/>
                <a:cs typeface="Arial"/>
              </a:rPr>
              <a:t> substituted double bonds exhibit strong absorption bands. The absorption bands are </a:t>
            </a:r>
            <a:r>
              <a:rPr lang="en-US" sz="2000" b="1" dirty="0">
                <a:solidFill>
                  <a:srgbClr val="FF0000"/>
                </a:solidFill>
                <a:ea typeface="Times New Roman"/>
                <a:cs typeface="Arial"/>
              </a:rPr>
              <a:t>more intense for </a:t>
            </a:r>
            <a:r>
              <a:rPr lang="en-US" sz="2000" b="1" i="1" dirty="0">
                <a:solidFill>
                  <a:srgbClr val="FF0000"/>
                </a:solidFill>
                <a:ea typeface="Times New Roman"/>
                <a:cs typeface="Arial"/>
              </a:rPr>
              <a:t>cis</a:t>
            </a:r>
            <a:r>
              <a:rPr lang="en-US" sz="2000" b="1" dirty="0">
                <a:solidFill>
                  <a:srgbClr val="FF0000"/>
                </a:solidFill>
                <a:ea typeface="Times New Roman"/>
                <a:cs typeface="Arial"/>
              </a:rPr>
              <a:t> isomers than for </a:t>
            </a:r>
            <a:r>
              <a:rPr lang="en-US" sz="2000" b="1" i="1" dirty="0">
                <a:solidFill>
                  <a:srgbClr val="FF0000"/>
                </a:solidFill>
                <a:ea typeface="Times New Roman"/>
                <a:cs typeface="Arial"/>
              </a:rPr>
              <a:t>trans</a:t>
            </a:r>
            <a:r>
              <a:rPr lang="en-US" sz="2000" b="1" dirty="0">
                <a:solidFill>
                  <a:srgbClr val="FF0000"/>
                </a:solidFill>
                <a:ea typeface="Times New Roman"/>
                <a:cs typeface="Arial"/>
              </a:rPr>
              <a:t> isomers</a:t>
            </a:r>
            <a:r>
              <a:rPr lang="en-US" sz="2000" dirty="0">
                <a:ea typeface="Times New Roman"/>
                <a:cs typeface="Arial"/>
              </a:rPr>
              <a:t>; for mono or tri substituted olefins than for di and tetra substituted ones</a:t>
            </a:r>
            <a:r>
              <a:rPr lang="en-US" sz="2000" dirty="0" smtClean="0">
                <a:ea typeface="Times New Roman"/>
                <a:cs typeface="Arial"/>
              </a:rPr>
              <a:t>.</a:t>
            </a:r>
          </a:p>
          <a:p>
            <a:r>
              <a:rPr lang="en-US" sz="2000" dirty="0" smtClean="0">
                <a:solidFill>
                  <a:srgbClr val="FF0000"/>
                </a:solidFill>
                <a:ea typeface="Times New Roman"/>
                <a:cs typeface="Arial"/>
              </a:rPr>
              <a:t>                                             </a:t>
            </a:r>
            <a:r>
              <a:rPr lang="en-US" sz="2800" dirty="0" smtClean="0">
                <a:solidFill>
                  <a:srgbClr val="FF0000"/>
                </a:solidFill>
                <a:ea typeface="Times New Roman"/>
                <a:cs typeface="Arial"/>
              </a:rPr>
              <a:t>(</a:t>
            </a:r>
            <a:r>
              <a:rPr lang="en-US" sz="2800" b="1" dirty="0">
                <a:solidFill>
                  <a:srgbClr val="FF0000"/>
                </a:solidFill>
                <a:ea typeface="Times New Roman"/>
                <a:cs typeface="Arial"/>
              </a:rPr>
              <a:t>C=C)</a:t>
            </a:r>
            <a:r>
              <a:rPr lang="en-US" sz="2800" dirty="0">
                <a:solidFill>
                  <a:srgbClr val="FF0000"/>
                </a:solidFill>
                <a:ea typeface="Times New Roman"/>
                <a:cs typeface="Arial"/>
              </a:rPr>
              <a:t> </a:t>
            </a:r>
            <a:r>
              <a:rPr lang="en-US" sz="2800" b="1" dirty="0">
                <a:solidFill>
                  <a:srgbClr val="FF0000"/>
                </a:solidFill>
                <a:ea typeface="Times New Roman"/>
                <a:cs typeface="Arial"/>
              </a:rPr>
              <a:t>terminal olefins </a:t>
            </a:r>
            <a:r>
              <a:rPr lang="en-US" sz="4400" b="1" dirty="0">
                <a:solidFill>
                  <a:srgbClr val="FF0000"/>
                </a:solidFill>
                <a:ea typeface="Times New Roman"/>
                <a:cs typeface="Arial"/>
              </a:rPr>
              <a:t>&gt;</a:t>
            </a:r>
            <a:r>
              <a:rPr lang="en-US" sz="2800" b="1" dirty="0">
                <a:solidFill>
                  <a:srgbClr val="FF0000"/>
                </a:solidFill>
                <a:ea typeface="Times New Roman"/>
                <a:cs typeface="Arial"/>
              </a:rPr>
              <a:t> (C=C) internal olefins </a:t>
            </a:r>
            <a:endParaRPr lang="en-US" sz="2000" dirty="0" smtClean="0">
              <a:ea typeface="Times New Roman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cs typeface="Arial"/>
              </a:rPr>
              <a:t>Similarly </a:t>
            </a:r>
            <a:r>
              <a:rPr lang="en-GB" sz="2000" b="1" dirty="0" smtClean="0">
                <a:cs typeface="Arial"/>
              </a:rPr>
              <a:t>(C=C) </a:t>
            </a:r>
            <a:r>
              <a:rPr lang="en-GB" sz="2000" dirty="0">
                <a:cs typeface="Arial"/>
              </a:rPr>
              <a:t>groups conjugated with certain unsaturated group show </a:t>
            </a:r>
            <a:r>
              <a:rPr lang="en-GB" sz="2000" b="1" i="1" dirty="0">
                <a:cs typeface="Arial"/>
              </a:rPr>
              <a:t>stronger</a:t>
            </a:r>
            <a:r>
              <a:rPr lang="en-GB" sz="2000" dirty="0">
                <a:cs typeface="Arial"/>
              </a:rPr>
              <a:t> band than for non-conjugated ones. </a:t>
            </a:r>
          </a:p>
          <a:p>
            <a:r>
              <a:rPr lang="en-US" sz="1600" dirty="0" smtClean="0">
                <a:ea typeface="Times New Roman"/>
                <a:cs typeface="Arial"/>
              </a:rPr>
              <a:t>                                                    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040127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352801" y="6324600"/>
            <a:ext cx="5578643" cy="20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4638" indent="-285750" defTabSz="5492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49275" indent="-228600" defTabSz="5492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22325" indent="-228600" defTabSz="5492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098550" indent="-228600" defTabSz="5492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55750" indent="-228600" defTabSz="549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012950" indent="-228600" defTabSz="549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70150" indent="-228600" defTabSz="549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27350" indent="-228600" defTabSz="549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181512"/>
                </a:solidFill>
              </a:rPr>
              <a:t>Graphics source: Wade, Jr., L.G. </a:t>
            </a:r>
            <a:r>
              <a:rPr lang="en-US" altLang="en-US" sz="1000" b="1" i="1">
                <a:solidFill>
                  <a:srgbClr val="181512"/>
                </a:solidFill>
              </a:rPr>
              <a:t>Organic Chemistry</a:t>
            </a:r>
            <a:r>
              <a:rPr lang="en-US" altLang="en-US" sz="1000" b="1">
                <a:solidFill>
                  <a:srgbClr val="181512"/>
                </a:solidFill>
              </a:rPr>
              <a:t>, 5th ed. Pearson Education Inc., 2003 </a:t>
            </a:r>
          </a:p>
        </p:txBody>
      </p:sp>
      <p:pic>
        <p:nvPicPr>
          <p:cNvPr id="23557" name="Picture 6" descr="FG12_07-01bot"/>
          <p:cNvPicPr>
            <a:picLocks noChangeAspect="1" noChangeArrowheads="1"/>
          </p:cNvPicPr>
          <p:nvPr/>
        </p:nvPicPr>
        <p:blipFill>
          <a:blip r:embed="rId2">
            <a:lum bright="-32000" contras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08" y="1632876"/>
            <a:ext cx="9468000" cy="3892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423147" y="268941"/>
            <a:ext cx="9345706" cy="7395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C00000"/>
                </a:solidFill>
              </a:rPr>
              <a:t>IR spectrum of alkene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4941" y="5688106"/>
            <a:ext cx="7597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a typeface="Times New Roman"/>
                <a:cs typeface="Arial"/>
              </a:rPr>
              <a:t>                                   (</a:t>
            </a:r>
            <a:r>
              <a:rPr lang="en-US" b="1" dirty="0">
                <a:ea typeface="Times New Roman"/>
                <a:cs typeface="Arial"/>
              </a:rPr>
              <a:t>1680-1620 cm</a:t>
            </a:r>
            <a:r>
              <a:rPr lang="en-US" b="1" baseline="30000" dirty="0">
                <a:ea typeface="Times New Roman"/>
                <a:cs typeface="Arial"/>
              </a:rPr>
              <a:t>-1</a:t>
            </a:r>
            <a:r>
              <a:rPr lang="en-US" b="1" dirty="0">
                <a:ea typeface="Times New Roman"/>
                <a:cs typeface="Arial"/>
              </a:rPr>
              <a:t> </a:t>
            </a:r>
            <a:r>
              <a:rPr lang="en-US" b="1" dirty="0" smtClean="0">
                <a:ea typeface="Times New Roman"/>
                <a:cs typeface="Arial"/>
              </a:rPr>
              <a:t>) </a:t>
            </a:r>
            <a:r>
              <a:rPr lang="en-GB" b="1" baseline="30000" dirty="0" smtClean="0"/>
              <a:t>    </a:t>
            </a:r>
            <a:r>
              <a:rPr lang="en-GB" b="1" dirty="0" smtClean="0"/>
              <a:t>            (1470-1375 cm</a:t>
            </a:r>
            <a:r>
              <a:rPr lang="en-GB" b="1" baseline="30000" dirty="0" smtClean="0"/>
              <a:t>-1</a:t>
            </a:r>
            <a:r>
              <a:rPr lang="en-GB" b="1" dirty="0"/>
              <a:t>)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392271" y="4827494"/>
            <a:ext cx="416858" cy="8606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507936" y="4509247"/>
            <a:ext cx="264464" cy="12729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16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981200" y="1149350"/>
            <a:ext cx="8382000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864" tIns="27432" rIns="54864" bIns="27432">
            <a:spAutoFit/>
          </a:bodyPr>
          <a:lstStyle>
            <a:lvl1pPr defTabSz="5492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3225" indent="-285750" defTabSz="5492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49275" indent="-228600" defTabSz="5492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22325" indent="-228600" defTabSz="5492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098550" indent="-228600" defTabSz="5492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55750" indent="-228600" defTabSz="549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012950" indent="-228600" defTabSz="549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70150" indent="-228600" defTabSz="549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27350" indent="-228600" defTabSz="549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This spectrum shows that the band appearing around </a:t>
            </a:r>
            <a:r>
              <a:rPr lang="en-US" altLang="en-US" sz="1800" b="1"/>
              <a:t>3080 cm</a:t>
            </a:r>
            <a:r>
              <a:rPr lang="en-US" altLang="en-US" sz="1800" b="1" baseline="30000"/>
              <a:t>-1</a:t>
            </a:r>
            <a:r>
              <a:rPr lang="en-US" altLang="en-US" sz="1800"/>
              <a:t> can be obscured by the broader bands appearing around 3000 cm</a:t>
            </a:r>
            <a:r>
              <a:rPr lang="en-US" altLang="en-US" sz="1800" baseline="30000"/>
              <a:t>-1</a:t>
            </a:r>
            <a:r>
              <a:rPr lang="en-US" altLang="en-US" sz="1800"/>
              <a:t>.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352801" y="6324600"/>
            <a:ext cx="5732531" cy="20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4638" indent="-285750" defTabSz="5492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49275" indent="-228600" defTabSz="5492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22325" indent="-228600" defTabSz="5492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098550" indent="-228600" defTabSz="5492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55750" indent="-228600" defTabSz="549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012950" indent="-228600" defTabSz="549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70150" indent="-228600" defTabSz="549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27350" indent="-228600" defTabSz="549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181512"/>
                </a:solidFill>
              </a:rPr>
              <a:t>Graphics source: Wade, Jr., L.G. </a:t>
            </a:r>
            <a:r>
              <a:rPr lang="en-US" altLang="en-US" sz="1000" b="1" i="1">
                <a:solidFill>
                  <a:srgbClr val="181512"/>
                </a:solidFill>
              </a:rPr>
              <a:t>Organic Chemistry</a:t>
            </a:r>
            <a:r>
              <a:rPr lang="en-US" altLang="en-US" sz="1000" b="1">
                <a:solidFill>
                  <a:srgbClr val="181512"/>
                </a:solidFill>
              </a:rPr>
              <a:t>, 6th ed. Pearson Prentice Hall Inc., 2006 </a:t>
            </a:r>
          </a:p>
        </p:txBody>
      </p:sp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2">
            <a:lum bright="-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516" y="2133601"/>
            <a:ext cx="9126071" cy="37427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17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882" y="1492624"/>
            <a:ext cx="108921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u="sng" dirty="0">
                <a:ea typeface="Times New Roman"/>
                <a:cs typeface="Arial"/>
              </a:rPr>
              <a:t>In case of olefins, conjugated with an aromatic ring</a:t>
            </a:r>
            <a:r>
              <a:rPr lang="en-US" sz="2000" dirty="0">
                <a:ea typeface="Times New Roman"/>
                <a:cs typeface="Arial"/>
              </a:rPr>
              <a:t>, the </a:t>
            </a:r>
            <a:r>
              <a:rPr lang="en-US" sz="2000" b="1" dirty="0" smtClean="0">
                <a:solidFill>
                  <a:srgbClr val="FF0000"/>
                </a:solidFill>
                <a:ea typeface="Times New Roman"/>
                <a:cs typeface="Arial"/>
              </a:rPr>
              <a:t>(C=C) </a:t>
            </a:r>
            <a:r>
              <a:rPr lang="en-US" sz="2000" b="1" dirty="0">
                <a:solidFill>
                  <a:srgbClr val="FF0000"/>
                </a:solidFill>
                <a:ea typeface="Times New Roman"/>
                <a:cs typeface="Arial"/>
              </a:rPr>
              <a:t>stretching </a:t>
            </a:r>
            <a:r>
              <a:rPr lang="en-US" sz="2000" dirty="0">
                <a:ea typeface="Times New Roman"/>
                <a:cs typeface="Arial"/>
              </a:rPr>
              <a:t>appears at </a:t>
            </a:r>
            <a:r>
              <a:rPr lang="en-US" sz="2000" b="1" dirty="0">
                <a:solidFill>
                  <a:srgbClr val="FF0000"/>
                </a:solidFill>
                <a:ea typeface="Times New Roman"/>
                <a:cs typeface="Arial"/>
              </a:rPr>
              <a:t>1625 cm</a:t>
            </a:r>
            <a:r>
              <a:rPr lang="en-US" sz="2000" b="1" baseline="30000" dirty="0">
                <a:solidFill>
                  <a:srgbClr val="FF0000"/>
                </a:solidFill>
                <a:ea typeface="Times New Roman"/>
                <a:cs typeface="Arial"/>
              </a:rPr>
              <a:t>-1</a:t>
            </a:r>
            <a:r>
              <a:rPr lang="en-US" sz="2000" b="1" dirty="0">
                <a:solidFill>
                  <a:srgbClr val="FF0000"/>
                </a:solidFill>
                <a:ea typeface="Times New Roman"/>
                <a:cs typeface="Arial"/>
              </a:rPr>
              <a:t> </a:t>
            </a:r>
            <a:r>
              <a:rPr lang="en-US" sz="2000" dirty="0">
                <a:ea typeface="Times New Roman"/>
                <a:cs typeface="Arial"/>
              </a:rPr>
              <a:t>(s) and an additional band </a:t>
            </a:r>
            <a:r>
              <a:rPr lang="en-US" sz="2000" b="1" dirty="0">
                <a:solidFill>
                  <a:srgbClr val="FF0000"/>
                </a:solidFill>
                <a:ea typeface="Times New Roman"/>
                <a:cs typeface="Arial"/>
              </a:rPr>
              <a:t>at ~1600 cm</a:t>
            </a:r>
            <a:r>
              <a:rPr lang="en-US" sz="2000" b="1" baseline="30000" dirty="0">
                <a:solidFill>
                  <a:srgbClr val="FF0000"/>
                </a:solidFill>
                <a:ea typeface="Times New Roman"/>
                <a:cs typeface="Arial"/>
              </a:rPr>
              <a:t>-1</a:t>
            </a:r>
            <a:r>
              <a:rPr lang="en-US" sz="2000" b="1" dirty="0">
                <a:solidFill>
                  <a:srgbClr val="FF0000"/>
                </a:solidFill>
                <a:ea typeface="Times New Roman"/>
                <a:cs typeface="Arial"/>
              </a:rPr>
              <a:t> </a:t>
            </a:r>
            <a:r>
              <a:rPr lang="en-US" sz="2000" dirty="0">
                <a:ea typeface="Times New Roman"/>
                <a:cs typeface="Arial"/>
              </a:rPr>
              <a:t>is observed due to aromatic double bond. </a:t>
            </a:r>
            <a:endParaRPr lang="en-US" sz="2000" dirty="0" smtClean="0">
              <a:ea typeface="Times New Roman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>
              <a:ea typeface="Times New Roman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u="sng" dirty="0" smtClean="0">
                <a:ea typeface="Times New Roman"/>
                <a:cs typeface="Arial"/>
              </a:rPr>
              <a:t>In </a:t>
            </a:r>
            <a:r>
              <a:rPr lang="en-US" sz="2000" b="1" u="sng" dirty="0">
                <a:ea typeface="Times New Roman"/>
                <a:cs typeface="Arial"/>
              </a:rPr>
              <a:t>compounds containing both </a:t>
            </a:r>
            <a:r>
              <a:rPr lang="en-US" sz="2000" b="1" u="sng" dirty="0" err="1">
                <a:ea typeface="Times New Roman"/>
                <a:cs typeface="Arial"/>
              </a:rPr>
              <a:t>olefinic</a:t>
            </a:r>
            <a:r>
              <a:rPr lang="en-US" sz="2000" b="1" u="sng" dirty="0">
                <a:ea typeface="Times New Roman"/>
                <a:cs typeface="Arial"/>
              </a:rPr>
              <a:t> and alkyl C-H bonds</a:t>
            </a:r>
            <a:r>
              <a:rPr lang="en-US" sz="2000" dirty="0">
                <a:ea typeface="Times New Roman"/>
                <a:cs typeface="Arial"/>
              </a:rPr>
              <a:t>, the bands above </a:t>
            </a:r>
            <a:r>
              <a:rPr lang="en-US" sz="2000" b="1" dirty="0">
                <a:solidFill>
                  <a:srgbClr val="FF0000"/>
                </a:solidFill>
                <a:ea typeface="Times New Roman"/>
                <a:cs typeface="Arial"/>
              </a:rPr>
              <a:t>3000 cm</a:t>
            </a:r>
            <a:r>
              <a:rPr lang="en-US" sz="2000" b="1" baseline="30000" dirty="0">
                <a:solidFill>
                  <a:srgbClr val="FF0000"/>
                </a:solidFill>
                <a:ea typeface="Times New Roman"/>
                <a:cs typeface="Arial"/>
              </a:rPr>
              <a:t>-1</a:t>
            </a:r>
            <a:r>
              <a:rPr lang="en-US" sz="2000" b="1" dirty="0">
                <a:solidFill>
                  <a:srgbClr val="FF0000"/>
                </a:solidFill>
                <a:ea typeface="Times New Roman"/>
                <a:cs typeface="Arial"/>
              </a:rPr>
              <a:t> </a:t>
            </a:r>
            <a:r>
              <a:rPr lang="en-US" sz="2000" dirty="0">
                <a:ea typeface="Times New Roman"/>
                <a:cs typeface="Arial"/>
              </a:rPr>
              <a:t>are generally attributed to </a:t>
            </a:r>
            <a:r>
              <a:rPr lang="en-US" sz="2000" b="1" i="1" dirty="0">
                <a:ea typeface="Times New Roman"/>
                <a:cs typeface="Arial"/>
              </a:rPr>
              <a:t>aromatic or aliphatic </a:t>
            </a:r>
            <a:r>
              <a:rPr lang="en-US" sz="2000" b="1" dirty="0" smtClean="0">
                <a:solidFill>
                  <a:srgbClr val="FF0000"/>
                </a:solidFill>
                <a:ea typeface="Times New Roman"/>
                <a:cs typeface="Arial"/>
              </a:rPr>
              <a:t>(C-H) </a:t>
            </a:r>
            <a:r>
              <a:rPr lang="en-US" sz="2000" b="1" dirty="0">
                <a:solidFill>
                  <a:srgbClr val="FF0000"/>
                </a:solidFill>
                <a:ea typeface="Times New Roman"/>
                <a:cs typeface="Arial"/>
              </a:rPr>
              <a:t>stretching</a:t>
            </a:r>
            <a:r>
              <a:rPr lang="en-US" sz="2000" dirty="0">
                <a:ea typeface="Times New Roman"/>
                <a:cs typeface="Arial"/>
              </a:rPr>
              <a:t>, whereas between </a:t>
            </a:r>
            <a:r>
              <a:rPr lang="en-US" sz="2000" b="1" dirty="0">
                <a:solidFill>
                  <a:srgbClr val="FF0000"/>
                </a:solidFill>
                <a:ea typeface="Times New Roman"/>
                <a:cs typeface="Arial"/>
              </a:rPr>
              <a:t>3000-2840 cm</a:t>
            </a:r>
            <a:r>
              <a:rPr lang="en-US" sz="2000" b="1" baseline="30000" dirty="0">
                <a:solidFill>
                  <a:srgbClr val="FF0000"/>
                </a:solidFill>
                <a:ea typeface="Times New Roman"/>
                <a:cs typeface="Arial"/>
              </a:rPr>
              <a:t>-1</a:t>
            </a:r>
            <a:r>
              <a:rPr lang="en-US" sz="2000" b="1" dirty="0">
                <a:solidFill>
                  <a:srgbClr val="FF0000"/>
                </a:solidFill>
                <a:ea typeface="Times New Roman"/>
                <a:cs typeface="Arial"/>
              </a:rPr>
              <a:t> </a:t>
            </a:r>
            <a:r>
              <a:rPr lang="en-US" sz="2000" dirty="0">
                <a:ea typeface="Times New Roman"/>
                <a:cs typeface="Arial"/>
              </a:rPr>
              <a:t>are generally assigned to the </a:t>
            </a:r>
            <a:r>
              <a:rPr lang="en-US" sz="2000" b="1" dirty="0">
                <a:solidFill>
                  <a:srgbClr val="FF0000"/>
                </a:solidFill>
                <a:ea typeface="Times New Roman"/>
                <a:cs typeface="Arial"/>
              </a:rPr>
              <a:t>alkyl C-H stretching</a:t>
            </a:r>
            <a:r>
              <a:rPr lang="en-US" sz="2000" dirty="0" smtClean="0">
                <a:ea typeface="Times New Roman"/>
                <a:cs typeface="Arial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>
              <a:ea typeface="Calibri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>
                <a:ea typeface="Calibri"/>
                <a:cs typeface="Arial"/>
              </a:rPr>
              <a:t>The absorption frequency of </a:t>
            </a:r>
            <a:r>
              <a:rPr lang="en-GB" sz="2000" dirty="0" smtClean="0">
                <a:ea typeface="Calibri"/>
                <a:cs typeface="Arial"/>
              </a:rPr>
              <a:t>a </a:t>
            </a:r>
            <a:r>
              <a:rPr lang="en-GB" sz="2000" b="1" dirty="0" smtClean="0">
                <a:solidFill>
                  <a:srgbClr val="FF0000"/>
                </a:solidFill>
                <a:ea typeface="Calibri"/>
                <a:cs typeface="Arial"/>
              </a:rPr>
              <a:t>(C=C) </a:t>
            </a:r>
            <a:r>
              <a:rPr lang="en-GB" sz="2000" dirty="0" smtClean="0">
                <a:ea typeface="Calibri"/>
                <a:cs typeface="Arial"/>
              </a:rPr>
              <a:t>bond </a:t>
            </a:r>
            <a:r>
              <a:rPr lang="en-GB" sz="2000" dirty="0">
                <a:ea typeface="Calibri"/>
                <a:cs typeface="Arial"/>
              </a:rPr>
              <a:t>in a </a:t>
            </a:r>
            <a:r>
              <a:rPr lang="en-GB" sz="2000" b="1" i="1" dirty="0">
                <a:ea typeface="Calibri"/>
                <a:cs typeface="Arial"/>
              </a:rPr>
              <a:t>cyclic ring </a:t>
            </a:r>
            <a:r>
              <a:rPr lang="en-GB" sz="2000" dirty="0">
                <a:ea typeface="Calibri"/>
                <a:cs typeface="Arial"/>
              </a:rPr>
              <a:t>is very sensitive to ring </a:t>
            </a:r>
            <a:r>
              <a:rPr lang="en-GB" sz="2000" dirty="0" smtClean="0">
                <a:ea typeface="Calibri"/>
                <a:cs typeface="Arial"/>
              </a:rPr>
              <a:t>size. </a:t>
            </a:r>
            <a:r>
              <a:rPr lang="en-GB" sz="2000" b="1" i="1" u="sng" dirty="0">
                <a:ea typeface="Calibri"/>
                <a:cs typeface="Arial"/>
              </a:rPr>
              <a:t>The absorption frequency decreases as the internal angle decreases and is lowest in </a:t>
            </a:r>
            <a:r>
              <a:rPr lang="en-GB" sz="2000" b="1" i="1" u="sng" dirty="0" err="1">
                <a:ea typeface="Calibri"/>
                <a:cs typeface="Arial"/>
              </a:rPr>
              <a:t>cyclobutene</a:t>
            </a:r>
            <a:r>
              <a:rPr lang="en-GB" sz="2000" b="1" i="1" u="sng" dirty="0">
                <a:ea typeface="Calibri"/>
                <a:cs typeface="Arial"/>
              </a:rPr>
              <a:t> (</a:t>
            </a:r>
            <a:r>
              <a:rPr lang="en-GB" sz="2000" b="1" i="1" u="sng" dirty="0" smtClean="0">
                <a:ea typeface="Calibri"/>
                <a:cs typeface="Arial"/>
              </a:rPr>
              <a:t>90˚ </a:t>
            </a:r>
            <a:r>
              <a:rPr lang="en-GB" sz="2000" b="1" i="1" u="sng" dirty="0">
                <a:ea typeface="Calibri"/>
                <a:cs typeface="Arial"/>
              </a:rPr>
              <a:t>angle). </a:t>
            </a:r>
            <a:r>
              <a:rPr lang="en-GB" sz="2000" dirty="0">
                <a:ea typeface="Calibri"/>
                <a:cs typeface="Arial"/>
              </a:rPr>
              <a:t>The frequency increases again for cyclopropane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 smtClean="0">
              <a:ea typeface="Calibri"/>
              <a:cs typeface="Arial"/>
            </a:endParaRPr>
          </a:p>
          <a:p>
            <a:endParaRPr lang="en-GB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3757" y="5140023"/>
            <a:ext cx="8028000" cy="14221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21186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776" y="1371600"/>
            <a:ext cx="11161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u="sng" dirty="0">
                <a:ea typeface="Times New Roman"/>
                <a:cs typeface="Arial"/>
              </a:rPr>
              <a:t>The exocyclic </a:t>
            </a:r>
            <a:r>
              <a:rPr lang="en-US" sz="2000" b="1" u="sng" dirty="0" smtClean="0">
                <a:ea typeface="Times New Roman"/>
                <a:cs typeface="Arial"/>
              </a:rPr>
              <a:t>(C=C) </a:t>
            </a:r>
            <a:r>
              <a:rPr lang="en-US" sz="2000" b="1" u="sng" dirty="0">
                <a:ea typeface="Times New Roman"/>
                <a:cs typeface="Arial"/>
              </a:rPr>
              <a:t>bonds exhibit an </a:t>
            </a:r>
            <a:r>
              <a:rPr lang="en-US" sz="2000" b="1" i="1" u="sng" dirty="0">
                <a:ea typeface="Times New Roman"/>
                <a:cs typeface="Arial"/>
              </a:rPr>
              <a:t>increase</a:t>
            </a:r>
            <a:r>
              <a:rPr lang="en-US" sz="2000" b="1" u="sng" dirty="0">
                <a:ea typeface="Times New Roman"/>
                <a:cs typeface="Arial"/>
              </a:rPr>
              <a:t> in frequency with decrease in ring size </a:t>
            </a:r>
            <a:r>
              <a:rPr lang="en-US" sz="2000" dirty="0" smtClean="0">
                <a:ea typeface="Times New Roman"/>
                <a:cs typeface="Arial"/>
              </a:rPr>
              <a:t>. </a:t>
            </a:r>
            <a:r>
              <a:rPr lang="en-US" sz="2000" dirty="0">
                <a:ea typeface="Times New Roman"/>
                <a:cs typeface="Arial"/>
              </a:rPr>
              <a:t>The exocyclic double bond on six-membered ring absorbs at </a:t>
            </a:r>
            <a:r>
              <a:rPr lang="en-US" sz="2000" b="1" dirty="0">
                <a:solidFill>
                  <a:srgbClr val="FF0000"/>
                </a:solidFill>
                <a:ea typeface="Times New Roman"/>
                <a:cs typeface="Arial"/>
              </a:rPr>
              <a:t>1651 cm</a:t>
            </a:r>
            <a:r>
              <a:rPr lang="en-US" sz="2000" b="1" baseline="30000" dirty="0">
                <a:solidFill>
                  <a:srgbClr val="FF0000"/>
                </a:solidFill>
                <a:ea typeface="Times New Roman"/>
                <a:cs typeface="Arial"/>
              </a:rPr>
              <a:t>-1</a:t>
            </a:r>
            <a:r>
              <a:rPr lang="en-US" sz="2000" b="1" dirty="0">
                <a:solidFill>
                  <a:srgbClr val="FF0000"/>
                </a:solidFill>
                <a:ea typeface="Times New Roman"/>
                <a:cs typeface="Arial"/>
              </a:rPr>
              <a:t> </a:t>
            </a:r>
            <a:r>
              <a:rPr lang="en-US" sz="2000" dirty="0">
                <a:ea typeface="Times New Roman"/>
                <a:cs typeface="Arial"/>
              </a:rPr>
              <a:t>and it is shifted to </a:t>
            </a:r>
            <a:r>
              <a:rPr lang="en-US" sz="2000" b="1" dirty="0">
                <a:solidFill>
                  <a:srgbClr val="FF0000"/>
                </a:solidFill>
                <a:ea typeface="Times New Roman"/>
                <a:cs typeface="Arial"/>
              </a:rPr>
              <a:t>1780 cm</a:t>
            </a:r>
            <a:r>
              <a:rPr lang="en-US" sz="2000" b="1" baseline="30000" dirty="0">
                <a:solidFill>
                  <a:srgbClr val="FF0000"/>
                </a:solidFill>
                <a:ea typeface="Times New Roman"/>
                <a:cs typeface="Arial"/>
              </a:rPr>
              <a:t>-1</a:t>
            </a:r>
            <a:r>
              <a:rPr lang="en-US" sz="2000" b="1" dirty="0">
                <a:solidFill>
                  <a:srgbClr val="FF0000"/>
                </a:solidFill>
                <a:ea typeface="Times New Roman"/>
                <a:cs typeface="Arial"/>
              </a:rPr>
              <a:t> </a:t>
            </a:r>
            <a:r>
              <a:rPr lang="en-US" sz="2000" dirty="0">
                <a:ea typeface="Times New Roman"/>
                <a:cs typeface="Arial"/>
              </a:rPr>
              <a:t>in case of exocyclic </a:t>
            </a:r>
            <a:r>
              <a:rPr lang="en-US" sz="2000" b="1" dirty="0" smtClean="0">
                <a:ea typeface="Times New Roman"/>
                <a:cs typeface="Arial"/>
              </a:rPr>
              <a:t>(C=C) </a:t>
            </a:r>
            <a:r>
              <a:rPr lang="en-US" sz="2000" dirty="0">
                <a:ea typeface="Times New Roman"/>
                <a:cs typeface="Arial"/>
              </a:rPr>
              <a:t>bond on </a:t>
            </a:r>
            <a:r>
              <a:rPr lang="en-US" sz="2000" b="1" dirty="0">
                <a:solidFill>
                  <a:srgbClr val="FF0000"/>
                </a:solidFill>
                <a:ea typeface="Times New Roman"/>
                <a:cs typeface="Arial"/>
              </a:rPr>
              <a:t>cyclopropane</a:t>
            </a:r>
            <a:r>
              <a:rPr lang="en-US" sz="2000" dirty="0">
                <a:ea typeface="Times New Roman"/>
                <a:cs typeface="Arial"/>
              </a:rPr>
              <a:t>. </a:t>
            </a:r>
            <a:endParaRPr lang="en-US" sz="2000" dirty="0">
              <a:ea typeface="Calibri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20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8083" y="2675769"/>
            <a:ext cx="7668000" cy="15652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5850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97541" y="1298481"/>
            <a:ext cx="11510683" cy="470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864" tIns="27432" rIns="54864" bIns="27432">
            <a:spAutoFit/>
          </a:bodyPr>
          <a:lstStyle>
            <a:lvl1pPr defTabSz="5492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3225" indent="-285750" defTabSz="5492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49275" indent="-228600" defTabSz="5492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22325" indent="-228600" defTabSz="5492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098550" indent="-228600" defTabSz="5492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55750" indent="-228600" defTabSz="549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012950" indent="-228600" defTabSz="549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70150" indent="-228600" defTabSz="549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27350" indent="-228600" defTabSz="549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Arial"/>
              </a:rPr>
              <a:t>Alkynes</a:t>
            </a:r>
            <a:r>
              <a:rPr lang="en-US" sz="2000" b="1" i="1" dirty="0">
                <a:solidFill>
                  <a:srgbClr val="FF0000"/>
                </a:solidFill>
                <a:ea typeface="Times New Roman"/>
                <a:cs typeface="Arial"/>
              </a:rPr>
              <a:t>:</a:t>
            </a:r>
            <a:r>
              <a:rPr lang="en-US" sz="1800" b="1" dirty="0">
                <a:solidFill>
                  <a:srgbClr val="00B050"/>
                </a:solidFill>
                <a:ea typeface="Times New Roman"/>
                <a:cs typeface="Arial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 smtClean="0"/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The </a:t>
            </a:r>
            <a:r>
              <a:rPr lang="en-US" altLang="en-US" sz="2000" dirty="0"/>
              <a:t>most prominent band in alkynes corresponds to the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(C≡C)</a:t>
            </a:r>
            <a:r>
              <a:rPr lang="en-US" altLang="en-US" sz="2000" b="1" dirty="0" smtClean="0"/>
              <a:t> </a:t>
            </a:r>
            <a:r>
              <a:rPr lang="en-US" altLang="en-US" sz="2000" b="1" dirty="0"/>
              <a:t>bond</a:t>
            </a:r>
            <a:r>
              <a:rPr lang="en-US" altLang="en-US" sz="2000" dirty="0"/>
              <a:t>. It shows as a sharp, weak band at about </a:t>
            </a:r>
            <a:r>
              <a:rPr lang="en-US" altLang="en-US" sz="2000" b="1" dirty="0">
                <a:solidFill>
                  <a:srgbClr val="FF0000"/>
                </a:solidFill>
              </a:rPr>
              <a:t>2100 cm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-1</a:t>
            </a:r>
            <a:r>
              <a:rPr lang="en-US" altLang="en-US" sz="2000" dirty="0"/>
              <a:t>. The reason it’s weak is because the triple bond is not very polar. </a:t>
            </a:r>
            <a:endParaRPr lang="en-US" altLang="en-US" sz="2000" dirty="0" smtClean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In </a:t>
            </a:r>
            <a:r>
              <a:rPr lang="en-US" altLang="en-US" sz="2000" b="1" i="1" dirty="0" smtClean="0"/>
              <a:t>highly </a:t>
            </a:r>
            <a:r>
              <a:rPr lang="en-US" altLang="en-US" sz="2000" b="1" i="1" dirty="0"/>
              <a:t>symmetrical alkynes</a:t>
            </a:r>
            <a:r>
              <a:rPr lang="en-US" altLang="en-US" sz="2000" dirty="0"/>
              <a:t>, it may not show at all due to the low polarity of the triple bond associated with those alkynes.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000" b="1" i="1" u="sng" dirty="0"/>
              <a:t>Terminal </a:t>
            </a:r>
            <a:r>
              <a:rPr lang="en-US" altLang="en-US" sz="2000" b="1" i="1" u="sng" dirty="0" smtClean="0"/>
              <a:t>alkynes</a:t>
            </a:r>
            <a:r>
              <a:rPr lang="en-US" altLang="en-US" sz="2000" dirty="0" smtClean="0"/>
              <a:t>,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(≡C-H) </a:t>
            </a:r>
            <a:r>
              <a:rPr lang="en-US" altLang="en-US" sz="2000" dirty="0"/>
              <a:t>involving the </a:t>
            </a:r>
            <a:r>
              <a:rPr lang="en-US" altLang="en-US" sz="2000" i="1" dirty="0" err="1"/>
              <a:t>sp</a:t>
            </a:r>
            <a:r>
              <a:rPr lang="en-US" altLang="en-US" sz="2000" dirty="0"/>
              <a:t> carbon (the carbon that forms part of the triple bond). Therefore they may also show a </a:t>
            </a:r>
            <a:r>
              <a:rPr lang="en-US" altLang="en-US" sz="1800" b="1" dirty="0"/>
              <a:t>sharp, weak band at about </a:t>
            </a:r>
            <a:r>
              <a:rPr lang="en-US" altLang="en-US" sz="1800" b="1" dirty="0">
                <a:solidFill>
                  <a:srgbClr val="FF0000"/>
                </a:solidFill>
              </a:rPr>
              <a:t>3300 cm</a:t>
            </a:r>
            <a:r>
              <a:rPr lang="en-US" altLang="en-US" sz="1800" b="1" baseline="30000" dirty="0">
                <a:solidFill>
                  <a:srgbClr val="FF0000"/>
                </a:solidFill>
              </a:rPr>
              <a:t>-1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/>
              <a:t>corresponding to the C-H stretch.</a:t>
            </a:r>
            <a:endParaRPr lang="en-US" altLang="en-US" sz="20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000" b="1" i="1" u="sng" dirty="0"/>
              <a:t>Internal </a:t>
            </a:r>
            <a:r>
              <a:rPr lang="en-US" altLang="en-US" sz="2000" b="1" i="1" u="sng" dirty="0" smtClean="0"/>
              <a:t>alkynes</a:t>
            </a:r>
            <a:r>
              <a:rPr lang="en-US" altLang="en-US" sz="2000" dirty="0" smtClean="0"/>
              <a:t>, </a:t>
            </a:r>
            <a:r>
              <a:rPr lang="en-US" altLang="en-US" sz="2000" dirty="0"/>
              <a:t>do not have C-H bonds to the </a:t>
            </a:r>
            <a:r>
              <a:rPr lang="en-US" altLang="en-US" sz="2000" i="1" dirty="0" err="1"/>
              <a:t>sp</a:t>
            </a:r>
            <a:r>
              <a:rPr lang="en-US" altLang="en-US" sz="2000" dirty="0"/>
              <a:t> carbon and therefore lack the aforementioned band.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3859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85047" y="228600"/>
            <a:ext cx="9197788" cy="609600"/>
          </a:xfrm>
        </p:spPr>
        <p:txBody>
          <a:bodyPr>
            <a:normAutofit fontScale="90000"/>
          </a:bodyPr>
          <a:lstStyle/>
          <a:p>
            <a:r>
              <a:rPr lang="en-US" altLang="en-US" sz="2800" dirty="0">
                <a:solidFill>
                  <a:srgbClr val="C00000"/>
                </a:solidFill>
                <a:latin typeface="+mn-lt"/>
              </a:rPr>
              <a:t>A</a:t>
            </a:r>
            <a:r>
              <a:rPr lang="en-US" altLang="en-US" sz="28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+mn-lt"/>
              </a:rPr>
              <a:t>comparison between an unsymmetrical terminal alkyne (1-octyne) and a symmetrical internal alkyne (4-octyne).</a:t>
            </a:r>
          </a:p>
        </p:txBody>
      </p:sp>
      <p:sp>
        <p:nvSpPr>
          <p:cNvPr id="26629" name="Rectangle 8"/>
          <p:cNvSpPr>
            <a:spLocks noChangeArrowheads="1"/>
          </p:cNvSpPr>
          <p:nvPr/>
        </p:nvSpPr>
        <p:spPr bwMode="auto">
          <a:xfrm>
            <a:off x="3352801" y="6575425"/>
            <a:ext cx="5732531" cy="20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4638" indent="-285750" defTabSz="5492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49275" indent="-228600" defTabSz="5492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22325" indent="-228600" defTabSz="5492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098550" indent="-228600" defTabSz="5492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55750" indent="-228600" defTabSz="549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012950" indent="-228600" defTabSz="549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70150" indent="-228600" defTabSz="549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27350" indent="-228600" defTabSz="549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181512"/>
                </a:solidFill>
              </a:rPr>
              <a:t>Graphics source: Wade, Jr., L.G. </a:t>
            </a:r>
            <a:r>
              <a:rPr lang="en-US" altLang="en-US" sz="1000" b="1" i="1">
                <a:solidFill>
                  <a:srgbClr val="181512"/>
                </a:solidFill>
              </a:rPr>
              <a:t>Organic Chemistry</a:t>
            </a:r>
            <a:r>
              <a:rPr lang="en-US" altLang="en-US" sz="1000" b="1">
                <a:solidFill>
                  <a:srgbClr val="181512"/>
                </a:solidFill>
              </a:rPr>
              <a:t>, 6th ed. Pearson Prentice Hall Inc., 2006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806248" y="1268504"/>
            <a:ext cx="8388000" cy="5220000"/>
            <a:chOff x="1712119" y="838200"/>
            <a:chExt cx="8767762" cy="5562600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>
              <a:lum bright="-1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119" y="838200"/>
              <a:ext cx="8748713" cy="2971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3">
              <a:lum bright="-1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119" y="3441700"/>
              <a:ext cx="8767762" cy="29591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8379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658906" y="1653987"/>
            <a:ext cx="10717306" cy="374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864" tIns="27432" rIns="54864" bIns="27432">
            <a:spAutoFit/>
          </a:bodyPr>
          <a:lstStyle>
            <a:lvl1pPr marL="228600" indent="-228600" defTabSz="5492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3225" indent="-285750" defTabSz="5492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49275" indent="-228600" defTabSz="5492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22325" indent="-228600" defTabSz="5492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098550" indent="-228600" defTabSz="5492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55750" indent="-228600" defTabSz="549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012950" indent="-228600" defTabSz="549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70150" indent="-228600" defTabSz="549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27350" indent="-228600" defTabSz="549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000" dirty="0"/>
              <a:t>IR is most useful in providing information about the presence or absence of specific </a:t>
            </a:r>
            <a:r>
              <a:rPr lang="en-US" altLang="en-US" sz="2000" b="1" i="1" dirty="0">
                <a:solidFill>
                  <a:srgbClr val="0070C0"/>
                </a:solidFill>
              </a:rPr>
              <a:t>functional groups</a:t>
            </a:r>
            <a:r>
              <a:rPr lang="en-US" altLang="en-US" sz="2000" dirty="0"/>
              <a:t>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en-US" sz="2000" dirty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000" dirty="0"/>
              <a:t>IR can provide a </a:t>
            </a:r>
            <a:r>
              <a:rPr lang="en-US" altLang="en-US" sz="2000" b="1" i="1" dirty="0">
                <a:solidFill>
                  <a:srgbClr val="0070C0"/>
                </a:solidFill>
              </a:rPr>
              <a:t>molecular fingerprint</a:t>
            </a:r>
            <a:r>
              <a:rPr lang="en-US" altLang="en-US" sz="2000" dirty="0">
                <a:solidFill>
                  <a:srgbClr val="0070C0"/>
                </a:solidFill>
              </a:rPr>
              <a:t> </a:t>
            </a:r>
            <a:r>
              <a:rPr lang="en-US" altLang="en-US" sz="2000" dirty="0"/>
              <a:t>that can be used when comparing samples. If two pure samples display the same IR spectrum it can be argued that they are the same compound.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en-US" sz="2000" dirty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000" dirty="0"/>
              <a:t>IR </a:t>
            </a:r>
            <a:r>
              <a:rPr lang="en-US" altLang="en-US" sz="2000" b="1" dirty="0"/>
              <a:t>does not</a:t>
            </a:r>
            <a:r>
              <a:rPr lang="en-US" altLang="en-US" sz="2000" dirty="0"/>
              <a:t> provide detailed information or proof of molecular formula or structure. It provides information on molecular fragments, specifically functional groups.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en-US" sz="2000" dirty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000" dirty="0"/>
              <a:t>Therefore it is </a:t>
            </a:r>
            <a:r>
              <a:rPr lang="en-US" altLang="en-US" sz="2000" i="1" dirty="0"/>
              <a:t>very limited </a:t>
            </a:r>
            <a:r>
              <a:rPr lang="en-US" altLang="en-US" sz="2000" dirty="0"/>
              <a:t>in scope, and must be used in conjunction with other techniques to provide a more complete picture of the molecular structure.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290918" y="349624"/>
            <a:ext cx="9439835" cy="5916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C00000"/>
                </a:solidFill>
              </a:rPr>
              <a:t>Information obtained from IR spectra</a:t>
            </a:r>
            <a:endParaRPr lang="en-GB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4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766482" y="1286249"/>
            <a:ext cx="10797989" cy="153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864" tIns="27432" rIns="54864" bIns="27432">
            <a:spAutoFit/>
          </a:bodyPr>
          <a:lstStyle>
            <a:lvl1pPr defTabSz="5492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3225" indent="-285750" defTabSz="5492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49275" indent="-228600" defTabSz="5492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22325" indent="-228600" defTabSz="5492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098550" indent="-228600" defTabSz="5492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55750" indent="-228600" defTabSz="549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012950" indent="-228600" defTabSz="549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70150" indent="-228600" defTabSz="549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27350" indent="-228600" defTabSz="549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+mn-lt"/>
              </a:rPr>
              <a:t>The typical IR absorption range for covalent bonds is </a:t>
            </a:r>
            <a:r>
              <a:rPr lang="en-US" altLang="en-US" sz="2400" b="1" dirty="0">
                <a:latin typeface="+mn-lt"/>
              </a:rPr>
              <a:t>600 - 4000 cm</a:t>
            </a:r>
            <a:r>
              <a:rPr lang="en-US" altLang="en-US" sz="2400" b="1" baseline="30000" dirty="0">
                <a:latin typeface="+mn-lt"/>
              </a:rPr>
              <a:t>-1</a:t>
            </a:r>
            <a:r>
              <a:rPr lang="en-US" altLang="en-US" sz="2400" dirty="0">
                <a:latin typeface="+mn-lt"/>
              </a:rPr>
              <a:t>. The graph shows the regions of the spectrum where the following types of bonds normally absorb. For example a sharp band around </a:t>
            </a:r>
            <a:r>
              <a:rPr lang="en-US" altLang="en-US" sz="2400" b="1" dirty="0">
                <a:latin typeface="+mn-lt"/>
              </a:rPr>
              <a:t>2200-2400 cm</a:t>
            </a:r>
            <a:r>
              <a:rPr lang="en-US" altLang="en-US" sz="2400" b="1" baseline="30000" dirty="0">
                <a:latin typeface="+mn-lt"/>
              </a:rPr>
              <a:t>-1</a:t>
            </a:r>
            <a:r>
              <a:rPr lang="en-US" altLang="en-US" sz="2400" b="1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would indicate the possible presence of a </a:t>
            </a:r>
            <a:r>
              <a:rPr lang="en-US" altLang="en-US" sz="2400" b="1" dirty="0" smtClean="0">
                <a:latin typeface="+mn-lt"/>
              </a:rPr>
              <a:t>C≡N</a:t>
            </a:r>
            <a:r>
              <a:rPr lang="en-US" altLang="en-US" sz="2400" dirty="0" smtClean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or a </a:t>
            </a:r>
            <a:r>
              <a:rPr lang="en-US" altLang="en-US" sz="2400" b="1" dirty="0" smtClean="0">
                <a:latin typeface="+mn-lt"/>
              </a:rPr>
              <a:t>C≡C</a:t>
            </a:r>
            <a:r>
              <a:rPr lang="en-US" altLang="en-US" sz="2400" dirty="0" smtClean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bond.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3352801" y="6499225"/>
            <a:ext cx="5578643" cy="20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4638" indent="-285750" defTabSz="5492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49275" indent="-228600" defTabSz="5492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22325" indent="-228600" defTabSz="5492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098550" indent="-228600" defTabSz="5492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55750" indent="-228600" defTabSz="549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012950" indent="-228600" defTabSz="549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70150" indent="-228600" defTabSz="549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27350" indent="-228600" defTabSz="549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181512"/>
                </a:solidFill>
              </a:rPr>
              <a:t>Graphics source: Wade, Jr., L.G. </a:t>
            </a:r>
            <a:r>
              <a:rPr lang="en-US" altLang="en-US" sz="1000" b="1" i="1">
                <a:solidFill>
                  <a:srgbClr val="181512"/>
                </a:solidFill>
              </a:rPr>
              <a:t>Organic Chemistry</a:t>
            </a:r>
            <a:r>
              <a:rPr lang="en-US" altLang="en-US" sz="1000" b="1">
                <a:solidFill>
                  <a:srgbClr val="181512"/>
                </a:solidFill>
              </a:rPr>
              <a:t>, 5th ed. Pearson Education Inc., 2003 </a:t>
            </a:r>
          </a:p>
        </p:txBody>
      </p:sp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000" y="2845870"/>
            <a:ext cx="7740000" cy="35694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586753" y="376518"/>
            <a:ext cx="8552329" cy="6589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C00000"/>
                </a:solidFill>
              </a:rPr>
              <a:t>IR absorption range</a:t>
            </a:r>
            <a:endParaRPr lang="en-GB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17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89964" y="1331262"/>
            <a:ext cx="11416553" cy="190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864" tIns="27432" rIns="54864" bIns="27432">
            <a:spAutoFit/>
          </a:bodyPr>
          <a:lstStyle>
            <a:lvl1pPr defTabSz="5492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3225" indent="-285750" defTabSz="5492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49275" indent="-228600" defTabSz="5492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22325" indent="-228600" defTabSz="5492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098550" indent="-228600" defTabSz="5492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55750" indent="-228600" defTabSz="549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012950" indent="-228600" defTabSz="549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70150" indent="-228600" defTabSz="549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27350" indent="-228600" defTabSz="549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+mn-lt"/>
              </a:rPr>
              <a:t>Although the entire IR spectrum can be used as a fingerprint for the purposes of comparing molecules, the 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600 - 1400 cm</a:t>
            </a:r>
            <a:r>
              <a:rPr lang="en-US" altLang="en-US" sz="2400" b="1" baseline="30000" dirty="0">
                <a:solidFill>
                  <a:srgbClr val="FF0000"/>
                </a:solidFill>
                <a:latin typeface="+mn-lt"/>
              </a:rPr>
              <a:t>-1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range is called the 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fingerprint region</a:t>
            </a:r>
            <a:r>
              <a:rPr lang="en-US" altLang="en-US" sz="2400" dirty="0">
                <a:latin typeface="+mn-lt"/>
              </a:rPr>
              <a:t>. This is normally a complex area showing many bands, frequently overlapping each other. This complexity limits its use to that of a fingerprint, and should be ignored by beginners when analyzing the spectrum.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29433" y="3254189"/>
            <a:ext cx="7632000" cy="3096000"/>
            <a:chOff x="1905000" y="3200401"/>
            <a:chExt cx="8534400" cy="2855913"/>
          </a:xfrm>
        </p:grpSpPr>
        <p:pic>
          <p:nvPicPr>
            <p:cNvPr id="20484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3200401"/>
              <a:ext cx="8534400" cy="285591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0485" name="Text Box 6"/>
            <p:cNvSpPr txBox="1">
              <a:spLocks noChangeArrowheads="1"/>
            </p:cNvSpPr>
            <p:nvPr/>
          </p:nvSpPr>
          <p:spPr bwMode="auto">
            <a:xfrm>
              <a:off x="6925873" y="5331362"/>
              <a:ext cx="3319367" cy="365291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/>
                <a:t>Fingerprint region: complex and difficult to interpret reliably.</a:t>
              </a:r>
            </a:p>
          </p:txBody>
        </p:sp>
        <p:sp>
          <p:nvSpPr>
            <p:cNvPr id="20486" name="Text Box 8"/>
            <p:cNvSpPr txBox="1">
              <a:spLocks noChangeArrowheads="1"/>
            </p:cNvSpPr>
            <p:nvPr/>
          </p:nvSpPr>
          <p:spPr bwMode="auto">
            <a:xfrm>
              <a:off x="2133600" y="5331362"/>
              <a:ext cx="4710023" cy="365291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/>
                <a:t>Focus your analysis on this region. This is where most stretching frequencies appear.</a:t>
              </a:r>
            </a:p>
          </p:txBody>
        </p:sp>
      </p:grpSp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3352801" y="6423025"/>
            <a:ext cx="5732531" cy="20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4638" indent="-285750" defTabSz="5492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49275" indent="-228600" defTabSz="5492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22325" indent="-228600" defTabSz="5492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098550" indent="-228600" defTabSz="5492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55750" indent="-228600" defTabSz="549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012950" indent="-228600" defTabSz="549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70150" indent="-228600" defTabSz="549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27350" indent="-228600" defTabSz="549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181512"/>
                </a:solidFill>
              </a:rPr>
              <a:t>Graphics source: Wade, Jr., L.G. </a:t>
            </a:r>
            <a:r>
              <a:rPr lang="en-US" altLang="en-US" sz="1000" b="1" i="1">
                <a:solidFill>
                  <a:srgbClr val="181512"/>
                </a:solidFill>
              </a:rPr>
              <a:t>Organic Chemistry</a:t>
            </a:r>
            <a:r>
              <a:rPr lang="en-US" altLang="en-US" sz="1000" b="1">
                <a:solidFill>
                  <a:srgbClr val="181512"/>
                </a:solidFill>
              </a:rPr>
              <a:t>, 6th ed. Pearson Prentice Hall Inc., 2006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344706" y="322729"/>
            <a:ext cx="9318812" cy="6454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C00000"/>
                </a:solidFill>
              </a:rPr>
              <a:t>The fingerprint region</a:t>
            </a:r>
            <a:endParaRPr lang="en-GB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68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023" y="1738958"/>
            <a:ext cx="11409529" cy="1684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lnSpc>
                <a:spcPts val="150"/>
              </a:lnSpc>
              <a:defRPr/>
            </a:pPr>
            <a:r>
              <a:rPr lang="en-US" sz="2400" i="1" dirty="0">
                <a:solidFill>
                  <a:prstClr val="black"/>
                </a:solidFill>
                <a:ea typeface="Times New Roman"/>
                <a:cs typeface="Arial"/>
              </a:rPr>
              <a:t> </a:t>
            </a:r>
            <a:endParaRPr lang="en-US" sz="2400" i="1" dirty="0">
              <a:solidFill>
                <a:prstClr val="black"/>
              </a:solidFill>
              <a:ea typeface="Calibri"/>
              <a:cs typeface="Arial"/>
            </a:endParaRPr>
          </a:p>
          <a:p>
            <a:pPr marL="342900" lvl="0" indent="-342900">
              <a:lnSpc>
                <a:spcPct val="106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solidFill>
                  <a:prstClr val="black"/>
                </a:solidFill>
                <a:ea typeface="Times New Roman"/>
                <a:cs typeface="Arial"/>
              </a:rPr>
              <a:t>The </a:t>
            </a:r>
            <a:r>
              <a:rPr lang="en-US" sz="2400" dirty="0">
                <a:solidFill>
                  <a:prstClr val="black"/>
                </a:solidFill>
                <a:ea typeface="Times New Roman"/>
                <a:cs typeface="Arial"/>
              </a:rPr>
              <a:t>region </a:t>
            </a:r>
            <a:r>
              <a:rPr lang="en-US" sz="2400" b="1" u="sng" dirty="0">
                <a:solidFill>
                  <a:srgbClr val="FF0000"/>
                </a:solidFill>
                <a:ea typeface="Times New Roman"/>
                <a:cs typeface="Arial"/>
              </a:rPr>
              <a:t>above </a:t>
            </a:r>
            <a:r>
              <a:rPr lang="en-US" sz="2400" b="1" u="sng" dirty="0" smtClean="0">
                <a:solidFill>
                  <a:srgbClr val="FF0000"/>
                </a:solidFill>
                <a:ea typeface="Times New Roman"/>
                <a:cs typeface="Arial"/>
              </a:rPr>
              <a:t>1400 </a:t>
            </a:r>
            <a:r>
              <a:rPr lang="en-US" sz="2400" b="1" u="sng" dirty="0">
                <a:solidFill>
                  <a:srgbClr val="FF0000"/>
                </a:solidFill>
                <a:ea typeface="Times New Roman"/>
                <a:cs typeface="Arial"/>
              </a:rPr>
              <a:t>cm</a:t>
            </a:r>
            <a:r>
              <a:rPr lang="en-US" sz="2400" b="1" u="sng" baseline="30000" dirty="0">
                <a:solidFill>
                  <a:srgbClr val="FF0000"/>
                </a:solidFill>
                <a:ea typeface="Times New Roman"/>
                <a:cs typeface="Arial"/>
              </a:rPr>
              <a:t>-1</a:t>
            </a:r>
            <a:r>
              <a:rPr lang="en-US" sz="2400" b="1" u="sng" dirty="0">
                <a:solidFill>
                  <a:srgbClr val="FF0000"/>
                </a:solidFill>
                <a:ea typeface="Times New Roman"/>
                <a:cs typeface="Arial"/>
              </a:rPr>
              <a:t> </a:t>
            </a:r>
            <a:r>
              <a:rPr lang="en-US" sz="2400" dirty="0">
                <a:solidFill>
                  <a:prstClr val="black"/>
                </a:solidFill>
                <a:ea typeface="Times New Roman"/>
                <a:cs typeface="Arial"/>
              </a:rPr>
              <a:t>often </a:t>
            </a:r>
            <a:r>
              <a:rPr lang="en-US" sz="2400" i="1" dirty="0">
                <a:solidFill>
                  <a:srgbClr val="FF0000"/>
                </a:solidFill>
                <a:ea typeface="Times New Roman"/>
                <a:cs typeface="Arial"/>
              </a:rPr>
              <a:t>provides easily recognizable bands of various functional groups</a:t>
            </a:r>
            <a:r>
              <a:rPr lang="en-US" sz="2400" dirty="0">
                <a:solidFill>
                  <a:prstClr val="black"/>
                </a:solidFill>
                <a:ea typeface="Times New Roman"/>
                <a:cs typeface="Arial"/>
              </a:rPr>
              <a:t> and thus much valuable structural evidence from relatively few of theses bands is  obtained and total interpretation of the complete spectrum is seldom required. </a:t>
            </a:r>
            <a:endParaRPr lang="en-US" sz="2400" dirty="0">
              <a:solidFill>
                <a:prstClr val="black"/>
              </a:solidFill>
              <a:ea typeface="Calibri"/>
              <a:cs typeface="Arial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92072" y="382137"/>
            <a:ext cx="9457898" cy="6550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en-US" sz="3200" dirty="0">
                <a:solidFill>
                  <a:srgbClr val="FF0000"/>
                </a:solidFill>
                <a:ea typeface="Times New Roman"/>
                <a:cs typeface="Arial"/>
              </a:rPr>
              <a:t>Characteristic Group Vibrations of Organic Molecules</a:t>
            </a:r>
            <a:endParaRPr lang="en-US" sz="3200" dirty="0">
              <a:solidFill>
                <a:srgbClr val="FF0000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4045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752" y="1465731"/>
            <a:ext cx="11306735" cy="5128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lnSpc>
                <a:spcPts val="130"/>
              </a:lnSpc>
              <a:defRPr/>
            </a:pPr>
            <a:r>
              <a:rPr lang="en-US" sz="2400" dirty="0">
                <a:ea typeface="Times New Roman"/>
                <a:cs typeface="Arial"/>
              </a:rPr>
              <a:t> </a:t>
            </a:r>
            <a:endParaRPr lang="en-US" sz="2400" dirty="0">
              <a:ea typeface="Calibri"/>
              <a:cs typeface="Arial"/>
            </a:endParaRPr>
          </a:p>
          <a:p>
            <a:pPr lvl="0" rtl="1">
              <a:lnSpc>
                <a:spcPct val="101000"/>
              </a:lnSpc>
              <a:defRPr/>
            </a:pP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Arial"/>
              </a:rPr>
              <a:t>Alkanes: </a:t>
            </a:r>
          </a:p>
          <a:p>
            <a:pPr lvl="0" rtl="1">
              <a:lnSpc>
                <a:spcPct val="101000"/>
              </a:lnSpc>
              <a:defRPr/>
            </a:pPr>
            <a:r>
              <a:rPr lang="en-US" sz="2000" dirty="0" smtClean="0">
                <a:ea typeface="Times New Roman"/>
                <a:cs typeface="Arial"/>
              </a:rPr>
              <a:t>In </a:t>
            </a:r>
            <a:r>
              <a:rPr lang="en-US" sz="2000" dirty="0">
                <a:ea typeface="Times New Roman"/>
                <a:cs typeface="Arial"/>
              </a:rPr>
              <a:t>simple hydrocarbons, only two types of atoms </a:t>
            </a:r>
            <a:r>
              <a:rPr lang="en-US" sz="2000" dirty="0" smtClean="0">
                <a:ea typeface="Times New Roman"/>
                <a:cs typeface="Arial"/>
              </a:rPr>
              <a:t>C </a:t>
            </a:r>
            <a:r>
              <a:rPr lang="en-US" sz="2000" dirty="0">
                <a:ea typeface="Times New Roman"/>
                <a:cs typeface="Arial"/>
              </a:rPr>
              <a:t>and H and only two types of</a:t>
            </a:r>
            <a:r>
              <a:rPr lang="en-US" sz="2000" b="1" dirty="0">
                <a:ea typeface="Times New Roman"/>
                <a:cs typeface="Arial"/>
              </a:rPr>
              <a:t> </a:t>
            </a:r>
            <a:r>
              <a:rPr lang="en-US" sz="2000" dirty="0">
                <a:ea typeface="Times New Roman"/>
                <a:cs typeface="Arial"/>
              </a:rPr>
              <a:t>bonds </a:t>
            </a:r>
            <a:r>
              <a:rPr lang="en-US" sz="2000" b="1" dirty="0" smtClean="0">
                <a:ea typeface="Times New Roman"/>
                <a:cs typeface="Arial"/>
              </a:rPr>
              <a:t>(C-C) </a:t>
            </a:r>
            <a:r>
              <a:rPr lang="en-US" sz="2000" dirty="0" smtClean="0">
                <a:ea typeface="Times New Roman"/>
                <a:cs typeface="Arial"/>
              </a:rPr>
              <a:t>and </a:t>
            </a:r>
            <a:r>
              <a:rPr lang="en-US" sz="2000" b="1" dirty="0" smtClean="0">
                <a:ea typeface="Times New Roman"/>
                <a:cs typeface="Arial"/>
              </a:rPr>
              <a:t>(C-H) </a:t>
            </a:r>
            <a:r>
              <a:rPr lang="en-US" sz="2000" dirty="0">
                <a:ea typeface="Times New Roman"/>
                <a:cs typeface="Arial"/>
              </a:rPr>
              <a:t>are present</a:t>
            </a:r>
            <a:r>
              <a:rPr lang="en-US" sz="2000" dirty="0" smtClean="0">
                <a:ea typeface="Times New Roman"/>
                <a:cs typeface="Arial"/>
              </a:rPr>
              <a:t>..</a:t>
            </a:r>
            <a:endParaRPr lang="en-US" sz="2000" dirty="0">
              <a:ea typeface="Calibri"/>
              <a:cs typeface="Arial"/>
            </a:endParaRPr>
          </a:p>
          <a:p>
            <a:pPr rtl="1">
              <a:lnSpc>
                <a:spcPts val="635"/>
              </a:lnSpc>
              <a:defRPr/>
            </a:pPr>
            <a:r>
              <a:rPr lang="en-US" sz="2400" dirty="0">
                <a:ea typeface="Times New Roman"/>
                <a:cs typeface="Arial"/>
              </a:rPr>
              <a:t> </a:t>
            </a:r>
            <a:endParaRPr lang="en-US" sz="2400" dirty="0">
              <a:ea typeface="Calibri"/>
              <a:cs typeface="Arial"/>
            </a:endParaRPr>
          </a:p>
          <a:p>
            <a:pPr rtl="1">
              <a:lnSpc>
                <a:spcPct val="89000"/>
              </a:lnSpc>
              <a:defRPr/>
            </a:pPr>
            <a:r>
              <a:rPr lang="en-US" sz="2000" dirty="0">
                <a:ea typeface="Times New Roman"/>
                <a:cs typeface="Arial"/>
              </a:rPr>
              <a:t>A hydrocarbon containing a methyl group </a:t>
            </a:r>
            <a:r>
              <a:rPr lang="en-US" sz="2000" b="1" dirty="0" smtClean="0">
                <a:ea typeface="Times New Roman"/>
                <a:cs typeface="Arial"/>
              </a:rPr>
              <a:t>(CH</a:t>
            </a:r>
            <a:r>
              <a:rPr lang="en-US" sz="2000" b="1" baseline="-25000" dirty="0" smtClean="0">
                <a:ea typeface="Times New Roman"/>
                <a:cs typeface="Arial"/>
              </a:rPr>
              <a:t>3</a:t>
            </a:r>
            <a:r>
              <a:rPr lang="en-US" sz="2000" b="1" dirty="0" smtClean="0">
                <a:ea typeface="Times New Roman"/>
                <a:cs typeface="Arial"/>
              </a:rPr>
              <a:t>) </a:t>
            </a:r>
            <a:r>
              <a:rPr lang="en-US" sz="2000" dirty="0" smtClean="0">
                <a:ea typeface="Times New Roman"/>
                <a:cs typeface="Arial"/>
              </a:rPr>
              <a:t>usually </a:t>
            </a:r>
            <a:r>
              <a:rPr lang="en-US" sz="2000" dirty="0">
                <a:ea typeface="Times New Roman"/>
                <a:cs typeface="Arial"/>
              </a:rPr>
              <a:t>shows two distinct bands, one at </a:t>
            </a:r>
            <a:r>
              <a:rPr lang="en-US" sz="2000" b="1" dirty="0">
                <a:solidFill>
                  <a:srgbClr val="FF0000"/>
                </a:solidFill>
                <a:ea typeface="Times New Roman"/>
                <a:cs typeface="Arial"/>
              </a:rPr>
              <a:t>2960 cm</a:t>
            </a:r>
            <a:r>
              <a:rPr lang="en-US" sz="2000" b="1" baseline="30000" dirty="0">
                <a:solidFill>
                  <a:srgbClr val="FF0000"/>
                </a:solidFill>
                <a:ea typeface="Times New Roman"/>
                <a:cs typeface="Arial"/>
              </a:rPr>
              <a:t>-1</a:t>
            </a:r>
            <a:r>
              <a:rPr lang="en-US" sz="2000" b="1" dirty="0">
                <a:solidFill>
                  <a:srgbClr val="FF0000"/>
                </a:solidFill>
                <a:ea typeface="Times New Roman"/>
                <a:cs typeface="Arial"/>
              </a:rPr>
              <a:t> due to asymmetric stretching</a:t>
            </a:r>
            <a:r>
              <a:rPr lang="en-US" sz="2000" b="1" dirty="0">
                <a:ea typeface="Times New Roman"/>
                <a:cs typeface="Arial"/>
              </a:rPr>
              <a:t> </a:t>
            </a:r>
            <a:r>
              <a:rPr lang="en-US" sz="2000" dirty="0">
                <a:ea typeface="Times New Roman"/>
                <a:cs typeface="Arial"/>
              </a:rPr>
              <a:t>and the other at </a:t>
            </a:r>
            <a:r>
              <a:rPr lang="en-US" sz="2000" b="1" dirty="0">
                <a:solidFill>
                  <a:srgbClr val="FF0000"/>
                </a:solidFill>
                <a:ea typeface="Times New Roman"/>
                <a:cs typeface="Arial"/>
              </a:rPr>
              <a:t>2870 cm</a:t>
            </a:r>
            <a:r>
              <a:rPr lang="en-US" sz="2000" b="1" baseline="30000" dirty="0">
                <a:solidFill>
                  <a:srgbClr val="FF0000"/>
                </a:solidFill>
                <a:ea typeface="Times New Roman"/>
                <a:cs typeface="Arial"/>
              </a:rPr>
              <a:t>-1</a:t>
            </a:r>
            <a:r>
              <a:rPr lang="en-US" sz="2000" b="1" dirty="0">
                <a:solidFill>
                  <a:srgbClr val="FF0000"/>
                </a:solidFill>
                <a:ea typeface="Times New Roman"/>
                <a:cs typeface="Arial"/>
              </a:rPr>
              <a:t> due to symmetric stretching</a:t>
            </a:r>
            <a:r>
              <a:rPr lang="en-US" sz="2000" dirty="0">
                <a:ea typeface="Times New Roman"/>
                <a:cs typeface="Arial"/>
              </a:rPr>
              <a:t>. </a:t>
            </a:r>
          </a:p>
          <a:p>
            <a:pPr rtl="1">
              <a:lnSpc>
                <a:spcPct val="89000"/>
              </a:lnSpc>
              <a:defRPr/>
            </a:pPr>
            <a:endParaRPr lang="en-US" sz="2400" dirty="0">
              <a:ea typeface="Times New Roman"/>
              <a:cs typeface="Arial"/>
            </a:endParaRPr>
          </a:p>
          <a:p>
            <a:pPr rtl="1">
              <a:lnSpc>
                <a:spcPct val="89000"/>
              </a:lnSpc>
              <a:defRPr/>
            </a:pPr>
            <a:r>
              <a:rPr lang="en-US" sz="2000" dirty="0">
                <a:ea typeface="Times New Roman"/>
                <a:cs typeface="Arial"/>
              </a:rPr>
              <a:t>The C -H bonds in methylene </a:t>
            </a:r>
            <a:r>
              <a:rPr lang="en-US" sz="2000" dirty="0" smtClean="0">
                <a:ea typeface="Times New Roman"/>
                <a:cs typeface="Arial"/>
              </a:rPr>
              <a:t>group </a:t>
            </a:r>
            <a:r>
              <a:rPr lang="en-US" sz="2000" b="1" dirty="0">
                <a:ea typeface="Times New Roman"/>
                <a:cs typeface="Arial"/>
              </a:rPr>
              <a:t>(</a:t>
            </a:r>
            <a:r>
              <a:rPr lang="en-US" sz="2000" b="1" dirty="0" smtClean="0">
                <a:ea typeface="Times New Roman"/>
                <a:cs typeface="Arial"/>
              </a:rPr>
              <a:t>CH</a:t>
            </a:r>
            <a:r>
              <a:rPr lang="en-US" sz="2000" b="1" baseline="-25000" dirty="0" smtClean="0">
                <a:ea typeface="Times New Roman"/>
                <a:cs typeface="Arial"/>
              </a:rPr>
              <a:t>2</a:t>
            </a:r>
            <a:r>
              <a:rPr lang="en-US" sz="2000" b="1" dirty="0" smtClean="0">
                <a:ea typeface="Times New Roman"/>
                <a:cs typeface="Arial"/>
              </a:rPr>
              <a:t>)</a:t>
            </a:r>
            <a:r>
              <a:rPr lang="en-US" sz="2000" dirty="0" smtClean="0">
                <a:ea typeface="Times New Roman"/>
                <a:cs typeface="Arial"/>
              </a:rPr>
              <a:t> </a:t>
            </a:r>
            <a:r>
              <a:rPr lang="en-US" sz="2000" dirty="0">
                <a:ea typeface="Times New Roman"/>
                <a:cs typeface="Arial"/>
              </a:rPr>
              <a:t>undergo number of stretching and bending vibrations. The two stretching vibrations – asymmetrical and symmetrical occur at </a:t>
            </a:r>
            <a:r>
              <a:rPr lang="en-US" sz="2000" b="1" dirty="0">
                <a:ea typeface="Times New Roman"/>
                <a:cs typeface="Arial"/>
              </a:rPr>
              <a:t>2925</a:t>
            </a:r>
            <a:r>
              <a:rPr lang="en-US" sz="2000" dirty="0">
                <a:ea typeface="Times New Roman"/>
                <a:cs typeface="Arial"/>
              </a:rPr>
              <a:t> cm</a:t>
            </a:r>
            <a:r>
              <a:rPr lang="en-US" sz="2000" baseline="30000" dirty="0">
                <a:ea typeface="Times New Roman"/>
                <a:cs typeface="Arial"/>
              </a:rPr>
              <a:t>-1</a:t>
            </a:r>
            <a:r>
              <a:rPr lang="en-US" sz="2000" dirty="0">
                <a:ea typeface="Times New Roman"/>
                <a:cs typeface="Arial"/>
              </a:rPr>
              <a:t> and appear in the spectrum.</a:t>
            </a:r>
          </a:p>
          <a:p>
            <a:pPr rtl="1">
              <a:lnSpc>
                <a:spcPct val="89000"/>
              </a:lnSpc>
              <a:defRPr/>
            </a:pPr>
            <a:endParaRPr lang="en-US" sz="2000" dirty="0">
              <a:ea typeface="Times New Roman"/>
              <a:cs typeface="Arial"/>
            </a:endParaRPr>
          </a:p>
          <a:p>
            <a:pPr rtl="1">
              <a:lnSpc>
                <a:spcPct val="89000"/>
              </a:lnSpc>
              <a:defRPr/>
            </a:pPr>
            <a:r>
              <a:rPr lang="en-US" sz="2000" dirty="0">
                <a:ea typeface="Times New Roman"/>
                <a:cs typeface="Arial"/>
              </a:rPr>
              <a:t> The </a:t>
            </a:r>
            <a:r>
              <a:rPr lang="en-US" sz="2000" b="1" dirty="0">
                <a:solidFill>
                  <a:srgbClr val="FF0000"/>
                </a:solidFill>
                <a:ea typeface="Times New Roman"/>
                <a:cs typeface="Arial"/>
              </a:rPr>
              <a:t>C-H bending </a:t>
            </a:r>
            <a:r>
              <a:rPr lang="en-US" sz="2000" dirty="0">
                <a:ea typeface="Times New Roman"/>
                <a:cs typeface="Arial"/>
              </a:rPr>
              <a:t>vibrations of the methyl groups in the hydrocarbons normally occur at </a:t>
            </a:r>
            <a:r>
              <a:rPr lang="en-US" sz="2000" b="1" dirty="0">
                <a:solidFill>
                  <a:srgbClr val="FF0000"/>
                </a:solidFill>
                <a:ea typeface="Times New Roman"/>
                <a:cs typeface="Arial"/>
              </a:rPr>
              <a:t>1450 and 1375 </a:t>
            </a:r>
            <a:r>
              <a:rPr lang="en-US" sz="2000" dirty="0">
                <a:ea typeface="Times New Roman"/>
                <a:cs typeface="Arial"/>
              </a:rPr>
              <a:t>cm</a:t>
            </a:r>
            <a:r>
              <a:rPr lang="en-US" sz="2000" baseline="30000" dirty="0">
                <a:ea typeface="Times New Roman"/>
                <a:cs typeface="Arial"/>
              </a:rPr>
              <a:t>-1</a:t>
            </a:r>
            <a:r>
              <a:rPr lang="en-US" sz="2000" dirty="0">
                <a:ea typeface="Times New Roman"/>
                <a:cs typeface="Arial"/>
              </a:rPr>
              <a:t>. The band at 1375 cm</a:t>
            </a:r>
            <a:r>
              <a:rPr lang="en-US" sz="2000" baseline="30000" dirty="0">
                <a:ea typeface="Times New Roman"/>
                <a:cs typeface="Arial"/>
              </a:rPr>
              <a:t>-1</a:t>
            </a:r>
            <a:r>
              <a:rPr lang="en-US" sz="2000" dirty="0">
                <a:ea typeface="Times New Roman"/>
                <a:cs typeface="Arial"/>
              </a:rPr>
              <a:t> is due to methyl on the carbon atom and is quite sensitive to the electronegativity of the substituent present at the methyl group. within a range of </a:t>
            </a:r>
            <a:r>
              <a:rPr lang="en-US" sz="2000" u="sng" dirty="0">
                <a:ea typeface="Times New Roman"/>
                <a:cs typeface="Arial"/>
              </a:rPr>
              <a:t>+</a:t>
            </a:r>
            <a:r>
              <a:rPr lang="en-US" sz="2000" dirty="0">
                <a:ea typeface="Times New Roman"/>
                <a:cs typeface="Arial"/>
              </a:rPr>
              <a:t> 10 cm</a:t>
            </a:r>
            <a:r>
              <a:rPr lang="en-US" sz="2000" baseline="30000" dirty="0">
                <a:ea typeface="Times New Roman"/>
                <a:cs typeface="Arial"/>
              </a:rPr>
              <a:t>-1</a:t>
            </a:r>
            <a:r>
              <a:rPr lang="en-US" sz="2000" dirty="0" smtClean="0">
                <a:ea typeface="Times New Roman"/>
                <a:cs typeface="Arial"/>
              </a:rPr>
              <a:t>.</a:t>
            </a:r>
          </a:p>
          <a:p>
            <a:pPr rtl="1">
              <a:lnSpc>
                <a:spcPct val="89000"/>
              </a:lnSpc>
              <a:defRPr/>
            </a:pPr>
            <a:endParaRPr lang="en-US" sz="2000" dirty="0">
              <a:ea typeface="Calibri"/>
              <a:cs typeface="Arial"/>
            </a:endParaRPr>
          </a:p>
          <a:p>
            <a:pPr rtl="1">
              <a:lnSpc>
                <a:spcPct val="89000"/>
              </a:lnSpc>
              <a:defRPr/>
            </a:pPr>
            <a:r>
              <a:rPr lang="en-GB" sz="2000" dirty="0">
                <a:ea typeface="Calibri"/>
                <a:cs typeface="Arial"/>
              </a:rPr>
              <a:t>The </a:t>
            </a:r>
            <a:r>
              <a:rPr lang="en-GB" sz="2000" b="1" dirty="0" smtClean="0">
                <a:ea typeface="Calibri"/>
                <a:cs typeface="Arial"/>
              </a:rPr>
              <a:t>(C-C) </a:t>
            </a:r>
            <a:r>
              <a:rPr lang="en-GB" sz="2000" dirty="0">
                <a:ea typeface="Calibri"/>
                <a:cs typeface="Arial"/>
              </a:rPr>
              <a:t>bond vibrations appear as weak bands in </a:t>
            </a:r>
            <a:r>
              <a:rPr lang="en-GB" sz="2000" b="1" dirty="0">
                <a:ea typeface="Calibri"/>
                <a:cs typeface="Arial"/>
              </a:rPr>
              <a:t>1200-800 cm</a:t>
            </a:r>
            <a:r>
              <a:rPr lang="en-GB" sz="2000" b="1" baseline="30000" dirty="0">
                <a:ea typeface="Calibri"/>
                <a:cs typeface="Arial"/>
              </a:rPr>
              <a:t>-1</a:t>
            </a:r>
            <a:r>
              <a:rPr lang="en-GB" sz="2000" b="1" dirty="0">
                <a:ea typeface="Calibri"/>
                <a:cs typeface="Arial"/>
              </a:rPr>
              <a:t> </a:t>
            </a:r>
            <a:r>
              <a:rPr lang="en-GB" sz="2000" dirty="0">
                <a:ea typeface="Calibri"/>
                <a:cs typeface="Arial"/>
              </a:rPr>
              <a:t>region and are seldom used for structural study. Whereas the </a:t>
            </a:r>
            <a:r>
              <a:rPr lang="en-GB" sz="2000" b="1" dirty="0" smtClean="0">
                <a:ea typeface="Calibri"/>
                <a:cs typeface="Arial"/>
              </a:rPr>
              <a:t>(C-C) bending </a:t>
            </a:r>
            <a:r>
              <a:rPr lang="en-GB" sz="2000" dirty="0">
                <a:ea typeface="Calibri"/>
                <a:cs typeface="Arial"/>
              </a:rPr>
              <a:t>absorptions occur at </a:t>
            </a:r>
            <a:r>
              <a:rPr lang="en-GB" sz="2000" b="1" dirty="0">
                <a:ea typeface="Calibri"/>
                <a:cs typeface="Arial"/>
              </a:rPr>
              <a:t>&lt; 500 cm</a:t>
            </a:r>
            <a:r>
              <a:rPr lang="en-GB" sz="2000" b="1" baseline="30000" dirty="0">
                <a:ea typeface="Calibri"/>
                <a:cs typeface="Arial"/>
              </a:rPr>
              <a:t>-1</a:t>
            </a:r>
            <a:r>
              <a:rPr lang="en-GB" sz="2000" dirty="0">
                <a:ea typeface="Calibri"/>
                <a:cs typeface="Arial"/>
              </a:rPr>
              <a:t> and are usually below the range of IR – instrument.</a:t>
            </a:r>
          </a:p>
          <a:p>
            <a:pPr rtl="1">
              <a:lnSpc>
                <a:spcPct val="89000"/>
              </a:lnSpc>
              <a:defRPr/>
            </a:pPr>
            <a:endParaRPr lang="en-US" sz="2000" dirty="0">
              <a:ea typeface="Calibri"/>
              <a:cs typeface="Arial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77471" y="389965"/>
            <a:ext cx="9722223" cy="6320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C00000"/>
                </a:solidFill>
              </a:rPr>
              <a:t>Hydrocarbons </a:t>
            </a:r>
            <a:r>
              <a:rPr lang="en-GB" sz="2800" dirty="0">
                <a:solidFill>
                  <a:srgbClr val="C00000"/>
                </a:solidFill>
              </a:rPr>
              <a:t>C-H and C-C stretching and bending vibrations</a:t>
            </a:r>
          </a:p>
        </p:txBody>
      </p:sp>
    </p:spTree>
    <p:extLst>
      <p:ext uri="{BB962C8B-B14F-4D97-AF65-F5344CB8AC3E}">
        <p14:creationId xmlns:p14="http://schemas.microsoft.com/office/powerpoint/2010/main" val="423713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6141" y="1290925"/>
            <a:ext cx="10929048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lnSpc>
                <a:spcPct val="95000"/>
              </a:lnSpc>
              <a:defRPr/>
            </a:pPr>
            <a:r>
              <a:rPr lang="en-US" sz="2000" dirty="0">
                <a:ea typeface="Times New Roman"/>
                <a:cs typeface="Arial"/>
              </a:rPr>
              <a:t>The band shifts from as high as </a:t>
            </a:r>
            <a:r>
              <a:rPr lang="en-US" sz="2000" b="1" dirty="0">
                <a:solidFill>
                  <a:srgbClr val="FF0000"/>
                </a:solidFill>
                <a:ea typeface="Times New Roman"/>
                <a:cs typeface="Arial"/>
              </a:rPr>
              <a:t>1475 cm</a:t>
            </a:r>
            <a:r>
              <a:rPr lang="en-US" sz="2000" b="1" baseline="30000" dirty="0">
                <a:solidFill>
                  <a:srgbClr val="FF0000"/>
                </a:solidFill>
                <a:ea typeface="Times New Roman"/>
                <a:cs typeface="Arial"/>
              </a:rPr>
              <a:t>-1</a:t>
            </a:r>
            <a:r>
              <a:rPr lang="en-US" sz="2000" b="1" dirty="0">
                <a:solidFill>
                  <a:srgbClr val="FF0000"/>
                </a:solidFill>
                <a:ea typeface="Times New Roman"/>
                <a:cs typeface="Arial"/>
              </a:rPr>
              <a:t> in CH</a:t>
            </a:r>
            <a:r>
              <a:rPr lang="en-US" sz="2000" b="1" baseline="-25000" dirty="0">
                <a:solidFill>
                  <a:srgbClr val="FF0000"/>
                </a:solidFill>
                <a:ea typeface="Times New Roman"/>
                <a:cs typeface="Arial"/>
              </a:rPr>
              <a:t>3</a:t>
            </a:r>
            <a:r>
              <a:rPr lang="en-US" sz="2000" b="1" dirty="0">
                <a:solidFill>
                  <a:srgbClr val="FF0000"/>
                </a:solidFill>
                <a:ea typeface="Times New Roman"/>
                <a:cs typeface="Arial"/>
              </a:rPr>
              <a:t>-F </a:t>
            </a:r>
            <a:r>
              <a:rPr lang="en-US" sz="2000" dirty="0">
                <a:ea typeface="Times New Roman"/>
                <a:cs typeface="Arial"/>
              </a:rPr>
              <a:t>to as low as </a:t>
            </a:r>
            <a:r>
              <a:rPr lang="en-US" sz="2000" b="1" dirty="0">
                <a:solidFill>
                  <a:srgbClr val="FF0000"/>
                </a:solidFill>
                <a:ea typeface="Times New Roman"/>
                <a:cs typeface="Arial"/>
              </a:rPr>
              <a:t>1150 cm</a:t>
            </a:r>
            <a:r>
              <a:rPr lang="en-US" sz="2000" b="1" baseline="30000" dirty="0">
                <a:solidFill>
                  <a:srgbClr val="FF0000"/>
                </a:solidFill>
                <a:ea typeface="Times New Roman"/>
                <a:cs typeface="Arial"/>
              </a:rPr>
              <a:t>-1</a:t>
            </a:r>
            <a:r>
              <a:rPr lang="en-US" sz="2000" b="1" dirty="0">
                <a:solidFill>
                  <a:srgbClr val="FF0000"/>
                </a:solidFill>
                <a:ea typeface="Times New Roman"/>
                <a:cs typeface="Arial"/>
              </a:rPr>
              <a:t> in CH</a:t>
            </a:r>
            <a:r>
              <a:rPr lang="en-US" sz="2000" b="1" baseline="-25000" dirty="0">
                <a:solidFill>
                  <a:srgbClr val="FF0000"/>
                </a:solidFill>
                <a:ea typeface="Times New Roman"/>
                <a:cs typeface="Arial"/>
              </a:rPr>
              <a:t>3</a:t>
            </a:r>
            <a:r>
              <a:rPr lang="en-US" sz="2000" b="1" dirty="0">
                <a:solidFill>
                  <a:srgbClr val="FF0000"/>
                </a:solidFill>
                <a:ea typeface="Times New Roman"/>
                <a:cs typeface="Arial"/>
              </a:rPr>
              <a:t>-Br</a:t>
            </a:r>
            <a:r>
              <a:rPr lang="en-US" sz="2000" dirty="0">
                <a:ea typeface="Times New Roman"/>
                <a:cs typeface="Arial"/>
              </a:rPr>
              <a:t>. </a:t>
            </a:r>
            <a:r>
              <a:rPr lang="en-US" sz="2000" u="sng" dirty="0">
                <a:ea typeface="Times New Roman"/>
                <a:cs typeface="Arial"/>
              </a:rPr>
              <a:t>This band is extremely useful in detecting the presence of methyl group in a compound because it is sharp and of medium intensity and is rarely overlapped by absorptions due to methylene or methane deformations</a:t>
            </a:r>
            <a:r>
              <a:rPr lang="en-US" sz="2000" dirty="0">
                <a:ea typeface="Times New Roman"/>
                <a:cs typeface="Arial"/>
              </a:rPr>
              <a:t>. </a:t>
            </a:r>
          </a:p>
          <a:p>
            <a:pPr rtl="1">
              <a:lnSpc>
                <a:spcPct val="95000"/>
              </a:lnSpc>
              <a:defRPr/>
            </a:pPr>
            <a:endParaRPr lang="en-US" sz="2000" dirty="0">
              <a:ea typeface="Times New Roman"/>
              <a:cs typeface="Arial"/>
            </a:endParaRPr>
          </a:p>
          <a:p>
            <a:pPr rtl="1">
              <a:lnSpc>
                <a:spcPct val="95000"/>
              </a:lnSpc>
              <a:defRPr/>
            </a:pPr>
            <a:r>
              <a:rPr lang="en-US" sz="2000" dirty="0">
                <a:ea typeface="Times New Roman"/>
                <a:cs typeface="Arial"/>
              </a:rPr>
              <a:t>The intensity of this band usually </a:t>
            </a:r>
            <a:r>
              <a:rPr lang="en-US" sz="2000" b="1" i="1" dirty="0">
                <a:ea typeface="Times New Roman"/>
                <a:cs typeface="Arial"/>
              </a:rPr>
              <a:t>increases</a:t>
            </a:r>
            <a:r>
              <a:rPr lang="en-US" sz="2000" dirty="0">
                <a:ea typeface="Times New Roman"/>
                <a:cs typeface="Arial"/>
              </a:rPr>
              <a:t> with the number of methyl groups in the compound. However, </a:t>
            </a:r>
            <a:r>
              <a:rPr lang="en-US" sz="2000" b="1" dirty="0">
                <a:ea typeface="Times New Roman"/>
                <a:cs typeface="Arial"/>
              </a:rPr>
              <a:t>the presence of two or more methyl groups on one aliphatic carbon atom (isopropyl or t-butyl groups) results in splitting of this band due to in-phase or out of phase interactions of the two symmetrical methyl deformations</a:t>
            </a:r>
            <a:r>
              <a:rPr lang="en-US" sz="2000" dirty="0" smtClean="0">
                <a:ea typeface="Times New Roman"/>
                <a:cs typeface="Arial"/>
              </a:rPr>
              <a:t>.</a:t>
            </a:r>
          </a:p>
          <a:p>
            <a:pPr rtl="1">
              <a:lnSpc>
                <a:spcPct val="95000"/>
              </a:lnSpc>
              <a:defRPr/>
            </a:pPr>
            <a:endParaRPr lang="en-US" sz="2000" b="1" dirty="0" smtClean="0">
              <a:ea typeface="Times New Roman"/>
              <a:cs typeface="Arial"/>
            </a:endParaRPr>
          </a:p>
          <a:p>
            <a:pPr lvl="0" algn="just">
              <a:defRPr/>
            </a:pPr>
            <a:r>
              <a:rPr lang="en-US" sz="2000" b="1" u="sng" dirty="0" smtClean="0">
                <a:ea typeface="Times New Roman"/>
                <a:cs typeface="Arial"/>
              </a:rPr>
              <a:t>The </a:t>
            </a:r>
            <a:r>
              <a:rPr lang="en-US" sz="2000" b="1" u="sng" dirty="0">
                <a:ea typeface="Times New Roman"/>
                <a:cs typeface="Arial"/>
              </a:rPr>
              <a:t>methylene group</a:t>
            </a:r>
            <a:r>
              <a:rPr lang="en-US" sz="2000" dirty="0">
                <a:ea typeface="Times New Roman"/>
                <a:cs typeface="Arial"/>
              </a:rPr>
              <a:t>, C-H bending vibrations such as scissoring, twisting, wagging and rocking normally appear at fairly different frequencies. </a:t>
            </a:r>
            <a:r>
              <a:rPr lang="en-US" sz="2000" b="1" dirty="0">
                <a:ea typeface="Times New Roman"/>
                <a:cs typeface="Arial"/>
              </a:rPr>
              <a:t>If two or more CH</a:t>
            </a:r>
            <a:r>
              <a:rPr lang="en-US" sz="2000" b="1" baseline="-25000" dirty="0">
                <a:ea typeface="Times New Roman"/>
                <a:cs typeface="Arial"/>
              </a:rPr>
              <a:t>2</a:t>
            </a:r>
            <a:r>
              <a:rPr lang="en-US" sz="2000" b="1" dirty="0">
                <a:ea typeface="Times New Roman"/>
                <a:cs typeface="Arial"/>
              </a:rPr>
              <a:t> groups are present</a:t>
            </a:r>
            <a:r>
              <a:rPr lang="en-US" sz="2000" dirty="0">
                <a:ea typeface="Times New Roman"/>
                <a:cs typeface="Arial"/>
              </a:rPr>
              <a:t>, the usually strong scissoring and rocking absorption bands appear at </a:t>
            </a:r>
            <a:r>
              <a:rPr lang="en-US" sz="2000" b="1" dirty="0">
                <a:ea typeface="Times New Roman"/>
                <a:cs typeface="Arial"/>
              </a:rPr>
              <a:t>1465 and 720 cm</a:t>
            </a:r>
            <a:r>
              <a:rPr lang="en-US" sz="2000" b="1" baseline="30000" dirty="0">
                <a:ea typeface="Times New Roman"/>
                <a:cs typeface="Arial"/>
              </a:rPr>
              <a:t>-1</a:t>
            </a:r>
            <a:r>
              <a:rPr lang="en-US" sz="2000" dirty="0">
                <a:ea typeface="Times New Roman"/>
                <a:cs typeface="Arial"/>
              </a:rPr>
              <a:t>, respectively. Whereas </a:t>
            </a:r>
            <a:r>
              <a:rPr lang="en-US" sz="2000" b="1" dirty="0">
                <a:ea typeface="Times New Roman"/>
                <a:cs typeface="Arial"/>
              </a:rPr>
              <a:t>weak bands due to twisting and wagging vibrations appear at 1250 </a:t>
            </a:r>
            <a:r>
              <a:rPr lang="en-US" sz="2000" b="1" u="sng" dirty="0">
                <a:ea typeface="Times New Roman"/>
                <a:cs typeface="Arial"/>
              </a:rPr>
              <a:t>+</a:t>
            </a:r>
            <a:r>
              <a:rPr lang="en-US" sz="2000" b="1" dirty="0">
                <a:ea typeface="Times New Roman"/>
                <a:cs typeface="Arial"/>
              </a:rPr>
              <a:t> 100 cm</a:t>
            </a:r>
            <a:r>
              <a:rPr lang="en-US" sz="2000" b="1" baseline="30000" dirty="0">
                <a:ea typeface="Times New Roman"/>
                <a:cs typeface="Arial"/>
              </a:rPr>
              <a:t>-1</a:t>
            </a:r>
            <a:r>
              <a:rPr lang="en-US" sz="2000" dirty="0">
                <a:ea typeface="Times New Roman"/>
                <a:cs typeface="Arial"/>
              </a:rPr>
              <a:t>. So, the scissoring absorption band of methylene around 1465 cm</a:t>
            </a:r>
            <a:r>
              <a:rPr lang="en-US" sz="2000" baseline="30000" dirty="0">
                <a:ea typeface="Times New Roman"/>
                <a:cs typeface="Arial"/>
              </a:rPr>
              <a:t>-1</a:t>
            </a:r>
            <a:r>
              <a:rPr lang="en-US" sz="2000" dirty="0">
                <a:ea typeface="Times New Roman"/>
                <a:cs typeface="Arial"/>
              </a:rPr>
              <a:t> often overlaps with asymmetric bending vibration of methyl at 1450 cm</a:t>
            </a:r>
            <a:r>
              <a:rPr lang="en-US" sz="2000" baseline="30000" dirty="0">
                <a:ea typeface="Times New Roman"/>
                <a:cs typeface="Arial"/>
              </a:rPr>
              <a:t>-1</a:t>
            </a:r>
            <a:r>
              <a:rPr lang="en-US" sz="2000" dirty="0">
                <a:ea typeface="Times New Roman"/>
                <a:cs typeface="Arial"/>
              </a:rPr>
              <a:t>.</a:t>
            </a:r>
            <a:endParaRPr lang="en-US" sz="20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2506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3352801" y="6324600"/>
            <a:ext cx="5578643" cy="20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4638" indent="-285750" defTabSz="5492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49275" indent="-228600" defTabSz="5492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22325" indent="-228600" defTabSz="5492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098550" indent="-228600" defTabSz="5492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55750" indent="-228600" defTabSz="549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012950" indent="-228600" defTabSz="549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70150" indent="-228600" defTabSz="549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27350" indent="-228600" defTabSz="549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181512"/>
                </a:solidFill>
              </a:rPr>
              <a:t>Graphics source: Wade, Jr., L.G. </a:t>
            </a:r>
            <a:r>
              <a:rPr lang="en-US" altLang="en-US" sz="1000" b="1" i="1">
                <a:solidFill>
                  <a:srgbClr val="181512"/>
                </a:solidFill>
              </a:rPr>
              <a:t>Organic Chemistry</a:t>
            </a:r>
            <a:r>
              <a:rPr lang="en-US" altLang="en-US" sz="1000" b="1">
                <a:solidFill>
                  <a:srgbClr val="181512"/>
                </a:solidFill>
              </a:rPr>
              <a:t>, 5th ed. Pearson Education Inc., 2003 </a:t>
            </a:r>
          </a:p>
        </p:txBody>
      </p:sp>
      <p:pic>
        <p:nvPicPr>
          <p:cNvPr id="22533" name="Picture 6" descr="FG12_07-01top"/>
          <p:cNvPicPr>
            <a:picLocks noChangeAspect="1" noChangeArrowheads="1"/>
          </p:cNvPicPr>
          <p:nvPr/>
        </p:nvPicPr>
        <p:blipFill>
          <a:blip r:embed="rId2">
            <a:lum bright="-30000" contras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367" y="1214723"/>
            <a:ext cx="9540000" cy="3918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352801" y="470647"/>
            <a:ext cx="4944034" cy="5513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i="1" dirty="0">
                <a:solidFill>
                  <a:srgbClr val="C00000"/>
                </a:solidFill>
              </a:rPr>
              <a:t>n</a:t>
            </a:r>
            <a:r>
              <a:rPr lang="en-GB" sz="3200" dirty="0" smtClean="0">
                <a:solidFill>
                  <a:srgbClr val="C00000"/>
                </a:solidFill>
              </a:rPr>
              <a:t>-Hexane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2518" y="5580529"/>
            <a:ext cx="7637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   2870-2960 cm</a:t>
            </a:r>
            <a:r>
              <a:rPr lang="en-GB" b="1" baseline="30000" dirty="0" smtClean="0"/>
              <a:t>-1         </a:t>
            </a:r>
            <a:r>
              <a:rPr lang="en-GB" b="1" dirty="0" smtClean="0"/>
              <a:t>             (CH</a:t>
            </a:r>
            <a:r>
              <a:rPr lang="en-GB" b="1" baseline="-25000" dirty="0" smtClean="0"/>
              <a:t>2</a:t>
            </a:r>
            <a:r>
              <a:rPr lang="en-GB" b="1" dirty="0"/>
              <a:t>)</a:t>
            </a:r>
            <a:r>
              <a:rPr lang="en-GB" b="1" dirty="0" smtClean="0"/>
              <a:t> 1470 cm</a:t>
            </a:r>
            <a:r>
              <a:rPr lang="en-GB" b="1" baseline="30000" dirty="0" smtClean="0"/>
              <a:t>-1</a:t>
            </a:r>
            <a:r>
              <a:rPr lang="en-GB" b="1" dirty="0" smtClean="0"/>
              <a:t>               1375 cm</a:t>
            </a:r>
            <a:r>
              <a:rPr lang="en-GB" b="1" baseline="30000" dirty="0" smtClean="0"/>
              <a:t>-1</a:t>
            </a:r>
            <a:endParaRPr lang="en-GB" b="1" baseline="300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671047" y="4397188"/>
            <a:ext cx="17930" cy="11833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136684" y="3471119"/>
            <a:ext cx="756740" cy="21327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096000" y="3616602"/>
            <a:ext cx="840052" cy="19872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64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3718" y="1138517"/>
            <a:ext cx="1048870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ea typeface="Times New Roman"/>
                <a:cs typeface="Arial"/>
              </a:rPr>
              <a:t>The C-H </a:t>
            </a:r>
            <a:r>
              <a:rPr lang="en-US" sz="2000" dirty="0">
                <a:ea typeface="Times New Roman"/>
                <a:cs typeface="Arial"/>
              </a:rPr>
              <a:t>stretching frequencies are the same </a:t>
            </a:r>
            <a:r>
              <a:rPr lang="en-US" sz="2000" b="1" dirty="0">
                <a:ea typeface="Times New Roman"/>
                <a:cs typeface="Arial"/>
              </a:rPr>
              <a:t>(2800 – 3000 cm</a:t>
            </a:r>
            <a:r>
              <a:rPr lang="en-US" sz="2000" b="1" baseline="30000" dirty="0">
                <a:ea typeface="Times New Roman"/>
                <a:cs typeface="Arial"/>
              </a:rPr>
              <a:t>-1</a:t>
            </a:r>
            <a:r>
              <a:rPr lang="en-US" sz="2000" b="1" dirty="0">
                <a:ea typeface="Times New Roman"/>
                <a:cs typeface="Arial"/>
              </a:rPr>
              <a:t>) </a:t>
            </a:r>
            <a:r>
              <a:rPr lang="en-US" sz="2000" dirty="0">
                <a:ea typeface="Times New Roman"/>
                <a:cs typeface="Arial"/>
              </a:rPr>
              <a:t>as in the case of acyclic compounds, if the ring is unstrained. However, </a:t>
            </a:r>
            <a:r>
              <a:rPr lang="en-US" sz="2000" b="1" dirty="0">
                <a:ea typeface="Times New Roman"/>
                <a:cs typeface="Arial"/>
              </a:rPr>
              <a:t>methylene</a:t>
            </a:r>
            <a:r>
              <a:rPr lang="en-US" sz="2000" dirty="0">
                <a:ea typeface="Times New Roman"/>
                <a:cs typeface="Arial"/>
              </a:rPr>
              <a:t> </a:t>
            </a:r>
            <a:r>
              <a:rPr lang="en-US" sz="2000" b="1" dirty="0" smtClean="0">
                <a:ea typeface="Times New Roman"/>
                <a:cs typeface="Arial"/>
              </a:rPr>
              <a:t>(CH2) </a:t>
            </a:r>
            <a:r>
              <a:rPr lang="en-US" sz="2000" dirty="0" smtClean="0">
                <a:ea typeface="Times New Roman"/>
                <a:cs typeface="Arial"/>
              </a:rPr>
              <a:t>scissoring </a:t>
            </a:r>
            <a:r>
              <a:rPr lang="en-US" sz="2000" dirty="0">
                <a:ea typeface="Times New Roman"/>
                <a:cs typeface="Arial"/>
              </a:rPr>
              <a:t>bands shift slightly to smaller wavenumber (</a:t>
            </a:r>
            <a:r>
              <a:rPr lang="en-US" sz="2000" b="1" dirty="0">
                <a:solidFill>
                  <a:srgbClr val="FF0000"/>
                </a:solidFill>
                <a:ea typeface="Times New Roman"/>
                <a:cs typeface="Arial"/>
              </a:rPr>
              <a:t>1470 cm</a:t>
            </a:r>
            <a:r>
              <a:rPr lang="en-US" sz="2000" b="1" baseline="30000" dirty="0">
                <a:solidFill>
                  <a:srgbClr val="FF0000"/>
                </a:solidFill>
                <a:ea typeface="Times New Roman"/>
                <a:cs typeface="Arial"/>
              </a:rPr>
              <a:t>-1</a:t>
            </a:r>
            <a:r>
              <a:rPr lang="en-US" sz="2000" b="1" dirty="0">
                <a:solidFill>
                  <a:srgbClr val="FF0000"/>
                </a:solidFill>
                <a:ea typeface="Times New Roman"/>
                <a:cs typeface="Arial"/>
              </a:rPr>
              <a:t> in hexane and 1448 cm</a:t>
            </a:r>
            <a:r>
              <a:rPr lang="en-US" sz="2000" b="1" baseline="30000" dirty="0">
                <a:solidFill>
                  <a:srgbClr val="FF0000"/>
                </a:solidFill>
                <a:ea typeface="Times New Roman"/>
                <a:cs typeface="Arial"/>
              </a:rPr>
              <a:t>-1</a:t>
            </a:r>
            <a:r>
              <a:rPr lang="en-US" sz="2000" b="1" dirty="0">
                <a:solidFill>
                  <a:srgbClr val="FF0000"/>
                </a:solidFill>
                <a:ea typeface="Times New Roman"/>
                <a:cs typeface="Arial"/>
              </a:rPr>
              <a:t> in </a:t>
            </a:r>
            <a:r>
              <a:rPr lang="en-US" sz="2000" b="1" dirty="0" smtClean="0">
                <a:solidFill>
                  <a:srgbClr val="FF0000"/>
                </a:solidFill>
                <a:ea typeface="Times New Roman"/>
                <a:cs typeface="Arial"/>
              </a:rPr>
              <a:t>cyclohexane</a:t>
            </a:r>
            <a:r>
              <a:rPr lang="en-US" sz="2000" dirty="0" smtClean="0">
                <a:ea typeface="Times New Roman"/>
                <a:cs typeface="Arial"/>
              </a:rPr>
              <a:t>. </a:t>
            </a:r>
            <a:r>
              <a:rPr lang="en-US" sz="2000" dirty="0">
                <a:ea typeface="Times New Roman"/>
                <a:cs typeface="Arial"/>
              </a:rPr>
              <a:t>In satirically strained cyclic compounds, the </a:t>
            </a:r>
            <a:r>
              <a:rPr lang="en-US" sz="2000" b="1" dirty="0">
                <a:solidFill>
                  <a:srgbClr val="FF0000"/>
                </a:solidFill>
                <a:ea typeface="Times New Roman"/>
                <a:cs typeface="Arial"/>
              </a:rPr>
              <a:t>C-H stretching</a:t>
            </a:r>
            <a:r>
              <a:rPr lang="en-US" sz="2000" dirty="0">
                <a:ea typeface="Times New Roman"/>
                <a:cs typeface="Arial"/>
              </a:rPr>
              <a:t> normally occurs at slightly higher wavenumber e.g. </a:t>
            </a:r>
            <a:r>
              <a:rPr lang="en-US" sz="2000" b="1" dirty="0">
                <a:solidFill>
                  <a:srgbClr val="FF0000"/>
                </a:solidFill>
                <a:ea typeface="Times New Roman"/>
                <a:cs typeface="Arial"/>
              </a:rPr>
              <a:t>3080 -3040 cm</a:t>
            </a:r>
            <a:r>
              <a:rPr lang="en-US" sz="2000" b="1" baseline="30000" dirty="0">
                <a:solidFill>
                  <a:srgbClr val="FF0000"/>
                </a:solidFill>
                <a:ea typeface="Times New Roman"/>
                <a:cs typeface="Arial"/>
              </a:rPr>
              <a:t>-1</a:t>
            </a:r>
            <a:r>
              <a:rPr lang="en-US" sz="2000" b="1" dirty="0">
                <a:solidFill>
                  <a:srgbClr val="FF0000"/>
                </a:solidFill>
                <a:ea typeface="Times New Roman"/>
                <a:cs typeface="Arial"/>
              </a:rPr>
              <a:t> in </a:t>
            </a:r>
            <a:r>
              <a:rPr lang="en-US" sz="2000" b="1" dirty="0" err="1">
                <a:solidFill>
                  <a:srgbClr val="FF0000"/>
                </a:solidFill>
                <a:ea typeface="Times New Roman"/>
                <a:cs typeface="Arial"/>
              </a:rPr>
              <a:t>cyclopropane</a:t>
            </a:r>
            <a:r>
              <a:rPr lang="en-US" sz="2000" b="1" dirty="0">
                <a:solidFill>
                  <a:srgbClr val="FF0000"/>
                </a:solidFill>
                <a:ea typeface="Times New Roman"/>
                <a:cs typeface="Arial"/>
              </a:rPr>
              <a:t>.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/>
          <a:srcRect b="10644"/>
          <a:stretch/>
        </p:blipFill>
        <p:spPr bwMode="auto">
          <a:xfrm>
            <a:off x="2343151" y="2905325"/>
            <a:ext cx="7534275" cy="3603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4" name="Rounded Rectangle 3"/>
          <p:cNvSpPr/>
          <p:nvPr/>
        </p:nvSpPr>
        <p:spPr>
          <a:xfrm>
            <a:off x="1734671" y="524435"/>
            <a:ext cx="8142755" cy="5244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C00000"/>
                </a:solidFill>
              </a:rPr>
              <a:t>Cyclic </a:t>
            </a:r>
            <a:r>
              <a:rPr lang="en-GB" sz="3200" dirty="0">
                <a:solidFill>
                  <a:srgbClr val="C00000"/>
                </a:solidFill>
              </a:rPr>
              <a:t>aliphatic hydrocarbons</a:t>
            </a:r>
          </a:p>
        </p:txBody>
      </p:sp>
    </p:spTree>
    <p:extLst>
      <p:ext uri="{BB962C8B-B14F-4D97-AF65-F5344CB8AC3E}">
        <p14:creationId xmlns:p14="http://schemas.microsoft.com/office/powerpoint/2010/main" val="595063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1197</Words>
  <Application>Microsoft Office PowerPoint</Application>
  <PresentationFormat>Widescreen</PresentationFormat>
  <Paragraphs>75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Office Theme</vt:lpstr>
      <vt:lpstr>Characteristic Group Vibrations of Organic Molecules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comparison between an unsymmetrical terminal alkyne (1-octyne) and a symmetrical internal alkyne (4-octyne).</vt:lpstr>
    </vt:vector>
  </TitlesOfParts>
  <Company>University of Nottingham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Al-Hachami Wathiq</dc:creator>
  <cp:lastModifiedBy>Al-Hachami Wathiq</cp:lastModifiedBy>
  <cp:revision>98</cp:revision>
  <cp:lastPrinted>2019-05-01T22:00:17Z</cp:lastPrinted>
  <dcterms:created xsi:type="dcterms:W3CDTF">2019-05-01T16:00:02Z</dcterms:created>
  <dcterms:modified xsi:type="dcterms:W3CDTF">2020-03-11T17:18:14Z</dcterms:modified>
</cp:coreProperties>
</file>