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4.jpg" ContentType="image/png"/>
  <Override PartName="/ppt/media/image5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8" r:id="rId3"/>
    <p:sldId id="266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4" r:id="rId37"/>
  </p:sldIdLst>
  <p:sldSz cx="12192000" cy="6858000"/>
  <p:notesSz cx="6735763" cy="9799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A90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660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454F9-1FE2-4B52-9261-038B82575AF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2E347-AF7D-4487-95EB-AE2958301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412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F8EE2-96CF-42D3-93E9-482C455D192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4E09-D50B-4EDD-8902-54A77C5B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0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655" y="39759"/>
            <a:ext cx="900000" cy="892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g"/><Relationship Id="rId4" Type="http://schemas.openxmlformats.org/officeDocument/2006/relationships/image" Target="../media/image6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4941" y="2339789"/>
            <a:ext cx="8949671" cy="2262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 Rounded MT Bold" panose="020F0704030504030204" pitchFamily="34" charset="0"/>
              </a:rPr>
              <a:t> NMR </a:t>
            </a:r>
            <a:r>
              <a:rPr lang="en-GB" sz="4000" dirty="0">
                <a:latin typeface="Arial Rounded MT Bold" panose="020F0704030504030204" pitchFamily="34" charset="0"/>
              </a:rPr>
              <a:t>Spectroscopy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aseline="30000" dirty="0" smtClean="0">
                <a:latin typeface="Arial Rounded MT Bold" panose="020F0704030504030204" pitchFamily="34" charset="0"/>
              </a:rPr>
              <a:t>13</a:t>
            </a:r>
            <a:r>
              <a:rPr lang="en-GB" sz="2800" dirty="0" smtClean="0">
                <a:latin typeface="Arial Rounded MT Bold" panose="020F0704030504030204" pitchFamily="34" charset="0"/>
              </a:rPr>
              <a:t>C NMR spectroscopy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5"/>
    </mc:Choice>
    <mc:Fallback xmlns="">
      <p:transition spd="slow" advTm="3030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2783" y="1083704"/>
            <a:ext cx="10290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Which carbon atom will have a higher chemical shift, a or b?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185" y="3480175"/>
            <a:ext cx="101948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omic Sans MS" panose="030F0702030302020204" pitchFamily="66" charset="0"/>
              </a:rPr>
              <a:t>Carbon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latin typeface="Comic Sans MS" panose="030F0702030302020204" pitchFamily="66" charset="0"/>
              </a:rPr>
              <a:t> will have a lower </a:t>
            </a:r>
            <a:r>
              <a:rPr lang="el-GR" sz="2000" dirty="0" smtClean="0">
                <a:latin typeface="Comic Sans MS" panose="030F0702030302020204" pitchFamily="66" charset="0"/>
              </a:rPr>
              <a:t>δ</a:t>
            </a:r>
            <a:r>
              <a:rPr lang="en-GB" sz="2000" dirty="0" smtClean="0">
                <a:latin typeface="Comic Sans MS" panose="030F0702030302020204" pitchFamily="66" charset="0"/>
              </a:rPr>
              <a:t> value than 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</a:rPr>
              <a:t> although it attaches to Br atom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because of </a:t>
            </a:r>
            <a:r>
              <a:rPr lang="en-GB" sz="2000" dirty="0" smtClean="0">
                <a:latin typeface="Comic Sans MS" panose="030F0702030302020204" pitchFamily="66" charset="0"/>
              </a:rPr>
              <a:t>the EN value of Br is less than of Cl atom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u="sng" dirty="0" smtClean="0">
                <a:latin typeface="Comic Sans MS" panose="030F0702030302020204" pitchFamily="66" charset="0"/>
              </a:rPr>
              <a:t>NOTE</a:t>
            </a:r>
            <a:r>
              <a:rPr lang="en-GB" sz="2000" dirty="0" smtClean="0">
                <a:latin typeface="Comic Sans MS" panose="030F0702030302020204" pitchFamily="66" charset="0"/>
              </a:rPr>
              <a:t>: we have to be aware when we deal with any alkyl halide, and notice if we have a powerful halogen like Cl, the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proximity effect </a:t>
            </a:r>
            <a:r>
              <a:rPr lang="en-GB" sz="2000" dirty="0" smtClean="0">
                <a:latin typeface="Comic Sans MS" panose="030F0702030302020204" pitchFamily="66" charset="0"/>
              </a:rPr>
              <a:t>will dominate.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omic Sans MS" panose="030F0702030302020204" pitchFamily="66" charset="0"/>
              </a:rPr>
              <a:t>While, if we have Br atom in the compound, the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score value </a:t>
            </a:r>
            <a:r>
              <a:rPr lang="en-GB" sz="2000" dirty="0" smtClean="0">
                <a:latin typeface="Comic Sans MS" panose="030F0702030302020204" pitchFamily="66" charset="0"/>
              </a:rPr>
              <a:t>will dominate.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37725" r="9527" b="39488"/>
          <a:stretch/>
        </p:blipFill>
        <p:spPr>
          <a:xfrm>
            <a:off x="4704354" y="1840830"/>
            <a:ext cx="2700000" cy="7546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48926" y="1600200"/>
            <a:ext cx="421407" cy="46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23814" y="2161674"/>
            <a:ext cx="421407" cy="46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4732" y="1632280"/>
            <a:ext cx="421407" cy="46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65549" y="1736552"/>
            <a:ext cx="421407" cy="46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501954" y="2552053"/>
            <a:ext cx="5896088" cy="5889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Score value                     2   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4910" y="2041362"/>
            <a:ext cx="421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07762" y="1929060"/>
            <a:ext cx="421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35</a:t>
            </a:r>
            <a:endParaRPr lang="en-GB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2783" y="1083704"/>
            <a:ext cx="10290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Which carbon atom will have a higher chemical shift, a or b?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185" y="3158912"/>
            <a:ext cx="101948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Both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 have the same score value, BUT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 will be higher </a:t>
            </a:r>
            <a:r>
              <a:rPr lang="el-GR" dirty="0" smtClean="0">
                <a:latin typeface="Comic Sans MS" panose="030F0702030302020204" pitchFamily="66" charset="0"/>
              </a:rPr>
              <a:t>δ</a:t>
            </a:r>
            <a:r>
              <a:rPr lang="en-GB" dirty="0" smtClean="0">
                <a:latin typeface="Comic Sans MS" panose="030F0702030302020204" pitchFamily="66" charset="0"/>
              </a:rPr>
              <a:t> than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dirty="0" smtClean="0">
                <a:latin typeface="Comic Sans MS" panose="030F0702030302020204" pitchFamily="66" charset="0"/>
              </a:rPr>
              <a:t>because of the EN values of (C = 2.55) and (I = 2.66), so I will not affect too much on C atom.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Iodine has the effect to lower the </a:t>
            </a:r>
            <a:r>
              <a:rPr lang="el-GR" dirty="0" smtClean="0">
                <a:latin typeface="Comic Sans MS" panose="030F0702030302020204" pitchFamily="66" charset="0"/>
              </a:rPr>
              <a:t>δ</a:t>
            </a:r>
            <a:r>
              <a:rPr lang="en-GB" dirty="0" smtClean="0">
                <a:latin typeface="Comic Sans MS" panose="030F0702030302020204" pitchFamily="66" charset="0"/>
              </a:rPr>
              <a:t> value for the attached carbon.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02568" y="2658977"/>
            <a:ext cx="5895474" cy="5782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Score value                          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39" y="1601231"/>
            <a:ext cx="2520000" cy="12551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24065" y="2189745"/>
            <a:ext cx="421407" cy="46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6921" y="2137611"/>
            <a:ext cx="421407" cy="46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25600" b="32176"/>
          <a:stretch/>
        </p:blipFill>
        <p:spPr>
          <a:xfrm>
            <a:off x="3791377" y="4493342"/>
            <a:ext cx="4536000" cy="9389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22690" y="4580027"/>
            <a:ext cx="39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7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2179" y="4612107"/>
            <a:ext cx="39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14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(C-O)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40" y="1206151"/>
            <a:ext cx="2520000" cy="151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3" b="33587"/>
          <a:stretch/>
        </p:blipFill>
        <p:spPr>
          <a:xfrm>
            <a:off x="6552447" y="1335486"/>
            <a:ext cx="3384000" cy="1208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17" y="2786054"/>
            <a:ext cx="1944000" cy="129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b="6379"/>
          <a:stretch/>
        </p:blipFill>
        <p:spPr>
          <a:xfrm>
            <a:off x="7190118" y="2550684"/>
            <a:ext cx="1800000" cy="1636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05" y="4391529"/>
            <a:ext cx="2880000" cy="1818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15" y="4547937"/>
            <a:ext cx="2232000" cy="14433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8282" y="1398494"/>
            <a:ext cx="292299" cy="36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45739" y="4936380"/>
            <a:ext cx="31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93694" y="2036123"/>
            <a:ext cx="505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en-GB" sz="1600" u="sng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5885" y="4836693"/>
            <a:ext cx="3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0799" y="3315314"/>
            <a:ext cx="31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5103" y="3551946"/>
            <a:ext cx="300789" cy="38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63543" y="1479871"/>
            <a:ext cx="332873" cy="3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5878" y="1719288"/>
            <a:ext cx="542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˚1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28696" y="1635067"/>
            <a:ext cx="542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˚2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97905" y="3788729"/>
            <a:ext cx="542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˚1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70163" y="3564101"/>
            <a:ext cx="549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˚2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95423" y="3268573"/>
            <a:ext cx="573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˚3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45658" y="3288621"/>
            <a:ext cx="573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˚3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90225" y="5105392"/>
            <a:ext cx="573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˚3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89037" y="5665659"/>
            <a:ext cx="542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˚1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66870" y="5673675"/>
            <a:ext cx="542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˚1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92643" y="4646934"/>
            <a:ext cx="549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˚2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83387" y="4695065"/>
            <a:ext cx="549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˚2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74249" y="5039972"/>
            <a:ext cx="549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˚2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37533" y="5665659"/>
            <a:ext cx="542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˚1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74768" y="2092267"/>
            <a:ext cx="513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7170" y="3880962"/>
            <a:ext cx="473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en-GB" sz="1600" u="sng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92716" y="3876945"/>
            <a:ext cx="489291" cy="346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93425" y="5918300"/>
            <a:ext cx="489291" cy="346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en-GB" sz="1600" u="sng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08759" y="5926327"/>
            <a:ext cx="489291" cy="346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en-GB" sz="1600" u="sng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6495" y="1479872"/>
            <a:ext cx="472013" cy="2531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58</a:t>
            </a:r>
            <a:endParaRPr lang="en-GB" sz="1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272343" y="1499922"/>
            <a:ext cx="472013" cy="2531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63</a:t>
            </a:r>
            <a:endParaRPr lang="en-GB" sz="1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884700" y="3637538"/>
            <a:ext cx="472013" cy="2531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82</a:t>
            </a:r>
            <a:endParaRPr lang="en-GB" sz="1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056021" y="3368825"/>
            <a:ext cx="472013" cy="2531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69</a:t>
            </a:r>
            <a:endParaRPr lang="en-GB" sz="1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689683" y="4628126"/>
            <a:ext cx="472013" cy="2531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71</a:t>
            </a:r>
            <a:endParaRPr lang="en-GB" sz="1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595937" y="5297886"/>
            <a:ext cx="472013" cy="2531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73</a:t>
            </a:r>
            <a:endParaRPr lang="en-GB" sz="1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0555713" y="6212293"/>
            <a:ext cx="1332000" cy="2531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Chemical shift</a:t>
            </a:r>
            <a:endParaRPr lang="en-GB" sz="1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535654" y="5898257"/>
            <a:ext cx="1407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Score value</a:t>
            </a:r>
            <a:endParaRPr lang="en-GB" sz="1400" b="1" u="sng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753847" y="6280472"/>
            <a:ext cx="4644000" cy="46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Chemical shift (C-O) = (50-100) ppm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(C-O)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79884" y="1251283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C-13 NMR spectrum is shown below for a compound with a molecular formula C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14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O, propose a structure for the molecule.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298029"/>
            <a:ext cx="43830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Look at the possible functional groups locations.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(C-O) alcohol or ether (50-100) ppm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It can not be an ester because it should has two oxygen atoms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It can not be an aldehyde or ketone because there is no a significant signal at (150-200) ppm.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It is impossible to have a (C=C) or a ring because they appear at (100-150) ppm.</a:t>
            </a: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72209" y="2310051"/>
            <a:ext cx="6012000" cy="4156792"/>
            <a:chOff x="6051889" y="2310051"/>
            <a:chExt cx="6012000" cy="41567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" t="10878" r="2446" b="36841"/>
            <a:stretch/>
          </p:blipFill>
          <p:spPr>
            <a:xfrm>
              <a:off x="6051889" y="2310051"/>
              <a:ext cx="6012000" cy="415679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301789" y="2466474"/>
              <a:ext cx="1395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Comic Sans MS" panose="030F0702030302020204" pitchFamily="66" charset="0"/>
                </a:rPr>
                <a:t>C</a:t>
              </a:r>
              <a:r>
                <a:rPr lang="en-GB" b="1" baseline="-25000" dirty="0" smtClean="0">
                  <a:latin typeface="Comic Sans MS" panose="030F0702030302020204" pitchFamily="66" charset="0"/>
                </a:rPr>
                <a:t>6</a:t>
              </a:r>
              <a:r>
                <a:rPr lang="en-GB" b="1" dirty="0" smtClean="0">
                  <a:latin typeface="Comic Sans MS" panose="030F0702030302020204" pitchFamily="66" charset="0"/>
                </a:rPr>
                <a:t>H</a:t>
              </a:r>
              <a:r>
                <a:rPr lang="en-GB" b="1" baseline="-25000" dirty="0" smtClean="0">
                  <a:latin typeface="Comic Sans MS" panose="030F0702030302020204" pitchFamily="66" charset="0"/>
                </a:rPr>
                <a:t>14</a:t>
              </a:r>
              <a:r>
                <a:rPr lang="en-GB" b="1" dirty="0" smtClean="0">
                  <a:latin typeface="Comic Sans MS" panose="030F0702030302020204" pitchFamily="66" charset="0"/>
                </a:rPr>
                <a:t>O</a:t>
              </a:r>
              <a:endParaRPr lang="en-GB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3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(C-O)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79884" y="1251283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C-13 NMR spectrum is shown below for a compound with a molecular formula C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14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O, propose a structure for the molecule.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80000" y="2249893"/>
            <a:ext cx="6012000" cy="4156792"/>
            <a:chOff x="6051889" y="2310051"/>
            <a:chExt cx="6012000" cy="41567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" t="10878" r="2446" b="36841"/>
            <a:stretch/>
          </p:blipFill>
          <p:spPr>
            <a:xfrm>
              <a:off x="6051889" y="2310051"/>
              <a:ext cx="6012000" cy="415679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301789" y="2466474"/>
              <a:ext cx="1395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Comic Sans MS" panose="030F0702030302020204" pitchFamily="66" charset="0"/>
                </a:rPr>
                <a:t>C</a:t>
              </a:r>
              <a:r>
                <a:rPr lang="en-GB" b="1" baseline="-25000" dirty="0" smtClean="0">
                  <a:latin typeface="Comic Sans MS" panose="030F0702030302020204" pitchFamily="66" charset="0"/>
                </a:rPr>
                <a:t>6</a:t>
              </a:r>
              <a:r>
                <a:rPr lang="en-GB" b="1" dirty="0" smtClean="0">
                  <a:latin typeface="Comic Sans MS" panose="030F0702030302020204" pitchFamily="66" charset="0"/>
                </a:rPr>
                <a:t>H</a:t>
              </a:r>
              <a:r>
                <a:rPr lang="en-GB" b="1" baseline="-25000" dirty="0" smtClean="0">
                  <a:latin typeface="Comic Sans MS" panose="030F0702030302020204" pitchFamily="66" charset="0"/>
                </a:rPr>
                <a:t>14</a:t>
              </a:r>
              <a:r>
                <a:rPr lang="en-GB" b="1" dirty="0" smtClean="0">
                  <a:latin typeface="Comic Sans MS" panose="030F0702030302020204" pitchFamily="66" charset="0"/>
                </a:rPr>
                <a:t>O</a:t>
              </a:r>
              <a:endParaRPr lang="en-GB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9884" y="2466474"/>
                <a:ext cx="4579604" cy="1501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GB" dirty="0" smtClean="0">
                    <a:latin typeface="Comic Sans MS" panose="030F0702030302020204" pitchFamily="66" charset="0"/>
                  </a:rPr>
                  <a:t>Calculate index of hydrogen deficiency (IHD).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dirty="0" smtClean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𝐼𝐷𝐻</m:t>
                              </m:r>
                            </m:e>
                          </m:d>
                        </m:e>
                        <m:sup/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+2 −#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/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884" y="2466474"/>
                <a:ext cx="4579604" cy="1501821"/>
              </a:xfrm>
              <a:prstGeom prst="rect">
                <a:avLst/>
              </a:prstGeom>
              <a:blipFill rotWithShape="0">
                <a:blip r:embed="rId3"/>
                <a:stretch>
                  <a:fillRect l="-932" t="-2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00453" y="4207042"/>
                <a:ext cx="2884379" cy="670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𝐼𝐷𝐻</m:t>
                              </m:r>
                            </m:e>
                          </m:d>
                        </m:e>
                        <m:sup/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+2 −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  <m:sup/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453" y="4207042"/>
                <a:ext cx="2884379" cy="6708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56597" y="4940490"/>
                <a:ext cx="1458873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𝐼𝐷𝐻</m:t>
                            </m:r>
                          </m:e>
                        </m:d>
                      </m:e>
                      <m:sup/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0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597" y="4940490"/>
                <a:ext cx="1458873" cy="392993"/>
              </a:xfrm>
              <a:prstGeom prst="rect">
                <a:avLst/>
              </a:prstGeom>
              <a:blipFill rotWithShape="0">
                <a:blip r:embed="rId5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79884" y="5450300"/>
            <a:ext cx="4578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IDH = 0  means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n-GB" dirty="0" smtClean="0">
                <a:latin typeface="Comic Sans MS" panose="030F0702030302020204" pitchFamily="66" charset="0"/>
              </a:rPr>
              <a:t> (=), (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≡), or ring</a:t>
            </a:r>
          </a:p>
          <a:p>
            <a:r>
              <a:rPr lang="en-GB" dirty="0">
                <a:latin typeface="Comic Sans MS" panose="030F0702030302020204" pitchFamily="66" charset="0"/>
              </a:rPr>
              <a:t>IDH = </a:t>
            </a:r>
            <a:r>
              <a:rPr lang="en-GB" dirty="0" smtClean="0">
                <a:latin typeface="Comic Sans MS" panose="030F0702030302020204" pitchFamily="66" charset="0"/>
              </a:rPr>
              <a:t>1  </a:t>
            </a:r>
            <a:r>
              <a:rPr lang="en-GB" dirty="0">
                <a:latin typeface="Comic Sans MS" panose="030F0702030302020204" pitchFamily="66" charset="0"/>
              </a:rPr>
              <a:t>means 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(=), 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or </a:t>
            </a:r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ring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IDH = </a:t>
            </a:r>
            <a:r>
              <a:rPr lang="en-GB" dirty="0" smtClean="0">
                <a:latin typeface="Comic Sans MS" panose="030F0702030302020204" pitchFamily="66" charset="0"/>
              </a:rPr>
              <a:t>2  </a:t>
            </a:r>
            <a:r>
              <a:rPr lang="en-GB" dirty="0">
                <a:latin typeface="Comic Sans MS" panose="030F0702030302020204" pitchFamily="66" charset="0"/>
              </a:rPr>
              <a:t>means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≡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(C-O)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79884" y="1251283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C-13 NMR spectrum is shown below for a compound with a molecular formula C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14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O, propose a structure for the molecule.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80000" y="2249893"/>
            <a:ext cx="6012000" cy="4156792"/>
            <a:chOff x="6051889" y="2310051"/>
            <a:chExt cx="6012000" cy="41567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" t="10878" r="2446" b="36841"/>
            <a:stretch/>
          </p:blipFill>
          <p:spPr>
            <a:xfrm>
              <a:off x="6051889" y="2310051"/>
              <a:ext cx="6012000" cy="415679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301789" y="2466474"/>
              <a:ext cx="1395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Comic Sans MS" panose="030F0702030302020204" pitchFamily="66" charset="0"/>
                </a:rPr>
                <a:t>C</a:t>
              </a:r>
              <a:r>
                <a:rPr lang="en-GB" b="1" baseline="-25000" dirty="0" smtClean="0">
                  <a:latin typeface="Comic Sans MS" panose="030F0702030302020204" pitchFamily="66" charset="0"/>
                </a:rPr>
                <a:t>6</a:t>
              </a:r>
              <a:r>
                <a:rPr lang="en-GB" b="1" dirty="0" smtClean="0">
                  <a:latin typeface="Comic Sans MS" panose="030F0702030302020204" pitchFamily="66" charset="0"/>
                </a:rPr>
                <a:t>H</a:t>
              </a:r>
              <a:r>
                <a:rPr lang="en-GB" b="1" baseline="-25000" dirty="0" smtClean="0">
                  <a:latin typeface="Comic Sans MS" panose="030F0702030302020204" pitchFamily="66" charset="0"/>
                </a:rPr>
                <a:t>14</a:t>
              </a:r>
              <a:r>
                <a:rPr lang="en-GB" b="1" dirty="0" smtClean="0">
                  <a:latin typeface="Comic Sans MS" panose="030F0702030302020204" pitchFamily="66" charset="0"/>
                </a:rPr>
                <a:t>O</a:t>
              </a:r>
              <a:endParaRPr lang="en-GB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79884" y="2346148"/>
            <a:ext cx="4578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In alcohols, only one signal will appear between (50-100) ppm, while in ethers we will find two.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So, we have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 ether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Now, focus on the number of signals, as we have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six carbon atoms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four signals</a:t>
            </a:r>
            <a:r>
              <a:rPr lang="en-GB" dirty="0" smtClean="0">
                <a:latin typeface="Comic Sans MS" panose="030F0702030302020204" pitchFamily="66" charset="0"/>
              </a:rPr>
              <a:t>, that means we have an equivalent atoms which give one signal.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C</a:t>
            </a:r>
            <a:r>
              <a:rPr lang="en-US" altLang="en-US" sz="2400" b="1" baseline="-25000" dirty="0" smtClean="0">
                <a:latin typeface="Comic Sans MS" panose="030F0702030302020204" pitchFamily="66" charset="0"/>
              </a:rPr>
              <a:t>6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H</a:t>
            </a:r>
            <a:r>
              <a:rPr lang="en-US" altLang="en-US" sz="2400" b="1" baseline="-25000" dirty="0" smtClean="0">
                <a:latin typeface="Comic Sans MS" panose="030F0702030302020204" pitchFamily="66" charset="0"/>
              </a:rPr>
              <a:t>14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O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32965" y="1152907"/>
            <a:ext cx="9991164" cy="55706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28351" r="9681" b="33057"/>
          <a:stretch/>
        </p:blipFill>
        <p:spPr>
          <a:xfrm>
            <a:off x="2581834" y="1358159"/>
            <a:ext cx="3240000" cy="1535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t="32115" r="9681" b="36822"/>
          <a:stretch/>
        </p:blipFill>
        <p:spPr>
          <a:xfrm>
            <a:off x="6898341" y="1398498"/>
            <a:ext cx="3888000" cy="1491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28350" r="19565" b="34468"/>
          <a:stretch/>
        </p:blipFill>
        <p:spPr>
          <a:xfrm>
            <a:off x="2649077" y="3227300"/>
            <a:ext cx="3168000" cy="1840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28350" r="16741" b="33998"/>
          <a:stretch/>
        </p:blipFill>
        <p:spPr>
          <a:xfrm>
            <a:off x="6992470" y="3281088"/>
            <a:ext cx="3456000" cy="1749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0" b="18760"/>
          <a:stretch/>
        </p:blipFill>
        <p:spPr>
          <a:xfrm>
            <a:off x="5256463" y="4988857"/>
            <a:ext cx="2539682" cy="154641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66882" y="2675965"/>
            <a:ext cx="457200" cy="3630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14004" y="2693895"/>
            <a:ext cx="457200" cy="3630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19282" y="4670604"/>
            <a:ext cx="457200" cy="3630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601636" y="4675087"/>
            <a:ext cx="457200" cy="3630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75094" y="6127363"/>
            <a:ext cx="457200" cy="3630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89897" y="6033234"/>
            <a:ext cx="2196000" cy="3630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Number of signals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397" y="5957041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√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97789" y="4486830"/>
            <a:ext cx="666537" cy="79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91430" y="251012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195" y="448682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01323" y="2568383"/>
            <a:ext cx="666537" cy="79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(C-O)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79884" y="1251283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C-13 NMR spectrum is shown below for a compound with a molecular formula C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14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O, propose a structure for the molecule.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80000" y="2249893"/>
            <a:ext cx="6012000" cy="4156792"/>
            <a:chOff x="6051889" y="2310051"/>
            <a:chExt cx="6012000" cy="41567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" t="10878" r="2446" b="36841"/>
            <a:stretch/>
          </p:blipFill>
          <p:spPr>
            <a:xfrm>
              <a:off x="6051889" y="2310051"/>
              <a:ext cx="6012000" cy="415679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929589" y="2466474"/>
              <a:ext cx="1395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Comic Sans MS" panose="030F0702030302020204" pitchFamily="66" charset="0"/>
                </a:rPr>
                <a:t>C</a:t>
              </a:r>
              <a:r>
                <a:rPr lang="en-GB" b="1" baseline="-25000" dirty="0" smtClean="0">
                  <a:latin typeface="Comic Sans MS" panose="030F0702030302020204" pitchFamily="66" charset="0"/>
                </a:rPr>
                <a:t>6</a:t>
              </a:r>
              <a:r>
                <a:rPr lang="en-GB" b="1" dirty="0" smtClean="0">
                  <a:latin typeface="Comic Sans MS" panose="030F0702030302020204" pitchFamily="66" charset="0"/>
                </a:rPr>
                <a:t>H</a:t>
              </a:r>
              <a:r>
                <a:rPr lang="en-GB" b="1" baseline="-25000" dirty="0" smtClean="0">
                  <a:latin typeface="Comic Sans MS" panose="030F0702030302020204" pitchFamily="66" charset="0"/>
                </a:rPr>
                <a:t>14</a:t>
              </a:r>
              <a:r>
                <a:rPr lang="en-GB" b="1" dirty="0" smtClean="0">
                  <a:latin typeface="Comic Sans MS" panose="030F0702030302020204" pitchFamily="66" charset="0"/>
                </a:rPr>
                <a:t>O</a:t>
              </a:r>
              <a:endParaRPr lang="en-GB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79884" y="2238572"/>
            <a:ext cx="4578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Equivalent atoms give a one high peak, so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appears at 23 ppm,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</a:rPr>
              <a:t>  will be the lower </a:t>
            </a:r>
            <a:r>
              <a:rPr lang="el-GR" dirty="0" smtClean="0">
                <a:latin typeface="Comic Sans MS" panose="030F0702030302020204" pitchFamily="66" charset="0"/>
              </a:rPr>
              <a:t>δ</a:t>
            </a:r>
            <a:r>
              <a:rPr lang="en-GB" dirty="0" smtClean="0">
                <a:latin typeface="Comic Sans MS" panose="030F0702030302020204" pitchFamily="66" charset="0"/>
              </a:rPr>
              <a:t> (16 ppm) according to the score values.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Both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 are attached to O, and that gives the possibilities to find absorbance between 50 and 100 ppm.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According to </a:t>
            </a:r>
            <a:r>
              <a:rPr lang="en-GB" b="1" dirty="0" smtClean="0">
                <a:latin typeface="Comic Sans MS" panose="030F0702030302020204" pitchFamily="66" charset="0"/>
              </a:rPr>
              <a:t>the score values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 </a:t>
            </a:r>
            <a:r>
              <a:rPr lang="en-GB" dirty="0" smtClean="0">
                <a:latin typeface="Comic Sans MS" panose="030F0702030302020204" pitchFamily="66" charset="0"/>
              </a:rPr>
              <a:t>is the </a:t>
            </a:r>
            <a:r>
              <a:rPr lang="en-GB" b="1" dirty="0" smtClean="0">
                <a:latin typeface="Comic Sans MS" panose="030F0702030302020204" pitchFamily="66" charset="0"/>
              </a:rPr>
              <a:t>highest</a:t>
            </a:r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δ</a:t>
            </a:r>
            <a:r>
              <a:rPr lang="en-GB" dirty="0" smtClean="0">
                <a:latin typeface="Comic Sans MS" panose="030F0702030302020204" pitchFamily="66" charset="0"/>
              </a:rPr>
              <a:t> (74 ppm) than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 </a:t>
            </a:r>
            <a:r>
              <a:rPr lang="en-GB" dirty="0" smtClean="0">
                <a:latin typeface="Comic Sans MS" panose="030F0702030302020204" pitchFamily="66" charset="0"/>
              </a:rPr>
              <a:t>(55 ppm).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0" b="18760"/>
          <a:stretch/>
        </p:blipFill>
        <p:spPr>
          <a:xfrm>
            <a:off x="6467535" y="2481765"/>
            <a:ext cx="2539682" cy="1546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45559" y="2372295"/>
            <a:ext cx="27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6114" y="3209734"/>
            <a:ext cx="286413" cy="36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628" y="3287614"/>
            <a:ext cx="300789" cy="38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2194" y="2950203"/>
            <a:ext cx="332873" cy="3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7579" y="3493281"/>
            <a:ext cx="305745" cy="382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9964" y="2834780"/>
            <a:ext cx="305745" cy="382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17626" y="2263592"/>
            <a:ext cx="305745" cy="382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53800" y="4449349"/>
            <a:ext cx="286413" cy="36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61399" y="4953684"/>
            <a:ext cx="332873" cy="3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06560" y="4403593"/>
            <a:ext cx="300789" cy="38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05861"/>
              </p:ext>
            </p:extLst>
          </p:nvPr>
        </p:nvGraphicFramePr>
        <p:xfrm>
          <a:off x="6469039" y="4039733"/>
          <a:ext cx="2050496" cy="1547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9459"/>
                <a:gridCol w="1151037"/>
              </a:tblGrid>
              <a:tr h="30952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Atom</a:t>
                      </a:r>
                      <a:r>
                        <a:rPr lang="en-GB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Score value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0952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en-GB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0952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  <a:endParaRPr lang="en-GB" sz="14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0952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endParaRPr lang="en-GB" sz="14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0952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  <a:endParaRPr lang="en-GB" sz="1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en-US" altLang="en-US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)     (50-100) ppm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mic Sans MS" panose="030F0702030302020204" pitchFamily="66" charset="0"/>
              </a:rPr>
              <a:t>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                       (70-100) ppm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4" b="33059"/>
          <a:stretch/>
        </p:blipFill>
        <p:spPr>
          <a:xfrm>
            <a:off x="4475071" y="2124628"/>
            <a:ext cx="3168000" cy="10912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80531" y="2232211"/>
            <a:ext cx="283336" cy="37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3910" y="2264280"/>
            <a:ext cx="332873" cy="3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3917" y="2223247"/>
            <a:ext cx="283336" cy="37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7530" y="2268763"/>
            <a:ext cx="332873" cy="3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1682" y="2474259"/>
            <a:ext cx="291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Two signals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728" y="3482788"/>
            <a:ext cx="9130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Normally, all methyl groups appear at (10-20)ppm,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</a:t>
            </a:r>
            <a:r>
              <a:rPr lang="en-GB" dirty="0" smtClean="0">
                <a:latin typeface="Comic Sans MS" panose="030F0702030302020204" pitchFamily="66" charset="0"/>
              </a:rPr>
              <a:t> the (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≡) has a strong effect on the </a:t>
            </a:r>
            <a:r>
              <a:rPr lang="el-G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δ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values of C atoms attached 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alpha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carbon).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It reduces </a:t>
            </a:r>
            <a:r>
              <a:rPr lang="el-G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δ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of methyl group to 3 ppm.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1566" y="2828362"/>
            <a:ext cx="46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75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0823" y="2832845"/>
            <a:ext cx="46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75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0934" y="2846292"/>
            <a:ext cx="46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endParaRPr lang="en-GB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1106" y="2810434"/>
            <a:ext cx="46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endParaRPr lang="en-GB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0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en-US" altLang="en-US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)     (50-100) ppm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mic Sans MS" panose="030F0702030302020204" pitchFamily="66" charset="0"/>
              </a:rPr>
              <a:t>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                       (70-100) ppm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78197" y="1788450"/>
            <a:ext cx="6192000" cy="4200102"/>
            <a:chOff x="5978197" y="1788450"/>
            <a:chExt cx="6192000" cy="42001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79" b="35883"/>
            <a:stretch/>
          </p:blipFill>
          <p:spPr>
            <a:xfrm>
              <a:off x="5978197" y="1788450"/>
              <a:ext cx="6192000" cy="420010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47" b="22329"/>
            <a:stretch/>
          </p:blipFill>
          <p:spPr>
            <a:xfrm>
              <a:off x="6348695" y="1940866"/>
              <a:ext cx="2844000" cy="144541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6736979" y="1913968"/>
              <a:ext cx="2214277" cy="1021973"/>
              <a:chOff x="6736979" y="1913968"/>
              <a:chExt cx="2214277" cy="102197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736979" y="2559423"/>
                <a:ext cx="434788" cy="376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91084" y="2348754"/>
                <a:ext cx="434788" cy="376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b</a:t>
                </a:r>
                <a:endParaRPr lang="en-GB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606553" y="2070850"/>
                <a:ext cx="434788" cy="376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059275" y="1913968"/>
                <a:ext cx="430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d</a:t>
                </a:r>
                <a:endParaRPr lang="en-GB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516468" y="2066369"/>
                <a:ext cx="434788" cy="376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e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062318" y="1537452"/>
            <a:ext cx="499717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Calculate the score value.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We can differentiate between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 by the score values, where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 is higher in </a:t>
            </a:r>
            <a:r>
              <a:rPr lang="el-GR" dirty="0" smtClean="0">
                <a:latin typeface="Comic Sans MS" panose="030F0702030302020204" pitchFamily="66" charset="0"/>
              </a:rPr>
              <a:t>δ</a:t>
            </a:r>
            <a:r>
              <a:rPr lang="en-GB" dirty="0" smtClean="0">
                <a:latin typeface="Comic Sans MS" panose="030F0702030302020204" pitchFamily="66" charset="0"/>
              </a:rPr>
              <a:t> value (4) than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 (3).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Both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</a:rPr>
              <a:t> are attached to the (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≡C), BUT they have different score values,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(2) and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(3).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According to the score values,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should be higher in </a:t>
            </a:r>
            <a:r>
              <a:rPr lang="el-GR" dirty="0">
                <a:latin typeface="Comic Sans MS" panose="030F0702030302020204" pitchFamily="66" charset="0"/>
              </a:rPr>
              <a:t>δ</a:t>
            </a:r>
            <a:r>
              <a:rPr lang="en-GB" dirty="0">
                <a:latin typeface="Comic Sans MS" panose="030F0702030302020204" pitchFamily="66" charset="0"/>
              </a:rPr>
              <a:t> value </a:t>
            </a:r>
            <a:r>
              <a:rPr lang="en-GB" dirty="0" smtClean="0">
                <a:latin typeface="Comic Sans MS" panose="030F0702030302020204" pitchFamily="66" charset="0"/>
              </a:rPr>
              <a:t>than e, </a:t>
            </a:r>
            <a:r>
              <a:rPr lang="en-GB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</a:t>
            </a:r>
            <a:r>
              <a:rPr lang="en-GB" dirty="0" smtClean="0">
                <a:latin typeface="Comic Sans MS" panose="030F0702030302020204" pitchFamily="66" charset="0"/>
              </a:rPr>
              <a:t> because of the closeness of d to </a:t>
            </a:r>
            <a:r>
              <a:rPr lang="en-GB" dirty="0">
                <a:latin typeface="Comic Sans MS" panose="030F0702030302020204" pitchFamily="66" charset="0"/>
              </a:rPr>
              <a:t>(</a:t>
            </a:r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≡C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), the triple bond will decrease the chemical shift of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to be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13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ppm. While e will appear at 14 ppm.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08697" y="3074892"/>
            <a:ext cx="434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2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56931" y="2796988"/>
            <a:ext cx="42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32058" y="2532531"/>
            <a:ext cx="443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4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45823" y="2241180"/>
            <a:ext cx="412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61292" y="2541497"/>
            <a:ext cx="412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2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359149" y="3325904"/>
            <a:ext cx="4347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69820" y="3590361"/>
            <a:ext cx="4347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582401" y="3680007"/>
            <a:ext cx="4347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371719" y="1882594"/>
            <a:ext cx="4347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156574" y="2227732"/>
            <a:ext cx="43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752600" y="1219201"/>
            <a:ext cx="9547746" cy="76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Comic Sans MS" panose="030F0702030302020204" pitchFamily="66" charset="0"/>
              </a:rPr>
              <a:t> After hydrogen, the most useful atom providing information is carbon-13.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The </a:t>
            </a:r>
            <a:r>
              <a:rPr lang="en-GB" altLang="en-US" sz="2000" dirty="0">
                <a:latin typeface="Comic Sans MS" panose="030F0702030302020204" pitchFamily="66" charset="0"/>
              </a:rPr>
              <a:t>overall intensity of a </a:t>
            </a:r>
            <a:r>
              <a:rPr lang="en-GB" altLang="en-US" sz="2000" baseline="30000" dirty="0">
                <a:latin typeface="Comic Sans MS" panose="030F0702030302020204" pitchFamily="66" charset="0"/>
              </a:rPr>
              <a:t>13</a:t>
            </a:r>
            <a:r>
              <a:rPr lang="en-GB" altLang="en-US" sz="2000" dirty="0">
                <a:latin typeface="Comic Sans MS" panose="030F0702030302020204" pitchFamily="66" charset="0"/>
              </a:rPr>
              <a:t>C signal is about 6400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times  </a:t>
            </a:r>
            <a:r>
              <a:rPr lang="en-GB" altLang="en-US" sz="2000" dirty="0">
                <a:latin typeface="Comic Sans MS" panose="030F0702030302020204" pitchFamily="66" charset="0"/>
              </a:rPr>
              <a:t>less than the intensity of an </a:t>
            </a:r>
            <a:r>
              <a:rPr lang="en-GB" altLang="en-US" sz="2000" baseline="30000" dirty="0">
                <a:latin typeface="Comic Sans MS" panose="030F0702030302020204" pitchFamily="66" charset="0"/>
              </a:rPr>
              <a:t>1</a:t>
            </a:r>
            <a:r>
              <a:rPr lang="en-GB" altLang="en-US" sz="2000" dirty="0">
                <a:latin typeface="Comic Sans MS" panose="030F0702030302020204" pitchFamily="66" charset="0"/>
              </a:rPr>
              <a:t>H signal.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Comic Sans MS" panose="030F0702030302020204" pitchFamily="66" charset="0"/>
              </a:rPr>
              <a:t> The chemical shift ranges over 220 ppm.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Comic Sans MS" panose="030F0702030302020204" pitchFamily="66" charset="0"/>
              </a:rPr>
              <a:t> The reference compound is TMS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.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Comic Sans MS" panose="030F0702030302020204" pitchFamily="66" charset="0"/>
              </a:rPr>
              <a:t>Natural carbon contains about 1% of this isotope so the instruments for its detection need to be sensitive and spectra will take longer to record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.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A50021"/>
                </a:solidFill>
                <a:latin typeface="Comic Sans MS" panose="030F0702030302020204" pitchFamily="66" charset="0"/>
              </a:rPr>
              <a:t>Only the chemical shift is important </a:t>
            </a:r>
            <a:r>
              <a:rPr lang="en-GB" altLang="en-US" sz="2000" dirty="0">
                <a:latin typeface="Comic Sans MS" panose="030F0702030302020204" pitchFamily="66" charset="0"/>
              </a:rPr>
              <a:t>as each spectrum gives </a:t>
            </a:r>
            <a:r>
              <a:rPr lang="en-GB" altLang="en-US" sz="2000" dirty="0">
                <a:solidFill>
                  <a:srgbClr val="A50021"/>
                </a:solidFill>
                <a:latin typeface="Comic Sans MS" panose="030F0702030302020204" pitchFamily="66" charset="0"/>
              </a:rPr>
              <a:t>only single lines</a:t>
            </a:r>
            <a:r>
              <a:rPr lang="en-GB" altLang="en-US" sz="2000" dirty="0">
                <a:latin typeface="Comic Sans MS" panose="030F0702030302020204" pitchFamily="66" charset="0"/>
              </a:rPr>
              <a:t> for each chemically equivalent carbon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Comic Sans MS" panose="030F0702030302020204" pitchFamily="66" charset="0"/>
              </a:rPr>
              <a:t>Carbon-13 </a:t>
            </a:r>
            <a:r>
              <a:rPr lang="en-GB" altLang="en-US" sz="2000" dirty="0" err="1">
                <a:latin typeface="Comic Sans MS" panose="030F0702030302020204" pitchFamily="66" charset="0"/>
              </a:rPr>
              <a:t>nmr</a:t>
            </a:r>
            <a:r>
              <a:rPr lang="en-GB" altLang="en-US" sz="2000" dirty="0">
                <a:latin typeface="Comic Sans MS" panose="030F0702030302020204" pitchFamily="66" charset="0"/>
              </a:rPr>
              <a:t> has wide applications in the study of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natural</a:t>
            </a:r>
            <a:r>
              <a:rPr lang="en-GB" altLang="en-US" sz="2000" dirty="0">
                <a:latin typeface="Comic Sans MS" panose="030F0702030302020204" pitchFamily="66" charset="0"/>
              </a:rPr>
              <a:t>	products, biological molecules and polymers.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en-US" altLang="en-US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)     (50-100) ppm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mic Sans MS" panose="030F0702030302020204" pitchFamily="66" charset="0"/>
              </a:rPr>
              <a:t>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                       (70-100) ppm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0767" y="1470217"/>
            <a:ext cx="515918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Determine the number of signals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Compare between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 </a:t>
            </a:r>
            <a:r>
              <a:rPr lang="en-GB" dirty="0" smtClean="0">
                <a:latin typeface="Comic Sans MS" panose="030F0702030302020204" pitchFamily="66" charset="0"/>
              </a:rPr>
              <a:t>by score value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Calculate the </a:t>
            </a:r>
            <a:r>
              <a:rPr lang="en-GB" b="1" dirty="0" smtClean="0">
                <a:latin typeface="Comic Sans MS" panose="030F0702030302020204" pitchFamily="66" charset="0"/>
              </a:rPr>
              <a:t>score values </a:t>
            </a:r>
            <a:r>
              <a:rPr lang="en-GB" dirty="0" smtClean="0">
                <a:latin typeface="Comic Sans MS" panose="030F0702030302020204" pitchFamily="66" charset="0"/>
              </a:rPr>
              <a:t>for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</a:rPr>
              <a:t>, e, and 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Carbon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</a:rPr>
              <a:t> have the same score value, BUT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 will be lower in </a:t>
            </a:r>
            <a:r>
              <a:rPr lang="en-GB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</a:rPr>
              <a:t>δ</a:t>
            </a:r>
            <a:r>
              <a:rPr lang="en-GB" dirty="0" smtClean="0">
                <a:latin typeface="Comic Sans MS" panose="030F0702030302020204" pitchFamily="66" charset="0"/>
              </a:rPr>
              <a:t>) than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</a:rPr>
              <a:t> because it is closer to the </a:t>
            </a:r>
            <a:r>
              <a:rPr lang="en-GB" dirty="0">
                <a:latin typeface="Comic Sans MS" panose="030F0702030302020204" pitchFamily="66" charset="0"/>
              </a:rPr>
              <a:t>(</a:t>
            </a:r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≡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C).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0" y="1008535"/>
            <a:ext cx="3810000" cy="2286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005041" y="1465735"/>
            <a:ext cx="4347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38445" y="1685369"/>
            <a:ext cx="43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44953" y="1465732"/>
            <a:ext cx="425814" cy="372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88405" y="1949825"/>
            <a:ext cx="42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82024" y="1695450"/>
            <a:ext cx="438705" cy="3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77525" y="1628774"/>
            <a:ext cx="42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</a:t>
            </a:r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80827" y="2451848"/>
            <a:ext cx="434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6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64388" y="2438400"/>
            <a:ext cx="454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endParaRPr lang="en-GB" sz="1600" b="1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73906" y="2776954"/>
            <a:ext cx="5136777" cy="3965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Chemical shift  68    85   18   31   22    14 </a:t>
            </a:r>
            <a:endParaRPr lang="en-GB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712816" y="2456330"/>
            <a:ext cx="454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endParaRPr lang="en-GB" sz="16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34594" y="2442883"/>
            <a:ext cx="454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3</a:t>
            </a:r>
            <a:endParaRPr lang="en-GB" sz="1600" b="1" u="sng" dirty="0"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96714" y="2442883"/>
            <a:ext cx="454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endParaRPr lang="en-GB" sz="1600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99175" y="2456330"/>
            <a:ext cx="454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4</a:t>
            </a:r>
            <a:endParaRPr lang="en-GB" sz="16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t="10981" r="1524" b="36666"/>
          <a:stretch/>
        </p:blipFill>
        <p:spPr>
          <a:xfrm>
            <a:off x="6400797" y="3240739"/>
            <a:ext cx="5217459" cy="359036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9143999" y="4724400"/>
            <a:ext cx="438705" cy="3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68140" y="3588126"/>
            <a:ext cx="4347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462370" y="3333194"/>
            <a:ext cx="43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83128" y="3237382"/>
            <a:ext cx="425814" cy="372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805266" y="3256435"/>
            <a:ext cx="4347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934700" y="3238499"/>
            <a:ext cx="42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</a:t>
            </a:r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32764" y="2438399"/>
            <a:ext cx="4824000" cy="237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NOTE : chemical shifts (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δ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) of </a:t>
            </a:r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internal alkynes 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are fairly close, while they are not so close in </a:t>
            </a:r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terminal alkynes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, by this way, </a:t>
            </a:r>
            <a:r>
              <a:rPr lang="en-GB" b="1" dirty="0">
                <a:solidFill>
                  <a:srgbClr val="C00000"/>
                </a:solidFill>
                <a:latin typeface="Comic Sans MS" panose="030F0702030302020204" pitchFamily="66" charset="0"/>
              </a:rPr>
              <a:t>we can differentiate between terminal and internal alkynes.</a:t>
            </a:r>
          </a:p>
        </p:txBody>
      </p:sp>
    </p:spTree>
    <p:extLst>
      <p:ext uri="{BB962C8B-B14F-4D97-AF65-F5344CB8AC3E}">
        <p14:creationId xmlns:p14="http://schemas.microsoft.com/office/powerpoint/2010/main" val="19145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9884" y="36629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two C-13 NMR spectra are shown below corresponded to different constitutional isomers of 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propose a structure for each spectrum.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t="11343" r="1946" b="34328"/>
          <a:stretch/>
        </p:blipFill>
        <p:spPr>
          <a:xfrm>
            <a:off x="1766490" y="1125611"/>
            <a:ext cx="3816000" cy="2630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9552" r="2187" b="37712"/>
          <a:stretch/>
        </p:blipFill>
        <p:spPr>
          <a:xfrm>
            <a:off x="6515999" y="1105467"/>
            <a:ext cx="3780000" cy="2650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7037" y="1152907"/>
            <a:ext cx="245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omic Sans MS" panose="030F0702030302020204" pitchFamily="66" charset="0"/>
              </a:rPr>
              <a:t>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66859" y="1141531"/>
            <a:ext cx="448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omic Sans MS" panose="030F0702030302020204" pitchFamily="66" charset="0"/>
              </a:rPr>
              <a:t>II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08937" y="4008673"/>
                <a:ext cx="5453175" cy="1224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GB" dirty="0" smtClean="0">
                    <a:latin typeface="Comic Sans MS" panose="030F0702030302020204" pitchFamily="66" charset="0"/>
                  </a:rPr>
                  <a:t>Calculate index of hydrogen deficiency (IHD).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dirty="0" smtClean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𝐼𝐷𝐻</m:t>
                              </m:r>
                            </m:e>
                          </m:d>
                        </m:e>
                        <m:sup/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+2 −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/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937" y="4008673"/>
                <a:ext cx="5453175" cy="1224822"/>
              </a:xfrm>
              <a:prstGeom prst="rect">
                <a:avLst/>
              </a:prstGeom>
              <a:blipFill rotWithShape="0">
                <a:blip r:embed="rId4"/>
                <a:stretch>
                  <a:fillRect l="-670" t="-2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036025" y="5500050"/>
                <a:ext cx="1458873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𝐼𝐷𝐻</m:t>
                            </m:r>
                          </m:e>
                        </m:d>
                      </m:e>
                      <m:sup/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2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025" y="5500050"/>
                <a:ext cx="1458873" cy="392993"/>
              </a:xfrm>
              <a:prstGeom prst="rect">
                <a:avLst/>
              </a:prstGeom>
              <a:blipFill rotWithShape="0">
                <a:blip r:embed="rId5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625101" y="5527343"/>
            <a:ext cx="441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That means we have either (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≡) or 2(=)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9884" y="6114197"/>
            <a:ext cx="1005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Because the(C=C) appears at (100-150)ppm, it is impossible to have an alkene here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SO, we have an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alkyne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9884" y="36629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two C-13 NMR spectra are shown below corresponded to different constitutional isomers of 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propose a structure for each spectrum.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t="11343" r="1946" b="34328"/>
          <a:stretch/>
        </p:blipFill>
        <p:spPr>
          <a:xfrm>
            <a:off x="1766490" y="1125611"/>
            <a:ext cx="3816000" cy="2630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9552" r="2187" b="37712"/>
          <a:stretch/>
        </p:blipFill>
        <p:spPr>
          <a:xfrm>
            <a:off x="6515999" y="1105467"/>
            <a:ext cx="3780000" cy="2650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7037" y="1152907"/>
            <a:ext cx="245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omic Sans MS" panose="030F0702030302020204" pitchFamily="66" charset="0"/>
              </a:rPr>
              <a:t>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66859" y="1141531"/>
            <a:ext cx="448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omic Sans MS" panose="030F0702030302020204" pitchFamily="66" charset="0"/>
              </a:rPr>
              <a:t>II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5162" y="4353635"/>
            <a:ext cx="484724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N</a:t>
            </a:r>
            <a:r>
              <a:rPr lang="en-GB" dirty="0" smtClean="0">
                <a:latin typeface="Comic Sans MS" panose="030F0702030302020204" pitchFamily="66" charset="0"/>
              </a:rPr>
              <a:t>umber of signals is 6 (no equivalent C)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last two signals are too close (INTERNAL) alkyne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250" y="4342259"/>
            <a:ext cx="4495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N</a:t>
            </a:r>
            <a:r>
              <a:rPr lang="en-GB" dirty="0" smtClean="0">
                <a:latin typeface="Comic Sans MS" panose="030F0702030302020204" pitchFamily="66" charset="0"/>
              </a:rPr>
              <a:t>umber of signals is 4 (equivalent C)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The last two signals are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not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close </a:t>
            </a:r>
            <a:r>
              <a:rPr lang="en-GB" dirty="0" smtClean="0">
                <a:latin typeface="Comic Sans MS" panose="030F0702030302020204" pitchFamily="66" charset="0"/>
              </a:rPr>
              <a:t>(TERMINAL) alkyne</a:t>
            </a: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9884" y="36629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two C-13 NMR spectra are shown below corresponded to different constitutional isomers of 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propose a structure for each spectrum.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t="11343" r="1946" b="34328"/>
          <a:stretch/>
        </p:blipFill>
        <p:spPr>
          <a:xfrm>
            <a:off x="3649890" y="1125611"/>
            <a:ext cx="4932000" cy="34000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7737" y="1173707"/>
            <a:ext cx="25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mic Sans MS" panose="030F0702030302020204" pitchFamily="66" charset="0"/>
              </a:rPr>
              <a:t>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1" b="28937"/>
          <a:stretch/>
        </p:blipFill>
        <p:spPr>
          <a:xfrm>
            <a:off x="1311579" y="4490106"/>
            <a:ext cx="2880000" cy="1485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3" b="16902"/>
          <a:stretch/>
        </p:blipFill>
        <p:spPr>
          <a:xfrm>
            <a:off x="4933967" y="4607587"/>
            <a:ext cx="2381250" cy="1678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b="28937"/>
          <a:stretch/>
        </p:blipFill>
        <p:spPr>
          <a:xfrm>
            <a:off x="8754039" y="4735769"/>
            <a:ext cx="2736000" cy="12858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03761" y="1965278"/>
            <a:ext cx="232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Six signals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1068" y="6034594"/>
            <a:ext cx="133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Six signals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9881" y="6186994"/>
            <a:ext cx="142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F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ive signals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83099" y="6121027"/>
            <a:ext cx="168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Three signals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215706" y="4942770"/>
            <a:ext cx="1214651" cy="1227851"/>
            <a:chOff x="10669346" y="1853821"/>
            <a:chExt cx="1095024" cy="10800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0684370" y="1853821"/>
              <a:ext cx="1080000" cy="108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669346" y="1853821"/>
              <a:ext cx="1080000" cy="108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637591" y="4819939"/>
            <a:ext cx="1214651" cy="1227851"/>
            <a:chOff x="10669346" y="1853821"/>
            <a:chExt cx="1095024" cy="10800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0684370" y="1853821"/>
              <a:ext cx="1080000" cy="108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0669346" y="1853821"/>
              <a:ext cx="1080000" cy="108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655093" y="4806290"/>
            <a:ext cx="4094328" cy="118800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2716" y="596192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two C-13 NMR spectra are shown below corresponded to different constitutional isomers of 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propose a structure for each spectrum.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t="11343" r="1946" b="34328"/>
          <a:stretch/>
        </p:blipFill>
        <p:spPr>
          <a:xfrm>
            <a:off x="5997309" y="1712468"/>
            <a:ext cx="6156000" cy="4243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1" b="28937"/>
          <a:stretch/>
        </p:blipFill>
        <p:spPr>
          <a:xfrm>
            <a:off x="6238429" y="1779381"/>
            <a:ext cx="3204000" cy="16527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53662" y="2243662"/>
            <a:ext cx="4347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73420" y="2067510"/>
            <a:ext cx="43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40935" y="2270959"/>
            <a:ext cx="425814" cy="372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91869" y="2714105"/>
            <a:ext cx="42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03352" y="2487024"/>
            <a:ext cx="46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66837" y="1956323"/>
            <a:ext cx="42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</a:t>
            </a:r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651" y="1712468"/>
            <a:ext cx="47826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Carbon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will be the lowest </a:t>
            </a:r>
            <a:r>
              <a:rPr lang="el-GR" dirty="0" smtClean="0">
                <a:latin typeface="Comic Sans MS" panose="030F0702030302020204" pitchFamily="66" charset="0"/>
              </a:rPr>
              <a:t>δ</a:t>
            </a:r>
            <a:r>
              <a:rPr lang="en-GB" dirty="0" smtClean="0">
                <a:latin typeface="Comic Sans MS" panose="030F0702030302020204" pitchFamily="66" charset="0"/>
              </a:rPr>
              <a:t> value (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latin typeface="Comic Sans MS" panose="030F0702030302020204" pitchFamily="66" charset="0"/>
              </a:rPr>
              <a:t>) because it attaches to (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≡C) directly.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According to the score value,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will appear at higher chemical shift (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79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ppm) than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 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75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ppm).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Although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has a higher a score value than e, it will appear at low </a:t>
            </a:r>
            <a:r>
              <a:rPr lang="el-G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δ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value (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21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ppm), while e (23 ppm) because of the (≡) effect.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Carbon 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is too far than </a:t>
            </a:r>
            <a:r>
              <a:rPr lang="en-GB" dirty="0">
                <a:latin typeface="Comic Sans MS" panose="030F0702030302020204" pitchFamily="66" charset="0"/>
              </a:rPr>
              <a:t>(</a:t>
            </a:r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≡C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), so it will appear at normal </a:t>
            </a:r>
            <a:r>
              <a:rPr lang="el-GR" dirty="0">
                <a:latin typeface="Comic Sans MS" panose="030F0702030302020204" pitchFamily="66" charset="0"/>
                <a:cs typeface="Arial" panose="020B0604020202020204" pitchFamily="34" charset="0"/>
              </a:rPr>
              <a:t>δ</a:t>
            </a:r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value (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14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ppm).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73757" y="3288090"/>
            <a:ext cx="300249" cy="3695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873321" y="2607972"/>
            <a:ext cx="300249" cy="3695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112763" y="3058350"/>
            <a:ext cx="311619" cy="367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579063" y="2828610"/>
            <a:ext cx="311619" cy="367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908883" y="2530628"/>
            <a:ext cx="311619" cy="367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343341" y="2678483"/>
            <a:ext cx="311619" cy="367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671123" y="3303235"/>
            <a:ext cx="42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430395" y="3651667"/>
            <a:ext cx="4347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07886" y="3649365"/>
            <a:ext cx="46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03135" y="2231555"/>
            <a:ext cx="42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</a:t>
            </a:r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64814" y="2165318"/>
            <a:ext cx="43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059121" y="1754613"/>
            <a:ext cx="425814" cy="372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2716" y="596192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two C-13 NMR spectra are shown below corresponded to different constitutional isomers of 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propose a structure for each spectrum.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9552" r="2187" b="37712"/>
          <a:stretch/>
        </p:blipFill>
        <p:spPr>
          <a:xfrm>
            <a:off x="6952727" y="1583139"/>
            <a:ext cx="5184000" cy="36342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137783" y="1701092"/>
            <a:ext cx="436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omic Sans MS" panose="030F0702030302020204" pitchFamily="66" charset="0"/>
              </a:rPr>
              <a:t>II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29" y="4206641"/>
            <a:ext cx="2762250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31" y="1845637"/>
            <a:ext cx="2762250" cy="1228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6188" y="2595281"/>
            <a:ext cx="190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Four signals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3950" y="3073024"/>
            <a:ext cx="191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Five signals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25406" y="6036868"/>
            <a:ext cx="191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Four signals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05015" y="1899314"/>
            <a:ext cx="1214651" cy="1227851"/>
            <a:chOff x="10669346" y="1853821"/>
            <a:chExt cx="1095024" cy="10800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0684370" y="1853821"/>
              <a:ext cx="1080000" cy="108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669346" y="1853821"/>
              <a:ext cx="1080000" cy="108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374712" y="4217156"/>
            <a:ext cx="3725839" cy="1548000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2716" y="596192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two C-13 NMR spectra are shown below corresponded to different constitutional isomers of 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propose a structure for each spectrum.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9552" r="2187" b="37712"/>
          <a:stretch/>
        </p:blipFill>
        <p:spPr>
          <a:xfrm>
            <a:off x="6051970" y="1883392"/>
            <a:ext cx="6120000" cy="4290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50" y="2186774"/>
            <a:ext cx="2340000" cy="13878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4651" y="1712468"/>
            <a:ext cx="478265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Calculate the score values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Carbon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will appear at (93) ppm, while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will appear at (67) ppm.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Carbon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will be lower in </a:t>
            </a:r>
            <a:r>
              <a:rPr lang="el-G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δ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value than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 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although it has high score value because of the (≡) effect.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Also, we can detect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in the chart because it contain three equivalent carbons which give a big single signal.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6494" y="2543911"/>
            <a:ext cx="4347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5868" y="1958331"/>
            <a:ext cx="43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6461" y="2427502"/>
            <a:ext cx="42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3603" y="2487026"/>
            <a:ext cx="46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9084" y="3393625"/>
            <a:ext cx="43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66759" y="2438278"/>
            <a:ext cx="43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332947"/>
              </p:ext>
            </p:extLst>
          </p:nvPr>
        </p:nvGraphicFramePr>
        <p:xfrm>
          <a:off x="6331055" y="3763120"/>
          <a:ext cx="2124000" cy="15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703"/>
                <a:gridCol w="1192297"/>
              </a:tblGrid>
              <a:tr h="3096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Atom</a:t>
                      </a:r>
                      <a:r>
                        <a:rPr lang="en-GB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Score value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096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en-GB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096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  <a:endParaRPr lang="en-GB" sz="14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096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endParaRPr lang="en-GB" sz="14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096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  <a:endParaRPr lang="en-GB" sz="1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102926" y="4754830"/>
            <a:ext cx="46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69614" y="4190340"/>
            <a:ext cx="42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94125" y="1976525"/>
            <a:ext cx="43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27192" y="4579707"/>
            <a:ext cx="4347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557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(C=C)         (100-150) ppm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4" b="26645"/>
          <a:stretch/>
        </p:blipFill>
        <p:spPr>
          <a:xfrm>
            <a:off x="2721725" y="2019849"/>
            <a:ext cx="3240000" cy="14298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62566" y="2456597"/>
            <a:ext cx="432303" cy="38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0906" y="2067506"/>
            <a:ext cx="43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0563" y="2516617"/>
            <a:ext cx="425814" cy="372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3067" y="2523033"/>
            <a:ext cx="42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2224" y="2050293"/>
            <a:ext cx="46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28688" y="3186381"/>
            <a:ext cx="5184000" cy="3965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Score value    2       3      4       3       2</a:t>
            </a:r>
            <a:endParaRPr lang="en-GB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0852"/>
          <a:stretch/>
        </p:blipFill>
        <p:spPr>
          <a:xfrm>
            <a:off x="6455896" y="1746915"/>
            <a:ext cx="5667375" cy="3998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688" y="4053385"/>
            <a:ext cx="518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Double bond does not have the same effect of triple bond, that means it does not lower the chemical shift value at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dirty="0" smtClean="0">
                <a:latin typeface="Comic Sans MS" panose="030F0702030302020204" pitchFamily="66" charset="0"/>
              </a:rPr>
              <a:t>alpha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carbon)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65694" y="2352821"/>
            <a:ext cx="46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95911" y="2416121"/>
            <a:ext cx="42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84025" y="1912957"/>
            <a:ext cx="432303" cy="38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8463" y="1783176"/>
            <a:ext cx="43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27615" y="2191343"/>
            <a:ext cx="425814" cy="372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(C=C)         (100-150) ppm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2716" y="1223993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 methyl-1-butane has five signals with chemical shifts 12, 22, 31, 109, and 148 ppm. Assign a chemical shift to each carbon atom.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91" y="2695704"/>
            <a:ext cx="2808000" cy="1385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7635" y="3492016"/>
            <a:ext cx="432303" cy="38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14651" y="3079376"/>
            <a:ext cx="43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00" y="3402107"/>
            <a:ext cx="42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4150" y="3233629"/>
            <a:ext cx="46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3052" y="2393048"/>
            <a:ext cx="425814" cy="372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6376" y="2381804"/>
            <a:ext cx="5303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Carbon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will have a lower chemical shift (109 ppm) than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 (148 ppm) because it is terminal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 according the score values, we can detect the other carbon atoms,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</a:rPr>
              <a:t>, and 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20286"/>
              </p:ext>
            </p:extLst>
          </p:nvPr>
        </p:nvGraphicFramePr>
        <p:xfrm>
          <a:off x="3410422" y="4681742"/>
          <a:ext cx="26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140"/>
                <a:gridCol w="16438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atom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Score value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  <a:endParaRPr lang="en-GB" sz="18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987553" y="4052046"/>
            <a:ext cx="4308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109</a:t>
            </a:r>
            <a:endParaRPr lang="en-GB" sz="105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7151" y="3639672"/>
            <a:ext cx="4308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148</a:t>
            </a:r>
            <a:endParaRPr lang="en-GB" sz="105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5044" y="3845860"/>
            <a:ext cx="4371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31</a:t>
            </a:r>
            <a:endParaRPr lang="en-GB" sz="105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68434" y="3662085"/>
            <a:ext cx="4102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12</a:t>
            </a:r>
            <a:endParaRPr lang="en-GB" sz="105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0636" y="2671490"/>
            <a:ext cx="4102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latin typeface="Comic Sans MS" panose="030F0702030302020204" pitchFamily="66" charset="0"/>
              </a:rPr>
              <a:t>22</a:t>
            </a:r>
            <a:endParaRPr lang="en-GB" sz="105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(C=C)         (100-150) ppm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2716" y="1223993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C-13 NMR spectrum for C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is shown below, propose a structure for this molecule.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10196" r="2777" b="37451"/>
          <a:stretch/>
        </p:blipFill>
        <p:spPr>
          <a:xfrm>
            <a:off x="7476558" y="1801914"/>
            <a:ext cx="4284000" cy="2986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37130" y="2447365"/>
                <a:ext cx="5499848" cy="1243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GB" dirty="0" smtClean="0">
                    <a:latin typeface="Comic Sans MS" panose="030F0702030302020204" pitchFamily="66" charset="0"/>
                  </a:rPr>
                  <a:t>Calculate index of hydrogen deficiency (IHD).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dirty="0" smtClean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𝐼𝐷𝐻</m:t>
                              </m:r>
                            </m:e>
                          </m:d>
                        </m:e>
                        <m:sup/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+2 −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/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30" y="2447365"/>
                <a:ext cx="5499848" cy="1243931"/>
              </a:xfrm>
              <a:prstGeom prst="rect">
                <a:avLst/>
              </a:prstGeom>
              <a:blipFill rotWithShape="0">
                <a:blip r:embed="rId3"/>
                <a:stretch>
                  <a:fillRect l="-776" t="-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940689" y="3905071"/>
                <a:ext cx="1747516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𝐼𝐷𝐻</m:t>
                            </m:r>
                          </m:e>
                        </m:d>
                      </m:e>
                      <m:sup/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4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689" y="3905071"/>
                <a:ext cx="1747516" cy="392993"/>
              </a:xfrm>
              <a:prstGeom prst="rect">
                <a:avLst/>
              </a:prstGeom>
              <a:blipFill rotWithShape="0">
                <a:blip r:embed="rId4"/>
                <a:stretch>
                  <a:fillRect t="-1563" b="-26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02716" y="4924889"/>
            <a:ext cx="10157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IDH value means that we have either 4(=) or a ring which they are appear at (100-150)ppm.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So we need to propose some structures which may fit with our outcomes.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8" name="Picture 2" descr="FG14_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/>
        </p:blipFill>
        <p:spPr bwMode="auto">
          <a:xfrm>
            <a:off x="2658101" y="1398314"/>
            <a:ext cx="7560000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08" y="1517861"/>
            <a:ext cx="2520000" cy="1268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69474" y="2196528"/>
            <a:ext cx="247650" cy="35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2755" y="2318788"/>
            <a:ext cx="278929" cy="34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1100" y="2190749"/>
            <a:ext cx="23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798" y="1886040"/>
            <a:ext cx="247650" cy="35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15" name="Picture 2" descr="FG13_33-01U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9"/>
          <a:stretch/>
        </p:blipFill>
        <p:spPr bwMode="auto">
          <a:xfrm>
            <a:off x="2729476" y="4543107"/>
            <a:ext cx="7452000" cy="23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41507" y="2252827"/>
            <a:ext cx="278929" cy="34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1573" y="2336041"/>
            <a:ext cx="240354" cy="3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8538" y="1557354"/>
            <a:ext cx="247650" cy="35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5595" y="2666241"/>
            <a:ext cx="247650" cy="35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0449" y="2051049"/>
            <a:ext cx="481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˚2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798" y="2178657"/>
            <a:ext cx="491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˚1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8950" y="1908608"/>
            <a:ext cx="1943100" cy="2821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(˚2) higher </a:t>
            </a:r>
            <a:r>
              <a:rPr lang="el-GR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δ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than (˚1)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(C=C)         (100-150) ppm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2716" y="1223993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C-13 NMR spectrum for C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is shown below, propose a structure for this molecule.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10196" r="2777" b="37451"/>
          <a:stretch/>
        </p:blipFill>
        <p:spPr>
          <a:xfrm>
            <a:off x="7476558" y="1801914"/>
            <a:ext cx="4284000" cy="29864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36" y="3467657"/>
            <a:ext cx="2762250" cy="142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20" y="2180675"/>
            <a:ext cx="1872000" cy="144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34" y="4800594"/>
            <a:ext cx="2016000" cy="207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80175" y="2595280"/>
            <a:ext cx="1877765" cy="37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Three signals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1327" y="2653551"/>
            <a:ext cx="1877765" cy="37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Four signals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5990" y="4069969"/>
            <a:ext cx="1877765" cy="37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Three signals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7256" y="5809116"/>
            <a:ext cx="1877765" cy="37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Five signals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24593" y="2213024"/>
            <a:ext cx="1214651" cy="1227851"/>
            <a:chOff x="10669346" y="1853821"/>
            <a:chExt cx="1095024" cy="1080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0684370" y="1853821"/>
              <a:ext cx="1080000" cy="108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0669346" y="1853821"/>
              <a:ext cx="1080000" cy="108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095994" y="5359627"/>
            <a:ext cx="1214651" cy="1227851"/>
            <a:chOff x="10669346" y="1853821"/>
            <a:chExt cx="1095024" cy="10800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0684370" y="1853821"/>
              <a:ext cx="1080000" cy="108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669346" y="1853821"/>
              <a:ext cx="1080000" cy="108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4405590" y="3124198"/>
            <a:ext cx="3060000" cy="2088000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(C=C)         (100-150) ppm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2716" y="1223993"/>
            <a:ext cx="10284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C-13 NMR spectrum for C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is shown below, propose a structure for this molecule.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10196" r="2777" b="37451"/>
          <a:stretch/>
        </p:blipFill>
        <p:spPr>
          <a:xfrm>
            <a:off x="6118411" y="1855678"/>
            <a:ext cx="6012000" cy="41911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70" y="2190199"/>
            <a:ext cx="2268000" cy="11730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02716" y="1237441"/>
            <a:ext cx="10284486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C-13 NMR spectrum for C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is shown below, propose a structure for this molecule.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49912" y="2066634"/>
            <a:ext cx="432303" cy="38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3581" y="2743204"/>
            <a:ext cx="42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026863" y="2465507"/>
            <a:ext cx="46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46505" y="2295233"/>
            <a:ext cx="432303" cy="38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66930" y="2097748"/>
            <a:ext cx="42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48391" y="2671993"/>
            <a:ext cx="46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025040" y="2783808"/>
            <a:ext cx="432303" cy="38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21633" y="3012407"/>
            <a:ext cx="432303" cy="38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2716" y="2040953"/>
            <a:ext cx="446576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It is clearly to find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at (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21</a:t>
            </a:r>
            <a:r>
              <a:rPr lang="en-GB" dirty="0" smtClean="0">
                <a:latin typeface="Comic Sans MS" panose="030F0702030302020204" pitchFamily="66" charset="0"/>
              </a:rPr>
              <a:t>) ppm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There is four signals that corresponds to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, and two for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So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 has to appear at (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129</a:t>
            </a:r>
            <a:r>
              <a:rPr lang="en-GB" dirty="0" smtClean="0">
                <a:latin typeface="Comic Sans MS" panose="030F0702030302020204" pitchFamily="66" charset="0"/>
              </a:rPr>
              <a:t>) ppm, and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 at (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135</a:t>
            </a:r>
            <a:r>
              <a:rPr lang="en-GB" dirty="0" smtClean="0">
                <a:latin typeface="Comic Sans MS" panose="030F0702030302020204" pitchFamily="66" charset="0"/>
              </a:rPr>
              <a:t>) ppm.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SO, height plays an important role to determine benzene rings and its substitutions.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latin typeface="Comic Sans MS" panose="030F0702030302020204" pitchFamily="66" charset="0"/>
              </a:rPr>
              <a:t>NOTE</a:t>
            </a:r>
            <a:r>
              <a:rPr lang="en-GB" dirty="0" smtClean="0">
                <a:latin typeface="Comic Sans MS" panose="030F0702030302020204" pitchFamily="66" charset="0"/>
              </a:rPr>
              <a:t>: </a:t>
            </a:r>
            <a:r>
              <a:rPr lang="en-GB" dirty="0" smtClean="0">
                <a:solidFill>
                  <a:srgbClr val="A90745"/>
                </a:solidFill>
                <a:latin typeface="Comic Sans MS" panose="030F0702030302020204" pitchFamily="66" charset="0"/>
              </a:rPr>
              <a:t>The more carbon atoms are chemically equivalent will appear in a taller peak than the other ones.</a:t>
            </a:r>
            <a:endParaRPr lang="en-GB" dirty="0">
              <a:solidFill>
                <a:srgbClr val="A90745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65529" y="4307540"/>
            <a:ext cx="42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34119" y="4290116"/>
            <a:ext cx="46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47385" y="1923200"/>
            <a:ext cx="432303" cy="38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614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(C=O)         (150-220) ppm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62" y="1435611"/>
            <a:ext cx="1188000" cy="96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62" y="1366761"/>
            <a:ext cx="1116000" cy="1035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62" y="1280364"/>
            <a:ext cx="1440000" cy="115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92" y="1304364"/>
            <a:ext cx="1440000" cy="11064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098205"/>
              </p:ext>
            </p:extLst>
          </p:nvPr>
        </p:nvGraphicFramePr>
        <p:xfrm>
          <a:off x="956240" y="2440893"/>
          <a:ext cx="100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00"/>
                <a:gridCol w="2008800"/>
                <a:gridCol w="2008800"/>
                <a:gridCol w="2008800"/>
                <a:gridCol w="200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Chemical shifts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(205-220)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(190-205)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(175-185)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(165-175)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62" y="3220844"/>
            <a:ext cx="1800000" cy="937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40" y="3322854"/>
            <a:ext cx="1800000" cy="8352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t="36079" r="20655" b="37058"/>
          <a:stretch/>
        </p:blipFill>
        <p:spPr>
          <a:xfrm>
            <a:off x="7135716" y="3333536"/>
            <a:ext cx="1800000" cy="813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65" y="3309407"/>
            <a:ext cx="1476000" cy="933570"/>
          </a:xfrm>
          <a:prstGeom prst="rect">
            <a:avLst/>
          </a:prstGeom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60547"/>
              </p:ext>
            </p:extLst>
          </p:nvPr>
        </p:nvGraphicFramePr>
        <p:xfrm>
          <a:off x="933829" y="4233827"/>
          <a:ext cx="100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00"/>
                <a:gridCol w="2008800"/>
                <a:gridCol w="2008800"/>
                <a:gridCol w="2008800"/>
                <a:gridCol w="200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Chemical shifts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(209)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(203)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(181)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(170)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25" y="4910422"/>
            <a:ext cx="1440000" cy="1090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88" y="4760267"/>
            <a:ext cx="1440000" cy="130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23" y="4829171"/>
            <a:ext cx="1440000" cy="11659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484" y="4908183"/>
            <a:ext cx="1440000" cy="936000"/>
          </a:xfrm>
          <a:prstGeom prst="rect">
            <a:avLst/>
          </a:prstGeom>
        </p:spPr>
      </p:pic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93696"/>
              </p:ext>
            </p:extLst>
          </p:nvPr>
        </p:nvGraphicFramePr>
        <p:xfrm>
          <a:off x="857630" y="6040208"/>
          <a:ext cx="100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00"/>
                <a:gridCol w="2008800"/>
                <a:gridCol w="2008800"/>
                <a:gridCol w="2008800"/>
                <a:gridCol w="200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Chemical shifts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(198)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(192)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(172)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(167)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3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(C=O)         (150-220) ppm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2716" y="1237441"/>
            <a:ext cx="10284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C-13 </a:t>
            </a:r>
            <a:r>
              <a:rPr lang="en-GB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NMR spectra 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for two constitutional </a:t>
            </a:r>
            <a:r>
              <a:rPr lang="en-GB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isomers of 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 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are </a:t>
            </a:r>
            <a:r>
              <a:rPr lang="en-GB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shown 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below, identify the functional groups corresponded </a:t>
            </a:r>
            <a:r>
              <a:rPr lang="en-GB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for each spectrum.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80326" y="2205318"/>
            <a:ext cx="3600000" cy="2124000"/>
            <a:chOff x="6180326" y="2205318"/>
            <a:chExt cx="3780000" cy="26278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78" b="31880"/>
            <a:stretch/>
          </p:blipFill>
          <p:spPr>
            <a:xfrm>
              <a:off x="6180326" y="2205318"/>
              <a:ext cx="3780000" cy="262788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320119" y="2259105"/>
              <a:ext cx="444692" cy="342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Comic Sans MS" panose="030F0702030302020204" pitchFamily="66" charset="0"/>
                </a:rPr>
                <a:t>II</a:t>
              </a:r>
              <a:endParaRPr lang="en-GB" sz="1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86112" y="2191891"/>
            <a:ext cx="3600000" cy="2160000"/>
            <a:chOff x="2086112" y="2191891"/>
            <a:chExt cx="3960000" cy="2650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73" r="2020" b="34313"/>
            <a:stretch/>
          </p:blipFill>
          <p:spPr>
            <a:xfrm>
              <a:off x="2086112" y="2191891"/>
              <a:ext cx="3960000" cy="265042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277035" y="2250142"/>
              <a:ext cx="363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Comic Sans MS" panose="030F0702030302020204" pitchFamily="66" charset="0"/>
                </a:rPr>
                <a:t>I</a:t>
              </a:r>
              <a:endParaRPr lang="en-GB" sz="12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37130" y="4464415"/>
                <a:ext cx="5499848" cy="1243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GB" dirty="0" smtClean="0">
                    <a:latin typeface="Comic Sans MS" panose="030F0702030302020204" pitchFamily="66" charset="0"/>
                  </a:rPr>
                  <a:t>Calculate index of hydrogen deficiency (IHD).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dirty="0" smtClean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𝐼𝐷𝐻</m:t>
                              </m:r>
                            </m:e>
                          </m:d>
                        </m:e>
                        <m:sup/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+2 −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/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30" y="4464415"/>
                <a:ext cx="5499848" cy="1243931"/>
              </a:xfrm>
              <a:prstGeom prst="rect">
                <a:avLst/>
              </a:prstGeom>
              <a:blipFill rotWithShape="0">
                <a:blip r:embed="rId4"/>
                <a:stretch>
                  <a:fillRect l="-776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060406" y="5150230"/>
                <a:ext cx="1725440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𝐼𝐷𝐻</m:t>
                            </m:r>
                          </m:e>
                        </m:d>
                      </m:e>
                      <m:sup/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1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406" y="5150230"/>
                <a:ext cx="1725440" cy="392993"/>
              </a:xfrm>
              <a:prstGeom prst="rect">
                <a:avLst/>
              </a:prstGeom>
              <a:blipFill rotWithShape="0">
                <a:blip r:embed="rId5"/>
                <a:stretch>
                  <a:fillRect t="-1563" b="-26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476565" y="5190571"/>
            <a:ext cx="441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eans we have (=) bond or a ring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7130" y="5859706"/>
            <a:ext cx="10152529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A90745"/>
                </a:solidFill>
                <a:latin typeface="Comic Sans MS" panose="030F0702030302020204" pitchFamily="66" charset="0"/>
              </a:rPr>
              <a:t>Both charts include a signal in the range (150-220) ppm, which indicates the existence of (</a:t>
            </a:r>
            <a:r>
              <a:rPr lang="en-GB" b="1" dirty="0" smtClean="0">
                <a:solidFill>
                  <a:srgbClr val="A90745"/>
                </a:solidFill>
                <a:latin typeface="Comic Sans MS" panose="030F0702030302020204" pitchFamily="66" charset="0"/>
              </a:rPr>
              <a:t>C=O</a:t>
            </a:r>
            <a:r>
              <a:rPr lang="en-GB" dirty="0" smtClean="0">
                <a:solidFill>
                  <a:srgbClr val="A90745"/>
                </a:solidFill>
                <a:latin typeface="Comic Sans MS" panose="030F0702030302020204" pitchFamily="66" charset="0"/>
              </a:rPr>
              <a:t>). So we do not have an alkene or a ring.</a:t>
            </a:r>
            <a:endParaRPr lang="en-GB" dirty="0">
              <a:solidFill>
                <a:srgbClr val="A9074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(C=O)         (150-220) ppm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2716" y="1237441"/>
            <a:ext cx="10284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C-13 </a:t>
            </a:r>
            <a:r>
              <a:rPr lang="en-GB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NMR spectra 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for two constitutional </a:t>
            </a:r>
            <a:r>
              <a:rPr lang="en-GB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isomers of 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</a:t>
            </a:r>
            <a:r>
              <a:rPr lang="en-GB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lang="en-GB" sz="20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 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are </a:t>
            </a:r>
            <a:r>
              <a:rPr lang="en-GB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shown 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below, identify the functional groups corresponded </a:t>
            </a:r>
            <a:r>
              <a:rPr lang="en-GB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for each spectrum.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80326" y="2205318"/>
            <a:ext cx="3600000" cy="2124000"/>
            <a:chOff x="6180326" y="2205318"/>
            <a:chExt cx="3780000" cy="26278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78" b="31880"/>
            <a:stretch/>
          </p:blipFill>
          <p:spPr>
            <a:xfrm>
              <a:off x="6180326" y="2205318"/>
              <a:ext cx="3780000" cy="262788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320119" y="2259105"/>
              <a:ext cx="444692" cy="342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Comic Sans MS" panose="030F0702030302020204" pitchFamily="66" charset="0"/>
                </a:rPr>
                <a:t>II</a:t>
              </a:r>
              <a:endParaRPr lang="en-GB" sz="1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86112" y="2191891"/>
            <a:ext cx="3600000" cy="2160000"/>
            <a:chOff x="2086112" y="2191891"/>
            <a:chExt cx="3960000" cy="2650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73" r="2020" b="34313"/>
            <a:stretch/>
          </p:blipFill>
          <p:spPr>
            <a:xfrm>
              <a:off x="2086112" y="2191891"/>
              <a:ext cx="3960000" cy="265042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277035" y="2250142"/>
              <a:ext cx="363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Comic Sans MS" panose="030F0702030302020204" pitchFamily="66" charset="0"/>
                </a:rPr>
                <a:t>I</a:t>
              </a:r>
              <a:endParaRPr lang="en-GB" sz="1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37130" y="4515006"/>
            <a:ext cx="101525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(C=O) means: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A ketone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An aldehyde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A carboxylic acid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An ester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3471" y="5042647"/>
            <a:ext cx="26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(205-220) ppm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7954" y="5423646"/>
            <a:ext cx="26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(190-205) ppm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8649" y="5885327"/>
            <a:ext cx="26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(175-185) ppm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9682" y="6252883"/>
            <a:ext cx="2603411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(165-175) ppm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010390" y="4969664"/>
            <a:ext cx="720000" cy="720000"/>
            <a:chOff x="10669346" y="1853821"/>
            <a:chExt cx="1095024" cy="10800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0684370" y="1853821"/>
              <a:ext cx="1080000" cy="108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669346" y="1853821"/>
              <a:ext cx="1080000" cy="108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075765" y="5887046"/>
            <a:ext cx="4316506" cy="77550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18412" y="4598895"/>
            <a:ext cx="56612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In esters, a signal should appear around 60 ppm, that is clearly noticed in (II) only, which gives an indication that (</a:t>
            </a:r>
            <a:r>
              <a:rPr lang="en-GB" b="1" dirty="0" smtClean="0">
                <a:latin typeface="Comic Sans MS" panose="030F0702030302020204" pitchFamily="66" charset="0"/>
              </a:rPr>
              <a:t>II</a:t>
            </a:r>
            <a:r>
              <a:rPr lang="en-GB" dirty="0" smtClean="0">
                <a:latin typeface="Comic Sans MS" panose="030F0702030302020204" pitchFamily="66" charset="0"/>
              </a:rPr>
              <a:t>) is an </a:t>
            </a:r>
            <a:r>
              <a:rPr lang="en-GB" b="1" dirty="0" smtClean="0">
                <a:latin typeface="Comic Sans MS" panose="030F0702030302020204" pitchFamily="66" charset="0"/>
              </a:rPr>
              <a:t>ester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Compound (</a:t>
            </a:r>
            <a:r>
              <a:rPr lang="en-GB" b="1" dirty="0" smtClean="0">
                <a:latin typeface="Comic Sans MS" panose="030F0702030302020204" pitchFamily="66" charset="0"/>
              </a:rPr>
              <a:t>I</a:t>
            </a:r>
            <a:r>
              <a:rPr lang="en-GB" dirty="0" smtClean="0">
                <a:latin typeface="Comic Sans MS" panose="030F0702030302020204" pitchFamily="66" charset="0"/>
              </a:rPr>
              <a:t>) is </a:t>
            </a:r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dirty="0" smtClean="0">
                <a:latin typeface="Comic Sans MS" panose="030F0702030302020204" pitchFamily="66" charset="0"/>
              </a:rPr>
              <a:t>carboxylic </a:t>
            </a:r>
            <a:r>
              <a:rPr lang="en-GB" b="1" dirty="0" smtClean="0">
                <a:latin typeface="Comic Sans MS" panose="030F0702030302020204" pitchFamily="66" charset="0"/>
              </a:rPr>
              <a:t>acid </a:t>
            </a:r>
            <a:r>
              <a:rPr lang="en-GB" dirty="0" smtClean="0">
                <a:latin typeface="Comic Sans MS" panose="030F0702030302020204" pitchFamily="66" charset="0"/>
              </a:rPr>
              <a:t>as its spectrum does not include a signal at 60 ppm.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37256" r="20457" b="37646"/>
          <a:stretch/>
        </p:blipFill>
        <p:spPr>
          <a:xfrm>
            <a:off x="2756653" y="2393578"/>
            <a:ext cx="1800000" cy="760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24870" r="6047" b="24024"/>
          <a:stretch/>
        </p:blipFill>
        <p:spPr>
          <a:xfrm>
            <a:off x="6979018" y="2447389"/>
            <a:ext cx="1512000" cy="87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Proton coupled mode N+1 (splitting)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2716" y="1237441"/>
            <a:ext cx="1028448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All the spectra that we have considered were based on (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broadband decoupled mode</a:t>
            </a:r>
            <a:r>
              <a:rPr lang="en-GB" dirty="0" smtClean="0">
                <a:latin typeface="Comic Sans MS" panose="030F0702030302020204" pitchFamily="66" charset="0"/>
              </a:rPr>
              <a:t>), where all the signals appeared as singlets.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Another mode we have to be familiar with is (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proton coupled mode (N+1)</a:t>
            </a:r>
            <a:r>
              <a:rPr lang="en-GB" dirty="0" smtClean="0">
                <a:latin typeface="Comic Sans MS" panose="030F0702030302020204" pitchFamily="66" charset="0"/>
              </a:rPr>
              <a:t>), which shows splitting not from adjacent hydrogens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</a:t>
            </a:r>
            <a:r>
              <a:rPr lang="en-GB" dirty="0" smtClean="0">
                <a:latin typeface="Comic Sans MS" panose="030F0702030302020204" pitchFamily="66" charset="0"/>
              </a:rPr>
              <a:t> from the hydrogens that directly attached to the carbon atom that will split (+1).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 What type of splitting in the following compound?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Comic Sans MS" panose="030F0702030302020204" pitchFamily="66" charset="0"/>
              </a:rPr>
              <a:t>Carbon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1600" dirty="0" smtClean="0">
                <a:latin typeface="Comic Sans MS" panose="030F0702030302020204" pitchFamily="66" charset="0"/>
              </a:rPr>
              <a:t> attached to 3H (n=3), so </a:t>
            </a:r>
            <a:r>
              <a:rPr lang="en-GB" sz="1600" dirty="0" smtClean="0">
                <a:latin typeface="Comic Sans MS" panose="030F0702030302020204" pitchFamily="66" charset="0"/>
              </a:rPr>
              <a:t>     (n+1) = 4 (quartet)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Comic Sans MS" panose="030F0702030302020204" pitchFamily="66" charset="0"/>
              </a:rPr>
              <a:t>Carbon </a:t>
            </a:r>
            <a:r>
              <a:rPr lang="en-GB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sz="1600" dirty="0" smtClean="0">
                <a:latin typeface="Comic Sans MS" panose="030F0702030302020204" pitchFamily="66" charset="0"/>
              </a:rPr>
              <a:t> </a:t>
            </a:r>
            <a:r>
              <a:rPr lang="en-GB" sz="1600" dirty="0">
                <a:latin typeface="Comic Sans MS" panose="030F0702030302020204" pitchFamily="66" charset="0"/>
              </a:rPr>
              <a:t>attached to </a:t>
            </a:r>
            <a:r>
              <a:rPr lang="en-GB" sz="1600" dirty="0" smtClean="0">
                <a:latin typeface="Comic Sans MS" panose="030F0702030302020204" pitchFamily="66" charset="0"/>
              </a:rPr>
              <a:t>1H </a:t>
            </a:r>
            <a:r>
              <a:rPr lang="en-GB" sz="1600" dirty="0">
                <a:latin typeface="Comic Sans MS" panose="030F0702030302020204" pitchFamily="66" charset="0"/>
              </a:rPr>
              <a:t>(</a:t>
            </a:r>
            <a:r>
              <a:rPr lang="en-GB" sz="1600" dirty="0" smtClean="0">
                <a:latin typeface="Comic Sans MS" panose="030F0702030302020204" pitchFamily="66" charset="0"/>
              </a:rPr>
              <a:t>n=1), </a:t>
            </a:r>
            <a:r>
              <a:rPr lang="en-GB" sz="1600" dirty="0">
                <a:latin typeface="Comic Sans MS" panose="030F0702030302020204" pitchFamily="66" charset="0"/>
              </a:rPr>
              <a:t>so      (n+1) = </a:t>
            </a:r>
            <a:r>
              <a:rPr lang="en-GB" sz="1600" dirty="0" smtClean="0">
                <a:latin typeface="Comic Sans MS" panose="030F0702030302020204" pitchFamily="66" charset="0"/>
              </a:rPr>
              <a:t>2 (doublet)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Comic Sans MS" panose="030F0702030302020204" pitchFamily="66" charset="0"/>
              </a:rPr>
              <a:t>Carbon </a:t>
            </a:r>
            <a:r>
              <a:rPr lang="en-GB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 </a:t>
            </a:r>
            <a:r>
              <a:rPr lang="en-GB" sz="1600" dirty="0">
                <a:latin typeface="Comic Sans MS" panose="030F0702030302020204" pitchFamily="66" charset="0"/>
              </a:rPr>
              <a:t>attached to </a:t>
            </a:r>
            <a:r>
              <a:rPr lang="en-GB" sz="1600" dirty="0" smtClean="0">
                <a:latin typeface="Comic Sans MS" panose="030F0702030302020204" pitchFamily="66" charset="0"/>
              </a:rPr>
              <a:t>2H </a:t>
            </a:r>
            <a:r>
              <a:rPr lang="en-GB" sz="1600" dirty="0">
                <a:latin typeface="Comic Sans MS" panose="030F0702030302020204" pitchFamily="66" charset="0"/>
              </a:rPr>
              <a:t>(</a:t>
            </a:r>
            <a:r>
              <a:rPr lang="en-GB" sz="1600" dirty="0" smtClean="0">
                <a:latin typeface="Comic Sans MS" panose="030F0702030302020204" pitchFamily="66" charset="0"/>
              </a:rPr>
              <a:t>n=2), </a:t>
            </a:r>
            <a:r>
              <a:rPr lang="en-GB" sz="1600" dirty="0">
                <a:latin typeface="Comic Sans MS" panose="030F0702030302020204" pitchFamily="66" charset="0"/>
              </a:rPr>
              <a:t>so      (n+1) = </a:t>
            </a:r>
            <a:r>
              <a:rPr lang="en-GB" sz="1600" dirty="0" smtClean="0">
                <a:latin typeface="Comic Sans MS" panose="030F0702030302020204" pitchFamily="66" charset="0"/>
              </a:rPr>
              <a:t>3 (triplet)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Comic Sans MS" panose="030F0702030302020204" pitchFamily="66" charset="0"/>
              </a:rPr>
              <a:t>Carbon </a:t>
            </a:r>
            <a:r>
              <a:rPr lang="en-GB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en-GB" sz="1600" dirty="0" smtClean="0">
                <a:latin typeface="Comic Sans MS" panose="030F0702030302020204" pitchFamily="66" charset="0"/>
              </a:rPr>
              <a:t> </a:t>
            </a:r>
            <a:r>
              <a:rPr lang="en-GB" sz="1600" dirty="0">
                <a:latin typeface="Comic Sans MS" panose="030F0702030302020204" pitchFamily="66" charset="0"/>
              </a:rPr>
              <a:t>attached to 3H (n=3), so      (n+1) = 4 (quartet)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57487" y="4540884"/>
            <a:ext cx="432303" cy="38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093821" y="4208922"/>
            <a:ext cx="43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81875" y="4464422"/>
            <a:ext cx="42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219764" y="4605226"/>
            <a:ext cx="43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282" y="3913641"/>
            <a:ext cx="2412000" cy="12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Proton coupled mode N+1 (splitting)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2716" y="1237441"/>
            <a:ext cx="1028448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All the spectra that we have considered were based on (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broadband decoupled mode</a:t>
            </a:r>
            <a:r>
              <a:rPr lang="en-GB" dirty="0" smtClean="0">
                <a:latin typeface="Comic Sans MS" panose="030F0702030302020204" pitchFamily="66" charset="0"/>
              </a:rPr>
              <a:t>), where all the signals appeared as singlets.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Another mode we have to be familiar with is (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proton coupled mode (N+1)</a:t>
            </a:r>
            <a:r>
              <a:rPr lang="en-GB" dirty="0" smtClean="0">
                <a:latin typeface="Comic Sans MS" panose="030F0702030302020204" pitchFamily="66" charset="0"/>
              </a:rPr>
              <a:t>), which shows splitting not from adjacent hydrogens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</a:t>
            </a:r>
            <a:r>
              <a:rPr lang="en-GB" dirty="0" smtClean="0">
                <a:latin typeface="Comic Sans MS" panose="030F0702030302020204" pitchFamily="66" charset="0"/>
              </a:rPr>
              <a:t> from the hydrogens that directly attached to the carbon atom that will split (+1).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 What type of splitting in the following compound?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71168" y="3886196"/>
            <a:ext cx="8064000" cy="2880000"/>
            <a:chOff x="158284" y="3482782"/>
            <a:chExt cx="8326811" cy="3442447"/>
          </a:xfrm>
        </p:grpSpPr>
        <p:pic>
          <p:nvPicPr>
            <p:cNvPr id="23" name="Picture 2" descr="FG14_3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8" r="3598" b="13977"/>
            <a:stretch/>
          </p:blipFill>
          <p:spPr bwMode="auto">
            <a:xfrm>
              <a:off x="158284" y="3482782"/>
              <a:ext cx="8326811" cy="344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124637" y="3885857"/>
              <a:ext cx="2376000" cy="169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02" y="4386932"/>
            <a:ext cx="2335872" cy="1012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86139" y="4876466"/>
            <a:ext cx="412797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0835" y="4585447"/>
            <a:ext cx="41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9576" y="4800600"/>
            <a:ext cx="38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9475" y="4971498"/>
            <a:ext cx="41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63259" y="4283696"/>
            <a:ext cx="419696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5631" y="3923704"/>
            <a:ext cx="412921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5175" y="4941499"/>
            <a:ext cx="419437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0592" y="4261204"/>
            <a:ext cx="412797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5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3958" y="1250651"/>
            <a:ext cx="4822522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score value </a:t>
            </a:r>
            <a:r>
              <a:rPr lang="en-GB" sz="2000" dirty="0" smtClean="0">
                <a:latin typeface="Comic Sans MS" panose="030F0702030302020204" pitchFamily="66" charset="0"/>
              </a:rPr>
              <a:t>depends on the type of  C atom attached to the analysed </a:t>
            </a:r>
            <a:r>
              <a:rPr lang="en-GB" sz="2000" dirty="0" smtClean="0">
                <a:latin typeface="Comic Sans MS" panose="030F0702030302020204" pitchFamily="66" charset="0"/>
              </a:rPr>
              <a:t>carbon atom.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omic Sans MS" panose="030F0702030302020204" pitchFamily="66" charset="0"/>
              </a:rPr>
              <a:t>It can help to know which signal matches with its respective shift.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omic Sans MS" panose="030F0702030302020204" pitchFamily="66" charset="0"/>
              </a:rPr>
              <a:t>For example: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omic Sans MS" panose="030F0702030302020204" pitchFamily="66" charset="0"/>
              </a:rPr>
              <a:t>A score value of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sz="2000" dirty="0" smtClean="0">
                <a:latin typeface="Comic Sans MS" panose="030F0702030302020204" pitchFamily="66" charset="0"/>
              </a:rPr>
              <a:t>is 3 because it attaches to 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</a:rPr>
              <a:t> (tertiary carbon ˚3)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omic Sans MS" panose="030F0702030302020204" pitchFamily="66" charset="0"/>
              </a:rPr>
              <a:t>A </a:t>
            </a:r>
            <a:r>
              <a:rPr lang="en-GB" sz="2000" dirty="0">
                <a:latin typeface="Comic Sans MS" panose="030F0702030302020204" pitchFamily="66" charset="0"/>
              </a:rPr>
              <a:t>score value of 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is </a:t>
            </a:r>
            <a:r>
              <a:rPr lang="en-GB" sz="2000" dirty="0" smtClean="0">
                <a:latin typeface="Comic Sans MS" panose="030F0702030302020204" pitchFamily="66" charset="0"/>
              </a:rPr>
              <a:t>4 </a:t>
            </a:r>
            <a:r>
              <a:rPr lang="en-GB" sz="2000" dirty="0">
                <a:latin typeface="Comic Sans MS" panose="030F0702030302020204" pitchFamily="66" charset="0"/>
              </a:rPr>
              <a:t>because it attaches to </a:t>
            </a:r>
            <a:r>
              <a:rPr lang="en-GB" sz="2000" dirty="0" smtClean="0">
                <a:latin typeface="Comic Sans MS" panose="030F0702030302020204" pitchFamily="66" charset="0"/>
              </a:rPr>
              <a:t>(two primary carbon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˚1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for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latin typeface="Comic Sans MS" panose="030F0702030302020204" pitchFamily="66" charset="0"/>
              </a:rPr>
              <a:t>) and a secondary carbon ˚2 for </a:t>
            </a:r>
            <a:r>
              <a:rPr lang="en-GB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2000" dirty="0" smtClean="0">
                <a:latin typeface="Comic Sans MS" panose="030F0702030302020204" pitchFamily="66" charset="0"/>
              </a:rPr>
              <a:t>….etc.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9" descr="C13nm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07" y="1236813"/>
            <a:ext cx="5256000" cy="35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46" y="1590044"/>
            <a:ext cx="3204000" cy="1817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7473" y="1371680"/>
            <a:ext cx="31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9540" y="2524837"/>
            <a:ext cx="370775" cy="47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56404" y="2313374"/>
            <a:ext cx="35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57158" y="2524837"/>
            <a:ext cx="3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25898" y="2149605"/>
            <a:ext cx="35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931864" y="1310186"/>
            <a:ext cx="3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66158" y="2479427"/>
            <a:ext cx="35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70372" y="2506715"/>
            <a:ext cx="35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63374" y="2513461"/>
            <a:ext cx="357120" cy="46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6471" y="2533084"/>
            <a:ext cx="46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47220" y="1525420"/>
            <a:ext cx="46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95156" y="2742350"/>
            <a:ext cx="46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48060" y="3099469"/>
            <a:ext cx="46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73836" y="2141845"/>
            <a:ext cx="46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7779" y="3152634"/>
            <a:ext cx="40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3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61120" y="3127614"/>
            <a:ext cx="43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4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68613" y="3320958"/>
            <a:ext cx="43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4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37355" y="2788689"/>
            <a:ext cx="43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20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10" grpId="0"/>
      <p:bldP spid="34" grpId="0"/>
      <p:bldP spid="35" grpId="0"/>
      <p:bldP spid="36" grpId="0"/>
      <p:bldP spid="37" grpId="0"/>
      <p:bldP spid="11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3958" y="1250651"/>
            <a:ext cx="4822522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score value </a:t>
            </a:r>
            <a:r>
              <a:rPr lang="en-GB" sz="2000" dirty="0" smtClean="0">
                <a:latin typeface="Comic Sans MS" panose="030F0702030302020204" pitchFamily="66" charset="0"/>
              </a:rPr>
              <a:t>depends on the type of  C atom attached to the analysed C.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omic Sans MS" panose="030F0702030302020204" pitchFamily="66" charset="0"/>
              </a:rPr>
              <a:t>It can help to know which signal matches with its respective shift.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u="sng" dirty="0" smtClean="0">
                <a:latin typeface="Comic Sans MS" panose="030F0702030302020204" pitchFamily="66" charset="0"/>
              </a:rPr>
              <a:t>For example</a:t>
            </a:r>
            <a:r>
              <a:rPr lang="en-GB" sz="2000" dirty="0" smtClean="0"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omic Sans MS" panose="030F0702030302020204" pitchFamily="66" charset="0"/>
              </a:rPr>
              <a:t>A score value of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sz="2000" dirty="0" smtClean="0">
                <a:latin typeface="Comic Sans MS" panose="030F0702030302020204" pitchFamily="66" charset="0"/>
              </a:rPr>
              <a:t>is 3 because it attaches to 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</a:rPr>
              <a:t> (tertiary carbon ˚3)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omic Sans MS" panose="030F0702030302020204" pitchFamily="66" charset="0"/>
              </a:rPr>
              <a:t>A </a:t>
            </a:r>
            <a:r>
              <a:rPr lang="en-GB" sz="2000" dirty="0">
                <a:latin typeface="Comic Sans MS" panose="030F0702030302020204" pitchFamily="66" charset="0"/>
              </a:rPr>
              <a:t>score value of 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is </a:t>
            </a:r>
            <a:r>
              <a:rPr lang="en-GB" sz="2000" dirty="0" smtClean="0">
                <a:latin typeface="Comic Sans MS" panose="030F0702030302020204" pitchFamily="66" charset="0"/>
              </a:rPr>
              <a:t>4 </a:t>
            </a:r>
            <a:r>
              <a:rPr lang="en-GB" sz="2000" dirty="0">
                <a:latin typeface="Comic Sans MS" panose="030F0702030302020204" pitchFamily="66" charset="0"/>
              </a:rPr>
              <a:t>because it attaches to </a:t>
            </a:r>
            <a:r>
              <a:rPr lang="en-GB" sz="2000" dirty="0" smtClean="0">
                <a:latin typeface="Comic Sans MS" panose="030F0702030302020204" pitchFamily="66" charset="0"/>
              </a:rPr>
              <a:t>(two primary carbon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˚1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for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latin typeface="Comic Sans MS" panose="030F0702030302020204" pitchFamily="66" charset="0"/>
              </a:rPr>
              <a:t>) and a secondary carbon ˚2 for </a:t>
            </a:r>
            <a:r>
              <a:rPr lang="en-GB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2000" dirty="0" smtClean="0">
                <a:latin typeface="Comic Sans MS" panose="030F0702030302020204" pitchFamily="66" charset="0"/>
              </a:rPr>
              <a:t>….etc.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t="18707" r="13234" b="14038"/>
          <a:stretch/>
        </p:blipFill>
        <p:spPr>
          <a:xfrm>
            <a:off x="6250676" y="1296539"/>
            <a:ext cx="5832000" cy="4080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r="53731" b="26956"/>
          <a:stretch/>
        </p:blipFill>
        <p:spPr>
          <a:xfrm>
            <a:off x="7328854" y="1886796"/>
            <a:ext cx="2520000" cy="120408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383440" y="1705970"/>
            <a:ext cx="384424" cy="47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74759" y="1733261"/>
            <a:ext cx="34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43259" y="1705966"/>
            <a:ext cx="3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7281" y="1712874"/>
            <a:ext cx="35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15701" y="2786424"/>
            <a:ext cx="400351" cy="46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55460" y="1708244"/>
            <a:ext cx="384424" cy="47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097915" y="1260144"/>
            <a:ext cx="400351" cy="46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97087" y="1460304"/>
            <a:ext cx="423090" cy="38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3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14949" y="2521705"/>
            <a:ext cx="479959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17984" y="2373855"/>
            <a:ext cx="46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80071" y="2389779"/>
            <a:ext cx="46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18316" y="2364757"/>
            <a:ext cx="46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71385" y="2403426"/>
            <a:ext cx="473113" cy="36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˚1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383440" y="2348834"/>
            <a:ext cx="245659" cy="330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426668" y="2749592"/>
            <a:ext cx="391231" cy="124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736842" y="1462576"/>
            <a:ext cx="423090" cy="38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3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90681" y="1448933"/>
            <a:ext cx="423090" cy="38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59171" y="1462576"/>
            <a:ext cx="423090" cy="38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96406" y="1462576"/>
            <a:ext cx="423090" cy="38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427733" y="3048006"/>
            <a:ext cx="384424" cy="47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579305" y="2704533"/>
            <a:ext cx="3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975085" y="2745474"/>
            <a:ext cx="34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261691" y="2697791"/>
            <a:ext cx="35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5098" y="5540987"/>
            <a:ext cx="56453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Sometimes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              </a:t>
            </a:r>
            <a:r>
              <a:rPr lang="en-GB" sz="2400" dirty="0" smtClean="0">
                <a:latin typeface="Comic Sans MS" panose="030F0702030302020204" pitchFamily="66" charset="0"/>
              </a:rPr>
              <a:t>˚1 &gt; </a:t>
            </a:r>
            <a:r>
              <a:rPr lang="en-GB" sz="2400" dirty="0">
                <a:latin typeface="Comic Sans MS" panose="030F0702030302020204" pitchFamily="66" charset="0"/>
              </a:rPr>
              <a:t>˚</a:t>
            </a:r>
            <a:r>
              <a:rPr lang="en-GB" sz="2400" dirty="0" smtClean="0">
                <a:latin typeface="Comic Sans MS" panose="030F0702030302020204" pitchFamily="66" charset="0"/>
              </a:rPr>
              <a:t>2 &gt; </a:t>
            </a:r>
            <a:r>
              <a:rPr lang="en-GB" sz="2400" dirty="0">
                <a:latin typeface="Comic Sans MS" panose="030F0702030302020204" pitchFamily="66" charset="0"/>
              </a:rPr>
              <a:t>˚</a:t>
            </a:r>
            <a:r>
              <a:rPr lang="en-GB" sz="2400" dirty="0" smtClean="0">
                <a:latin typeface="Comic Sans MS" panose="030F0702030302020204" pitchFamily="66" charset="0"/>
              </a:rPr>
              <a:t>3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17" name="Left Arrow 16"/>
          <p:cNvSpPr/>
          <p:nvPr/>
        </p:nvSpPr>
        <p:spPr>
          <a:xfrm>
            <a:off x="8109060" y="6155142"/>
            <a:ext cx="2021004" cy="457194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Increase </a:t>
            </a:r>
            <a:r>
              <a:rPr lang="el-GR" dirty="0" smtClean="0">
                <a:latin typeface="Comic Sans MS" panose="030F0702030302020204" pitchFamily="66" charset="0"/>
              </a:rPr>
              <a:t>δ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9884" y="1251283"/>
            <a:ext cx="10284486" cy="270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C-13 NMR spectrum of pentane shows 3 signals with chemical shifts 14, 23, and 34 ppm. Match the carbon atoms with their respective shifts.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648583"/>
              </p:ext>
            </p:extLst>
          </p:nvPr>
        </p:nvGraphicFramePr>
        <p:xfrm>
          <a:off x="2741678" y="4568343"/>
          <a:ext cx="26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140"/>
                <a:gridCol w="16438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atom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Score value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 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  <a:endParaRPr lang="en-GB" sz="18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9" t="10094" b="37143"/>
          <a:stretch/>
        </p:blipFill>
        <p:spPr>
          <a:xfrm>
            <a:off x="2115379" y="2190457"/>
            <a:ext cx="3816000" cy="17742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050675" y="2315031"/>
            <a:ext cx="0" cy="201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07211" y="3009324"/>
            <a:ext cx="34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98795" y="2872845"/>
            <a:ext cx="3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42943" y="3352794"/>
            <a:ext cx="42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2627" y="3355067"/>
            <a:ext cx="429913" cy="459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28859" y="3025244"/>
            <a:ext cx="34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25095" y="2613549"/>
            <a:ext cx="47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38312" y="2874276"/>
            <a:ext cx="473113" cy="36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46241" y="2888781"/>
            <a:ext cx="47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60392" y="2684061"/>
            <a:ext cx="47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15804" y="2917492"/>
            <a:ext cx="473113" cy="36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˚1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6371" r="6313" b="6227"/>
          <a:stretch/>
        </p:blipFill>
        <p:spPr>
          <a:xfrm>
            <a:off x="6114199" y="2238224"/>
            <a:ext cx="5976000" cy="437093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0743081" y="3673515"/>
            <a:ext cx="3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977361" y="2611258"/>
            <a:ext cx="34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343579" y="2204105"/>
            <a:ext cx="429913" cy="459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39" grpId="0"/>
      <p:bldP spid="40" grpId="0"/>
      <p:bldP spid="41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3958" y="1250651"/>
            <a:ext cx="102904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C-13 NMR spectrum of 3-methylpentane shows 4 signals with chemical shifts 11, 19, 29 and 36 ppm. Match the carbon atoms with their respective shifts.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9" b="16292"/>
          <a:stretch/>
        </p:blipFill>
        <p:spPr>
          <a:xfrm>
            <a:off x="2219037" y="2456629"/>
            <a:ext cx="2772000" cy="1115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5027" r="18420" b="12006"/>
          <a:stretch/>
        </p:blipFill>
        <p:spPr>
          <a:xfrm>
            <a:off x="6045959" y="2265525"/>
            <a:ext cx="5976000" cy="444085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616659" y="2265525"/>
            <a:ext cx="0" cy="15480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538366" y="3782699"/>
            <a:ext cx="3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31701" y="2351948"/>
            <a:ext cx="34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48042" y="3009326"/>
            <a:ext cx="429913" cy="459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16659" y="2663577"/>
            <a:ext cx="357116" cy="46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03263" y="2215469"/>
            <a:ext cx="359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0503" y="2313289"/>
            <a:ext cx="429913" cy="459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83971" y="2342857"/>
            <a:ext cx="429913" cy="459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18426" y="2217741"/>
            <a:ext cx="31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95847" y="3088934"/>
            <a:ext cx="357116" cy="46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77736" y="2810580"/>
            <a:ext cx="448105" cy="3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˚3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25925" y="2608140"/>
            <a:ext cx="46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˚2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4533" y="2935691"/>
            <a:ext cx="47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˚1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72593" y="2937962"/>
            <a:ext cx="47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˚1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09331" y="2610412"/>
            <a:ext cx="46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˚2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89273" y="3431555"/>
            <a:ext cx="47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˚1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18164"/>
              </p:ext>
            </p:extLst>
          </p:nvPr>
        </p:nvGraphicFramePr>
        <p:xfrm>
          <a:off x="2523310" y="4199852"/>
          <a:ext cx="26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140"/>
                <a:gridCol w="16438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atom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Score value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 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  <a:endParaRPr lang="en-GB" sz="18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1020577" y="4073851"/>
            <a:ext cx="34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GB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42" grpId="0"/>
      <p:bldP spid="43" grpId="0"/>
      <p:bldP spid="44" grpId="0"/>
      <p:bldP spid="45" grpId="0"/>
      <p:bldP spid="46" grpId="0"/>
      <p:bldP spid="4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907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NMR: Effect of electronegativity of attached atoms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58655"/>
              </p:ext>
            </p:extLst>
          </p:nvPr>
        </p:nvGraphicFramePr>
        <p:xfrm>
          <a:off x="3642438" y="1306520"/>
          <a:ext cx="4932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000"/>
                <a:gridCol w="246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altLang="en-US" dirty="0" smtClean="0">
                          <a:latin typeface="Comic Sans MS" panose="030F0702030302020204" pitchFamily="66" charset="0"/>
                        </a:rPr>
                        <a:t>Environment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20000"/>
                        </a:spcAft>
                      </a:pPr>
                      <a:r>
                        <a:rPr lang="en-GB" altLang="en-US" dirty="0" smtClean="0">
                          <a:latin typeface="Comic Sans MS" panose="030F0702030302020204" pitchFamily="66" charset="0"/>
                        </a:rPr>
                        <a:t>Chemical shift </a:t>
                      </a:r>
                      <a:r>
                        <a:rPr lang="en-GB" altLang="en-US" dirty="0" smtClean="0">
                          <a:latin typeface="Comic Sans MS" panose="030F0702030302020204" pitchFamily="66" charset="0"/>
                        </a:rPr>
                        <a:t>(ppm)</a:t>
                      </a:r>
                      <a:endParaRPr lang="en-GB" altLang="en-US" b="1" dirty="0">
                        <a:solidFill>
                          <a:srgbClr val="00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altLang="en-US" dirty="0" smtClean="0">
                          <a:latin typeface="Comic Sans MS" panose="030F0702030302020204" pitchFamily="66" charset="0"/>
                        </a:rPr>
                        <a:t>C - OH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dirty="0" smtClean="0">
                          <a:latin typeface="Comic Sans MS" panose="030F0702030302020204" pitchFamily="66" charset="0"/>
                        </a:rPr>
                        <a:t>50 - 65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altLang="en-US" dirty="0" smtClean="0">
                          <a:latin typeface="Comic Sans MS" panose="030F0702030302020204" pitchFamily="66" charset="0"/>
                        </a:rPr>
                        <a:t>C - N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omic Sans MS" panose="030F0702030302020204" pitchFamily="66" charset="0"/>
                        </a:rPr>
                        <a:t>35 - 65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altLang="en-US" dirty="0" smtClean="0">
                          <a:latin typeface="Comic Sans MS" panose="030F0702030302020204" pitchFamily="66" charset="0"/>
                        </a:rPr>
                        <a:t>C - Cl   or  C - Br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>
                          <a:latin typeface="Comic Sans MS" panose="030F0702030302020204" pitchFamily="66" charset="0"/>
                        </a:rPr>
                        <a:t>30 - 70</a:t>
                      </a:r>
                      <a:endParaRPr lang="en-GB" altLang="en-US" b="1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7" b="37534"/>
          <a:stretch/>
        </p:blipFill>
        <p:spPr>
          <a:xfrm>
            <a:off x="4359463" y="2975197"/>
            <a:ext cx="3384000" cy="795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5" b="34669"/>
          <a:stretch/>
        </p:blipFill>
        <p:spPr>
          <a:xfrm>
            <a:off x="4373113" y="3452870"/>
            <a:ext cx="3384000" cy="1027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9" b="32949"/>
          <a:stretch/>
        </p:blipFill>
        <p:spPr>
          <a:xfrm>
            <a:off x="4345815" y="4012437"/>
            <a:ext cx="3384000" cy="1066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6" b="36961"/>
          <a:stretch/>
        </p:blipFill>
        <p:spPr>
          <a:xfrm>
            <a:off x="4373110" y="4476463"/>
            <a:ext cx="3384000" cy="1066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25600" b="32176"/>
          <a:stretch/>
        </p:blipFill>
        <p:spPr>
          <a:xfrm>
            <a:off x="4380929" y="5431810"/>
            <a:ext cx="3384000" cy="7004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61106" y="2893327"/>
            <a:ext cx="928048" cy="315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 EN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3.44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3.04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3.16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2.96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2.66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8784" y="3138973"/>
            <a:ext cx="507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63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46471" y="3755396"/>
            <a:ext cx="507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42</a:t>
            </a:r>
            <a:endParaRPr lang="en-GB" sz="1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21618" y="4326332"/>
            <a:ext cx="507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45</a:t>
            </a:r>
            <a:endParaRPr lang="en-GB" sz="1600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21619" y="4954128"/>
            <a:ext cx="507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34</a:t>
            </a:r>
            <a:endParaRPr lang="en-GB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21616" y="5704757"/>
            <a:ext cx="507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7</a:t>
            </a:r>
            <a:endParaRPr lang="en-GB" sz="1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20625" y="6182434"/>
            <a:ext cx="7992000" cy="580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 (High </a:t>
            </a:r>
            <a:r>
              <a:rPr lang="el-GR" sz="2800" dirty="0" smtClean="0">
                <a:latin typeface="Comic Sans MS" panose="030F0702030302020204" pitchFamily="66" charset="0"/>
              </a:rPr>
              <a:t>δ</a:t>
            </a:r>
            <a:r>
              <a:rPr lang="en-GB" sz="2800" dirty="0" smtClean="0">
                <a:latin typeface="Comic Sans MS" panose="030F0702030302020204" pitchFamily="66" charset="0"/>
              </a:rPr>
              <a:t> ) C-O </a:t>
            </a:r>
            <a:r>
              <a:rPr lang="en-GB" sz="4000" dirty="0" smtClean="0">
                <a:latin typeface="Comic Sans MS" panose="030F0702030302020204" pitchFamily="66" charset="0"/>
              </a:rPr>
              <a:t>&gt;</a:t>
            </a:r>
            <a:r>
              <a:rPr lang="en-GB" sz="2800" dirty="0" smtClean="0">
                <a:latin typeface="Comic Sans MS" panose="030F0702030302020204" pitchFamily="66" charset="0"/>
              </a:rPr>
              <a:t> C-N </a:t>
            </a:r>
            <a:r>
              <a:rPr lang="en-GB" sz="4000" dirty="0" smtClean="0">
                <a:latin typeface="Comic Sans MS" panose="030F0702030302020204" pitchFamily="66" charset="0"/>
              </a:rPr>
              <a:t>&gt;</a:t>
            </a:r>
            <a:r>
              <a:rPr lang="en-GB" sz="2800" dirty="0" smtClean="0">
                <a:latin typeface="Comic Sans MS" panose="030F0702030302020204" pitchFamily="66" charset="0"/>
              </a:rPr>
              <a:t> C-Cl </a:t>
            </a:r>
            <a:r>
              <a:rPr lang="en-GB" sz="4000" dirty="0" smtClean="0">
                <a:latin typeface="Comic Sans MS" panose="030F0702030302020204" pitchFamily="66" charset="0"/>
              </a:rPr>
              <a:t>&gt;</a:t>
            </a:r>
            <a:r>
              <a:rPr lang="en-GB" sz="2800" dirty="0" smtClean="0">
                <a:latin typeface="Comic Sans MS" panose="030F0702030302020204" pitchFamily="66" charset="0"/>
              </a:rPr>
              <a:t> C-Br </a:t>
            </a:r>
            <a:r>
              <a:rPr lang="en-GB" sz="4000" dirty="0" smtClean="0">
                <a:latin typeface="Comic Sans MS" panose="030F0702030302020204" pitchFamily="66" charset="0"/>
              </a:rPr>
              <a:t>&gt;</a:t>
            </a:r>
            <a:r>
              <a:rPr lang="en-GB" sz="2800" dirty="0" smtClean="0">
                <a:latin typeface="Comic Sans MS" panose="030F0702030302020204" pitchFamily="66" charset="0"/>
              </a:rPr>
              <a:t> C-I (low </a:t>
            </a:r>
            <a:r>
              <a:rPr lang="el-GR" sz="2800" dirty="0" smtClean="0">
                <a:latin typeface="Comic Sans MS" panose="030F0702030302020204" pitchFamily="66" charset="0"/>
              </a:rPr>
              <a:t>δ</a:t>
            </a:r>
            <a:r>
              <a:rPr lang="en-GB" sz="2800" dirty="0" smtClean="0">
                <a:latin typeface="Comic Sans MS" panose="030F0702030302020204" pitchFamily="66" charset="0"/>
              </a:rPr>
              <a:t>)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13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C NMR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3958" y="1250651"/>
            <a:ext cx="10290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Which carbon atom will have a higher chemical shift, a or b?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70882" y="2802327"/>
            <a:ext cx="34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5628" y="2625134"/>
            <a:ext cx="2484000" cy="1307703"/>
            <a:chOff x="2595628" y="2543246"/>
            <a:chExt cx="2484000" cy="13077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628" y="2543246"/>
              <a:ext cx="2484000" cy="71042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878232" y="3391465"/>
              <a:ext cx="429913" cy="459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62210" y="2146153"/>
            <a:ext cx="2340000" cy="1777490"/>
            <a:chOff x="7462210" y="2146153"/>
            <a:chExt cx="2340000" cy="17774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10" y="2146153"/>
              <a:ext cx="2340000" cy="1170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548054" y="3461978"/>
              <a:ext cx="56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Comic Sans MS" panose="030F0702030302020204" pitchFamily="66" charset="0"/>
                </a:rPr>
                <a:t>II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632210" y="3132151"/>
            <a:ext cx="61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60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2517" y="2138137"/>
            <a:ext cx="6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45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185" y="3780426"/>
            <a:ext cx="101948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When C atom is in the interior of a chain, it usually has a higher </a:t>
            </a:r>
            <a:r>
              <a:rPr lang="el-G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δ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than an atom at the end of a chain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CH</a:t>
            </a:r>
            <a:r>
              <a:rPr lang="en-GB" baseline="-25000" dirty="0" smtClean="0">
                <a:latin typeface="Comic Sans MS" panose="030F0702030302020204" pitchFamily="66" charset="0"/>
              </a:rPr>
              <a:t>3 </a:t>
            </a:r>
            <a:r>
              <a:rPr lang="en-GB" dirty="0" smtClean="0">
                <a:latin typeface="Comic Sans MS" panose="030F0702030302020204" pitchFamily="66" charset="0"/>
              </a:rPr>
              <a:t> in (II) is closest to Cl atom, so it will be </a:t>
            </a:r>
            <a:r>
              <a:rPr lang="en-GB" dirty="0" err="1" smtClean="0">
                <a:latin typeface="Comic Sans MS" panose="030F0702030302020204" pitchFamily="66" charset="0"/>
              </a:rPr>
              <a:t>deshielded</a:t>
            </a:r>
            <a:r>
              <a:rPr lang="en-GB" dirty="0" smtClean="0">
                <a:latin typeface="Comic Sans MS" panose="030F0702030302020204" pitchFamily="66" charset="0"/>
              </a:rPr>
              <a:t> (26 ppm)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CH</a:t>
            </a:r>
            <a:r>
              <a:rPr lang="en-GB" baseline="-25000" dirty="0">
                <a:latin typeface="Comic Sans MS" panose="030F0702030302020204" pitchFamily="66" charset="0"/>
              </a:rPr>
              <a:t>3 </a:t>
            </a:r>
            <a:r>
              <a:rPr lang="en-GB" dirty="0">
                <a:latin typeface="Comic Sans MS" panose="030F0702030302020204" pitchFamily="66" charset="0"/>
              </a:rPr>
              <a:t> in </a:t>
            </a:r>
            <a:r>
              <a:rPr lang="en-GB" dirty="0" smtClean="0">
                <a:latin typeface="Comic Sans MS" panose="030F0702030302020204" pitchFamily="66" charset="0"/>
              </a:rPr>
              <a:t>(I</a:t>
            </a:r>
            <a:r>
              <a:rPr lang="en-GB" dirty="0">
                <a:latin typeface="Comic Sans MS" panose="030F0702030302020204" pitchFamily="66" charset="0"/>
              </a:rPr>
              <a:t>)</a:t>
            </a:r>
            <a:r>
              <a:rPr lang="en-GB" dirty="0" smtClean="0">
                <a:latin typeface="Comic Sans MS" panose="030F0702030302020204" pitchFamily="66" charset="0"/>
              </a:rPr>
              <a:t> is too far from Cl, so it will be shielded (11 ppm)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score value </a:t>
            </a:r>
            <a:r>
              <a:rPr lang="en-GB" dirty="0" smtClean="0">
                <a:latin typeface="Comic Sans MS" panose="030F0702030302020204" pitchFamily="66" charset="0"/>
              </a:rPr>
              <a:t>of 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  (C atom next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dirty="0" smtClean="0">
                <a:latin typeface="Comic Sans MS" panose="030F0702030302020204" pitchFamily="66" charset="0"/>
              </a:rPr>
              <a:t>) is 3 </a:t>
            </a:r>
            <a:r>
              <a:rPr lang="en-GB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 </a:t>
            </a:r>
            <a:r>
              <a:rPr lang="en-GB" dirty="0" smtClean="0">
                <a:latin typeface="Comic Sans MS" panose="030F0702030302020204" pitchFamily="66" charset="0"/>
              </a:rPr>
              <a:t>Cl atom has the powerful EN effect 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which makes appear at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45</a:t>
            </a:r>
            <a:r>
              <a:rPr lang="en-GB" dirty="0" smtClean="0">
                <a:latin typeface="Comic Sans MS" panose="030F0702030302020204" pitchFamily="66" charset="0"/>
              </a:rPr>
              <a:t> ppm while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 at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35</a:t>
            </a:r>
            <a:r>
              <a:rPr lang="en-GB" dirty="0" smtClean="0">
                <a:latin typeface="Comic Sans MS" panose="030F0702030302020204" pitchFamily="66" charset="0"/>
              </a:rPr>
              <a:t> ppm.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So, we depended on the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proximity</a:t>
            </a:r>
            <a:r>
              <a:rPr lang="en-GB" dirty="0" smtClean="0">
                <a:latin typeface="Comic Sans MS" panose="030F0702030302020204" pitchFamily="66" charset="0"/>
              </a:rPr>
              <a:t> to identify the signals.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41410" y="2515950"/>
            <a:ext cx="1618946" cy="588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Score value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94890" y="3132151"/>
            <a:ext cx="941696" cy="3652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</p:cNvCxnSpPr>
          <p:nvPr/>
        </p:nvCxnSpPr>
        <p:spPr>
          <a:xfrm>
            <a:off x="6150883" y="3104855"/>
            <a:ext cx="1054213" cy="3241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38050" y="3407379"/>
            <a:ext cx="4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9628" y="3396003"/>
            <a:ext cx="4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17311" y="2646194"/>
            <a:ext cx="56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26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4431" y="2475866"/>
            <a:ext cx="56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11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6927" y="2946821"/>
            <a:ext cx="4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0841" y="2520277"/>
            <a:ext cx="418535" cy="457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76215" y="2361063"/>
            <a:ext cx="43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41319" y="2731831"/>
            <a:ext cx="43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3217" y="3099221"/>
            <a:ext cx="50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35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8985</TotalTime>
  <Words>3256</Words>
  <Application>Microsoft Office PowerPoint</Application>
  <PresentationFormat>Widescreen</PresentationFormat>
  <Paragraphs>771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Rounded MT Bold</vt:lpstr>
      <vt:lpstr>Calibri</vt:lpstr>
      <vt:lpstr>Cambria Math</vt:lpstr>
      <vt:lpstr>Century Gothic</vt:lpstr>
      <vt:lpstr>Comic Sans MS</vt:lpstr>
      <vt:lpstr>Wingdings</vt:lpstr>
      <vt:lpstr>Wingdings 3</vt:lpstr>
      <vt:lpstr>Wisp</vt:lpstr>
      <vt:lpstr> NMR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NMR Spectroscopy</dc:title>
  <dc:creator>Al-Hachami Wathiq</dc:creator>
  <cp:lastModifiedBy>Al-Hachami Wathiq</cp:lastModifiedBy>
  <cp:revision>456</cp:revision>
  <cp:lastPrinted>2020-04-17T11:47:45Z</cp:lastPrinted>
  <dcterms:created xsi:type="dcterms:W3CDTF">2020-03-22T19:49:42Z</dcterms:created>
  <dcterms:modified xsi:type="dcterms:W3CDTF">2020-04-17T15:25:42Z</dcterms:modified>
</cp:coreProperties>
</file>