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9" r:id="rId4"/>
    <p:sldId id="287" r:id="rId5"/>
    <p:sldId id="260" r:id="rId6"/>
    <p:sldId id="261" r:id="rId7"/>
    <p:sldId id="262" r:id="rId8"/>
    <p:sldId id="263" r:id="rId9"/>
    <p:sldId id="264" r:id="rId10"/>
    <p:sldId id="265" r:id="rId11"/>
    <p:sldId id="286" r:id="rId12"/>
    <p:sldId id="277" r:id="rId13"/>
    <p:sldId id="278" r:id="rId14"/>
    <p:sldId id="289" r:id="rId15"/>
    <p:sldId id="266" r:id="rId16"/>
    <p:sldId id="279" r:id="rId17"/>
    <p:sldId id="290" r:id="rId18"/>
    <p:sldId id="267" r:id="rId19"/>
    <p:sldId id="280" r:id="rId20"/>
    <p:sldId id="291" r:id="rId21"/>
    <p:sldId id="268" r:id="rId22"/>
    <p:sldId id="292" r:id="rId23"/>
    <p:sldId id="281" r:id="rId24"/>
    <p:sldId id="297" r:id="rId25"/>
    <p:sldId id="294" r:id="rId26"/>
    <p:sldId id="269" r:id="rId27"/>
    <p:sldId id="282" r:id="rId28"/>
    <p:sldId id="295" r:id="rId29"/>
    <p:sldId id="296" r:id="rId30"/>
    <p:sldId id="271" r:id="rId31"/>
    <p:sldId id="272" r:id="rId32"/>
    <p:sldId id="293" r:id="rId33"/>
    <p:sldId id="283" r:id="rId34"/>
    <p:sldId id="284" r:id="rId35"/>
    <p:sldId id="274" r:id="rId36"/>
    <p:sldId id="275" r:id="rId37"/>
    <p:sldId id="285" r:id="rId38"/>
    <p:sldId id="29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0" d="100"/>
          <a:sy n="90" d="100"/>
        </p:scale>
        <p:origin x="10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11/09/1441</a:t>
            </a:fld>
            <a:endParaRPr lang="ar-SA"/>
          </a:p>
        </p:txBody>
      </p:sp>
      <p:sp>
        <p:nvSpPr>
          <p:cNvPr id="5" name="Footer Placeholder 4"/>
          <p:cNvSpPr>
            <a:spLocks noGrp="1"/>
          </p:cNvSpPr>
          <p:nvPr>
            <p:ph type="ftr" sz="quarter" idx="11"/>
          </p:nvPr>
        </p:nvSpPr>
        <p:spPr>
          <a:xfrm>
            <a:off x="2396319" y="329308"/>
            <a:ext cx="3086292" cy="309201"/>
          </a:xfrm>
        </p:spPr>
        <p:txBody>
          <a:bodyPr/>
          <a:lstStyle/>
          <a:p>
            <a:endParaRPr lang="ar-SA"/>
          </a:p>
        </p:txBody>
      </p:sp>
      <p:sp>
        <p:nvSpPr>
          <p:cNvPr id="6" name="Slide Number Placeholder 5"/>
          <p:cNvSpPr>
            <a:spLocks noGrp="1"/>
          </p:cNvSpPr>
          <p:nvPr>
            <p:ph type="sldNum" sz="quarter" idx="12"/>
          </p:nvPr>
        </p:nvSpPr>
        <p:spPr>
          <a:xfrm>
            <a:off x="1434703" y="798973"/>
            <a:ext cx="802005" cy="503578"/>
          </a:xfrm>
        </p:spPr>
        <p:txBody>
          <a:bodyPr/>
          <a:lstStyle/>
          <a:p>
            <a:fld id="{0B34F065-1154-456A-91E3-76DE8E75E17B}" type="slidenum">
              <a:rPr lang="ar-SA" smtClean="0"/>
              <a:t>‹#›</a:t>
            </a:fld>
            <a:endParaRPr lang="ar-SA"/>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482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11/09/1441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083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11/09/1441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956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11/09/1441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316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11/09/1441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153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11/09/1441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973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11/09/1441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91400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11/09/1441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8389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11/09/1441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09638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11/09/1441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317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B8ABB09-4A1D-463E-8065-109CC2B7EFAA}" type="datetimeFigureOut">
              <a:rPr lang="ar-SA" smtClean="0"/>
              <a:t>11/09/1441</a:t>
            </a:fld>
            <a:endParaRPr lang="ar-SA"/>
          </a:p>
        </p:txBody>
      </p:sp>
      <p:sp>
        <p:nvSpPr>
          <p:cNvPr id="6" name="Footer Placeholder 5"/>
          <p:cNvSpPr>
            <a:spLocks noGrp="1"/>
          </p:cNvSpPr>
          <p:nvPr>
            <p:ph type="ftr" sz="quarter" idx="11"/>
          </p:nvPr>
        </p:nvSpPr>
        <p:spPr>
          <a:xfrm>
            <a:off x="1437530" y="318641"/>
            <a:ext cx="3251553" cy="320931"/>
          </a:xfrm>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582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B8ABB09-4A1D-463E-8065-109CC2B7EFAA}" type="datetimeFigureOut">
              <a:rPr lang="ar-SA" smtClean="0"/>
              <a:t>11/09/1441</a:t>
            </a:fld>
            <a:endParaRPr lang="ar-SA"/>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32494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C7BD-6D44-418D-ABAF-CFD7BC27BC9E}"/>
              </a:ext>
            </a:extLst>
          </p:cNvPr>
          <p:cNvSpPr>
            <a:spLocks noGrp="1"/>
          </p:cNvSpPr>
          <p:nvPr>
            <p:ph type="ctrTitle"/>
          </p:nvPr>
        </p:nvSpPr>
        <p:spPr/>
        <p:txBody>
          <a:bodyPr/>
          <a:lstStyle/>
          <a:p>
            <a:r>
              <a:rPr lang="en-US" dirty="0"/>
              <a:t>Chronic heart failure</a:t>
            </a:r>
          </a:p>
        </p:txBody>
      </p:sp>
      <p:sp>
        <p:nvSpPr>
          <p:cNvPr id="3" name="Subtitle 2">
            <a:extLst>
              <a:ext uri="{FF2B5EF4-FFF2-40B4-BE49-F238E27FC236}">
                <a16:creationId xmlns:a16="http://schemas.microsoft.com/office/drawing/2014/main" id="{149C13EF-0ABF-4060-ABF7-C65CBC87CD48}"/>
              </a:ext>
            </a:extLst>
          </p:cNvPr>
          <p:cNvSpPr>
            <a:spLocks noGrp="1"/>
          </p:cNvSpPr>
          <p:nvPr>
            <p:ph type="subTitle" idx="1"/>
          </p:nvPr>
        </p:nvSpPr>
        <p:spPr/>
        <p:txBody>
          <a:bodyPr/>
          <a:lstStyle/>
          <a:p>
            <a:r>
              <a:rPr lang="en-US" dirty="0"/>
              <a:t>Assist. </a:t>
            </a:r>
            <a:r>
              <a:rPr lang="en-US" dirty="0" err="1"/>
              <a:t>Lec</a:t>
            </a:r>
            <a:r>
              <a:rPr lang="en-US" dirty="0"/>
              <a:t>. </a:t>
            </a:r>
            <a:r>
              <a:rPr lang="en-US" dirty="0" err="1"/>
              <a:t>Sura</a:t>
            </a:r>
            <a:r>
              <a:rPr lang="en-US" dirty="0"/>
              <a:t> </a:t>
            </a:r>
            <a:r>
              <a:rPr lang="en-US" dirty="0" err="1"/>
              <a:t>abbas</a:t>
            </a:r>
            <a:r>
              <a:rPr lang="en-US" dirty="0"/>
              <a:t> </a:t>
            </a:r>
          </a:p>
          <a:p>
            <a:r>
              <a:rPr lang="en-US" dirty="0"/>
              <a:t>Medicine ward</a:t>
            </a:r>
          </a:p>
        </p:txBody>
      </p:sp>
    </p:spTree>
    <p:extLst>
      <p:ext uri="{BB962C8B-B14F-4D97-AF65-F5344CB8AC3E}">
        <p14:creationId xmlns:p14="http://schemas.microsoft.com/office/powerpoint/2010/main" val="100909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20CD-78FF-451D-A1A4-CF3D6CF90E18}"/>
              </a:ext>
            </a:extLst>
          </p:cNvPr>
          <p:cNvSpPr>
            <a:spLocks noGrp="1"/>
          </p:cNvSpPr>
          <p:nvPr>
            <p:ph type="title"/>
          </p:nvPr>
        </p:nvSpPr>
        <p:spPr/>
        <p:txBody>
          <a:bodyPr>
            <a:normAutofit/>
          </a:bodyPr>
          <a:lstStyle/>
          <a:p>
            <a:r>
              <a:rPr lang="en-US" b="1" cap="none" dirty="0"/>
              <a:t>Therapeutic options </a:t>
            </a:r>
            <a:br>
              <a:rPr lang="en-US" cap="none" dirty="0"/>
            </a:br>
            <a:endParaRPr lang="en-US" cap="none" dirty="0"/>
          </a:p>
        </p:txBody>
      </p:sp>
      <p:sp>
        <p:nvSpPr>
          <p:cNvPr id="3" name="Content Placeholder 2">
            <a:extLst>
              <a:ext uri="{FF2B5EF4-FFF2-40B4-BE49-F238E27FC236}">
                <a16:creationId xmlns:a16="http://schemas.microsoft.com/office/drawing/2014/main" id="{FE8C0D18-5EA8-4D19-889B-2653501036C4}"/>
              </a:ext>
            </a:extLst>
          </p:cNvPr>
          <p:cNvSpPr>
            <a:spLocks noGrp="1"/>
          </p:cNvSpPr>
          <p:nvPr>
            <p:ph idx="1"/>
          </p:nvPr>
        </p:nvSpPr>
        <p:spPr/>
        <p:txBody>
          <a:bodyPr>
            <a:noAutofit/>
          </a:bodyPr>
          <a:lstStyle/>
          <a:p>
            <a:pPr algn="just" rtl="0"/>
            <a:r>
              <a:rPr lang="en-US" sz="2800" dirty="0"/>
              <a:t>Two types of diuretics are used for volume management in HF: thiazides and loop diuretics. </a:t>
            </a:r>
          </a:p>
          <a:p>
            <a:pPr algn="just" rtl="0"/>
            <a:r>
              <a:rPr lang="en-US" sz="2800" dirty="0"/>
              <a:t>Thiazide diuretics such as hydrochlorothiazide, chlorthalidone, and metolazone. </a:t>
            </a:r>
          </a:p>
          <a:p>
            <a:pPr algn="just" rtl="0"/>
            <a:r>
              <a:rPr lang="en-US" sz="2800" dirty="0"/>
              <a:t>Thiazides are optimally suited for patients with hypertension who have mild congestion</a:t>
            </a:r>
            <a:endParaRPr lang="ar-IQ" sz="2800" dirty="0"/>
          </a:p>
          <a:p>
            <a:pPr algn="just" rtl="0"/>
            <a:r>
              <a:rPr lang="en-US" sz="2800" dirty="0"/>
              <a:t>Metolazone is often used in combination with loop diuretics when patients exhibit diuretic resistance, defined as edema unresponsive to loop diuretics alone.</a:t>
            </a:r>
          </a:p>
          <a:p>
            <a:pPr algn="just" rtl="0"/>
            <a:r>
              <a:rPr lang="en-US" sz="2800" dirty="0"/>
              <a:t> Oral torsemide can be considered an alternative to the IV route of administration for patients who do not respond to oral furosemide in the setting of profound edema </a:t>
            </a:r>
          </a:p>
        </p:txBody>
      </p:sp>
    </p:spTree>
    <p:extLst>
      <p:ext uri="{BB962C8B-B14F-4D97-AF65-F5344CB8AC3E}">
        <p14:creationId xmlns:p14="http://schemas.microsoft.com/office/powerpoint/2010/main" val="259431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F946-3CD7-44A5-B2BF-ABBB6F00290E}"/>
              </a:ext>
            </a:extLst>
          </p:cNvPr>
          <p:cNvSpPr>
            <a:spLocks noGrp="1"/>
          </p:cNvSpPr>
          <p:nvPr>
            <p:ph type="title"/>
          </p:nvPr>
        </p:nvSpPr>
        <p:spPr>
          <a:xfrm>
            <a:off x="1443491" y="804521"/>
            <a:ext cx="6571343" cy="752272"/>
          </a:xfrm>
        </p:spPr>
        <p:txBody>
          <a:bodyPr>
            <a:normAutofit fontScale="90000"/>
          </a:bodyPr>
          <a:lstStyle/>
          <a:p>
            <a:r>
              <a:rPr lang="en-US" b="1" cap="none" dirty="0"/>
              <a:t>Home monitoring </a:t>
            </a:r>
            <a:br>
              <a:rPr lang="en-US" cap="none" dirty="0"/>
            </a:br>
            <a:endParaRPr lang="en-US" cap="none" dirty="0"/>
          </a:p>
        </p:txBody>
      </p:sp>
      <p:sp>
        <p:nvSpPr>
          <p:cNvPr id="3" name="Content Placeholder 2">
            <a:extLst>
              <a:ext uri="{FF2B5EF4-FFF2-40B4-BE49-F238E27FC236}">
                <a16:creationId xmlns:a16="http://schemas.microsoft.com/office/drawing/2014/main" id="{7D3AAA68-B2B7-4324-9522-9EEA4F28721F}"/>
              </a:ext>
            </a:extLst>
          </p:cNvPr>
          <p:cNvSpPr>
            <a:spLocks noGrp="1"/>
          </p:cNvSpPr>
          <p:nvPr>
            <p:ph idx="1"/>
          </p:nvPr>
        </p:nvSpPr>
        <p:spPr>
          <a:xfrm>
            <a:off x="179511" y="1988841"/>
            <a:ext cx="7835323" cy="3477506"/>
          </a:xfrm>
        </p:spPr>
        <p:txBody>
          <a:bodyPr>
            <a:noAutofit/>
          </a:bodyPr>
          <a:lstStyle/>
          <a:p>
            <a:pPr algn="just" rtl="0"/>
            <a:r>
              <a:rPr lang="en-US" sz="2800" dirty="0"/>
              <a:t>Because body weight changes are a sensitive marker of fluid retention or loss, patients should continue to weigh themselves daily. Based on daily body weight, patients may temporarily increase their diuretic regimen to reduce the incidence of overt edema. This also avoids overuse of diuretics and possible complications of over</a:t>
            </a:r>
            <a:r>
              <a:rPr lang="ar-IQ" sz="2800" dirty="0"/>
              <a:t> </a:t>
            </a:r>
            <a:r>
              <a:rPr lang="en-US" sz="2800" dirty="0"/>
              <a:t>diuresis such as hypotension, fatigue, and renal impairment. </a:t>
            </a:r>
          </a:p>
          <a:p>
            <a:pPr algn="just"/>
            <a:endParaRPr lang="en-US" sz="2800" dirty="0"/>
          </a:p>
        </p:txBody>
      </p:sp>
    </p:spTree>
    <p:extLst>
      <p:ext uri="{BB962C8B-B14F-4D97-AF65-F5344CB8AC3E}">
        <p14:creationId xmlns:p14="http://schemas.microsoft.com/office/powerpoint/2010/main" val="57309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E825-60D6-44FE-81CD-D13613A76054}"/>
              </a:ext>
            </a:extLst>
          </p:cNvPr>
          <p:cNvSpPr>
            <a:spLocks noGrp="1"/>
          </p:cNvSpPr>
          <p:nvPr>
            <p:ph type="title"/>
          </p:nvPr>
        </p:nvSpPr>
        <p:spPr/>
        <p:txBody>
          <a:bodyPr>
            <a:normAutofit/>
          </a:bodyPr>
          <a:lstStyle/>
          <a:p>
            <a:r>
              <a:rPr lang="en-US" b="1" cap="none" dirty="0"/>
              <a:t>Diuretic resistance </a:t>
            </a:r>
            <a:br>
              <a:rPr lang="en-US" cap="none" dirty="0"/>
            </a:br>
            <a:endParaRPr lang="en-US" cap="none" dirty="0"/>
          </a:p>
        </p:txBody>
      </p:sp>
      <p:sp>
        <p:nvSpPr>
          <p:cNvPr id="3" name="Content Placeholder 2">
            <a:extLst>
              <a:ext uri="{FF2B5EF4-FFF2-40B4-BE49-F238E27FC236}">
                <a16:creationId xmlns:a16="http://schemas.microsoft.com/office/drawing/2014/main" id="{2FB3762E-100C-46C0-AAF1-F3B2F8D3EBB5}"/>
              </a:ext>
            </a:extLst>
          </p:cNvPr>
          <p:cNvSpPr>
            <a:spLocks noGrp="1"/>
          </p:cNvSpPr>
          <p:nvPr>
            <p:ph idx="1"/>
          </p:nvPr>
        </p:nvSpPr>
        <p:spPr>
          <a:xfrm>
            <a:off x="-180528" y="2015733"/>
            <a:ext cx="9433047" cy="4221579"/>
          </a:xfrm>
        </p:spPr>
        <p:txBody>
          <a:bodyPr>
            <a:noAutofit/>
          </a:bodyPr>
          <a:lstStyle/>
          <a:p>
            <a:pPr algn="just" rtl="0"/>
            <a:r>
              <a:rPr lang="en-US" dirty="0"/>
              <a:t>The maximal response to diuretics is reduced in HF, creating a “ceiling dose” above which there is limited added benefit. </a:t>
            </a:r>
          </a:p>
          <a:p>
            <a:pPr algn="just" rtl="0"/>
            <a:r>
              <a:rPr lang="en-US" dirty="0">
                <a:solidFill>
                  <a:srgbClr val="FF0000"/>
                </a:solidFill>
              </a:rPr>
              <a:t>This diuretic resistance is due to a compensatory increase in sodium reabsorption in the distal tubules, which decreases the effect of blocking sodium reabsorption in the loop of Henle</a:t>
            </a:r>
          </a:p>
          <a:p>
            <a:pPr algn="just" rtl="0"/>
            <a:r>
              <a:rPr lang="en-US" dirty="0"/>
              <a:t>strategies to improve diuretic efficacy include increasing the frequency of dosing to two or three times daily, utilizing a continuous infusion </a:t>
            </a:r>
          </a:p>
          <a:p>
            <a:pPr algn="just" rtl="0"/>
            <a:r>
              <a:rPr lang="en-US" dirty="0"/>
              <a:t>Metolazone can be dosed daily or as little as once weekly. This combination is usually maintained until the patient reaches his or her baseline weight. </a:t>
            </a:r>
          </a:p>
          <a:p>
            <a:pPr algn="just"/>
            <a:endParaRPr lang="en-US" dirty="0"/>
          </a:p>
        </p:txBody>
      </p:sp>
    </p:spTree>
    <p:extLst>
      <p:ext uri="{BB962C8B-B14F-4D97-AF65-F5344CB8AC3E}">
        <p14:creationId xmlns:p14="http://schemas.microsoft.com/office/powerpoint/2010/main" val="424406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A918-0EF8-44EA-9509-F9BC5E6D977F}"/>
              </a:ext>
            </a:extLst>
          </p:cNvPr>
          <p:cNvSpPr>
            <a:spLocks noGrp="1"/>
          </p:cNvSpPr>
          <p:nvPr>
            <p:ph type="title"/>
          </p:nvPr>
        </p:nvSpPr>
        <p:spPr/>
        <p:txBody>
          <a:bodyPr>
            <a:normAutofit/>
          </a:bodyPr>
          <a:lstStyle/>
          <a:p>
            <a:r>
              <a:rPr lang="en-US" b="1" cap="none" dirty="0"/>
              <a:t>Diuretics side effects </a:t>
            </a:r>
            <a:br>
              <a:rPr lang="en-US" cap="none" dirty="0"/>
            </a:br>
            <a:endParaRPr lang="en-US" cap="none" dirty="0"/>
          </a:p>
        </p:txBody>
      </p:sp>
      <p:sp>
        <p:nvSpPr>
          <p:cNvPr id="3" name="Content Placeholder 2">
            <a:extLst>
              <a:ext uri="{FF2B5EF4-FFF2-40B4-BE49-F238E27FC236}">
                <a16:creationId xmlns:a16="http://schemas.microsoft.com/office/drawing/2014/main" id="{DF154956-B939-4E0F-9196-5027D7322C10}"/>
              </a:ext>
            </a:extLst>
          </p:cNvPr>
          <p:cNvSpPr>
            <a:spLocks noGrp="1"/>
          </p:cNvSpPr>
          <p:nvPr>
            <p:ph idx="1"/>
          </p:nvPr>
        </p:nvSpPr>
        <p:spPr>
          <a:xfrm>
            <a:off x="395536" y="2015733"/>
            <a:ext cx="8496943" cy="4221579"/>
          </a:xfrm>
        </p:spPr>
        <p:txBody>
          <a:bodyPr>
            <a:noAutofit/>
          </a:bodyPr>
          <a:lstStyle/>
          <a:p>
            <a:pPr algn="just" rtl="0"/>
            <a:r>
              <a:rPr lang="en-US" sz="2400" dirty="0"/>
              <a:t>Diuretics cause numerous adverse effects and </a:t>
            </a:r>
            <a:r>
              <a:rPr lang="en-US" sz="2400" u="sng" dirty="0"/>
              <a:t>metabolic abnormalities, </a:t>
            </a:r>
            <a:r>
              <a:rPr lang="en-US" sz="2400" dirty="0"/>
              <a:t>with severity linked to diuretic potency. A particularly worrisome adverse effect in the setting of HF is hypokalemia. </a:t>
            </a:r>
          </a:p>
          <a:p>
            <a:pPr algn="just" rtl="0"/>
            <a:r>
              <a:rPr lang="en-US" sz="2400" dirty="0"/>
              <a:t>Low serum potassium can predispose patients to arrhythmias and sudden death.</a:t>
            </a:r>
          </a:p>
          <a:p>
            <a:pPr algn="just" rtl="0"/>
            <a:r>
              <a:rPr lang="en-US" sz="2400" dirty="0"/>
              <a:t> Hypomagnesemia often occurs concomitantly with diuretic-induced hypokalemia, and therefore both should be assessed and replaced in patients needing correction of hypokalemia. </a:t>
            </a:r>
          </a:p>
          <a:p>
            <a:pPr algn="just"/>
            <a:endParaRPr lang="en-US" sz="2400" dirty="0"/>
          </a:p>
        </p:txBody>
      </p:sp>
    </p:spTree>
    <p:extLst>
      <p:ext uri="{BB962C8B-B14F-4D97-AF65-F5344CB8AC3E}">
        <p14:creationId xmlns:p14="http://schemas.microsoft.com/office/powerpoint/2010/main" val="309668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02BA-87AF-4B6A-9AC2-FD4AA1F577A6}"/>
              </a:ext>
            </a:extLst>
          </p:cNvPr>
          <p:cNvSpPr>
            <a:spLocks noGrp="1"/>
          </p:cNvSpPr>
          <p:nvPr>
            <p:ph type="title"/>
          </p:nvPr>
        </p:nvSpPr>
        <p:spPr/>
        <p:txBody>
          <a:bodyPr>
            <a:normAutofit/>
          </a:bodyPr>
          <a:lstStyle/>
          <a:p>
            <a:r>
              <a:rPr lang="en-US" b="1" i="1" cap="none" dirty="0"/>
              <a:t>Neurohormonal blocking agents </a:t>
            </a:r>
            <a:br>
              <a:rPr lang="en-US" cap="none" dirty="0"/>
            </a:br>
            <a:endParaRPr lang="en-US" cap="none" dirty="0"/>
          </a:p>
        </p:txBody>
      </p:sp>
      <p:sp>
        <p:nvSpPr>
          <p:cNvPr id="3" name="Content Placeholder 2">
            <a:extLst>
              <a:ext uri="{FF2B5EF4-FFF2-40B4-BE49-F238E27FC236}">
                <a16:creationId xmlns:a16="http://schemas.microsoft.com/office/drawing/2014/main" id="{B5FCD275-930F-4DBE-87DB-51F66E3DC90B}"/>
              </a:ext>
            </a:extLst>
          </p:cNvPr>
          <p:cNvSpPr>
            <a:spLocks noGrp="1"/>
          </p:cNvSpPr>
          <p:nvPr>
            <p:ph idx="1"/>
          </p:nvPr>
        </p:nvSpPr>
        <p:spPr/>
        <p:txBody>
          <a:bodyPr>
            <a:normAutofit/>
          </a:bodyPr>
          <a:lstStyle/>
          <a:p>
            <a:pPr algn="just" rtl="0"/>
            <a:r>
              <a:rPr lang="en-US" sz="2400" b="1" i="1" dirty="0"/>
              <a:t>ACE inhibitors</a:t>
            </a:r>
            <a:endParaRPr lang="ar-IQ" sz="2400" b="1" i="1" dirty="0"/>
          </a:p>
          <a:p>
            <a:pPr algn="just" rtl="0"/>
            <a:r>
              <a:rPr lang="en-US" sz="2400" dirty="0"/>
              <a:t>ACE inhibitors are also effective in preventing HF development in high-risk patients</a:t>
            </a:r>
            <a:r>
              <a:rPr lang="en-US" sz="2400" b="1" i="1" dirty="0"/>
              <a:t> </a:t>
            </a:r>
            <a:endParaRPr lang="ar-IQ" sz="2400" b="1" i="1" dirty="0"/>
          </a:p>
          <a:p>
            <a:pPr algn="just" rtl="0"/>
            <a:r>
              <a:rPr lang="en-US" sz="2400" dirty="0"/>
              <a:t>All patients with documented LV systolic dysfunction, regardless of existing HF symptoms, should receive ACE inhibitors unless a contraindication or intolerance is present.</a:t>
            </a:r>
          </a:p>
          <a:p>
            <a:pPr algn="just" rtl="0"/>
            <a:endParaRPr lang="en-US" sz="2400" dirty="0"/>
          </a:p>
        </p:txBody>
      </p:sp>
    </p:spTree>
    <p:extLst>
      <p:ext uri="{BB962C8B-B14F-4D97-AF65-F5344CB8AC3E}">
        <p14:creationId xmlns:p14="http://schemas.microsoft.com/office/powerpoint/2010/main" val="107327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6AEF-0210-4874-8C92-1971A86EA0E3}"/>
              </a:ext>
            </a:extLst>
          </p:cNvPr>
          <p:cNvSpPr>
            <a:spLocks noGrp="1"/>
          </p:cNvSpPr>
          <p:nvPr>
            <p:ph type="title"/>
          </p:nvPr>
        </p:nvSpPr>
        <p:spPr/>
        <p:txBody>
          <a:bodyPr>
            <a:normAutofit/>
          </a:bodyPr>
          <a:lstStyle/>
          <a:p>
            <a:r>
              <a:rPr lang="en-US" b="1" cap="none" dirty="0"/>
              <a:t>Role of ACEI in MI </a:t>
            </a:r>
            <a:br>
              <a:rPr lang="en-US" cap="none" dirty="0"/>
            </a:br>
            <a:endParaRPr lang="en-US" cap="none" dirty="0"/>
          </a:p>
        </p:txBody>
      </p:sp>
      <p:sp>
        <p:nvSpPr>
          <p:cNvPr id="3" name="Content Placeholder 2">
            <a:extLst>
              <a:ext uri="{FF2B5EF4-FFF2-40B4-BE49-F238E27FC236}">
                <a16:creationId xmlns:a16="http://schemas.microsoft.com/office/drawing/2014/main" id="{7AF588CC-0620-44CF-8DD1-82776AC9CC33}"/>
              </a:ext>
            </a:extLst>
          </p:cNvPr>
          <p:cNvSpPr>
            <a:spLocks noGrp="1"/>
          </p:cNvSpPr>
          <p:nvPr>
            <p:ph idx="1"/>
          </p:nvPr>
        </p:nvSpPr>
        <p:spPr/>
        <p:txBody>
          <a:bodyPr>
            <a:normAutofit lnSpcReduction="10000"/>
          </a:bodyPr>
          <a:lstStyle/>
          <a:p>
            <a:pPr algn="just" rtl="0"/>
            <a:r>
              <a:rPr lang="en-US" sz="2800" dirty="0"/>
              <a:t>Studies in acute MI patients show a reduction in new-onset HF and death with ACE inhibitors whether they are initiated early (within 36 hours) or started later. In addition, ACE inhibition decreases the risk of HF hospitalization and death in patients with asymptomatic LV dysfunction</a:t>
            </a:r>
          </a:p>
        </p:txBody>
      </p:sp>
    </p:spTree>
    <p:extLst>
      <p:ext uri="{BB962C8B-B14F-4D97-AF65-F5344CB8AC3E}">
        <p14:creationId xmlns:p14="http://schemas.microsoft.com/office/powerpoint/2010/main" val="148526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8C96-3711-4FCB-9C4F-45340F94733B}"/>
              </a:ext>
            </a:extLst>
          </p:cNvPr>
          <p:cNvSpPr>
            <a:spLocks noGrp="1"/>
          </p:cNvSpPr>
          <p:nvPr>
            <p:ph type="title"/>
          </p:nvPr>
        </p:nvSpPr>
        <p:spPr/>
        <p:txBody>
          <a:bodyPr>
            <a:normAutofit/>
          </a:bodyPr>
          <a:lstStyle/>
          <a:p>
            <a:r>
              <a:rPr lang="en-US" b="1" cap="none" dirty="0"/>
              <a:t>Contraindications of ACEI</a:t>
            </a:r>
            <a:br>
              <a:rPr lang="en-US" cap="none" dirty="0"/>
            </a:br>
            <a:endParaRPr lang="en-US" cap="none" dirty="0"/>
          </a:p>
        </p:txBody>
      </p:sp>
      <p:sp>
        <p:nvSpPr>
          <p:cNvPr id="3" name="Content Placeholder 2">
            <a:extLst>
              <a:ext uri="{FF2B5EF4-FFF2-40B4-BE49-F238E27FC236}">
                <a16:creationId xmlns:a16="http://schemas.microsoft.com/office/drawing/2014/main" id="{DE357A36-B80E-4C0C-A285-5826E5C4858A}"/>
              </a:ext>
            </a:extLst>
          </p:cNvPr>
          <p:cNvSpPr>
            <a:spLocks noGrp="1"/>
          </p:cNvSpPr>
          <p:nvPr>
            <p:ph idx="1"/>
          </p:nvPr>
        </p:nvSpPr>
        <p:spPr>
          <a:xfrm>
            <a:off x="251521" y="2015733"/>
            <a:ext cx="8712968" cy="3450613"/>
          </a:xfrm>
        </p:spPr>
        <p:txBody>
          <a:bodyPr>
            <a:normAutofit/>
          </a:bodyPr>
          <a:lstStyle/>
          <a:p>
            <a:pPr algn="just" rtl="0"/>
            <a:r>
              <a:rPr lang="en-US" sz="2800" dirty="0"/>
              <a:t>Absolute contraindications include a history of angioedema, bilateral renal artery stenosis, and pregnancy. </a:t>
            </a:r>
          </a:p>
          <a:p>
            <a:pPr algn="just" rtl="0"/>
            <a:r>
              <a:rPr lang="en-US" sz="2800" dirty="0"/>
              <a:t>Relative contraindications include unilateral renal artery stenosis, renal insufficiency, hypotension, hyperkalemia, and cough. </a:t>
            </a:r>
            <a:endParaRPr lang="ar-IQ" sz="2800" dirty="0"/>
          </a:p>
          <a:p>
            <a:pPr algn="just"/>
            <a:endParaRPr lang="en-US" sz="2800" dirty="0"/>
          </a:p>
        </p:txBody>
      </p:sp>
    </p:spTree>
    <p:extLst>
      <p:ext uri="{BB962C8B-B14F-4D97-AF65-F5344CB8AC3E}">
        <p14:creationId xmlns:p14="http://schemas.microsoft.com/office/powerpoint/2010/main" val="425319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49A4-C174-4C7B-ADD9-16F58458C4D9}"/>
              </a:ext>
            </a:extLst>
          </p:cNvPr>
          <p:cNvSpPr>
            <a:spLocks noGrp="1"/>
          </p:cNvSpPr>
          <p:nvPr>
            <p:ph type="title"/>
          </p:nvPr>
        </p:nvSpPr>
        <p:spPr/>
        <p:txBody>
          <a:bodyPr>
            <a:normAutofit/>
          </a:bodyPr>
          <a:lstStyle/>
          <a:p>
            <a:r>
              <a:rPr lang="en-US" b="1" cap="none" dirty="0"/>
              <a:t>Use of ACEI in renal impairment </a:t>
            </a:r>
            <a:br>
              <a:rPr lang="en-US" cap="none" dirty="0"/>
            </a:br>
            <a:endParaRPr lang="en-US" cap="none" dirty="0"/>
          </a:p>
        </p:txBody>
      </p:sp>
      <p:sp>
        <p:nvSpPr>
          <p:cNvPr id="3" name="Content Placeholder 2">
            <a:extLst>
              <a:ext uri="{FF2B5EF4-FFF2-40B4-BE49-F238E27FC236}">
                <a16:creationId xmlns:a16="http://schemas.microsoft.com/office/drawing/2014/main" id="{3669014C-BA4E-49AE-BF5B-6CBA5820D8EA}"/>
              </a:ext>
            </a:extLst>
          </p:cNvPr>
          <p:cNvSpPr>
            <a:spLocks noGrp="1"/>
          </p:cNvSpPr>
          <p:nvPr>
            <p:ph idx="1"/>
          </p:nvPr>
        </p:nvSpPr>
        <p:spPr>
          <a:xfrm>
            <a:off x="179512" y="2015733"/>
            <a:ext cx="8640959" cy="4365595"/>
          </a:xfrm>
        </p:spPr>
        <p:txBody>
          <a:bodyPr>
            <a:normAutofit fontScale="92500"/>
          </a:bodyPr>
          <a:lstStyle/>
          <a:p>
            <a:pPr algn="just" rtl="0"/>
            <a:r>
              <a:rPr lang="en-US" sz="2400" dirty="0"/>
              <a:t>ACE inhibitors can be used in patients with serum creatinine less than 2.5 to 3 mg/dL (221 to 265 </a:t>
            </a:r>
            <a:r>
              <a:rPr lang="en-US" sz="2400" dirty="0" err="1"/>
              <a:t>μmol</a:t>
            </a:r>
            <a:r>
              <a:rPr lang="en-US" sz="2400" dirty="0"/>
              <a:t>/L). In HF, their addition can result in improved renal function through an increase in CO and renal perfusion. </a:t>
            </a:r>
          </a:p>
          <a:p>
            <a:pPr algn="just" rtl="0"/>
            <a:r>
              <a:rPr lang="en-US" sz="2400" dirty="0"/>
              <a:t>However, ACE inhibition can also worsen renal function because glomerular filtration is maintained in the setting of reduced CO through angiotensin II’s constriction of the efferent arteriole. </a:t>
            </a:r>
            <a:endParaRPr lang="ar-IQ" sz="2400" dirty="0"/>
          </a:p>
          <a:p>
            <a:pPr algn="just" rtl="0"/>
            <a:r>
              <a:rPr lang="en-US" sz="2400" dirty="0"/>
              <a:t>Patients most dependent on angiotensin II for maintenance of glomerular filtration pressure, and hence most susceptible to ACE inhibitor worsening of renal function, include those with hyponatremia, severely depressed LV function, or dehydration. </a:t>
            </a:r>
          </a:p>
        </p:txBody>
      </p:sp>
    </p:spTree>
    <p:extLst>
      <p:ext uri="{BB962C8B-B14F-4D97-AF65-F5344CB8AC3E}">
        <p14:creationId xmlns:p14="http://schemas.microsoft.com/office/powerpoint/2010/main" val="163349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5A79-D9FB-47B4-987E-C98728706834}"/>
              </a:ext>
            </a:extLst>
          </p:cNvPr>
          <p:cNvSpPr>
            <a:spLocks noGrp="1"/>
          </p:cNvSpPr>
          <p:nvPr>
            <p:ph type="title"/>
          </p:nvPr>
        </p:nvSpPr>
        <p:spPr/>
        <p:txBody>
          <a:bodyPr>
            <a:normAutofit/>
          </a:bodyPr>
          <a:lstStyle/>
          <a:p>
            <a:r>
              <a:rPr lang="en-US" b="1" cap="none" dirty="0"/>
              <a:t>Side effects: (hypotension, cough) </a:t>
            </a:r>
            <a:br>
              <a:rPr lang="en-US" cap="none" dirty="0"/>
            </a:br>
            <a:endParaRPr lang="en-US" cap="none" dirty="0"/>
          </a:p>
        </p:txBody>
      </p:sp>
      <p:sp>
        <p:nvSpPr>
          <p:cNvPr id="3" name="Content Placeholder 2">
            <a:extLst>
              <a:ext uri="{FF2B5EF4-FFF2-40B4-BE49-F238E27FC236}">
                <a16:creationId xmlns:a16="http://schemas.microsoft.com/office/drawing/2014/main" id="{F03C5F82-8CD3-40D1-B8DD-0516E8920327}"/>
              </a:ext>
            </a:extLst>
          </p:cNvPr>
          <p:cNvSpPr>
            <a:spLocks noGrp="1"/>
          </p:cNvSpPr>
          <p:nvPr>
            <p:ph idx="1"/>
          </p:nvPr>
        </p:nvSpPr>
        <p:spPr>
          <a:xfrm>
            <a:off x="323528" y="2015733"/>
            <a:ext cx="8820471" cy="3933547"/>
          </a:xfrm>
        </p:spPr>
        <p:txBody>
          <a:bodyPr>
            <a:normAutofit lnSpcReduction="10000"/>
          </a:bodyPr>
          <a:lstStyle/>
          <a:p>
            <a:pPr algn="just" rtl="0"/>
            <a:r>
              <a:rPr lang="en-US" sz="2400" dirty="0">
                <a:solidFill>
                  <a:srgbClr val="FF0000"/>
                </a:solidFill>
              </a:rPr>
              <a:t>Initiating at a low dose and titrating slowly can also minimize hypotension. It may be advisable to initiate therapy with a short-acting ACE inhibitor, such as captopril, and subsequently switch to a longer-acting agent, such as lisinopril or enalapril, once the patient is stabilized. </a:t>
            </a:r>
          </a:p>
          <a:p>
            <a:pPr algn="just" rtl="0"/>
            <a:r>
              <a:rPr lang="en-US" sz="2400" dirty="0"/>
              <a:t>It can be challenging to distinguish an ACE inhibitor– induced cough from cough caused by pulmonary congestion. </a:t>
            </a:r>
            <a:r>
              <a:rPr lang="en-US" sz="2400" dirty="0">
                <a:solidFill>
                  <a:srgbClr val="FF0000"/>
                </a:solidFill>
              </a:rPr>
              <a:t>A productive or wet cough usually signifies congestion, whereas a dry, hacking cough is more indicative of a drug related etiology. </a:t>
            </a:r>
            <a:endParaRPr lang="en-US" sz="2400" dirty="0"/>
          </a:p>
        </p:txBody>
      </p:sp>
    </p:spTree>
    <p:extLst>
      <p:ext uri="{BB962C8B-B14F-4D97-AF65-F5344CB8AC3E}">
        <p14:creationId xmlns:p14="http://schemas.microsoft.com/office/powerpoint/2010/main" val="190680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CBE6-E6FE-4C24-8ED2-81DA18C5518E}"/>
              </a:ext>
            </a:extLst>
          </p:cNvPr>
          <p:cNvSpPr>
            <a:spLocks noGrp="1"/>
          </p:cNvSpPr>
          <p:nvPr>
            <p:ph type="title"/>
          </p:nvPr>
        </p:nvSpPr>
        <p:spPr/>
        <p:txBody>
          <a:bodyPr>
            <a:normAutofit fontScale="90000"/>
          </a:bodyPr>
          <a:lstStyle/>
          <a:p>
            <a:r>
              <a:rPr lang="en-US" b="1" cap="none" dirty="0"/>
              <a:t>Hydralazine and isosorbide dinitrate </a:t>
            </a:r>
            <a:br>
              <a:rPr lang="en-US" cap="none" dirty="0"/>
            </a:br>
            <a:endParaRPr lang="en-US" cap="none" dirty="0"/>
          </a:p>
        </p:txBody>
      </p:sp>
      <p:sp>
        <p:nvSpPr>
          <p:cNvPr id="3" name="Content Placeholder 2">
            <a:extLst>
              <a:ext uri="{FF2B5EF4-FFF2-40B4-BE49-F238E27FC236}">
                <a16:creationId xmlns:a16="http://schemas.microsoft.com/office/drawing/2014/main" id="{1A958EA6-5477-4D72-8110-53373D76515D}"/>
              </a:ext>
            </a:extLst>
          </p:cNvPr>
          <p:cNvSpPr>
            <a:spLocks noGrp="1"/>
          </p:cNvSpPr>
          <p:nvPr>
            <p:ph idx="1"/>
          </p:nvPr>
        </p:nvSpPr>
        <p:spPr/>
        <p:txBody>
          <a:bodyPr>
            <a:normAutofit/>
          </a:bodyPr>
          <a:lstStyle/>
          <a:p>
            <a:pPr algn="just" rtl="0"/>
            <a:r>
              <a:rPr lang="en-US" sz="2800" dirty="0">
                <a:solidFill>
                  <a:srgbClr val="FF0000"/>
                </a:solidFill>
              </a:rPr>
              <a:t>this combination therapy was reserved for patients intolerant to ACE inhibitors or ARBs secondary to renal impairment, angioedema, or hyperkalemia. </a:t>
            </a:r>
          </a:p>
          <a:p>
            <a:pPr algn="just"/>
            <a:endParaRPr lang="en-US" sz="2800" dirty="0"/>
          </a:p>
        </p:txBody>
      </p:sp>
    </p:spTree>
    <p:extLst>
      <p:ext uri="{BB962C8B-B14F-4D97-AF65-F5344CB8AC3E}">
        <p14:creationId xmlns:p14="http://schemas.microsoft.com/office/powerpoint/2010/main" val="2383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2DC2-4DD8-4DAE-ABD7-BAD5C9B6F63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Quick revision</a:t>
            </a:r>
          </a:p>
        </p:txBody>
      </p:sp>
      <p:sp>
        <p:nvSpPr>
          <p:cNvPr id="3" name="Content Placeholder 2">
            <a:extLst>
              <a:ext uri="{FF2B5EF4-FFF2-40B4-BE49-F238E27FC236}">
                <a16:creationId xmlns:a16="http://schemas.microsoft.com/office/drawing/2014/main" id="{2D762CB1-D3AE-4D56-A3FE-3EE5759DF3A2}"/>
              </a:ext>
            </a:extLst>
          </p:cNvPr>
          <p:cNvSpPr>
            <a:spLocks noGrp="1"/>
          </p:cNvSpPr>
          <p:nvPr>
            <p:ph idx="1"/>
          </p:nvPr>
        </p:nvSpPr>
        <p:spPr>
          <a:xfrm>
            <a:off x="251520" y="2015733"/>
            <a:ext cx="8640959" cy="4221579"/>
          </a:xfrm>
        </p:spPr>
        <p:style>
          <a:lnRef idx="2">
            <a:schemeClr val="accent2"/>
          </a:lnRef>
          <a:fillRef idx="1">
            <a:schemeClr val="lt1"/>
          </a:fillRef>
          <a:effectRef idx="0">
            <a:schemeClr val="accent2"/>
          </a:effectRef>
          <a:fontRef idx="minor">
            <a:schemeClr val="dk1"/>
          </a:fontRef>
        </p:style>
        <p:txBody>
          <a:bodyPr>
            <a:normAutofit/>
          </a:bodyPr>
          <a:lstStyle/>
          <a:p>
            <a:pPr algn="just" rtl="0"/>
            <a:r>
              <a:rPr lang="en-US" sz="2400" dirty="0"/>
              <a:t>The most common causes of heart failure are coronary artery disease (CAD), hypertension, and dilated cardiomyopathy. </a:t>
            </a:r>
          </a:p>
          <a:p>
            <a:pPr algn="just" rtl="0"/>
            <a:r>
              <a:rPr lang="en-US" sz="2400" dirty="0"/>
              <a:t>The sympathetic nervous system and the renin-angiotensin</a:t>
            </a:r>
            <a:r>
              <a:rPr lang="ar-IQ" sz="2400" dirty="0"/>
              <a:t> </a:t>
            </a:r>
            <a:r>
              <a:rPr lang="en-US" sz="2400" dirty="0"/>
              <a:t>aldosterone system (RAAS) involved in disease progression. </a:t>
            </a:r>
          </a:p>
          <a:p>
            <a:pPr algn="just" rtl="0"/>
            <a:r>
              <a:rPr lang="en-US" sz="2400" dirty="0"/>
              <a:t>Symptoms of left-sided heart failure include dyspnea, orthopnea, and paroxysmal nocturnal dyspnea (PND), whereas symptoms of right-sided heart failure include fluid retention, GI bloating, and fatigue. </a:t>
            </a:r>
          </a:p>
          <a:p>
            <a:pPr algn="just" rtl="0"/>
            <a:endParaRPr lang="en-US" sz="2400" dirty="0"/>
          </a:p>
        </p:txBody>
      </p:sp>
    </p:spTree>
    <p:extLst>
      <p:ext uri="{BB962C8B-B14F-4D97-AF65-F5344CB8AC3E}">
        <p14:creationId xmlns:p14="http://schemas.microsoft.com/office/powerpoint/2010/main" val="413152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E96-261F-41C1-AC8A-89A5BC23C4A1}"/>
              </a:ext>
            </a:extLst>
          </p:cNvPr>
          <p:cNvSpPr>
            <a:spLocks noGrp="1"/>
          </p:cNvSpPr>
          <p:nvPr>
            <p:ph type="title"/>
          </p:nvPr>
        </p:nvSpPr>
        <p:spPr/>
        <p:txBody>
          <a:bodyPr>
            <a:normAutofit/>
          </a:bodyPr>
          <a:lstStyle/>
          <a:p>
            <a:r>
              <a:rPr lang="el-GR" b="1" i="1" cap="none" dirty="0"/>
              <a:t>Β</a:t>
            </a:r>
            <a:r>
              <a:rPr lang="el-GR" b="1" cap="none" dirty="0"/>
              <a:t>-</a:t>
            </a:r>
            <a:r>
              <a:rPr lang="en-US" b="1" cap="none" dirty="0"/>
              <a:t>adrenergic antagonists </a:t>
            </a:r>
            <a:br>
              <a:rPr lang="en-US" cap="none" dirty="0"/>
            </a:br>
            <a:endParaRPr lang="en-US" cap="none" dirty="0"/>
          </a:p>
        </p:txBody>
      </p:sp>
      <p:sp>
        <p:nvSpPr>
          <p:cNvPr id="3" name="Content Placeholder 2">
            <a:extLst>
              <a:ext uri="{FF2B5EF4-FFF2-40B4-BE49-F238E27FC236}">
                <a16:creationId xmlns:a16="http://schemas.microsoft.com/office/drawing/2014/main" id="{085A0D8E-D433-4EE6-8E64-4483856A6EA3}"/>
              </a:ext>
            </a:extLst>
          </p:cNvPr>
          <p:cNvSpPr>
            <a:spLocks noGrp="1"/>
          </p:cNvSpPr>
          <p:nvPr>
            <p:ph idx="1"/>
          </p:nvPr>
        </p:nvSpPr>
        <p:spPr>
          <a:xfrm>
            <a:off x="539551" y="2015733"/>
            <a:ext cx="8640961" cy="3450613"/>
          </a:xfrm>
        </p:spPr>
        <p:txBody>
          <a:bodyPr>
            <a:noAutofit/>
          </a:bodyPr>
          <a:lstStyle/>
          <a:p>
            <a:pPr algn="just" rtl="0"/>
            <a:r>
              <a:rPr lang="en-US" sz="2400" dirty="0">
                <a:solidFill>
                  <a:srgbClr val="FF0000"/>
                </a:solidFill>
              </a:rPr>
              <a:t>Chronic </a:t>
            </a:r>
            <a:r>
              <a:rPr lang="el-GR" sz="2400" i="1" dirty="0">
                <a:solidFill>
                  <a:srgbClr val="FF0000"/>
                </a:solidFill>
              </a:rPr>
              <a:t>β</a:t>
            </a:r>
            <a:r>
              <a:rPr lang="el-GR" sz="2400" dirty="0">
                <a:solidFill>
                  <a:srgbClr val="FF0000"/>
                </a:solidFill>
              </a:rPr>
              <a:t>-</a:t>
            </a:r>
            <a:r>
              <a:rPr lang="en-US" sz="2400" dirty="0">
                <a:solidFill>
                  <a:srgbClr val="FF0000"/>
                </a:solidFill>
              </a:rPr>
              <a:t>blockade reduces ventricular mass, improves ventricular shape, and reduces LV end-systolic and diastolic volumes.</a:t>
            </a:r>
          </a:p>
          <a:p>
            <a:pPr algn="just" rtl="0"/>
            <a:r>
              <a:rPr lang="en-US" sz="2400" dirty="0"/>
              <a:t> </a:t>
            </a:r>
            <a:r>
              <a:rPr lang="el-GR" sz="2400" i="1" dirty="0"/>
              <a:t>β</a:t>
            </a:r>
            <a:r>
              <a:rPr lang="el-GR" sz="2400" dirty="0"/>
              <a:t>-</a:t>
            </a:r>
            <a:r>
              <a:rPr lang="en-US" sz="2400" dirty="0"/>
              <a:t>Blockers also exhibit antiarrhythmic effects, slow or reverse catecholamine-induced ventricular remodeling, decrease myocyte death from catecholamine-induced necrosis or apoptosis, and prevent myocardial fetal gene expression. </a:t>
            </a:r>
          </a:p>
          <a:p>
            <a:pPr algn="just" rtl="0"/>
            <a:r>
              <a:rPr lang="en-US" sz="2400" dirty="0">
                <a:solidFill>
                  <a:srgbClr val="FF0000"/>
                </a:solidFill>
              </a:rPr>
              <a:t>improve EF, reduce all-cause and HF-related hospitalizations, and decrease all-cause mortality in patients with systolic HF</a:t>
            </a:r>
            <a:r>
              <a:rPr lang="en-US" sz="2400" dirty="0"/>
              <a:t>. </a:t>
            </a:r>
          </a:p>
          <a:p>
            <a:pPr algn="just" rtl="0"/>
            <a:endParaRPr lang="en-US" sz="2400" dirty="0"/>
          </a:p>
          <a:p>
            <a:endParaRPr lang="en-US" sz="2400" dirty="0"/>
          </a:p>
        </p:txBody>
      </p:sp>
    </p:spTree>
    <p:extLst>
      <p:ext uri="{BB962C8B-B14F-4D97-AF65-F5344CB8AC3E}">
        <p14:creationId xmlns:p14="http://schemas.microsoft.com/office/powerpoint/2010/main" val="122978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7736-D36D-4062-8840-91D331E44359}"/>
              </a:ext>
            </a:extLst>
          </p:cNvPr>
          <p:cNvSpPr>
            <a:spLocks noGrp="1"/>
          </p:cNvSpPr>
          <p:nvPr>
            <p:ph type="title"/>
          </p:nvPr>
        </p:nvSpPr>
        <p:spPr>
          <a:xfrm>
            <a:off x="1763688" y="620688"/>
            <a:ext cx="6251146" cy="1233067"/>
          </a:xfrm>
        </p:spPr>
        <p:txBody>
          <a:bodyPr>
            <a:normAutofit/>
          </a:bodyPr>
          <a:lstStyle/>
          <a:p>
            <a:r>
              <a:rPr lang="en-US" b="1" cap="none" dirty="0"/>
              <a:t>Introduction of beta blockers </a:t>
            </a:r>
            <a:br>
              <a:rPr lang="en-US" cap="none" dirty="0"/>
            </a:br>
            <a:endParaRPr lang="en-US" cap="none" dirty="0"/>
          </a:p>
        </p:txBody>
      </p:sp>
      <p:sp>
        <p:nvSpPr>
          <p:cNvPr id="3" name="Content Placeholder 2">
            <a:extLst>
              <a:ext uri="{FF2B5EF4-FFF2-40B4-BE49-F238E27FC236}">
                <a16:creationId xmlns:a16="http://schemas.microsoft.com/office/drawing/2014/main" id="{3C29ADFF-6FFF-410D-9B70-C77D35263142}"/>
              </a:ext>
            </a:extLst>
          </p:cNvPr>
          <p:cNvSpPr>
            <a:spLocks noGrp="1"/>
          </p:cNvSpPr>
          <p:nvPr>
            <p:ph idx="1"/>
          </p:nvPr>
        </p:nvSpPr>
        <p:spPr>
          <a:xfrm>
            <a:off x="179512" y="1853754"/>
            <a:ext cx="8964488" cy="4887613"/>
          </a:xfrm>
        </p:spPr>
        <p:txBody>
          <a:bodyPr>
            <a:noAutofit/>
          </a:bodyPr>
          <a:lstStyle/>
          <a:p>
            <a:pPr algn="just" rtl="0"/>
            <a:r>
              <a:rPr lang="en-US" sz="2800" dirty="0"/>
              <a:t>The key to utilizing </a:t>
            </a:r>
            <a:r>
              <a:rPr lang="en-US" sz="2800" i="1" dirty="0"/>
              <a:t>β</a:t>
            </a:r>
            <a:r>
              <a:rPr lang="en-US" sz="2800" dirty="0"/>
              <a:t>-blockers in systolic HF is </a:t>
            </a:r>
            <a:r>
              <a:rPr lang="en-US" sz="2800" dirty="0">
                <a:solidFill>
                  <a:srgbClr val="FF0000"/>
                </a:solidFill>
              </a:rPr>
              <a:t>initiation with low doses and slow titration to target doses over weeks to months</a:t>
            </a:r>
            <a:r>
              <a:rPr lang="en-US" sz="2800" dirty="0"/>
              <a:t>.</a:t>
            </a:r>
          </a:p>
          <a:p>
            <a:pPr algn="just" rtl="0"/>
            <a:r>
              <a:rPr lang="en-US" sz="2800" dirty="0"/>
              <a:t> It is important that the </a:t>
            </a:r>
            <a:r>
              <a:rPr lang="en-US" sz="2800" i="1" dirty="0"/>
              <a:t>β</a:t>
            </a:r>
            <a:r>
              <a:rPr lang="en-US" sz="2800" dirty="0"/>
              <a:t>-blocker be initiated when a patient is </a:t>
            </a:r>
            <a:r>
              <a:rPr lang="en-US" sz="2800" dirty="0">
                <a:solidFill>
                  <a:srgbClr val="FF0000"/>
                </a:solidFill>
              </a:rPr>
              <a:t>clinically stable and euvolemic. Volume overload at the time of </a:t>
            </a:r>
            <a:r>
              <a:rPr lang="en-US" sz="2800" i="1" dirty="0">
                <a:solidFill>
                  <a:srgbClr val="FF0000"/>
                </a:solidFill>
              </a:rPr>
              <a:t>β</a:t>
            </a:r>
            <a:r>
              <a:rPr lang="en-US" sz="2800" dirty="0">
                <a:solidFill>
                  <a:srgbClr val="FF0000"/>
                </a:solidFill>
              </a:rPr>
              <a:t>-blocker initiation increases the risk for worsening symptoms</a:t>
            </a:r>
            <a:r>
              <a:rPr lang="en-US" sz="2800" dirty="0"/>
              <a:t>. </a:t>
            </a:r>
            <a:r>
              <a:rPr lang="en-US" sz="2800" i="1" dirty="0"/>
              <a:t>β</a:t>
            </a:r>
            <a:r>
              <a:rPr lang="en-US" sz="2800" dirty="0"/>
              <a:t>-Blockade should begin with the lowest possible dose after which the dose may be doubled every 2 to 4 weeks depending on patient tolerability. </a:t>
            </a:r>
          </a:p>
        </p:txBody>
      </p:sp>
    </p:spTree>
    <p:extLst>
      <p:ext uri="{BB962C8B-B14F-4D97-AF65-F5344CB8AC3E}">
        <p14:creationId xmlns:p14="http://schemas.microsoft.com/office/powerpoint/2010/main" val="164534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67DD-D2D5-4F7D-A2F9-8BA2B1F9A639}"/>
              </a:ext>
            </a:extLst>
          </p:cNvPr>
          <p:cNvSpPr>
            <a:spLocks noGrp="1"/>
          </p:cNvSpPr>
          <p:nvPr>
            <p:ph type="title"/>
          </p:nvPr>
        </p:nvSpPr>
        <p:spPr/>
        <p:txBody>
          <a:bodyPr>
            <a:normAutofit/>
          </a:bodyPr>
          <a:lstStyle/>
          <a:p>
            <a:pPr algn="ctr"/>
            <a:r>
              <a:rPr lang="en-US" b="1" cap="none" dirty="0"/>
              <a:t>Side effects of BB </a:t>
            </a:r>
            <a:br>
              <a:rPr lang="en-US" cap="none" dirty="0"/>
            </a:br>
            <a:endParaRPr lang="en-US" cap="none" dirty="0"/>
          </a:p>
        </p:txBody>
      </p:sp>
      <p:sp>
        <p:nvSpPr>
          <p:cNvPr id="3" name="Content Placeholder 2">
            <a:extLst>
              <a:ext uri="{FF2B5EF4-FFF2-40B4-BE49-F238E27FC236}">
                <a16:creationId xmlns:a16="http://schemas.microsoft.com/office/drawing/2014/main" id="{23EEA127-B32D-405B-B34A-EC6C075E54AD}"/>
              </a:ext>
            </a:extLst>
          </p:cNvPr>
          <p:cNvSpPr>
            <a:spLocks noGrp="1"/>
          </p:cNvSpPr>
          <p:nvPr>
            <p:ph idx="1"/>
          </p:nvPr>
        </p:nvSpPr>
        <p:spPr>
          <a:xfrm>
            <a:off x="107504" y="2015733"/>
            <a:ext cx="8856983" cy="4869651"/>
          </a:xfrm>
        </p:spPr>
        <p:txBody>
          <a:bodyPr>
            <a:normAutofit/>
          </a:bodyPr>
          <a:lstStyle/>
          <a:p>
            <a:pPr algn="just" rtl="0"/>
            <a:r>
              <a:rPr lang="en-US" sz="2400" i="1" dirty="0"/>
              <a:t>β</a:t>
            </a:r>
            <a:r>
              <a:rPr lang="en-US" sz="2400" dirty="0"/>
              <a:t>-Blockers may cause an acute decrease in left ventricular ejection fraction (LVEF) and short-term worsening of HF symptoms upon initiation and at each dosage titration.</a:t>
            </a:r>
          </a:p>
          <a:p>
            <a:pPr algn="just" rtl="0"/>
            <a:r>
              <a:rPr lang="en-US" sz="2400" dirty="0"/>
              <a:t>Dose titration should continue until target clinical trial doses are achieved (Table 6–7) or until limited by repeated hemodynamic or symptomatic intolerance. Patient education regarding the possibility of acutely worsening symptoms but improved long-term function and survival is essential to ensure adherence. </a:t>
            </a:r>
          </a:p>
          <a:p>
            <a:pPr algn="just"/>
            <a:endParaRPr lang="en-US" sz="2400" dirty="0"/>
          </a:p>
        </p:txBody>
      </p:sp>
    </p:spTree>
    <p:extLst>
      <p:ext uri="{BB962C8B-B14F-4D97-AF65-F5344CB8AC3E}">
        <p14:creationId xmlns:p14="http://schemas.microsoft.com/office/powerpoint/2010/main" val="265467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E81D-84BD-4779-ABE1-E4FA7BFCB97C}"/>
              </a:ext>
            </a:extLst>
          </p:cNvPr>
          <p:cNvSpPr>
            <a:spLocks noGrp="1"/>
          </p:cNvSpPr>
          <p:nvPr>
            <p:ph type="title"/>
          </p:nvPr>
        </p:nvSpPr>
        <p:spPr/>
        <p:txBody>
          <a:bodyPr>
            <a:normAutofit/>
          </a:bodyPr>
          <a:lstStyle/>
          <a:p>
            <a:r>
              <a:rPr lang="en-US" b="1" cap="none" dirty="0"/>
              <a:t>Selection of B blockers </a:t>
            </a:r>
            <a:br>
              <a:rPr lang="en-US" cap="none" dirty="0"/>
            </a:br>
            <a:endParaRPr lang="en-US" cap="none" dirty="0"/>
          </a:p>
        </p:txBody>
      </p:sp>
      <p:sp>
        <p:nvSpPr>
          <p:cNvPr id="3" name="Content Placeholder 2">
            <a:extLst>
              <a:ext uri="{FF2B5EF4-FFF2-40B4-BE49-F238E27FC236}">
                <a16:creationId xmlns:a16="http://schemas.microsoft.com/office/drawing/2014/main" id="{62429DF7-6F4F-4BF6-A79A-0FEBC38F6B33}"/>
              </a:ext>
            </a:extLst>
          </p:cNvPr>
          <p:cNvSpPr>
            <a:spLocks noGrp="1"/>
          </p:cNvSpPr>
          <p:nvPr>
            <p:ph idx="1"/>
          </p:nvPr>
        </p:nvSpPr>
        <p:spPr>
          <a:xfrm>
            <a:off x="0" y="1853755"/>
            <a:ext cx="9144000" cy="5004245"/>
          </a:xfrm>
        </p:spPr>
        <p:txBody>
          <a:bodyPr>
            <a:normAutofit/>
          </a:bodyPr>
          <a:lstStyle/>
          <a:p>
            <a:pPr algn="just" rtl="0"/>
            <a:r>
              <a:rPr lang="en-US" sz="2400" b="1" dirty="0">
                <a:solidFill>
                  <a:srgbClr val="FF0000"/>
                </a:solidFill>
              </a:rPr>
              <a:t>Carvedilol </a:t>
            </a:r>
            <a:r>
              <a:rPr lang="en-US" sz="2400" dirty="0">
                <a:solidFill>
                  <a:srgbClr val="FF0000"/>
                </a:solidFill>
              </a:rPr>
              <a:t>exhibits a more pronounced blood pressure lowering effect, and thus causes more frequent dizziness and hypotension as a consequence of its </a:t>
            </a:r>
            <a:r>
              <a:rPr lang="en-US" sz="2400" i="1" dirty="0">
                <a:solidFill>
                  <a:srgbClr val="FF0000"/>
                </a:solidFill>
              </a:rPr>
              <a:t>β</a:t>
            </a:r>
            <a:r>
              <a:rPr lang="en-US" sz="2400" dirty="0">
                <a:solidFill>
                  <a:srgbClr val="FF0000"/>
                </a:solidFill>
              </a:rPr>
              <a:t>1 and </a:t>
            </a:r>
            <a:r>
              <a:rPr lang="en-US" sz="2400" i="1" dirty="0">
                <a:solidFill>
                  <a:srgbClr val="FF0000"/>
                </a:solidFill>
              </a:rPr>
              <a:t>α</a:t>
            </a:r>
            <a:r>
              <a:rPr lang="en-US" sz="2400" dirty="0">
                <a:solidFill>
                  <a:srgbClr val="FF0000"/>
                </a:solidFill>
              </a:rPr>
              <a:t>1-receptor blocking activities. </a:t>
            </a:r>
          </a:p>
          <a:p>
            <a:pPr algn="just" rtl="0"/>
            <a:r>
              <a:rPr lang="en-US" sz="2400" dirty="0"/>
              <a:t>Therefore, in patients </a:t>
            </a:r>
            <a:r>
              <a:rPr lang="en-US" sz="2400" dirty="0">
                <a:solidFill>
                  <a:srgbClr val="FF0000"/>
                </a:solidFill>
              </a:rPr>
              <a:t>predisposed to symptomatic hypotension, such as those with advanced LV dysfunction (LVEF less than 20% [0.20]) who normally exhibit low systolic blood pressures, </a:t>
            </a:r>
            <a:r>
              <a:rPr lang="en-US" sz="2400" b="1" dirty="0">
                <a:solidFill>
                  <a:srgbClr val="FF0000"/>
                </a:solidFill>
              </a:rPr>
              <a:t>metoprolol succinate </a:t>
            </a:r>
            <a:r>
              <a:rPr lang="en-US" sz="2400" dirty="0">
                <a:solidFill>
                  <a:srgbClr val="FF0000"/>
                </a:solidFill>
              </a:rPr>
              <a:t>may be the more desirable first-line </a:t>
            </a:r>
            <a:r>
              <a:rPr lang="en-US" sz="2400" i="1" dirty="0">
                <a:solidFill>
                  <a:srgbClr val="FF0000"/>
                </a:solidFill>
              </a:rPr>
              <a:t>β</a:t>
            </a:r>
            <a:r>
              <a:rPr lang="en-US" sz="2400" dirty="0">
                <a:solidFill>
                  <a:srgbClr val="FF0000"/>
                </a:solidFill>
              </a:rPr>
              <a:t>-blocker. In patients with uncontrolled hypertension, carvedilol may provide additional antihypertensive efficacy. </a:t>
            </a:r>
          </a:p>
          <a:p>
            <a:pPr algn="just"/>
            <a:endParaRPr lang="en-US" sz="2400" dirty="0"/>
          </a:p>
        </p:txBody>
      </p:sp>
    </p:spTree>
    <p:extLst>
      <p:ext uri="{BB962C8B-B14F-4D97-AF65-F5344CB8AC3E}">
        <p14:creationId xmlns:p14="http://schemas.microsoft.com/office/powerpoint/2010/main" val="348605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61DDE-6587-45B1-89EF-6A65CDB003C6}"/>
              </a:ext>
            </a:extLst>
          </p:cNvPr>
          <p:cNvSpPr>
            <a:spLocks noGrp="1"/>
          </p:cNvSpPr>
          <p:nvPr>
            <p:ph idx="4294967295"/>
          </p:nvPr>
        </p:nvSpPr>
        <p:spPr>
          <a:xfrm>
            <a:off x="323528" y="620688"/>
            <a:ext cx="8820472" cy="4845075"/>
          </a:xfrm>
        </p:spPr>
        <p:txBody>
          <a:bodyPr>
            <a:normAutofit fontScale="92500"/>
          </a:bodyPr>
          <a:lstStyle/>
          <a:p>
            <a:pPr algn="just"/>
            <a:r>
              <a:rPr lang="en-US" sz="2400" i="1" dirty="0"/>
              <a:t>Β-Blockers </a:t>
            </a:r>
            <a:r>
              <a:rPr lang="en-US" sz="2400" dirty="0"/>
              <a:t>may be used by those with reactive airway disease or peripheral vascular disease but should be used with considerable caution or avoided if patients display active respiratory symptoms.</a:t>
            </a:r>
          </a:p>
          <a:p>
            <a:pPr marL="0" indent="0" algn="just">
              <a:buNone/>
            </a:pPr>
            <a:endParaRPr lang="en-US" sz="2400" dirty="0"/>
          </a:p>
          <a:p>
            <a:pPr algn="just"/>
            <a:r>
              <a:rPr lang="en-US" sz="2400" dirty="0"/>
              <a:t>A selective </a:t>
            </a:r>
            <a:r>
              <a:rPr lang="en-US" sz="2400" i="1" dirty="0"/>
              <a:t>β</a:t>
            </a:r>
            <a:r>
              <a:rPr lang="en-US" sz="2400" dirty="0"/>
              <a:t>1-blocker such as metoprolol is a reasonable option for patients with reactive airway disease. The risk versus benefit of using any </a:t>
            </a:r>
            <a:r>
              <a:rPr lang="en-US" sz="2400" i="1" dirty="0"/>
              <a:t>β</a:t>
            </a:r>
            <a:r>
              <a:rPr lang="en-US" sz="2400" dirty="0"/>
              <a:t>-blocker in peripheral vascular disease must be weighed based on </a:t>
            </a:r>
            <a:r>
              <a:rPr lang="en-US" sz="2400" dirty="0">
                <a:solidFill>
                  <a:srgbClr val="FF0000"/>
                </a:solidFill>
              </a:rPr>
              <a:t>the severity of the peripheral disease, and a selective </a:t>
            </a:r>
            <a:r>
              <a:rPr lang="en-US" sz="2400" i="1" dirty="0">
                <a:solidFill>
                  <a:srgbClr val="FF0000"/>
                </a:solidFill>
              </a:rPr>
              <a:t>β</a:t>
            </a:r>
            <a:r>
              <a:rPr lang="en-US" sz="2400" dirty="0">
                <a:solidFill>
                  <a:srgbClr val="FF0000"/>
                </a:solidFill>
              </a:rPr>
              <a:t>1-blocker is preferred.</a:t>
            </a:r>
          </a:p>
          <a:p>
            <a:pPr algn="just"/>
            <a:r>
              <a:rPr lang="en-US" sz="2400" dirty="0">
                <a:solidFill>
                  <a:srgbClr val="FF0000"/>
                </a:solidFill>
              </a:rPr>
              <a:t> During acute heart failure admission, the dose of B-Blocker should be </a:t>
            </a:r>
            <a:r>
              <a:rPr lang="en-US" sz="2400" dirty="0" err="1">
                <a:solidFill>
                  <a:srgbClr val="FF0000"/>
                </a:solidFill>
              </a:rPr>
              <a:t>haved</a:t>
            </a:r>
            <a:r>
              <a:rPr lang="en-US" sz="2400" dirty="0">
                <a:solidFill>
                  <a:srgbClr val="FF0000"/>
                </a:solidFill>
              </a:rPr>
              <a:t>. </a:t>
            </a:r>
          </a:p>
          <a:p>
            <a:endParaRPr lang="en-US" sz="2400" dirty="0"/>
          </a:p>
        </p:txBody>
      </p:sp>
    </p:spTree>
    <p:extLst>
      <p:ext uri="{BB962C8B-B14F-4D97-AF65-F5344CB8AC3E}">
        <p14:creationId xmlns:p14="http://schemas.microsoft.com/office/powerpoint/2010/main" val="775293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5672-713E-406E-9605-40655A3E4C10}"/>
              </a:ext>
            </a:extLst>
          </p:cNvPr>
          <p:cNvSpPr>
            <a:spLocks noGrp="1"/>
          </p:cNvSpPr>
          <p:nvPr>
            <p:ph type="title"/>
          </p:nvPr>
        </p:nvSpPr>
        <p:spPr/>
        <p:txBody>
          <a:bodyPr/>
          <a:lstStyle/>
          <a:p>
            <a:r>
              <a:rPr lang="en-US" cap="none" dirty="0"/>
              <a:t>Calcium channel blockers</a:t>
            </a:r>
          </a:p>
        </p:txBody>
      </p:sp>
      <p:sp>
        <p:nvSpPr>
          <p:cNvPr id="3" name="Content Placeholder 2">
            <a:extLst>
              <a:ext uri="{FF2B5EF4-FFF2-40B4-BE49-F238E27FC236}">
                <a16:creationId xmlns:a16="http://schemas.microsoft.com/office/drawing/2014/main" id="{08BD9784-B85F-43D4-A220-C9A4D45109F8}"/>
              </a:ext>
            </a:extLst>
          </p:cNvPr>
          <p:cNvSpPr>
            <a:spLocks noGrp="1"/>
          </p:cNvSpPr>
          <p:nvPr>
            <p:ph idx="1"/>
          </p:nvPr>
        </p:nvSpPr>
        <p:spPr/>
        <p:txBody>
          <a:bodyPr>
            <a:normAutofit/>
          </a:bodyPr>
          <a:lstStyle/>
          <a:p>
            <a:pPr algn="just" rtl="0"/>
            <a:r>
              <a:rPr lang="en-US" sz="2800" dirty="0"/>
              <a:t>Non- dihydropyridine CCB ( </a:t>
            </a:r>
            <a:r>
              <a:rPr lang="en-US" sz="2800" dirty="0" err="1"/>
              <a:t>verpamil</a:t>
            </a:r>
            <a:r>
              <a:rPr lang="en-US" sz="2800" dirty="0"/>
              <a:t> and diltiazem) are CI in </a:t>
            </a:r>
            <a:r>
              <a:rPr lang="en-US" sz="2800" dirty="0" err="1"/>
              <a:t>pt</a:t>
            </a:r>
            <a:r>
              <a:rPr lang="en-US" sz="2800" dirty="0"/>
              <a:t> with systolic HF </a:t>
            </a:r>
          </a:p>
          <a:p>
            <a:pPr algn="just" rtl="0"/>
            <a:r>
              <a:rPr lang="en-US" sz="2800" dirty="0"/>
              <a:t>Amlodipine and felodipine can be used in </a:t>
            </a:r>
            <a:r>
              <a:rPr lang="en-US" sz="2800" dirty="0" err="1"/>
              <a:t>pt</a:t>
            </a:r>
            <a:r>
              <a:rPr lang="en-US" sz="2800" dirty="0"/>
              <a:t> with uncontrolled HT + HF despite optimum therapy but they don’t improve survival.</a:t>
            </a:r>
          </a:p>
        </p:txBody>
      </p:sp>
    </p:spTree>
    <p:extLst>
      <p:ext uri="{BB962C8B-B14F-4D97-AF65-F5344CB8AC3E}">
        <p14:creationId xmlns:p14="http://schemas.microsoft.com/office/powerpoint/2010/main" val="405474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F6B-087A-46FB-84DB-E4811A8E189B}"/>
              </a:ext>
            </a:extLst>
          </p:cNvPr>
          <p:cNvSpPr>
            <a:spLocks noGrp="1"/>
          </p:cNvSpPr>
          <p:nvPr>
            <p:ph type="title"/>
          </p:nvPr>
        </p:nvSpPr>
        <p:spPr/>
        <p:txBody>
          <a:bodyPr>
            <a:normAutofit/>
          </a:bodyPr>
          <a:lstStyle/>
          <a:p>
            <a:r>
              <a:rPr lang="en-US" b="1" cap="none" dirty="0"/>
              <a:t>Aldosterone antagonists </a:t>
            </a:r>
            <a:br>
              <a:rPr lang="en-US" cap="none" dirty="0"/>
            </a:br>
            <a:endParaRPr lang="en-US" cap="none" dirty="0"/>
          </a:p>
        </p:txBody>
      </p:sp>
      <p:sp>
        <p:nvSpPr>
          <p:cNvPr id="3" name="Content Placeholder 2">
            <a:extLst>
              <a:ext uri="{FF2B5EF4-FFF2-40B4-BE49-F238E27FC236}">
                <a16:creationId xmlns:a16="http://schemas.microsoft.com/office/drawing/2014/main" id="{D40132CE-8CBF-497C-85D2-7A7D4C2A82B5}"/>
              </a:ext>
            </a:extLst>
          </p:cNvPr>
          <p:cNvSpPr>
            <a:spLocks noGrp="1"/>
          </p:cNvSpPr>
          <p:nvPr>
            <p:ph idx="1"/>
          </p:nvPr>
        </p:nvSpPr>
        <p:spPr>
          <a:xfrm>
            <a:off x="179512" y="2015733"/>
            <a:ext cx="8928991" cy="5157683"/>
          </a:xfrm>
        </p:spPr>
        <p:txBody>
          <a:bodyPr>
            <a:normAutofit/>
          </a:bodyPr>
          <a:lstStyle/>
          <a:p>
            <a:pPr algn="just" rtl="0"/>
            <a:r>
              <a:rPr lang="en-US" sz="2400" dirty="0"/>
              <a:t>the aldosterone antagonists available are spironolactone and eplerenone. </a:t>
            </a:r>
          </a:p>
          <a:p>
            <a:pPr algn="just" rtl="0"/>
            <a:r>
              <a:rPr lang="en-US" sz="2400" b="1" dirty="0"/>
              <a:t>Introduction, dosing and monitoring </a:t>
            </a:r>
            <a:endParaRPr lang="en-US" sz="2400" dirty="0"/>
          </a:p>
          <a:p>
            <a:pPr algn="just" rtl="0"/>
            <a:r>
              <a:rPr lang="en-US" sz="2400" dirty="0"/>
              <a:t>The major risk related to aldosterone antagonists is hyperkalemia. Before and within 1 week of initiating therapy, two parameters must be assessed: serum potassium and creatinine clearance (or serum creatinine). </a:t>
            </a:r>
          </a:p>
          <a:p>
            <a:pPr algn="just" rtl="0"/>
            <a:r>
              <a:rPr lang="en-US" sz="2400" dirty="0"/>
              <a:t>In patients without contraindications, spironolactone is initiated at a dose of 12.5 to 25 mg daily, or occasionally on alternate days for patients with baseline renal insufficiency. </a:t>
            </a:r>
          </a:p>
        </p:txBody>
      </p:sp>
    </p:spTree>
    <p:extLst>
      <p:ext uri="{BB962C8B-B14F-4D97-AF65-F5344CB8AC3E}">
        <p14:creationId xmlns:p14="http://schemas.microsoft.com/office/powerpoint/2010/main" val="4055969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28390-2611-4874-9F59-4C1F65434858}"/>
              </a:ext>
            </a:extLst>
          </p:cNvPr>
          <p:cNvSpPr>
            <a:spLocks noGrp="1"/>
          </p:cNvSpPr>
          <p:nvPr>
            <p:ph idx="4294967295"/>
          </p:nvPr>
        </p:nvSpPr>
        <p:spPr>
          <a:xfrm>
            <a:off x="179512" y="260648"/>
            <a:ext cx="8964488" cy="5205115"/>
          </a:xfrm>
        </p:spPr>
        <p:txBody>
          <a:bodyPr>
            <a:noAutofit/>
          </a:bodyPr>
          <a:lstStyle/>
          <a:p>
            <a:pPr algn="just" rtl="0"/>
            <a:r>
              <a:rPr lang="en-US" sz="2800" dirty="0"/>
              <a:t>Eplerenone is used at a dose of 25 mg daily, with the option to titrate up to 50 mg daily. Doses should be halved or switched to alternate-day dosing if creatinine clearance falls below 50 mL/min (0.83 mL/s). </a:t>
            </a:r>
          </a:p>
          <a:p>
            <a:pPr algn="just" rtl="0"/>
            <a:r>
              <a:rPr lang="en-US" sz="2800" b="1" dirty="0"/>
              <a:t>Adverse effects </a:t>
            </a:r>
            <a:endParaRPr lang="en-US" sz="2800" dirty="0"/>
          </a:p>
          <a:p>
            <a:pPr algn="just" rtl="0"/>
            <a:r>
              <a:rPr lang="en-US" sz="2800" dirty="0"/>
              <a:t>Other adverse effects observed mainly with spironolactone include gynecomastia for men and breast tenderness and menstrual irregularities for women. Gynecomastia leads to discontinuation in up to 10% of patients on spironolactone. Eplerenone is a CYP3 A4 substrate and should not be used concomitantly with strong inhibitors of 3A4. </a:t>
            </a:r>
          </a:p>
          <a:p>
            <a:endParaRPr lang="en-US" sz="2800" dirty="0"/>
          </a:p>
        </p:txBody>
      </p:sp>
    </p:spTree>
    <p:extLst>
      <p:ext uri="{BB962C8B-B14F-4D97-AF65-F5344CB8AC3E}">
        <p14:creationId xmlns:p14="http://schemas.microsoft.com/office/powerpoint/2010/main" val="130825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1CF7-01BD-4508-A27F-CE0BA73D903E}"/>
              </a:ext>
            </a:extLst>
          </p:cNvPr>
          <p:cNvSpPr>
            <a:spLocks noGrp="1"/>
          </p:cNvSpPr>
          <p:nvPr>
            <p:ph type="title"/>
          </p:nvPr>
        </p:nvSpPr>
        <p:spPr/>
        <p:txBody>
          <a:bodyPr>
            <a:normAutofit/>
          </a:bodyPr>
          <a:lstStyle/>
          <a:p>
            <a:r>
              <a:rPr lang="en-US" dirty="0"/>
              <a:t>Sacubitril(</a:t>
            </a:r>
            <a:r>
              <a:rPr lang="en-US" b="1" i="1" dirty="0"/>
              <a:t>LCZ696)</a:t>
            </a:r>
            <a:br>
              <a:rPr lang="en-US" b="1" i="1" dirty="0"/>
            </a:br>
            <a:r>
              <a:rPr lang="en-US" b="1" i="1" dirty="0" err="1"/>
              <a:t>entresto</a:t>
            </a:r>
            <a:endParaRPr lang="en-US" dirty="0"/>
          </a:p>
        </p:txBody>
      </p:sp>
      <p:sp>
        <p:nvSpPr>
          <p:cNvPr id="3" name="Content Placeholder 2">
            <a:extLst>
              <a:ext uri="{FF2B5EF4-FFF2-40B4-BE49-F238E27FC236}">
                <a16:creationId xmlns:a16="http://schemas.microsoft.com/office/drawing/2014/main" id="{B3FBB071-40DF-43A7-8ACD-37AE974B39E2}"/>
              </a:ext>
            </a:extLst>
          </p:cNvPr>
          <p:cNvSpPr>
            <a:spLocks noGrp="1"/>
          </p:cNvSpPr>
          <p:nvPr>
            <p:ph idx="1"/>
          </p:nvPr>
        </p:nvSpPr>
        <p:spPr/>
        <p:txBody>
          <a:bodyPr>
            <a:noAutofit/>
          </a:bodyPr>
          <a:lstStyle/>
          <a:p>
            <a:pPr algn="just" rtl="0"/>
            <a:r>
              <a:rPr lang="en-US" sz="2800" dirty="0"/>
              <a:t>LCZ696 is a first in class angiotensin receptor </a:t>
            </a:r>
            <a:r>
              <a:rPr lang="en-US" sz="2800" dirty="0" err="1"/>
              <a:t>neprilysin</a:t>
            </a:r>
            <a:r>
              <a:rPr lang="en-US" sz="2800" dirty="0"/>
              <a:t> inhibitor.</a:t>
            </a:r>
          </a:p>
          <a:p>
            <a:pPr algn="just" rtl="0"/>
            <a:r>
              <a:rPr lang="en-US" sz="2800" dirty="0" err="1"/>
              <a:t>Neprilysin</a:t>
            </a:r>
            <a:r>
              <a:rPr lang="en-US" sz="2800" dirty="0"/>
              <a:t> is a neutral endopeptidase responsible for the breakdown of natriuretic peptides, in addition to substance P, adrenomedullin, bradykinin, and AT2.</a:t>
            </a:r>
          </a:p>
          <a:p>
            <a:pPr algn="just" rtl="0"/>
            <a:r>
              <a:rPr lang="en-US" sz="2800" dirty="0"/>
              <a:t> Blockade of </a:t>
            </a:r>
            <a:r>
              <a:rPr lang="en-US" sz="2800" dirty="0" err="1"/>
              <a:t>neprilysin</a:t>
            </a:r>
            <a:r>
              <a:rPr lang="en-US" sz="2800" dirty="0"/>
              <a:t> increases circulating natriuretic peptide levels. </a:t>
            </a:r>
          </a:p>
          <a:p>
            <a:pPr algn="just" rtl="0"/>
            <a:r>
              <a:rPr lang="en-US" sz="2800" dirty="0"/>
              <a:t>Because </a:t>
            </a:r>
            <a:r>
              <a:rPr lang="en-US" sz="2800" dirty="0" err="1"/>
              <a:t>neprilysin</a:t>
            </a:r>
            <a:r>
              <a:rPr lang="en-US" sz="2800" dirty="0"/>
              <a:t> inhibition would also result in elevated levels of AT2, combination of a </a:t>
            </a:r>
            <a:r>
              <a:rPr lang="en-US" sz="2800" dirty="0" err="1"/>
              <a:t>neprilysin</a:t>
            </a:r>
            <a:r>
              <a:rPr lang="en-US" sz="2800" dirty="0"/>
              <a:t> inhibitor with an ARB negates this potentially deleterious effect.  </a:t>
            </a:r>
          </a:p>
          <a:p>
            <a:pPr algn="just" rtl="0"/>
            <a:r>
              <a:rPr lang="en-US" sz="2800" dirty="0"/>
              <a:t>LCZ696 is a crystalline complex composed of equal parts of the </a:t>
            </a:r>
            <a:r>
              <a:rPr lang="en-US" sz="2800" dirty="0" err="1"/>
              <a:t>neprilysin</a:t>
            </a:r>
            <a:r>
              <a:rPr lang="en-US" sz="2800" dirty="0"/>
              <a:t> inhibitor sacubitril and the ARB valsartan</a:t>
            </a:r>
          </a:p>
          <a:p>
            <a:pPr algn="just" rtl="0"/>
            <a:r>
              <a:rPr lang="en-US" sz="2800" dirty="0"/>
              <a:t>LCZ696 dosed at 200 mg twice daily was found to reduce the combined end point of cardiovascular death and hospitalization for HF by 20% compared to enalapril 10 mg twice daily in patients with symptomatic HF and reduced LVEF.</a:t>
            </a:r>
          </a:p>
        </p:txBody>
      </p:sp>
    </p:spTree>
    <p:extLst>
      <p:ext uri="{BB962C8B-B14F-4D97-AF65-F5344CB8AC3E}">
        <p14:creationId xmlns:p14="http://schemas.microsoft.com/office/powerpoint/2010/main" val="232722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744BD7-61BB-4036-A67C-07465B09F096}"/>
              </a:ext>
            </a:extLst>
          </p:cNvPr>
          <p:cNvSpPr>
            <a:spLocks noGrp="1"/>
          </p:cNvSpPr>
          <p:nvPr>
            <p:ph type="title"/>
          </p:nvPr>
        </p:nvSpPr>
        <p:spPr/>
        <p:txBody>
          <a:bodyPr>
            <a:normAutofit fontScale="90000"/>
          </a:bodyPr>
          <a:lstStyle/>
          <a:p>
            <a:pPr algn="ctr"/>
            <a:r>
              <a:rPr lang="en-US" dirty="0"/>
              <a:t>angiotensin receptor </a:t>
            </a:r>
            <a:r>
              <a:rPr lang="en-US" dirty="0" err="1"/>
              <a:t>neprilysin</a:t>
            </a:r>
            <a:r>
              <a:rPr lang="en-US" dirty="0"/>
              <a:t> inhibitor mechanism</a:t>
            </a:r>
          </a:p>
        </p:txBody>
      </p:sp>
      <p:pic>
        <p:nvPicPr>
          <p:cNvPr id="8" name="Picture Placeholder 7">
            <a:extLst>
              <a:ext uri="{FF2B5EF4-FFF2-40B4-BE49-F238E27FC236}">
                <a16:creationId xmlns:a16="http://schemas.microsoft.com/office/drawing/2014/main" id="{3BCD8F99-CB2A-4C2A-ADE1-B937409B18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016124"/>
            <a:ext cx="6768752" cy="4653235"/>
          </a:xfrm>
        </p:spPr>
      </p:pic>
    </p:spTree>
    <p:extLst>
      <p:ext uri="{BB962C8B-B14F-4D97-AF65-F5344CB8AC3E}">
        <p14:creationId xmlns:p14="http://schemas.microsoft.com/office/powerpoint/2010/main" val="264675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8140D1-E49D-4E6F-B66E-8024E254AD41}"/>
              </a:ext>
            </a:extLst>
          </p:cNvPr>
          <p:cNvSpPr>
            <a:spLocks noGrp="1"/>
          </p:cNvSpPr>
          <p:nvPr>
            <p:ph idx="4294967295"/>
          </p:nvPr>
        </p:nvSpPr>
        <p:spPr>
          <a:xfrm>
            <a:off x="0" y="44450"/>
            <a:ext cx="8229600" cy="6297613"/>
          </a:xfrm>
        </p:spPr>
        <p:style>
          <a:lnRef idx="2">
            <a:schemeClr val="accent2"/>
          </a:lnRef>
          <a:fillRef idx="1">
            <a:schemeClr val="lt1"/>
          </a:fillRef>
          <a:effectRef idx="0">
            <a:schemeClr val="accent2"/>
          </a:effectRef>
          <a:fontRef idx="minor">
            <a:schemeClr val="dk1"/>
          </a:fontRef>
        </p:style>
        <p:txBody>
          <a:bodyPr>
            <a:normAutofit/>
          </a:bodyPr>
          <a:lstStyle/>
          <a:p>
            <a:pPr algn="just" rtl="0"/>
            <a:r>
              <a:rPr lang="en-US" sz="3200" dirty="0"/>
              <a:t>Agents with proven benefits in improving symptoms, slowing disease progression, and improving survival in chronic heart failure target neurohormonal blockade; these include angiotensin-converting enzyme (ACE) inhibitors or angiotensin receptor blockers (ARBs), </a:t>
            </a:r>
            <a:r>
              <a:rPr lang="el-GR" sz="3200" dirty="0"/>
              <a:t>β </a:t>
            </a:r>
            <a:r>
              <a:rPr lang="en-US" sz="3200" dirty="0"/>
              <a:t>adrenergic blockers, and aldosterone antagonists. </a:t>
            </a:r>
          </a:p>
          <a:p>
            <a:pPr marL="0" indent="0" algn="just" rtl="0">
              <a:buNone/>
            </a:pPr>
            <a:endParaRPr lang="en-US" sz="3200" dirty="0"/>
          </a:p>
        </p:txBody>
      </p:sp>
    </p:spTree>
    <p:extLst>
      <p:ext uri="{BB962C8B-B14F-4D97-AF65-F5344CB8AC3E}">
        <p14:creationId xmlns:p14="http://schemas.microsoft.com/office/powerpoint/2010/main" val="64272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2116-C180-4ABB-89A3-446ED2D30743}"/>
              </a:ext>
            </a:extLst>
          </p:cNvPr>
          <p:cNvSpPr>
            <a:spLocks noGrp="1"/>
          </p:cNvSpPr>
          <p:nvPr>
            <p:ph type="title"/>
          </p:nvPr>
        </p:nvSpPr>
        <p:spPr/>
        <p:txBody>
          <a:bodyPr>
            <a:normAutofit/>
          </a:bodyPr>
          <a:lstStyle/>
          <a:p>
            <a:r>
              <a:rPr lang="en-US" b="1" i="1" dirty="0"/>
              <a:t>Digoxin </a:t>
            </a:r>
            <a:br>
              <a:rPr lang="en-US" dirty="0"/>
            </a:br>
            <a:endParaRPr lang="en-US" dirty="0"/>
          </a:p>
        </p:txBody>
      </p:sp>
      <p:sp>
        <p:nvSpPr>
          <p:cNvPr id="3" name="Content Placeholder 2">
            <a:extLst>
              <a:ext uri="{FF2B5EF4-FFF2-40B4-BE49-F238E27FC236}">
                <a16:creationId xmlns:a16="http://schemas.microsoft.com/office/drawing/2014/main" id="{62B44650-0107-413E-836D-8CD0AEBA28C4}"/>
              </a:ext>
            </a:extLst>
          </p:cNvPr>
          <p:cNvSpPr>
            <a:spLocks noGrp="1"/>
          </p:cNvSpPr>
          <p:nvPr>
            <p:ph idx="1"/>
          </p:nvPr>
        </p:nvSpPr>
        <p:spPr/>
        <p:txBody>
          <a:bodyPr>
            <a:normAutofit fontScale="92500" lnSpcReduction="10000"/>
          </a:bodyPr>
          <a:lstStyle/>
          <a:p>
            <a:pPr algn="just" rtl="0"/>
            <a:r>
              <a:rPr lang="en-US" dirty="0"/>
              <a:t>Digoxin was shown to decrease HF-related hospitalizations but did not decrease HF progression or improve survival. Moreover, digoxin was associated with an increased risk for concentration-related toxicity and numerous adverse effects. </a:t>
            </a:r>
          </a:p>
          <a:p>
            <a:pPr algn="just" rtl="0"/>
            <a:r>
              <a:rPr lang="en-US" dirty="0"/>
              <a:t>Current recommendations are for the addition of digoxin for patients who remain symptomatic despite an optimal HF regimen consisting of an ACE inhibitor or ARB, </a:t>
            </a:r>
            <a:r>
              <a:rPr lang="en-US" i="1" dirty="0"/>
              <a:t>β</a:t>
            </a:r>
            <a:r>
              <a:rPr lang="en-US" dirty="0"/>
              <a:t>-blocker, and diuretic. In patients with concomitant atrial fibrillation, digoxin may be added to slow ventricular rate regardless of HF symptomatology. </a:t>
            </a:r>
          </a:p>
          <a:p>
            <a:pPr algn="just" rtl="0"/>
            <a:endParaRPr lang="en-US" dirty="0"/>
          </a:p>
        </p:txBody>
      </p:sp>
    </p:spTree>
    <p:extLst>
      <p:ext uri="{BB962C8B-B14F-4D97-AF65-F5344CB8AC3E}">
        <p14:creationId xmlns:p14="http://schemas.microsoft.com/office/powerpoint/2010/main" val="3571267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22B8-E806-4711-9855-6337E39BD010}"/>
              </a:ext>
            </a:extLst>
          </p:cNvPr>
          <p:cNvSpPr>
            <a:spLocks noGrp="1"/>
          </p:cNvSpPr>
          <p:nvPr>
            <p:ph type="title"/>
          </p:nvPr>
        </p:nvSpPr>
        <p:spPr/>
        <p:txBody>
          <a:bodyPr>
            <a:normAutofit/>
          </a:bodyPr>
          <a:lstStyle/>
          <a:p>
            <a:r>
              <a:rPr lang="en-US" b="1" cap="none" dirty="0"/>
              <a:t>Dosing of digoxin</a:t>
            </a:r>
            <a:br>
              <a:rPr lang="en-US" cap="none" dirty="0"/>
            </a:br>
            <a:endParaRPr lang="en-US" cap="none" dirty="0"/>
          </a:p>
        </p:txBody>
      </p:sp>
      <p:sp>
        <p:nvSpPr>
          <p:cNvPr id="3" name="Content Placeholder 2">
            <a:extLst>
              <a:ext uri="{FF2B5EF4-FFF2-40B4-BE49-F238E27FC236}">
                <a16:creationId xmlns:a16="http://schemas.microsoft.com/office/drawing/2014/main" id="{70510F3C-5079-44D8-9A93-A03C6C4BA61C}"/>
              </a:ext>
            </a:extLst>
          </p:cNvPr>
          <p:cNvSpPr>
            <a:spLocks noGrp="1"/>
          </p:cNvSpPr>
          <p:nvPr>
            <p:ph idx="1"/>
          </p:nvPr>
        </p:nvSpPr>
        <p:spPr>
          <a:xfrm>
            <a:off x="0" y="2015733"/>
            <a:ext cx="8748463" cy="3450613"/>
          </a:xfrm>
        </p:spPr>
        <p:txBody>
          <a:bodyPr>
            <a:normAutofit/>
          </a:bodyPr>
          <a:lstStyle/>
          <a:p>
            <a:pPr algn="just" rtl="0"/>
            <a:r>
              <a:rPr lang="en-US" sz="2400" dirty="0"/>
              <a:t>Digoxin is initiated at a dose of 0.125 mg to 0.25 mg daily depending on age, renal function, weight, and risk for toxicity. </a:t>
            </a:r>
            <a:endParaRPr lang="ar-IQ" sz="2400" dirty="0"/>
          </a:p>
          <a:p>
            <a:pPr algn="just" rtl="0"/>
            <a:r>
              <a:rPr lang="en-US" sz="2400" dirty="0"/>
              <a:t>The lower dose should be used if the patient satisfies any of the following criteria: </a:t>
            </a:r>
            <a:r>
              <a:rPr lang="en-US" sz="2400" dirty="0">
                <a:solidFill>
                  <a:srgbClr val="FF0000"/>
                </a:solidFill>
              </a:rPr>
              <a:t>older than 65 years, creatinine clearance less than 60 mL/min (1.0 mL/s), or ideal body weight less than 70 kg (154 </a:t>
            </a:r>
            <a:r>
              <a:rPr lang="en-US" sz="2400" dirty="0" err="1">
                <a:solidFill>
                  <a:srgbClr val="FF0000"/>
                </a:solidFill>
              </a:rPr>
              <a:t>lb</a:t>
            </a:r>
            <a:r>
              <a:rPr lang="en-US" sz="2400" dirty="0">
                <a:solidFill>
                  <a:srgbClr val="FF0000"/>
                </a:solidFill>
              </a:rPr>
              <a:t>).</a:t>
            </a:r>
            <a:r>
              <a:rPr lang="en-US" sz="2400" dirty="0"/>
              <a:t> The 0.125-mg daily dose is adequate in most patients. </a:t>
            </a:r>
          </a:p>
          <a:p>
            <a:pPr algn="just" rtl="0"/>
            <a:endParaRPr lang="en-US" sz="2400" dirty="0"/>
          </a:p>
        </p:txBody>
      </p:sp>
    </p:spTree>
    <p:extLst>
      <p:ext uri="{BB962C8B-B14F-4D97-AF65-F5344CB8AC3E}">
        <p14:creationId xmlns:p14="http://schemas.microsoft.com/office/powerpoint/2010/main" val="3068629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E15-C7A8-4380-B77B-A3C6E14A5D68}"/>
              </a:ext>
            </a:extLst>
          </p:cNvPr>
          <p:cNvSpPr>
            <a:spLocks noGrp="1"/>
          </p:cNvSpPr>
          <p:nvPr>
            <p:ph type="title"/>
          </p:nvPr>
        </p:nvSpPr>
        <p:spPr/>
        <p:txBody>
          <a:bodyPr>
            <a:normAutofit/>
          </a:bodyPr>
          <a:lstStyle/>
          <a:p>
            <a:r>
              <a:rPr lang="en-US" b="1" i="1" cap="none" dirty="0"/>
              <a:t>Antiplatelets and anticoagulation </a:t>
            </a:r>
            <a:br>
              <a:rPr lang="en-US" cap="none" dirty="0"/>
            </a:br>
            <a:endParaRPr lang="en-US" cap="none" dirty="0"/>
          </a:p>
        </p:txBody>
      </p:sp>
      <p:sp>
        <p:nvSpPr>
          <p:cNvPr id="3" name="Content Placeholder 2">
            <a:extLst>
              <a:ext uri="{FF2B5EF4-FFF2-40B4-BE49-F238E27FC236}">
                <a16:creationId xmlns:a16="http://schemas.microsoft.com/office/drawing/2014/main" id="{C28F5835-ABB6-4680-8A7B-1C03022732B8}"/>
              </a:ext>
            </a:extLst>
          </p:cNvPr>
          <p:cNvSpPr>
            <a:spLocks noGrp="1"/>
          </p:cNvSpPr>
          <p:nvPr>
            <p:ph idx="1"/>
          </p:nvPr>
        </p:nvSpPr>
        <p:spPr>
          <a:xfrm>
            <a:off x="0" y="2015733"/>
            <a:ext cx="8748463" cy="4149571"/>
          </a:xfrm>
        </p:spPr>
        <p:txBody>
          <a:bodyPr>
            <a:normAutofit fontScale="92500" lnSpcReduction="10000"/>
          </a:bodyPr>
          <a:lstStyle/>
          <a:p>
            <a:pPr algn="just" rtl="0"/>
            <a:r>
              <a:rPr lang="en-US" sz="2400" b="1" i="1" dirty="0"/>
              <a:t>Indication </a:t>
            </a:r>
            <a:endParaRPr lang="en-US" sz="2400" dirty="0"/>
          </a:p>
          <a:p>
            <a:pPr algn="just" rtl="0"/>
            <a:r>
              <a:rPr lang="en-US" sz="2400" dirty="0"/>
              <a:t>Aspirin is generally used in HF patients with an underlying ischemic etiology, a history of ischemic heart disease, or other compelling indications such as history of embolic stroke. If aspirin is indicated, the preference is to use a low dose (81 mg daily). </a:t>
            </a:r>
          </a:p>
          <a:p>
            <a:pPr algn="just" rtl="0"/>
            <a:r>
              <a:rPr lang="en-US" sz="2400" dirty="0"/>
              <a:t>Current consensus recommendations support the use of warfarin in </a:t>
            </a:r>
            <a:r>
              <a:rPr lang="en-US" sz="2400" dirty="0">
                <a:solidFill>
                  <a:srgbClr val="FF0000"/>
                </a:solidFill>
              </a:rPr>
              <a:t>patients with reduced LV systolic dysfunction and a compelling indication such as atrial fibrillation or prosthetic heart valves</a:t>
            </a:r>
            <a:r>
              <a:rPr lang="en-US" sz="2400" dirty="0"/>
              <a:t>. In addition, warfarin is empirically used in patients with echocardiographic evidence of a mural thrombus or severely depressed (LVEF less than 20% [0.20]) LV function. </a:t>
            </a:r>
          </a:p>
          <a:p>
            <a:endParaRPr lang="en-US" sz="2400" dirty="0"/>
          </a:p>
        </p:txBody>
      </p:sp>
    </p:spTree>
    <p:extLst>
      <p:ext uri="{BB962C8B-B14F-4D97-AF65-F5344CB8AC3E}">
        <p14:creationId xmlns:p14="http://schemas.microsoft.com/office/powerpoint/2010/main" val="63690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C0B6-1B62-4E2B-9AC0-28CCB44F519D}"/>
              </a:ext>
            </a:extLst>
          </p:cNvPr>
          <p:cNvSpPr>
            <a:spLocks noGrp="1"/>
          </p:cNvSpPr>
          <p:nvPr>
            <p:ph type="title"/>
          </p:nvPr>
        </p:nvSpPr>
        <p:spPr>
          <a:xfrm>
            <a:off x="1286328" y="378145"/>
            <a:ext cx="6571343" cy="1049235"/>
          </a:xfrm>
        </p:spPr>
        <p:txBody>
          <a:bodyPr>
            <a:normAutofit fontScale="90000"/>
          </a:bodyPr>
          <a:lstStyle/>
          <a:p>
            <a:r>
              <a:rPr lang="en-US" b="1" cap="none" dirty="0"/>
              <a:t>Heart failure with preserved left ventricular ejection fraction </a:t>
            </a:r>
            <a:br>
              <a:rPr lang="en-US" cap="none" dirty="0"/>
            </a:br>
            <a:endParaRPr lang="en-US" cap="none" dirty="0"/>
          </a:p>
        </p:txBody>
      </p:sp>
      <p:sp>
        <p:nvSpPr>
          <p:cNvPr id="3" name="Content Placeholder 2">
            <a:extLst>
              <a:ext uri="{FF2B5EF4-FFF2-40B4-BE49-F238E27FC236}">
                <a16:creationId xmlns:a16="http://schemas.microsoft.com/office/drawing/2014/main" id="{5B6595E0-E103-48DD-958C-4E189D84E041}"/>
              </a:ext>
            </a:extLst>
          </p:cNvPr>
          <p:cNvSpPr>
            <a:spLocks noGrp="1"/>
          </p:cNvSpPr>
          <p:nvPr>
            <p:ph idx="1"/>
          </p:nvPr>
        </p:nvSpPr>
        <p:spPr>
          <a:xfrm>
            <a:off x="0" y="2015733"/>
            <a:ext cx="9036495" cy="4365595"/>
          </a:xfrm>
        </p:spPr>
        <p:txBody>
          <a:bodyPr>
            <a:normAutofit fontScale="92500" lnSpcReduction="20000"/>
          </a:bodyPr>
          <a:lstStyle/>
          <a:p>
            <a:pPr algn="just" rtl="0"/>
            <a:r>
              <a:rPr lang="en-US" b="1" dirty="0"/>
              <a:t>Treatment goal </a:t>
            </a:r>
            <a:endParaRPr lang="en-US" dirty="0"/>
          </a:p>
          <a:p>
            <a:pPr algn="just" rtl="0"/>
            <a:r>
              <a:rPr lang="en-US" dirty="0"/>
              <a:t>(a) Correction or control of underlying etiologies (including optimal treatment of hypertension and CAD and maintenance of normal sinus rhythm). </a:t>
            </a:r>
          </a:p>
          <a:p>
            <a:pPr algn="just" rtl="0"/>
            <a:r>
              <a:rPr lang="en-US" dirty="0"/>
              <a:t>(b) Reduction of cardiac filling pressures at rest and during exertion. </a:t>
            </a:r>
          </a:p>
          <a:p>
            <a:pPr algn="just" rtl="0"/>
            <a:r>
              <a:rPr lang="en-US" dirty="0"/>
              <a:t>(c) Increased diastolic filling time. Diuretics are frequently used to control congestion. </a:t>
            </a:r>
          </a:p>
          <a:p>
            <a:pPr algn="just" rtl="0"/>
            <a:r>
              <a:rPr lang="en-US" b="1" dirty="0"/>
              <a:t>Therapeutic options </a:t>
            </a:r>
            <a:endParaRPr lang="en-US" dirty="0"/>
          </a:p>
          <a:p>
            <a:pPr algn="just" rtl="0"/>
            <a:r>
              <a:rPr lang="en-US" dirty="0"/>
              <a:t>Recent studies failed to show significant reductions in mortality or hospitalizations with the use of ARBs. </a:t>
            </a:r>
            <a:r>
              <a:rPr lang="en-US" i="1" u="sng" dirty="0"/>
              <a:t>Β-Blockers </a:t>
            </a:r>
            <a:r>
              <a:rPr lang="en-US" u="sng" dirty="0"/>
              <a:t>and calcium channel blockers can theoretically improve ventricular relaxation through negative inotropic and chronotropic effects. </a:t>
            </a:r>
            <a:endParaRPr lang="ar-IQ" u="sng" dirty="0"/>
          </a:p>
          <a:p>
            <a:pPr algn="just" rtl="0"/>
            <a:r>
              <a:rPr lang="en-US" dirty="0"/>
              <a:t>Unlike in systolic HF, non</a:t>
            </a:r>
            <a:r>
              <a:rPr lang="ar-IQ" dirty="0"/>
              <a:t> </a:t>
            </a:r>
            <a:r>
              <a:rPr lang="en-US" dirty="0"/>
              <a:t>dihydropyridine calcium channel blockers (diltiazem and verapamil) may be especially useful in improving diastolic function by limiting the availability of calcium that mediates contractility. </a:t>
            </a:r>
          </a:p>
          <a:p>
            <a:pPr algn="just"/>
            <a:endParaRPr lang="en-US" dirty="0"/>
          </a:p>
        </p:txBody>
      </p:sp>
    </p:spTree>
    <p:extLst>
      <p:ext uri="{BB962C8B-B14F-4D97-AF65-F5344CB8AC3E}">
        <p14:creationId xmlns:p14="http://schemas.microsoft.com/office/powerpoint/2010/main" val="224153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A7FE-AEDA-4711-8FE0-6950555BDA87}"/>
              </a:ext>
            </a:extLst>
          </p:cNvPr>
          <p:cNvSpPr>
            <a:spLocks noGrp="1"/>
          </p:cNvSpPr>
          <p:nvPr>
            <p:ph type="title"/>
          </p:nvPr>
        </p:nvSpPr>
        <p:spPr/>
        <p:txBody>
          <a:bodyPr>
            <a:normAutofit fontScale="90000"/>
          </a:bodyPr>
          <a:lstStyle/>
          <a:p>
            <a:r>
              <a:rPr lang="en-US" b="1" cap="none" dirty="0"/>
              <a:t>Outcome evaluation of chronic heart failure </a:t>
            </a:r>
            <a:br>
              <a:rPr lang="en-US" cap="none" dirty="0"/>
            </a:br>
            <a:endParaRPr lang="en-US" cap="none" dirty="0"/>
          </a:p>
        </p:txBody>
      </p:sp>
      <p:sp>
        <p:nvSpPr>
          <p:cNvPr id="3" name="Content Placeholder 2">
            <a:extLst>
              <a:ext uri="{FF2B5EF4-FFF2-40B4-BE49-F238E27FC236}">
                <a16:creationId xmlns:a16="http://schemas.microsoft.com/office/drawing/2014/main" id="{2392F5C7-D512-4545-86FB-42E53E840EC7}"/>
              </a:ext>
            </a:extLst>
          </p:cNvPr>
          <p:cNvSpPr>
            <a:spLocks noGrp="1"/>
          </p:cNvSpPr>
          <p:nvPr>
            <p:ph idx="1"/>
          </p:nvPr>
        </p:nvSpPr>
        <p:spPr>
          <a:xfrm>
            <a:off x="251520" y="2015733"/>
            <a:ext cx="8712967" cy="4509611"/>
          </a:xfrm>
        </p:spPr>
        <p:txBody>
          <a:bodyPr>
            <a:normAutofit/>
          </a:bodyPr>
          <a:lstStyle/>
          <a:p>
            <a:pPr algn="just" rtl="0"/>
            <a:r>
              <a:rPr lang="en-US" sz="2400" dirty="0"/>
              <a:t>If diuretic therapy is warranted, monitor for therapeutic response by assessing weight loss and improvement of fluid retention, as well as exercise tolerance and presence of fatigue. </a:t>
            </a:r>
          </a:p>
          <a:p>
            <a:pPr algn="just" rtl="0"/>
            <a:r>
              <a:rPr lang="en-US" sz="2400" dirty="0"/>
              <a:t>Once therapy for preventing disease progression is initiated, monitoring for symptomatic improvement continues. </a:t>
            </a:r>
          </a:p>
          <a:p>
            <a:pPr algn="just" rtl="0"/>
            <a:r>
              <a:rPr lang="en-US" sz="2400" dirty="0"/>
              <a:t>It is important to keep in mind that patients’ symptoms of HF can worsen with </a:t>
            </a:r>
            <a:r>
              <a:rPr lang="en-US" sz="2400" i="1" dirty="0"/>
              <a:t>β</a:t>
            </a:r>
            <a:r>
              <a:rPr lang="en-US" sz="2400" dirty="0"/>
              <a:t>-blockers, and it may take weeks or months before patients notice improvement Monitor blood pressure to evaluate for hypotension caused by drug therapy</a:t>
            </a:r>
          </a:p>
          <a:p>
            <a:endParaRPr lang="en-US" sz="2400" dirty="0"/>
          </a:p>
        </p:txBody>
      </p:sp>
    </p:spTree>
    <p:extLst>
      <p:ext uri="{BB962C8B-B14F-4D97-AF65-F5344CB8AC3E}">
        <p14:creationId xmlns:p14="http://schemas.microsoft.com/office/powerpoint/2010/main" val="4256750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C685-3067-4D1C-9061-03B865F0F28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BB49FED-57C3-451D-BFC2-61FABF72CB66}"/>
              </a:ext>
            </a:extLst>
          </p:cNvPr>
          <p:cNvPicPr>
            <a:picLocks noGrp="1" noChangeAspect="1"/>
          </p:cNvPicPr>
          <p:nvPr>
            <p:ph idx="1"/>
          </p:nvPr>
        </p:nvPicPr>
        <p:blipFill>
          <a:blip r:embed="rId2"/>
          <a:stretch>
            <a:fillRect/>
          </a:stretch>
        </p:blipFill>
        <p:spPr>
          <a:xfrm>
            <a:off x="107504" y="161256"/>
            <a:ext cx="8928992" cy="6696744"/>
          </a:xfrm>
          <a:prstGeom prst="rect">
            <a:avLst/>
          </a:prstGeom>
        </p:spPr>
      </p:pic>
    </p:spTree>
    <p:extLst>
      <p:ext uri="{BB962C8B-B14F-4D97-AF65-F5344CB8AC3E}">
        <p14:creationId xmlns:p14="http://schemas.microsoft.com/office/powerpoint/2010/main" val="1557259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C59D-C908-434B-AA80-222687BEB7DA}"/>
              </a:ext>
            </a:extLst>
          </p:cNvPr>
          <p:cNvSpPr>
            <a:spLocks noGrp="1"/>
          </p:cNvSpPr>
          <p:nvPr>
            <p:ph type="title"/>
          </p:nvPr>
        </p:nvSpPr>
        <p:spPr/>
        <p:txBody>
          <a:bodyPr>
            <a:normAutofit/>
          </a:bodyPr>
          <a:lstStyle/>
          <a:p>
            <a:r>
              <a:rPr lang="en-US" b="1" cap="none" dirty="0"/>
              <a:t>Patient care and monitoring </a:t>
            </a:r>
            <a:br>
              <a:rPr lang="en-US" cap="none" dirty="0"/>
            </a:br>
            <a:endParaRPr lang="en-US" cap="none" dirty="0"/>
          </a:p>
        </p:txBody>
      </p:sp>
      <p:sp>
        <p:nvSpPr>
          <p:cNvPr id="3" name="Content Placeholder 2">
            <a:extLst>
              <a:ext uri="{FF2B5EF4-FFF2-40B4-BE49-F238E27FC236}">
                <a16:creationId xmlns:a16="http://schemas.microsoft.com/office/drawing/2014/main" id="{387DC660-B341-4DE3-8516-3D352049082E}"/>
              </a:ext>
            </a:extLst>
          </p:cNvPr>
          <p:cNvSpPr>
            <a:spLocks noGrp="1"/>
          </p:cNvSpPr>
          <p:nvPr>
            <p:ph idx="1"/>
          </p:nvPr>
        </p:nvSpPr>
        <p:spPr>
          <a:xfrm>
            <a:off x="-108520" y="2015733"/>
            <a:ext cx="9145015" cy="4365595"/>
          </a:xfrm>
        </p:spPr>
        <p:txBody>
          <a:bodyPr>
            <a:normAutofit fontScale="85000" lnSpcReduction="10000"/>
          </a:bodyPr>
          <a:lstStyle/>
          <a:p>
            <a:pPr algn="just" rtl="0"/>
            <a:r>
              <a:rPr lang="en-US" sz="2400" dirty="0"/>
              <a:t>Educate the patient </a:t>
            </a:r>
            <a:r>
              <a:rPr lang="en-US" sz="2400" dirty="0">
                <a:solidFill>
                  <a:srgbClr val="FF0000"/>
                </a:solidFill>
              </a:rPr>
              <a:t>on lifestyle modifications </a:t>
            </a:r>
            <a:r>
              <a:rPr lang="en-US" sz="2400" dirty="0"/>
              <a:t>such as salt restriction (maximum 2 to 4 g/day), fluid restriction if appropriate, limitation of alcohol, tobacco cessation, participation in a cardiac rehabilitation and exercise program, and proper immunizations such as the pneumococcal vaccine and yearly influenza vaccine. </a:t>
            </a:r>
          </a:p>
          <a:p>
            <a:pPr algn="just" rtl="0"/>
            <a:r>
              <a:rPr lang="en-US" sz="2400" dirty="0"/>
              <a:t>Develop a treatment plan to </a:t>
            </a:r>
            <a:r>
              <a:rPr lang="en-US" sz="2400" dirty="0">
                <a:solidFill>
                  <a:srgbClr val="FF0000"/>
                </a:solidFill>
              </a:rPr>
              <a:t>alleviate symptoms </a:t>
            </a:r>
            <a:r>
              <a:rPr lang="en-US" sz="2400" dirty="0"/>
              <a:t>and maintain </a:t>
            </a:r>
            <a:r>
              <a:rPr lang="en-US" sz="2400" dirty="0">
                <a:solidFill>
                  <a:srgbClr val="FF0000"/>
                </a:solidFill>
              </a:rPr>
              <a:t>euvolemia with diuretics</a:t>
            </a:r>
            <a:r>
              <a:rPr lang="en-US" sz="2400" dirty="0"/>
              <a:t>. Daily weights to assess fluid retention are recommended. </a:t>
            </a:r>
          </a:p>
          <a:p>
            <a:pPr algn="just" rtl="0"/>
            <a:r>
              <a:rPr lang="en-US" sz="2400" dirty="0"/>
              <a:t>Develop a </a:t>
            </a:r>
            <a:r>
              <a:rPr lang="en-US" sz="2400" dirty="0">
                <a:solidFill>
                  <a:srgbClr val="FF0000"/>
                </a:solidFill>
              </a:rPr>
              <a:t>medication regimen to slow the progression of HF with the use of neurohormonal blockers </a:t>
            </a:r>
            <a:r>
              <a:rPr lang="en-US" sz="2400" dirty="0"/>
              <a:t>such as vasodilators (ACE inhibitors, ARBs, or hydralazine/ isosorbide dinitrate), β-blockers, and aldosterone antagonists. Utilize digoxin if the patient remains symptomatic despite optimization of the therapies just described. </a:t>
            </a:r>
          </a:p>
          <a:p>
            <a:pPr algn="just" rtl="0"/>
            <a:endParaRPr lang="en-US" sz="2400" dirty="0"/>
          </a:p>
        </p:txBody>
      </p:sp>
    </p:spTree>
    <p:extLst>
      <p:ext uri="{BB962C8B-B14F-4D97-AF65-F5344CB8AC3E}">
        <p14:creationId xmlns:p14="http://schemas.microsoft.com/office/powerpoint/2010/main" val="387339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98C84-609F-4EDA-9B6C-CF23D75D70C6}"/>
              </a:ext>
            </a:extLst>
          </p:cNvPr>
          <p:cNvSpPr>
            <a:spLocks noGrp="1"/>
          </p:cNvSpPr>
          <p:nvPr>
            <p:ph idx="4294967295"/>
          </p:nvPr>
        </p:nvSpPr>
        <p:spPr>
          <a:xfrm>
            <a:off x="107504" y="116632"/>
            <a:ext cx="9036496" cy="5976664"/>
          </a:xfrm>
        </p:spPr>
        <p:txBody>
          <a:bodyPr>
            <a:normAutofit/>
          </a:bodyPr>
          <a:lstStyle/>
          <a:p>
            <a:pPr algn="just" rtl="0"/>
            <a:r>
              <a:rPr lang="en-US" sz="2400" dirty="0"/>
              <a:t> Is the patient at goal or maximally tolerated doses of vasodilator and β-blocker therapy? </a:t>
            </a:r>
          </a:p>
          <a:p>
            <a:pPr algn="just" rtl="0"/>
            <a:r>
              <a:rPr lang="en-US" sz="2400" dirty="0"/>
              <a:t> Are aldosterone antagonists utilized in appropriate patients with proper electrolyte and renal function monitoring? </a:t>
            </a:r>
          </a:p>
          <a:p>
            <a:pPr algn="just" rtl="0"/>
            <a:r>
              <a:rPr lang="en-US" sz="2400" dirty="0"/>
              <a:t>Stress the importance of adherence to the therapeutic regimen and lifestyle changes for maintenance of a compensated state and slowing of disease progression. </a:t>
            </a:r>
          </a:p>
          <a:p>
            <a:pPr algn="just" rtl="0"/>
            <a:r>
              <a:rPr lang="en-US" sz="2400" dirty="0">
                <a:solidFill>
                  <a:srgbClr val="FF0000"/>
                </a:solidFill>
              </a:rPr>
              <a:t>Evaluate the patient for presence of adverse drug reactions, drug allergies, and drug interactions</a:t>
            </a:r>
            <a:r>
              <a:rPr lang="en-US" sz="2400" dirty="0"/>
              <a:t>. </a:t>
            </a:r>
          </a:p>
          <a:p>
            <a:pPr algn="just" rtl="0"/>
            <a:r>
              <a:rPr lang="en-US" sz="2400" dirty="0"/>
              <a:t>Provide patient education with regard to disease state and drug therapy, and reinforce self-monitoring for symptoms of HF that necessitate follow-up with a healthcare practitioner. </a:t>
            </a:r>
          </a:p>
          <a:p>
            <a:endParaRPr lang="en-US" sz="2400" dirty="0"/>
          </a:p>
        </p:txBody>
      </p:sp>
    </p:spTree>
    <p:extLst>
      <p:ext uri="{BB962C8B-B14F-4D97-AF65-F5344CB8AC3E}">
        <p14:creationId xmlns:p14="http://schemas.microsoft.com/office/powerpoint/2010/main" val="1617373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56F68-68FB-43AC-A413-A0273C77E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741368"/>
          </a:xfrm>
          <a:prstGeom prst="rect">
            <a:avLst/>
          </a:prstGeom>
        </p:spPr>
      </p:pic>
    </p:spTree>
    <p:extLst>
      <p:ext uri="{BB962C8B-B14F-4D97-AF65-F5344CB8AC3E}">
        <p14:creationId xmlns:p14="http://schemas.microsoft.com/office/powerpoint/2010/main" val="297688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14D-304B-42EF-9B34-F980BA4B8F27}"/>
              </a:ext>
            </a:extLst>
          </p:cNvPr>
          <p:cNvSpPr>
            <a:spLocks noGrp="1"/>
          </p:cNvSpPr>
          <p:nvPr>
            <p:ph type="title"/>
          </p:nvPr>
        </p:nvSpPr>
        <p:spPr/>
        <p:txBody>
          <a:bodyPr>
            <a:normAutofit fontScale="90000"/>
          </a:bodyPr>
          <a:lstStyle/>
          <a:p>
            <a:r>
              <a:rPr lang="en-US" dirty="0"/>
              <a:t>NYHA functional classification of chronic heart failure</a:t>
            </a:r>
          </a:p>
        </p:txBody>
      </p:sp>
      <p:sp>
        <p:nvSpPr>
          <p:cNvPr id="3" name="Content Placeholder 2">
            <a:extLst>
              <a:ext uri="{FF2B5EF4-FFF2-40B4-BE49-F238E27FC236}">
                <a16:creationId xmlns:a16="http://schemas.microsoft.com/office/drawing/2014/main" id="{C85F9E9A-91C5-456B-827F-54414258775A}"/>
              </a:ext>
            </a:extLst>
          </p:cNvPr>
          <p:cNvSpPr>
            <a:spLocks noGrp="1"/>
          </p:cNvSpPr>
          <p:nvPr>
            <p:ph idx="1"/>
          </p:nvPr>
        </p:nvSpPr>
        <p:spPr/>
        <p:txBody>
          <a:bodyPr/>
          <a:lstStyle/>
          <a:p>
            <a:pPr algn="l" rtl="0"/>
            <a:r>
              <a:rPr lang="en-US" dirty="0"/>
              <a:t>According to the classification the patient will be treated</a:t>
            </a:r>
          </a:p>
          <a:p>
            <a:pPr marL="0" indent="0" algn="l" rtl="0">
              <a:buNone/>
            </a:pPr>
            <a:endParaRPr lang="en-US" dirty="0"/>
          </a:p>
        </p:txBody>
      </p:sp>
    </p:spTree>
    <p:extLst>
      <p:ext uri="{BB962C8B-B14F-4D97-AF65-F5344CB8AC3E}">
        <p14:creationId xmlns:p14="http://schemas.microsoft.com/office/powerpoint/2010/main" val="175146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3B32-E997-42B3-A6E5-AD01E6AFCC2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03BC18D-C3D7-4E7D-A264-B0E82169A3C5}"/>
              </a:ext>
            </a:extLst>
          </p:cNvPr>
          <p:cNvPicPr>
            <a:picLocks noGrp="1" noChangeAspect="1"/>
          </p:cNvPicPr>
          <p:nvPr>
            <p:ph idx="1"/>
          </p:nvPr>
        </p:nvPicPr>
        <p:blipFill>
          <a:blip r:embed="rId2"/>
          <a:stretch>
            <a:fillRect/>
          </a:stretch>
        </p:blipFill>
        <p:spPr>
          <a:xfrm>
            <a:off x="0" y="116632"/>
            <a:ext cx="8964487" cy="6741368"/>
          </a:xfrm>
          <a:prstGeom prst="rect">
            <a:avLst/>
          </a:prstGeom>
        </p:spPr>
      </p:pic>
    </p:spTree>
    <p:extLst>
      <p:ext uri="{BB962C8B-B14F-4D97-AF65-F5344CB8AC3E}">
        <p14:creationId xmlns:p14="http://schemas.microsoft.com/office/powerpoint/2010/main" val="299206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C388-582B-464D-822E-E46CCD2F9CD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D64D946-EF8D-4352-8DF2-51E3D08F6C23}"/>
              </a:ext>
            </a:extLst>
          </p:cNvPr>
          <p:cNvPicPr>
            <a:picLocks noGrp="1" noChangeAspect="1"/>
          </p:cNvPicPr>
          <p:nvPr>
            <p:ph idx="1"/>
          </p:nvPr>
        </p:nvPicPr>
        <p:blipFill>
          <a:blip r:embed="rId2"/>
          <a:stretch>
            <a:fillRect/>
          </a:stretch>
        </p:blipFill>
        <p:spPr>
          <a:xfrm>
            <a:off x="35496" y="44624"/>
            <a:ext cx="9108504" cy="6696743"/>
          </a:xfrm>
          <a:prstGeom prst="rect">
            <a:avLst/>
          </a:prstGeom>
        </p:spPr>
      </p:pic>
    </p:spTree>
    <p:extLst>
      <p:ext uri="{BB962C8B-B14F-4D97-AF65-F5344CB8AC3E}">
        <p14:creationId xmlns:p14="http://schemas.microsoft.com/office/powerpoint/2010/main" val="38328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3062-504C-4CAB-9A7D-CB72BAAF539A}"/>
              </a:ext>
            </a:extLst>
          </p:cNvPr>
          <p:cNvSpPr>
            <a:spLocks noGrp="1"/>
          </p:cNvSpPr>
          <p:nvPr>
            <p:ph type="title"/>
          </p:nvPr>
        </p:nvSpPr>
        <p:spPr/>
        <p:txBody>
          <a:bodyPr>
            <a:normAutofit fontScale="90000"/>
          </a:bodyPr>
          <a:lstStyle/>
          <a:p>
            <a:r>
              <a:rPr lang="en-US" b="1" cap="none" dirty="0"/>
              <a:t>Treatment of chronic heart failure </a:t>
            </a:r>
            <a:br>
              <a:rPr lang="en-US" cap="none" dirty="0"/>
            </a:br>
            <a:endParaRPr lang="en-US" cap="none" dirty="0"/>
          </a:p>
        </p:txBody>
      </p:sp>
      <p:sp>
        <p:nvSpPr>
          <p:cNvPr id="3" name="Content Placeholder 2">
            <a:extLst>
              <a:ext uri="{FF2B5EF4-FFF2-40B4-BE49-F238E27FC236}">
                <a16:creationId xmlns:a16="http://schemas.microsoft.com/office/drawing/2014/main" id="{7F270FEC-8C67-4D2A-95F1-49D10532FA7A}"/>
              </a:ext>
            </a:extLst>
          </p:cNvPr>
          <p:cNvSpPr>
            <a:spLocks noGrp="1"/>
          </p:cNvSpPr>
          <p:nvPr>
            <p:ph idx="1"/>
          </p:nvPr>
        </p:nvSpPr>
        <p:spPr>
          <a:xfrm>
            <a:off x="467544" y="1988840"/>
            <a:ext cx="8219256" cy="4464496"/>
          </a:xfrm>
        </p:spPr>
        <p:txBody>
          <a:bodyPr>
            <a:noAutofit/>
          </a:bodyPr>
          <a:lstStyle/>
          <a:p>
            <a:pPr algn="just" rtl="0"/>
            <a:r>
              <a:rPr lang="en-US" sz="2800" b="1" dirty="0"/>
              <a:t>Desired Therapeutic Outcomes </a:t>
            </a:r>
            <a:endParaRPr lang="en-US" sz="2800" dirty="0"/>
          </a:p>
          <a:p>
            <a:pPr algn="just" rtl="0"/>
            <a:r>
              <a:rPr lang="en-US" sz="2800" dirty="0"/>
              <a:t>There is no cure for HF. The general therapeutic management goals for chronic HF include:</a:t>
            </a:r>
          </a:p>
          <a:p>
            <a:pPr algn="just" rtl="0"/>
            <a:r>
              <a:rPr lang="en-US" sz="2800" dirty="0"/>
              <a:t> preventing the onset of clinical symptoms or reducing symptoms</a:t>
            </a:r>
          </a:p>
          <a:p>
            <a:pPr algn="just" rtl="0"/>
            <a:r>
              <a:rPr lang="en-US" sz="2800" dirty="0"/>
              <a:t>preventing or reducing hospitalizations, slowing progression of the disease, improving quality of life, and prolonging survival. </a:t>
            </a:r>
          </a:p>
        </p:txBody>
      </p:sp>
    </p:spTree>
    <p:extLst>
      <p:ext uri="{BB962C8B-B14F-4D97-AF65-F5344CB8AC3E}">
        <p14:creationId xmlns:p14="http://schemas.microsoft.com/office/powerpoint/2010/main" val="339305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4CED-652D-4984-B466-C3F15E8BB8AB}"/>
              </a:ext>
            </a:extLst>
          </p:cNvPr>
          <p:cNvSpPr>
            <a:spLocks noGrp="1"/>
          </p:cNvSpPr>
          <p:nvPr>
            <p:ph type="title"/>
          </p:nvPr>
        </p:nvSpPr>
        <p:spPr/>
        <p:txBody>
          <a:bodyPr>
            <a:normAutofit/>
          </a:bodyPr>
          <a:lstStyle/>
          <a:p>
            <a:r>
              <a:rPr lang="en-US" b="1" cap="none" dirty="0"/>
              <a:t>Nonpharmacologic interventions </a:t>
            </a:r>
            <a:br>
              <a:rPr lang="en-US" cap="none" dirty="0"/>
            </a:br>
            <a:endParaRPr lang="en-US" cap="none" dirty="0"/>
          </a:p>
        </p:txBody>
      </p:sp>
      <p:sp>
        <p:nvSpPr>
          <p:cNvPr id="3" name="Content Placeholder 2">
            <a:extLst>
              <a:ext uri="{FF2B5EF4-FFF2-40B4-BE49-F238E27FC236}">
                <a16:creationId xmlns:a16="http://schemas.microsoft.com/office/drawing/2014/main" id="{1C257158-E0F4-40BC-B40C-AB8DA2BA81DF}"/>
              </a:ext>
            </a:extLst>
          </p:cNvPr>
          <p:cNvSpPr>
            <a:spLocks noGrp="1"/>
          </p:cNvSpPr>
          <p:nvPr>
            <p:ph idx="1"/>
          </p:nvPr>
        </p:nvSpPr>
        <p:spPr/>
        <p:txBody>
          <a:bodyPr>
            <a:noAutofit/>
          </a:bodyPr>
          <a:lstStyle/>
          <a:p>
            <a:pPr algn="just" rtl="0"/>
            <a:r>
              <a:rPr lang="en-US" sz="2400" dirty="0"/>
              <a:t>Non pharmacologic treatment involves dietary modifications such as sodium and fluid restriction, risk factor reduction including smoking cessation, timely immunizations, and supervised regular physical activity. </a:t>
            </a:r>
          </a:p>
          <a:p>
            <a:pPr algn="just" rtl="0"/>
            <a:r>
              <a:rPr lang="en-US" sz="2400" dirty="0"/>
              <a:t>Patient education (monitoring symptoms, dietary and medication adherence, exercise and physical fitness)</a:t>
            </a:r>
          </a:p>
          <a:p>
            <a:pPr algn="just" rtl="0"/>
            <a:r>
              <a:rPr lang="en-US" sz="2400" dirty="0"/>
              <a:t>Home monitoring should include daily assessment of weight and exercise tolerance. </a:t>
            </a:r>
          </a:p>
          <a:p>
            <a:pPr algn="just" rtl="0"/>
            <a:endParaRPr lang="en-US" sz="2400" dirty="0"/>
          </a:p>
        </p:txBody>
      </p:sp>
    </p:spTree>
    <p:extLst>
      <p:ext uri="{BB962C8B-B14F-4D97-AF65-F5344CB8AC3E}">
        <p14:creationId xmlns:p14="http://schemas.microsoft.com/office/powerpoint/2010/main" val="43069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B5AA-DFE9-43C3-B816-211773BECBA4}"/>
              </a:ext>
            </a:extLst>
          </p:cNvPr>
          <p:cNvSpPr>
            <a:spLocks noGrp="1"/>
          </p:cNvSpPr>
          <p:nvPr>
            <p:ph type="title"/>
          </p:nvPr>
        </p:nvSpPr>
        <p:spPr/>
        <p:txBody>
          <a:bodyPr>
            <a:normAutofit/>
          </a:bodyPr>
          <a:lstStyle/>
          <a:p>
            <a:r>
              <a:rPr lang="en-US" b="1" cap="none" dirty="0"/>
              <a:t>Pharmacologic treatment </a:t>
            </a:r>
            <a:br>
              <a:rPr lang="en-US" cap="none" dirty="0"/>
            </a:br>
            <a:endParaRPr lang="en-US" cap="none" dirty="0"/>
          </a:p>
        </p:txBody>
      </p:sp>
      <p:sp>
        <p:nvSpPr>
          <p:cNvPr id="3" name="Content Placeholder 2">
            <a:extLst>
              <a:ext uri="{FF2B5EF4-FFF2-40B4-BE49-F238E27FC236}">
                <a16:creationId xmlns:a16="http://schemas.microsoft.com/office/drawing/2014/main" id="{4DE3C0D5-B1C7-4650-B0BB-12D8BE8AE0AF}"/>
              </a:ext>
            </a:extLst>
          </p:cNvPr>
          <p:cNvSpPr>
            <a:spLocks noGrp="1"/>
          </p:cNvSpPr>
          <p:nvPr>
            <p:ph idx="1"/>
          </p:nvPr>
        </p:nvSpPr>
        <p:spPr/>
        <p:txBody>
          <a:bodyPr>
            <a:noAutofit/>
          </a:bodyPr>
          <a:lstStyle/>
          <a:p>
            <a:pPr algn="just" rtl="0"/>
            <a:r>
              <a:rPr lang="en-US" sz="2800" b="1" i="1" dirty="0"/>
              <a:t>Diuretics </a:t>
            </a:r>
            <a:endParaRPr lang="en-US" sz="2800" dirty="0"/>
          </a:p>
          <a:p>
            <a:pPr algn="just" rtl="0"/>
            <a:r>
              <a:rPr lang="en-US" sz="2800" dirty="0"/>
              <a:t>Diuretics are used for relief of acute symptoms of congestion and maintenance of euvolemia. In more milder HF, diuretics may be used on an as-needed basis. However, once the development of edema is persistent, regularly scheduled doses will be required. </a:t>
            </a:r>
          </a:p>
        </p:txBody>
      </p:sp>
    </p:spTree>
    <p:extLst>
      <p:ext uri="{BB962C8B-B14F-4D97-AF65-F5344CB8AC3E}">
        <p14:creationId xmlns:p14="http://schemas.microsoft.com/office/powerpoint/2010/main" val="167741599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1531</TotalTime>
  <Words>2544</Words>
  <Application>Microsoft Office PowerPoint</Application>
  <PresentationFormat>On-screen Show (4:3)</PresentationFormat>
  <Paragraphs>124</Paragraphs>
  <Slides>38</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Gill Sans MT</vt:lpstr>
      <vt:lpstr>Gallery</vt:lpstr>
      <vt:lpstr>Chronic heart failure</vt:lpstr>
      <vt:lpstr>Quick revision</vt:lpstr>
      <vt:lpstr>PowerPoint Presentation</vt:lpstr>
      <vt:lpstr>NYHA functional classification of chronic heart failure</vt:lpstr>
      <vt:lpstr>PowerPoint Presentation</vt:lpstr>
      <vt:lpstr>PowerPoint Presentation</vt:lpstr>
      <vt:lpstr>Treatment of chronic heart failure  </vt:lpstr>
      <vt:lpstr>Nonpharmacologic interventions  </vt:lpstr>
      <vt:lpstr>Pharmacologic treatment  </vt:lpstr>
      <vt:lpstr>Therapeutic options  </vt:lpstr>
      <vt:lpstr>Home monitoring  </vt:lpstr>
      <vt:lpstr>Diuretic resistance  </vt:lpstr>
      <vt:lpstr>Diuretics side effects  </vt:lpstr>
      <vt:lpstr>Neurohormonal blocking agents  </vt:lpstr>
      <vt:lpstr>Role of ACEI in MI  </vt:lpstr>
      <vt:lpstr>Contraindications of ACEI </vt:lpstr>
      <vt:lpstr>Use of ACEI in renal impairment  </vt:lpstr>
      <vt:lpstr>Side effects: (hypotension, cough)  </vt:lpstr>
      <vt:lpstr>Hydralazine and isosorbide dinitrate  </vt:lpstr>
      <vt:lpstr>Β-adrenergic antagonists  </vt:lpstr>
      <vt:lpstr>Introduction of beta blockers  </vt:lpstr>
      <vt:lpstr>Side effects of BB  </vt:lpstr>
      <vt:lpstr>Selection of B blockers  </vt:lpstr>
      <vt:lpstr>PowerPoint Presentation</vt:lpstr>
      <vt:lpstr>Calcium channel blockers</vt:lpstr>
      <vt:lpstr>Aldosterone antagonists  </vt:lpstr>
      <vt:lpstr>PowerPoint Presentation</vt:lpstr>
      <vt:lpstr>Sacubitril(LCZ696) entresto</vt:lpstr>
      <vt:lpstr>angiotensin receptor neprilysin inhibitor mechanism</vt:lpstr>
      <vt:lpstr>Digoxin  </vt:lpstr>
      <vt:lpstr>Dosing of digoxin </vt:lpstr>
      <vt:lpstr>Antiplatelets and anticoagulation  </vt:lpstr>
      <vt:lpstr>Heart failure with preserved left ventricular ejection fraction  </vt:lpstr>
      <vt:lpstr>Outcome evaluation of chronic heart failure  </vt:lpstr>
      <vt:lpstr>PowerPoint Presentation</vt:lpstr>
      <vt:lpstr>Patient care and monitoring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heart failure</dc:title>
  <dc:creator>Light of seven</dc:creator>
  <cp:lastModifiedBy>Light of seven</cp:lastModifiedBy>
  <cp:revision>36</cp:revision>
  <dcterms:created xsi:type="dcterms:W3CDTF">2020-04-29T08:33:12Z</dcterms:created>
  <dcterms:modified xsi:type="dcterms:W3CDTF">2020-05-03T22:50:56Z</dcterms:modified>
</cp:coreProperties>
</file>