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53" r:id="rId3"/>
    <p:sldId id="309" r:id="rId4"/>
    <p:sldId id="354" r:id="rId5"/>
    <p:sldId id="312" r:id="rId6"/>
    <p:sldId id="313" r:id="rId7"/>
    <p:sldId id="314" r:id="rId8"/>
    <p:sldId id="315" r:id="rId9"/>
    <p:sldId id="355" r:id="rId10"/>
    <p:sldId id="356" r:id="rId11"/>
    <p:sldId id="317" r:id="rId12"/>
    <p:sldId id="318" r:id="rId13"/>
    <p:sldId id="364" r:id="rId14"/>
    <p:sldId id="357" r:id="rId15"/>
    <p:sldId id="366" r:id="rId16"/>
    <p:sldId id="319" r:id="rId17"/>
    <p:sldId id="320" r:id="rId18"/>
    <p:sldId id="358" r:id="rId19"/>
    <p:sldId id="321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65" r:id="rId28"/>
    <p:sldId id="330" r:id="rId29"/>
    <p:sldId id="331" r:id="rId30"/>
    <p:sldId id="332" r:id="rId31"/>
    <p:sldId id="333" r:id="rId32"/>
    <p:sldId id="359" r:id="rId33"/>
    <p:sldId id="334" r:id="rId34"/>
    <p:sldId id="335" r:id="rId35"/>
    <p:sldId id="337" r:id="rId36"/>
    <p:sldId id="338" r:id="rId37"/>
    <p:sldId id="341" r:id="rId38"/>
    <p:sldId id="363" r:id="rId39"/>
    <p:sldId id="360" r:id="rId40"/>
    <p:sldId id="342" r:id="rId41"/>
    <p:sldId id="344" r:id="rId42"/>
    <p:sldId id="346" r:id="rId43"/>
    <p:sldId id="362" r:id="rId44"/>
    <p:sldId id="348" r:id="rId45"/>
    <p:sldId id="349" r:id="rId46"/>
    <p:sldId id="361" r:id="rId47"/>
    <p:sldId id="350" r:id="rId48"/>
    <p:sldId id="367" r:id="rId49"/>
    <p:sldId id="351" r:id="rId50"/>
    <p:sldId id="352" r:id="rId51"/>
    <p:sldId id="256" r:id="rId52"/>
    <p:sldId id="257" r:id="rId53"/>
    <p:sldId id="258" r:id="rId54"/>
    <p:sldId id="259" r:id="rId55"/>
    <p:sldId id="302" r:id="rId56"/>
    <p:sldId id="260" r:id="rId57"/>
    <p:sldId id="261" r:id="rId58"/>
    <p:sldId id="263" r:id="rId59"/>
    <p:sldId id="264" r:id="rId60"/>
    <p:sldId id="266" r:id="rId61"/>
    <p:sldId id="271" r:id="rId62"/>
    <p:sldId id="265" r:id="rId63"/>
    <p:sldId id="267" r:id="rId64"/>
    <p:sldId id="268" r:id="rId65"/>
    <p:sldId id="269" r:id="rId66"/>
    <p:sldId id="270" r:id="rId67"/>
    <p:sldId id="272" r:id="rId68"/>
    <p:sldId id="273" r:id="rId69"/>
    <p:sldId id="274" r:id="rId70"/>
    <p:sldId id="275" r:id="rId71"/>
    <p:sldId id="276" r:id="rId72"/>
    <p:sldId id="277" r:id="rId73"/>
    <p:sldId id="278" r:id="rId74"/>
    <p:sldId id="279" r:id="rId75"/>
    <p:sldId id="280" r:id="rId76"/>
    <p:sldId id="281" r:id="rId77"/>
    <p:sldId id="303" r:id="rId78"/>
    <p:sldId id="304" r:id="rId79"/>
    <p:sldId id="305" r:id="rId80"/>
    <p:sldId id="368" r:id="rId81"/>
    <p:sldId id="284" r:id="rId82"/>
    <p:sldId id="283" r:id="rId83"/>
    <p:sldId id="285" r:id="rId84"/>
    <p:sldId id="290" r:id="rId85"/>
    <p:sldId id="286" r:id="rId86"/>
    <p:sldId id="291" r:id="rId87"/>
    <p:sldId id="292" r:id="rId88"/>
    <p:sldId id="294" r:id="rId89"/>
    <p:sldId id="299" r:id="rId90"/>
    <p:sldId id="301" r:id="rId91"/>
    <p:sldId id="307" r:id="rId9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2583-BC11-4E29-9900-7B67BF390F63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EC7B-F881-4DDD-927D-9A7BF6109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5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2583-BC11-4E29-9900-7B67BF390F63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EC7B-F881-4DDD-927D-9A7BF6109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4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2583-BC11-4E29-9900-7B67BF390F63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EC7B-F881-4DDD-927D-9A7BF6109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7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2583-BC11-4E29-9900-7B67BF390F63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EC7B-F881-4DDD-927D-9A7BF6109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8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2583-BC11-4E29-9900-7B67BF390F63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EC7B-F881-4DDD-927D-9A7BF6109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5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2583-BC11-4E29-9900-7B67BF390F63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EC7B-F881-4DDD-927D-9A7BF6109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7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2583-BC11-4E29-9900-7B67BF390F63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EC7B-F881-4DDD-927D-9A7BF6109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8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2583-BC11-4E29-9900-7B67BF390F63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EC7B-F881-4DDD-927D-9A7BF6109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4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2583-BC11-4E29-9900-7B67BF390F63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EC7B-F881-4DDD-927D-9A7BF6109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8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2583-BC11-4E29-9900-7B67BF390F63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EC7B-F881-4DDD-927D-9A7BF6109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0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2583-BC11-4E29-9900-7B67BF390F63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EC7B-F881-4DDD-927D-9A7BF6109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9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32583-BC11-4E29-9900-7B67BF390F63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EC7B-F881-4DDD-927D-9A7BF6109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5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obar_pneumonia" TargetMode="External"/><Relationship Id="rId2" Type="http://schemas.openxmlformats.org/officeDocument/2006/relationships/hyperlink" Target="https://en.wikipedia.org/wiki/Bronchial_pneumoni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en.wikipedia.org/wiki/Usual_interstitial_pneumonia" TargetMode="External"/><Relationship Id="rId4" Type="http://schemas.openxmlformats.org/officeDocument/2006/relationships/hyperlink" Target="https://en.wikipedia.org/wiki/Lung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8166" y="330505"/>
            <a:ext cx="8067555" cy="2071171"/>
          </a:xfrm>
          <a:solidFill>
            <a:schemeClr val="bg2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dirty="0">
                <a:latin typeface="Bookman Old Style" panose="02050604050505020204" pitchFamily="18" charset="0"/>
              </a:rPr>
              <a:t>Respiratory infections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980" y="2563200"/>
            <a:ext cx="97536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927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latin typeface="Bookman Old Style" panose="02050604050505020204" pitchFamily="18" charset="0"/>
                <a:cs typeface="Andalus" panose="02020603050405020304" pitchFamily="18" charset="-78"/>
              </a:rPr>
              <a:t>Neuraminidase Inhibitors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501" y="1983035"/>
            <a:ext cx="10223654" cy="4193927"/>
          </a:xfrm>
        </p:spPr>
        <p:txBody>
          <a:bodyPr>
            <a:normAutofit/>
          </a:bodyPr>
          <a:lstStyle/>
          <a:p>
            <a:pPr algn="just"/>
            <a:r>
              <a:rPr lang="en-US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Neuraminidase </a:t>
            </a:r>
            <a:r>
              <a:rPr lang="en-US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inhibitors (NAIs) such as </a:t>
            </a:r>
            <a:r>
              <a:rPr lang="en-US" sz="48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zanamivir</a:t>
            </a:r>
            <a:r>
              <a:rPr lang="en-US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</a:t>
            </a:r>
            <a:r>
              <a:rPr lang="en-US" sz="4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oseltamivir</a:t>
            </a:r>
            <a:r>
              <a:rPr lang="en-US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endParaRPr lang="en-US" sz="48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just"/>
            <a:r>
              <a:rPr lang="en-US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Oseltamivir is the </a:t>
            </a:r>
            <a:r>
              <a:rPr lang="en-US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first-line </a:t>
            </a:r>
            <a:r>
              <a:rPr lang="en-US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agent, given orally.</a:t>
            </a:r>
            <a:endParaRPr lang="en-US" sz="48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just"/>
            <a:r>
              <a:rPr lang="en-US" sz="48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Zanamivir</a:t>
            </a:r>
            <a:r>
              <a:rPr lang="en-US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administered by </a:t>
            </a:r>
            <a:r>
              <a:rPr lang="en-US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dry powder </a:t>
            </a:r>
            <a:r>
              <a:rPr lang="en-US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inhalation, </a:t>
            </a:r>
            <a:r>
              <a:rPr lang="en-US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IV.</a:t>
            </a:r>
          </a:p>
          <a:p>
            <a:pPr marL="0" indent="0" algn="just">
              <a:buNone/>
            </a:pP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3456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2243"/>
            <a:ext cx="10515600" cy="1325563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2) Sore </a:t>
            </a:r>
            <a:r>
              <a:rPr lang="en-US" b="1" dirty="0">
                <a:latin typeface="Arial Rounded MT Bold" panose="020F0704030504030204" pitchFamily="34" charset="0"/>
                <a:cs typeface="Aharoni" panose="02010803020104030203" pitchFamily="2" charset="-79"/>
              </a:rPr>
              <a:t>throat (pharyngitis)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120"/>
            <a:ext cx="10515600" cy="4296579"/>
          </a:xfrm>
          <a:ln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Pharyngitis: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a common condition. In most cases, it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never comes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medical attention and is treated with simple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therapy directed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at symptom relief. Many cases are not due to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infection at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all but are caused by other factors, such as smoking.</a:t>
            </a:r>
            <a:endParaRPr lang="en-US" sz="4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lnSpc>
                <a:spcPct val="120000"/>
              </a:lnSpc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Most cases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are </a:t>
            </a:r>
            <a:r>
              <a:rPr lang="en-US" sz="4000" b="1" u="sng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viral</a:t>
            </a:r>
            <a:r>
              <a:rPr lang="en-US" sz="4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(Epstein–Barr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virus (EBV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), which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causes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glandular fever)</a:t>
            </a:r>
          </a:p>
          <a:p>
            <a:pPr>
              <a:lnSpc>
                <a:spcPct val="120000"/>
              </a:lnSpc>
            </a:pP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only common </a:t>
            </a:r>
            <a:r>
              <a:rPr lang="en-US" sz="4000" b="1" u="sng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bacterial</a:t>
            </a:r>
            <a:r>
              <a:rPr lang="en-US" sz="4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cause of sore throat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</a:t>
            </a:r>
            <a:r>
              <a:rPr lang="en-US" sz="4000" b="1" i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Streptococcus </a:t>
            </a:r>
            <a:r>
              <a:rPr lang="en-US" sz="4000" b="1" i="1" dirty="0" err="1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pyogenes</a:t>
            </a:r>
            <a:r>
              <a:rPr lang="en-US" sz="4000" b="1" i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b="1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</a:t>
            </a:r>
            <a:r>
              <a:rPr lang="el-GR" sz="4000" b="1" dirty="0">
                <a:cs typeface="Arabic Typesetting" panose="03020402040406030203" pitchFamily="66" charset="-78"/>
              </a:rPr>
              <a:t>β-</a:t>
            </a:r>
            <a:r>
              <a:rPr lang="en-US" sz="40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haemolytic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Streptococcus).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914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3285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 Rounded MT Bold" panose="020F0704030504030204" pitchFamily="34" charset="0"/>
                <a:cs typeface="Aharoni" panose="02010803020104030203" pitchFamily="2" charset="-79"/>
              </a:rPr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05727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u="sng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viral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fever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the usual symptoms of the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common cold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 more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severe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cases----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marked inflammation of the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pharynx with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whitish exudate on the tonsils, plus enlarged and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tender cervical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lymph nodes.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3600" b="1" u="sng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bacterial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 Scarlet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fever (a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toxin-mediated manifestation of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streptococcal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infection),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associated with a macular rash and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sometimes considerable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systemic illness.</a:t>
            </a:r>
          </a:p>
        </p:txBody>
      </p:sp>
    </p:spTree>
    <p:extLst>
      <p:ext uri="{BB962C8B-B14F-4D97-AF65-F5344CB8AC3E}">
        <p14:creationId xmlns:p14="http://schemas.microsoft.com/office/powerpoint/2010/main" val="126396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058"/>
          <a:stretch/>
        </p:blipFill>
        <p:spPr>
          <a:xfrm>
            <a:off x="2448440" y="-121185"/>
            <a:ext cx="6810375" cy="336014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5379" y="2968415"/>
            <a:ext cx="7736495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86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latin typeface="Arial Rounded MT Bold" panose="020F0704030504030204" pitchFamily="34" charset="0"/>
                <a:cs typeface="Aharoni" panose="02010803020104030203" pitchFamily="2" charset="-79"/>
              </a:rPr>
              <a:t>The </a:t>
            </a:r>
            <a:r>
              <a:rPr lang="en-US" b="1" dirty="0" err="1">
                <a:latin typeface="Arial Rounded MT Bold" panose="020F0704030504030204" pitchFamily="34" charset="0"/>
                <a:cs typeface="Aharoni" panose="02010803020104030203" pitchFamily="2" charset="-79"/>
              </a:rPr>
              <a:t>Centor</a:t>
            </a:r>
            <a:r>
              <a:rPr lang="en-US" b="1" dirty="0">
                <a:latin typeface="Arial Rounded MT Bold" panose="020F0704030504030204" pitchFamily="34" charset="0"/>
                <a:cs typeface="Aharoni" panose="02010803020104030203" pitchFamily="2" charset="-79"/>
              </a:rPr>
              <a:t> score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3373"/>
            <a:ext cx="10515600" cy="412782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clinical scoring system used to identify those at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higher risk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of bacterial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infection.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Each feature scores one point. </a:t>
            </a:r>
            <a:endParaRPr lang="en-US" sz="36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criteria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are the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presence of </a:t>
            </a:r>
            <a:r>
              <a:rPr lang="en-US" sz="36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tonsillar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exudate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history of fever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tender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anterior surgical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lymphadenopathy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or adenitis and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absence of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cough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Those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with a </a:t>
            </a:r>
            <a:r>
              <a:rPr lang="en-US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Centor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score of 3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or 4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have a 40–60% risk of group A streptococcal infection.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Those with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</a:t>
            </a:r>
            <a:r>
              <a:rPr lang="en-US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Centor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score of zero or one are unlikely to have group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streptococcal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infection</a:t>
            </a:r>
          </a:p>
        </p:txBody>
      </p:sp>
    </p:spTree>
    <p:extLst>
      <p:ext uri="{BB962C8B-B14F-4D97-AF65-F5344CB8AC3E}">
        <p14:creationId xmlns:p14="http://schemas.microsoft.com/office/powerpoint/2010/main" val="3225042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0" y="2310606"/>
            <a:ext cx="48768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41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3285"/>
          </a:xfrm>
        </p:spPr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3215" y="2176040"/>
            <a:ext cx="9850056" cy="4092557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Throat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Swab for microbiological culture</a:t>
            </a:r>
            <a:endParaRPr lang="en-US" sz="4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lnSpc>
                <a:spcPct val="100000"/>
              </a:lnSpc>
            </a:pP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Distinguish the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streptococcal sore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throat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from viral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infections.</a:t>
            </a:r>
          </a:p>
          <a:p>
            <a:pPr>
              <a:lnSpc>
                <a:spcPct val="100000"/>
              </a:lnSpc>
            </a:pP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test directed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towards detecting β-</a:t>
            </a:r>
            <a:r>
              <a:rPr lang="en-US" sz="4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haemolytic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streptococci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Serological test </a:t>
            </a:r>
          </a:p>
          <a:p>
            <a:pPr>
              <a:lnSpc>
                <a:spcPct val="100000"/>
              </a:lnSpc>
            </a:pP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Detect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group A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streptococcal antigens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 Rounded MT Bold" panose="020F0704030504030204" pitchFamily="34" charset="0"/>
                <a:cs typeface="Aharoni" panose="02010803020104030203" pitchFamily="2" charset="-79"/>
              </a:rPr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val="40336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0213"/>
            <a:ext cx="10515600" cy="389675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Most people will recover from sore throat after 7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days.</a:t>
            </a:r>
            <a:endParaRPr lang="en-US" sz="3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Analgesics as </a:t>
            </a:r>
            <a:r>
              <a:rPr lang="en-US" sz="36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paracetamol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and ibuprofen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reducing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pain and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fever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Most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patients should not be prescribed an antibiotic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11731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 Rounded MT Bold" panose="020F0704030504030204" pitchFamily="34" charset="0"/>
                <a:cs typeface="Aharoni" panose="02010803020104030203" pitchFamily="2" charset="-79"/>
              </a:rPr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203282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latin typeface="Arial Rounded MT Bold" panose="020F0704030504030204" pitchFamily="34" charset="0"/>
                <a:cs typeface="Aharoni" panose="02010803020104030203" pitchFamily="2" charset="-79"/>
              </a:rPr>
              <a:t>When to prescribe 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2912"/>
            <a:ext cx="10515600" cy="435133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Patients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with a </a:t>
            </a:r>
            <a:r>
              <a:rPr lang="en-US" sz="40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Centor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score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of 3 or 4 are considered for an immediate or delayed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antibiotic prescription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  <a:endParaRPr lang="en-US" sz="40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just"/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People who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are at increased risk of complications and those with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Valvular heart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disease should be given an antibiotic. </a:t>
            </a:r>
            <a:endParaRPr lang="en-US" sz="40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just"/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Those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who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are at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risk of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immunosuppression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en-US" sz="40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just"/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Those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with previous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rheumatic fever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those at risk of severe disease.</a:t>
            </a:r>
          </a:p>
        </p:txBody>
      </p:sp>
    </p:spTree>
    <p:extLst>
      <p:ext uri="{BB962C8B-B14F-4D97-AF65-F5344CB8AC3E}">
        <p14:creationId xmlns:p14="http://schemas.microsoft.com/office/powerpoint/2010/main" val="595439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839" y="409194"/>
            <a:ext cx="9694844" cy="120903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latin typeface="Bookman Old Style" panose="02050604050505020204" pitchFamily="18" charset="0"/>
                <a:cs typeface="Andalus" panose="02020603050405020304" pitchFamily="18" charset="-78"/>
              </a:rPr>
              <a:t>Streptococcal Sore Throat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839" y="1956122"/>
            <a:ext cx="9694844" cy="3827734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Penicillins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such as penicillin V are recommended as f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irst-line treatment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group A streptococcal pharyngitis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5 days.</a:t>
            </a:r>
          </a:p>
          <a:p>
            <a:endParaRPr lang="en-US" sz="24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Erythromycin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or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clarithromycin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is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recommended for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patients with penicillin allergy.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4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Respiratory tract infections</a:t>
            </a:r>
          </a:p>
        </p:txBody>
      </p:sp>
      <p:cxnSp>
        <p:nvCxnSpPr>
          <p:cNvPr id="6" name="Elbow Connector 5"/>
          <p:cNvCxnSpPr/>
          <p:nvPr/>
        </p:nvCxnSpPr>
        <p:spPr>
          <a:xfrm rot="16200000" flipH="1">
            <a:off x="6845175" y="2074871"/>
            <a:ext cx="2374537" cy="1606169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5400000">
            <a:off x="2480431" y="2129728"/>
            <a:ext cx="2374536" cy="1496457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414352" y="4164374"/>
            <a:ext cx="2981211" cy="2291509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Self-limiting Viral infection</a:t>
            </a:r>
            <a:endParaRPr lang="en-US" sz="40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112704" y="4164376"/>
            <a:ext cx="2996587" cy="2291508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Serious Bacterial infections</a:t>
            </a:r>
            <a:endParaRPr lang="en-US" sz="40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2497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latin typeface="Bookman Old Style" panose="02050604050505020204" pitchFamily="18" charset="0"/>
                <a:cs typeface="Aharoni" panose="02010803020104030203" pitchFamily="2" charset="-79"/>
              </a:rPr>
              <a:t>3) Acute </a:t>
            </a:r>
            <a:r>
              <a:rPr lang="en-US" b="1" dirty="0">
                <a:latin typeface="Bookman Old Style" panose="02050604050505020204" pitchFamily="18" charset="0"/>
                <a:cs typeface="Aharoni" panose="02010803020104030203" pitchFamily="2" charset="-79"/>
              </a:rPr>
              <a:t>epiglottitis</a:t>
            </a:r>
          </a:p>
        </p:txBody>
      </p:sp>
      <p:pic>
        <p:nvPicPr>
          <p:cNvPr id="1026" name="Picture 2" descr="Image result for Acute epiglottit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6723" y="2055919"/>
            <a:ext cx="3520807" cy="452431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2243206"/>
            <a:ext cx="6465983" cy="397031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i="0" u="none" strike="noStrike" baseline="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medical emergency</a:t>
            </a:r>
            <a:r>
              <a:rPr lang="en-US" sz="3600" b="1" i="0" u="none" strike="noStrike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of </a:t>
            </a:r>
            <a:r>
              <a:rPr lang="en-US" sz="3600" b="1" i="0" u="none" strike="noStrike" baseline="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rapidly progressive cellulitis of the epiglottis</a:t>
            </a:r>
            <a:r>
              <a:rPr lang="en-US" sz="3600" b="1" i="0" u="none" strike="noStrike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600" b="1" i="0" u="none" strike="noStrike" baseline="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adjacent structures.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i="0" u="none" strike="noStrike" baseline="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Local swelling has the potential</a:t>
            </a:r>
            <a:r>
              <a:rPr lang="en-US" sz="3600" b="1" i="0" u="none" strike="noStrike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600" b="1" i="0" u="none" strike="noStrike" baseline="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cause rapid-onset airway obstruction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en-US" sz="3600" b="1" i="0" u="none" strike="noStrike" baseline="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Common patient is a child between 2 and 4 years old.</a:t>
            </a:r>
          </a:p>
        </p:txBody>
      </p:sp>
    </p:spTree>
    <p:extLst>
      <p:ext uri="{BB962C8B-B14F-4D97-AF65-F5344CB8AC3E}">
        <p14:creationId xmlns:p14="http://schemas.microsoft.com/office/powerpoint/2010/main" val="414022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170"/>
            <a:ext cx="10515600" cy="6747830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1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rgbClr val="C00000"/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Causative</a:t>
            </a:r>
            <a:r>
              <a:rPr lang="en-US" b="1" u="sng" dirty="0" smtClean="0">
                <a:solidFill>
                  <a:srgbClr val="C00000"/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 organisms: </a:t>
            </a:r>
          </a:p>
          <a:p>
            <a:r>
              <a:rPr lang="en-US" sz="3600" i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Haemophilus</a:t>
            </a:r>
            <a:r>
              <a:rPr lang="en-US" sz="3600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600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influenzae</a:t>
            </a:r>
            <a:r>
              <a:rPr lang="en-US" sz="36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type b (</a:t>
            </a:r>
            <a:r>
              <a:rPr lang="en-US" sz="3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Hib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 mainly, </a:t>
            </a:r>
          </a:p>
          <a:p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Pneumococci, streptococci and staphylococci (less).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rgbClr val="C00000"/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Clinical feature: </a:t>
            </a:r>
          </a:p>
          <a:p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Fever </a:t>
            </a:r>
          </a:p>
          <a:p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Difficulty speaking and breathing.</a:t>
            </a:r>
          </a:p>
          <a:p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Drooling because of impaired swallowing.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rgbClr val="C00000"/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Diagnosis</a:t>
            </a:r>
            <a:r>
              <a:rPr lang="en-US" b="1" dirty="0">
                <a:solidFill>
                  <a:srgbClr val="C00000"/>
                </a:solidFill>
                <a:latin typeface="Baskerville Old Face" panose="02020602080505020303" pitchFamily="18" charset="0"/>
                <a:cs typeface="Aharoni" panose="02010803020104030203" pitchFamily="2" charset="-79"/>
              </a:rPr>
              <a:t>:</a:t>
            </a:r>
            <a:r>
              <a:rPr lang="en-US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By visualization of the epiglottis as ‘cherry-red’. </a:t>
            </a:r>
          </a:p>
          <a:p>
            <a:pPr>
              <a:lnSpc>
                <a:spcPct val="100000"/>
              </a:lnSpc>
            </a:pP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By Microbiological confirmation by culturing the epiglottis and the blood (but not until the airway is secure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).</a:t>
            </a:r>
            <a:endParaRPr lang="en-US" sz="3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422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latin typeface="Bookman Old Style" panose="02050604050505020204" pitchFamily="18" charset="0"/>
                <a:cs typeface="Aharoni" panose="02010803020104030203" pitchFamily="2" charset="-79"/>
              </a:rPr>
              <a:t>Treatment </a:t>
            </a:r>
            <a:endParaRPr lang="en-US" b="1" dirty="0">
              <a:latin typeface="Bookman Old Style" panose="02050604050505020204" pitchFamily="18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5239"/>
            <a:ext cx="10515600" cy="4061724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Treatment of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choice is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</a:t>
            </a:r>
            <a:r>
              <a:rPr lang="en-US" sz="36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cephalosporin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(second-generation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cefuroxime and third-generation </a:t>
            </a:r>
            <a:r>
              <a:rPr lang="en-US" sz="36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cefotaxime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or ceftriaxone)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High-dose </a:t>
            </a:r>
            <a:r>
              <a:rPr lang="en-US" sz="36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parenteral </a:t>
            </a:r>
            <a:r>
              <a:rPr lang="en-US" sz="36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amoxicillin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may be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substituted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(If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sensitive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organism is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recovered because amoxicillin resistance among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encapsulated </a:t>
            </a:r>
            <a:r>
              <a:rPr lang="en-US" sz="36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H. </a:t>
            </a:r>
            <a:r>
              <a:rPr lang="en-US" sz="3600" b="1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influenza)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98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Bookman Old Style" panose="02050604050505020204" pitchFamily="18" charset="0"/>
                <a:cs typeface="Aharoni" panose="02010803020104030203" pitchFamily="2" charset="-79"/>
              </a:rPr>
              <a:t>4)Otitis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434" y="2115239"/>
            <a:ext cx="10311788" cy="4061724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It is an inflammation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of the middle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ear,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common condition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seen most frequently in children under 3 years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of age.</a:t>
            </a:r>
          </a:p>
          <a:p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Caused by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influenza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virus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rhinoviruses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(mainly)</a:t>
            </a:r>
          </a:p>
          <a:p>
            <a:r>
              <a:rPr lang="en-US" sz="40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S. </a:t>
            </a:r>
            <a:r>
              <a:rPr lang="en-US" sz="4000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pneumoniae</a:t>
            </a:r>
            <a:r>
              <a:rPr lang="en-US" sz="40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</a:t>
            </a:r>
            <a:r>
              <a:rPr lang="en-US" sz="40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H. </a:t>
            </a:r>
            <a:r>
              <a:rPr lang="en-US" sz="4000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influenza (may be)</a:t>
            </a:r>
            <a:endParaRPr lang="en-US" sz="4000" i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4000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Moraxella </a:t>
            </a:r>
            <a:r>
              <a:rPr lang="en-US" sz="4000" i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catarrhalis</a:t>
            </a:r>
            <a:r>
              <a:rPr lang="en-US" sz="4000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</a:t>
            </a:r>
            <a:r>
              <a:rPr lang="en-US" sz="40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S. </a:t>
            </a:r>
            <a:r>
              <a:rPr lang="en-US" sz="4000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pyogenes</a:t>
            </a:r>
            <a:r>
              <a:rPr lang="en-US" sz="40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account for a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smaller proportion of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cases,</a:t>
            </a:r>
          </a:p>
        </p:txBody>
      </p:sp>
    </p:spTree>
    <p:extLst>
      <p:ext uri="{BB962C8B-B14F-4D97-AF65-F5344CB8AC3E}">
        <p14:creationId xmlns:p14="http://schemas.microsoft.com/office/powerpoint/2010/main" val="269088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otitis me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511" y="187435"/>
            <a:ext cx="8738886" cy="655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1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9584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Bookman Old Style" panose="02050604050505020204" pitchFamily="18" charset="0"/>
                <a:cs typeface="Aharoni" panose="02010803020104030203" pitchFamily="2" charset="-79"/>
              </a:rPr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Ear pain, which may be severe. 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If the drum perforates, the pain is relieved and a purulent discharge may follow. 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There may be a degree of hearing impairment plus non-specific symptoms such as fever or vomiting.</a:t>
            </a:r>
          </a:p>
          <a:p>
            <a:pPr>
              <a:lnSpc>
                <a:spcPct val="100000"/>
              </a:lnSpc>
            </a:pP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Complications include mastoiditis, meningitis and, particularly, </a:t>
            </a:r>
            <a:r>
              <a:rPr lang="en-US" sz="36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septicaemia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and disseminated infection.</a:t>
            </a:r>
          </a:p>
        </p:txBody>
      </p:sp>
    </p:spTree>
    <p:extLst>
      <p:ext uri="{BB962C8B-B14F-4D97-AF65-F5344CB8AC3E}">
        <p14:creationId xmlns:p14="http://schemas.microsoft.com/office/powerpoint/2010/main" val="214141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erforated eardru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9"/>
          <a:stretch/>
        </p:blipFill>
        <p:spPr bwMode="auto">
          <a:xfrm>
            <a:off x="1994104" y="-1"/>
            <a:ext cx="87356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0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44" y="1123720"/>
            <a:ext cx="12011795" cy="524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78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6700"/>
            <a:ext cx="10515600" cy="1154645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Bookman Old Style" panose="02050604050505020204" pitchFamily="18" charset="0"/>
                <a:cs typeface="Aharoni" panose="02010803020104030203" pitchFamily="2" charset="-79"/>
              </a:rPr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7783"/>
            <a:ext cx="10515599" cy="4629317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diagnosis of otitis media is essentially made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clinically and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laboratory investigations have little role to play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swab of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external auditory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canal---- if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drum is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perforated.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sz="3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this reason, a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causative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organism is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rarely isolated and treatment has to be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given empirically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05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923"/>
            <a:ext cx="10515600" cy="901814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Bookman Old Style" panose="02050604050505020204" pitchFamily="18" charset="0"/>
                <a:cs typeface="Aharoni" panose="02010803020104030203" pitchFamily="2" charset="-79"/>
              </a:rPr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6260"/>
            <a:ext cx="10515600" cy="5034709"/>
          </a:xfrm>
          <a:ln>
            <a:solidFill>
              <a:schemeClr val="bg1"/>
            </a:solidFill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4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Antibiotics</a:t>
            </a:r>
            <a:r>
              <a:rPr lang="en-US" sz="3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are </a:t>
            </a:r>
            <a:r>
              <a:rPr lang="en-US" sz="3400" b="1" dirty="0">
                <a:latin typeface="Andalus" panose="02020603050405020304" pitchFamily="18" charset="-78"/>
                <a:cs typeface="Andalus" panose="02020603050405020304" pitchFamily="18" charset="-78"/>
              </a:rPr>
              <a:t>currently only recommended for Otitis </a:t>
            </a:r>
            <a:r>
              <a:rPr lang="en-US" sz="3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Media in people</a:t>
            </a:r>
            <a:r>
              <a:rPr lang="en-US" sz="3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who </a:t>
            </a:r>
            <a:r>
              <a:rPr lang="en-US" sz="40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are systemically unwell, </a:t>
            </a:r>
            <a:endParaRPr lang="en-US" sz="4000" b="1" dirty="0" smtClean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lnSpc>
                <a:spcPct val="12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who </a:t>
            </a:r>
            <a:r>
              <a:rPr lang="en-US" sz="40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are at risk of </a:t>
            </a:r>
            <a:r>
              <a:rPr lang="en-US" sz="40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serious </a:t>
            </a:r>
            <a:r>
              <a:rPr lang="en-US" sz="40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complications,</a:t>
            </a:r>
            <a:endParaRPr lang="en-US" sz="4000" b="1" dirty="0" smtClean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lnSpc>
                <a:spcPct val="12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whose </a:t>
            </a:r>
            <a:r>
              <a:rPr lang="en-US" sz="40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symptoms have lasted more </a:t>
            </a:r>
            <a:r>
              <a:rPr lang="en-US" sz="40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than 4 </a:t>
            </a:r>
            <a:r>
              <a:rPr lang="en-US" sz="40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days and are not improving. </a:t>
            </a:r>
            <a:endParaRPr lang="en-US" sz="4000" b="1" dirty="0" smtClean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lnSpc>
                <a:spcPct val="12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children </a:t>
            </a:r>
            <a:r>
              <a:rPr lang="en-US" sz="40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under 2 with bilateral acute otitis media and for </a:t>
            </a:r>
            <a:r>
              <a:rPr lang="en-US" sz="40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children with </a:t>
            </a:r>
            <a:r>
              <a:rPr lang="en-US" sz="40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ear </a:t>
            </a:r>
            <a:r>
              <a:rPr lang="en-US" sz="40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discharge</a:t>
            </a:r>
            <a:r>
              <a:rPr lang="en-US" sz="40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4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If decide to start AB, we need to be 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effective against </a:t>
            </a:r>
            <a:r>
              <a:rPr lang="en-US" sz="3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3000" b="1" u="sng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three </a:t>
            </a:r>
            <a:r>
              <a:rPr lang="en-US" sz="3000" b="1" u="sng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main bacterial pathogens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: </a:t>
            </a:r>
            <a:endParaRPr lang="en-US" sz="3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0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S. </a:t>
            </a:r>
            <a:r>
              <a:rPr lang="en-US" sz="3000" b="1" i="1" dirty="0" err="1">
                <a:latin typeface="Andalus" panose="02020603050405020304" pitchFamily="18" charset="-78"/>
                <a:cs typeface="Andalus" panose="02020603050405020304" pitchFamily="18" charset="-78"/>
              </a:rPr>
              <a:t>pneumoniae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sz="30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H. </a:t>
            </a:r>
            <a:r>
              <a:rPr lang="en-US" sz="30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influenza </a:t>
            </a:r>
            <a:r>
              <a:rPr lang="en-US" sz="3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and </a:t>
            </a:r>
            <a:r>
              <a:rPr lang="en-US" sz="30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S. </a:t>
            </a:r>
            <a:r>
              <a:rPr lang="en-US" sz="3000" b="1" i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pyogenes</a:t>
            </a:r>
            <a:r>
              <a:rPr lang="en-US" sz="3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----- (</a:t>
            </a:r>
            <a:r>
              <a:rPr lang="en-US" sz="3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Amoxicillin or Ampicillin)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Erythromycin 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or </a:t>
            </a:r>
            <a:r>
              <a:rPr lang="en-US" sz="3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clarithromycin for </a:t>
            </a:r>
            <a:r>
              <a:rPr lang="en-US" sz="3000" b="1" dirty="0">
                <a:latin typeface="Andalus" panose="02020603050405020304" pitchFamily="18" charset="-78"/>
                <a:cs typeface="Andalus" panose="02020603050405020304" pitchFamily="18" charset="-78"/>
              </a:rPr>
              <a:t>patients with penicillin allergy</a:t>
            </a:r>
          </a:p>
        </p:txBody>
      </p:sp>
    </p:spTree>
    <p:extLst>
      <p:ext uri="{BB962C8B-B14F-4D97-AF65-F5344CB8AC3E}">
        <p14:creationId xmlns:p14="http://schemas.microsoft.com/office/powerpoint/2010/main" val="42291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625" y="584486"/>
            <a:ext cx="10515600" cy="2026512"/>
          </a:xfrm>
          <a:solidFill>
            <a:schemeClr val="bg2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Respiratory tract </a:t>
            </a:r>
            <a:r>
              <a:rPr lang="en-US" sz="6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infections</a:t>
            </a:r>
            <a:br>
              <a:rPr lang="en-US" sz="6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6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6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divided into:</a:t>
            </a:r>
          </a:p>
        </p:txBody>
      </p:sp>
      <p:sp>
        <p:nvSpPr>
          <p:cNvPr id="4" name="Oval 3"/>
          <p:cNvSpPr/>
          <p:nvPr/>
        </p:nvSpPr>
        <p:spPr>
          <a:xfrm>
            <a:off x="1244907" y="2952520"/>
            <a:ext cx="4033150" cy="352539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Upper respiratory tract infections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(</a:t>
            </a:r>
            <a:r>
              <a:rPr lang="en-US" sz="3600" dirty="0" smtClean="0">
                <a:solidFill>
                  <a:schemeClr val="tx1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URTIs)</a:t>
            </a:r>
          </a:p>
        </p:txBody>
      </p:sp>
      <p:sp>
        <p:nvSpPr>
          <p:cNvPr id="5" name="Oval 4"/>
          <p:cNvSpPr/>
          <p:nvPr/>
        </p:nvSpPr>
        <p:spPr>
          <a:xfrm>
            <a:off x="6520313" y="2952519"/>
            <a:ext cx="4032174" cy="352539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Lower respiratory tract infections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(LRTIs)</a:t>
            </a:r>
          </a:p>
        </p:txBody>
      </p:sp>
    </p:spTree>
    <p:extLst>
      <p:ext uri="{BB962C8B-B14F-4D97-AF65-F5344CB8AC3E}">
        <p14:creationId xmlns:p14="http://schemas.microsoft.com/office/powerpoint/2010/main" val="3252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2321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Bookman Old Style" panose="02050604050505020204" pitchFamily="18" charset="0"/>
                <a:cs typeface="Aharoni" panose="02010803020104030203" pitchFamily="2" charset="-79"/>
              </a:rPr>
              <a:t>5)Acute </a:t>
            </a:r>
            <a:r>
              <a:rPr lang="en-US" b="1" dirty="0">
                <a:latin typeface="Bookman Old Style" panose="02050604050505020204" pitchFamily="18" charset="0"/>
                <a:cs typeface="Aharoni" panose="02010803020104030203" pitchFamily="2" charset="-79"/>
              </a:rPr>
              <a:t>Sinusitis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759287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Normally, the 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paranasal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sinuses are sterile but they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can become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infected following damage to the mucous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membrane which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lines them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Usually occurs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following a viral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URTI but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sometimes associated with the presence of dental disease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Sinusitis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caused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by a </a:t>
            </a:r>
            <a:r>
              <a:rPr lang="en-US" sz="32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virus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in 98% of cases. </a:t>
            </a:r>
            <a:endParaRPr lang="en-US" sz="32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lnSpc>
                <a:spcPct val="100000"/>
              </a:lnSpc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Bacterial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acute sinusitis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usually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caused by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pneumoniae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and H. 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inluenzae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), </a:t>
            </a:r>
            <a:endParaRPr lang="en-US" sz="32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lnSpc>
                <a:spcPct val="100000"/>
              </a:lnSpc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Other organisms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such as Staphylococcus 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aureus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32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viridans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streptococci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anaerobes may be found.</a:t>
            </a:r>
          </a:p>
        </p:txBody>
      </p:sp>
    </p:spTree>
    <p:extLst>
      <p:ext uri="{BB962C8B-B14F-4D97-AF65-F5344CB8AC3E}">
        <p14:creationId xmlns:p14="http://schemas.microsoft.com/office/powerpoint/2010/main" val="39535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9101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Bookman Old Style" panose="02050604050505020204" pitchFamily="18" charset="0"/>
                <a:cs typeface="Aharoni" panose="02010803020104030203" pitchFamily="2" charset="-79"/>
              </a:rPr>
              <a:t>Clinical features &amp;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5180"/>
            <a:ext cx="10515600" cy="4844772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Facial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pain and tenderness,</a:t>
            </a:r>
          </a:p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Often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accompanied by headache and a purulent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nasal discharge.</a:t>
            </a:r>
          </a:p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Complications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include frontal bone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osteomyelitis, meningitis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brain abscess. </a:t>
            </a:r>
            <a:endParaRPr lang="en-US" sz="3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12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Diagnosis:</a:t>
            </a:r>
          </a:p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No specific test.</a:t>
            </a:r>
          </a:p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Therapeutic sinus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washouts may yield specimens for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microbiological culture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en-US" sz="3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3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564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37400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600" dirty="0">
                <a:latin typeface="Bookman Old Style" panose="02050604050505020204" pitchFamily="18" charset="0"/>
                <a:cs typeface="Aharoni" panose="02010803020104030203" pitchFamily="2" charset="-79"/>
              </a:rPr>
              <a:t>Bacterial infection should be suspected when three or </a:t>
            </a:r>
            <a:r>
              <a:rPr lang="en-US" sz="3600" dirty="0" smtClean="0">
                <a:latin typeface="Bookman Old Style" panose="02050604050505020204" pitchFamily="18" charset="0"/>
                <a:cs typeface="Aharoni" panose="02010803020104030203" pitchFamily="2" charset="-79"/>
              </a:rPr>
              <a:t>more of </a:t>
            </a:r>
            <a:r>
              <a:rPr lang="en-US" sz="3600" dirty="0">
                <a:latin typeface="Bookman Old Style" panose="02050604050505020204" pitchFamily="18" charset="0"/>
                <a:cs typeface="Aharoni" panose="02010803020104030203" pitchFamily="2" charset="-79"/>
              </a:rPr>
              <a:t>the following criteria are present: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53369"/>
            <a:ext cx="10515600" cy="3323594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Discoloured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or purulent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discharge greater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on one side, </a:t>
            </a:r>
            <a:endParaRPr lang="en-US" sz="3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Severe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local pain greater on one side, </a:t>
            </a:r>
            <a:endParaRPr lang="en-US" sz="3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fever above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38 °C, </a:t>
            </a:r>
            <a:endParaRPr lang="en-US" sz="3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Deterioration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after an initial milder illness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</a:t>
            </a:r>
          </a:p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raised erythrocyte sedimentation rate (ESR) or C-reactive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protein (CRP)</a:t>
            </a:r>
          </a:p>
        </p:txBody>
      </p:sp>
    </p:spTree>
    <p:extLst>
      <p:ext uri="{BB962C8B-B14F-4D97-AF65-F5344CB8AC3E}">
        <p14:creationId xmlns:p14="http://schemas.microsoft.com/office/powerpoint/2010/main" val="486099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Bookman Old Style" panose="02050604050505020204" pitchFamily="18" charset="0"/>
                <a:cs typeface="Aharoni" panose="02010803020104030203" pitchFamily="2" charset="-79"/>
              </a:rPr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4053"/>
            <a:ext cx="10515600" cy="4384713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Consider the symptomatic treatment of cold at the beginning.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If the patient is at high risk of complications or bacterial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infection is thought likely, then:</a:t>
            </a:r>
          </a:p>
          <a:p>
            <a:pPr>
              <a:lnSpc>
                <a:spcPct val="100000"/>
              </a:lnSpc>
            </a:pPr>
            <a:r>
              <a:rPr lang="en-US" sz="4000" b="1" u="sng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First-line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agents are Amoxicillin and Doxycycline</a:t>
            </a:r>
          </a:p>
          <a:p>
            <a:pPr>
              <a:lnSpc>
                <a:spcPct val="100000"/>
              </a:lnSpc>
            </a:pPr>
            <a:r>
              <a:rPr lang="en-US" sz="4000" b="1" u="sng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Second-line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options include co-</a:t>
            </a:r>
            <a:r>
              <a:rPr lang="en-US" sz="4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amoxiclav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azithromycin (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If there is no response after 48 hours or if the agent is poorly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tolerated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</a:p>
          <a:p>
            <a:pPr>
              <a:lnSpc>
                <a:spcPct val="100000"/>
              </a:lnSpc>
            </a:pPr>
            <a:endParaRPr lang="en-US" sz="3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52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671" y="2049137"/>
            <a:ext cx="10515600" cy="2302526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Lower</a:t>
            </a:r>
            <a:r>
              <a:rPr lang="en-US" sz="6600" b="1" dirty="0"/>
              <a:t> </a:t>
            </a:r>
            <a:r>
              <a:rPr lang="en-US" sz="66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respiratory tract infections</a:t>
            </a:r>
          </a:p>
        </p:txBody>
      </p:sp>
    </p:spTree>
    <p:extLst>
      <p:ext uri="{BB962C8B-B14F-4D97-AF65-F5344CB8AC3E}">
        <p14:creationId xmlns:p14="http://schemas.microsoft.com/office/powerpoint/2010/main" val="31820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906" y="1498294"/>
            <a:ext cx="11076972" cy="5089792"/>
          </a:xfrm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Acute bronchitis is acute inflammation of the bronchial tree leading to cough which lasts up to 3 weeks.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Causative organisms:</a:t>
            </a:r>
            <a:r>
              <a:rPr lang="en-US" b="1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Most cases are thought to be 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viral</a:t>
            </a:r>
          </a:p>
          <a:p>
            <a:pPr marL="0" indent="0">
              <a:buNone/>
            </a:pPr>
            <a:endParaRPr lang="en-US" sz="11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Clinical features:</a:t>
            </a:r>
          </a:p>
          <a:p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Cough 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(productive of purulent sputum), 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Phlegm (yellow or green), the color reflecting the presence of pus cells.</a:t>
            </a:r>
          </a:p>
          <a:p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Wheezing and 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breathlessness</a:t>
            </a:r>
          </a:p>
          <a:p>
            <a:endParaRPr lang="en-US" sz="1100" b="1" i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Diagnosis:</a:t>
            </a:r>
          </a:p>
          <a:p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sputum sample should be sent for bacteriology, 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perform antibiotic 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sensitivity </a:t>
            </a: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tests 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on potential pathogens.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88008"/>
            <a:ext cx="10515600" cy="967915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Bookman Old Style" panose="02050604050505020204" pitchFamily="18" charset="0"/>
                <a:cs typeface="Aharoni" panose="02010803020104030203" pitchFamily="2" charset="-79"/>
              </a:rPr>
              <a:t>Acute bronchitis</a:t>
            </a:r>
          </a:p>
        </p:txBody>
      </p:sp>
    </p:spTree>
    <p:extLst>
      <p:ext uri="{BB962C8B-B14F-4D97-AF65-F5344CB8AC3E}">
        <p14:creationId xmlns:p14="http://schemas.microsoft.com/office/powerpoint/2010/main" val="6934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880" y="2048719"/>
            <a:ext cx="8773611" cy="4128244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EMPIRIC ANTIBIOTIC TREATMENT:</a:t>
            </a:r>
          </a:p>
          <a:p>
            <a:r>
              <a:rPr lang="en-US" b="1" dirty="0" smtClean="0"/>
              <a:t>First-line agents</a:t>
            </a:r>
            <a:endParaRPr lang="en-US" dirty="0"/>
          </a:p>
          <a:p>
            <a:r>
              <a:rPr lang="en-US" dirty="0" smtClean="0"/>
              <a:t>Amoxicillin</a:t>
            </a:r>
          </a:p>
          <a:p>
            <a:r>
              <a:rPr lang="en-US" dirty="0" smtClean="0"/>
              <a:t>Doxycycline</a:t>
            </a:r>
          </a:p>
          <a:p>
            <a:r>
              <a:rPr lang="en-US" b="1" dirty="0" smtClean="0"/>
              <a:t>Second-line agents</a:t>
            </a:r>
          </a:p>
          <a:p>
            <a:r>
              <a:rPr lang="en-US" dirty="0" smtClean="0"/>
              <a:t>Co-</a:t>
            </a:r>
            <a:r>
              <a:rPr lang="en-US" dirty="0" err="1" smtClean="0"/>
              <a:t>amoxiclav</a:t>
            </a:r>
            <a:endParaRPr lang="en-US" dirty="0" smtClean="0"/>
          </a:p>
          <a:p>
            <a:r>
              <a:rPr lang="en-US" dirty="0" smtClean="0"/>
              <a:t>Clarithromycin</a:t>
            </a:r>
          </a:p>
          <a:p>
            <a:r>
              <a:rPr lang="en-US" dirty="0" err="1" smtClean="0"/>
              <a:t>Cefixime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Bookman Old Style" panose="02050604050505020204" pitchFamily="18" charset="0"/>
                <a:cs typeface="Aharoni" panose="02010803020104030203" pitchFamily="2" charset="-79"/>
              </a:rPr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189780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159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Bookman Old Style" panose="02050604050505020204" pitchFamily="18" charset="0"/>
                <a:cs typeface="Aharoni" panose="02010803020104030203" pitchFamily="2" charset="-79"/>
              </a:rPr>
              <a:t>Pneumonia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887159" cy="4351338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Pneumonia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defined as inflammation of the lung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parenchyma, that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is, of the alveoli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rather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than the bronchi or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bronchioles, of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infective origin and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characterized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by consolidation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pulmonary consolidation is a region of normally compressible lung tissue that has filled with </a:t>
            </a:r>
            <a:r>
              <a:rPr lang="en-US" sz="3600" b="1" u="sng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liquid instead of air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  <a:endParaRPr lang="en-US" sz="3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660" y="1715456"/>
            <a:ext cx="2857500" cy="47910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8251634" y="5585553"/>
            <a:ext cx="892366" cy="3855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0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56" y="0"/>
            <a:ext cx="5639719" cy="6510374"/>
          </a:xfrm>
        </p:spPr>
        <p:txBody>
          <a:bodyPr>
            <a:noAutofit/>
          </a:bodyPr>
          <a:lstStyle/>
          <a:p>
            <a:r>
              <a:rPr lang="en-US" sz="4000" b="1" u="sng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Clinical classification of </a:t>
            </a:r>
            <a:r>
              <a:rPr lang="en-US" sz="4000" b="1" u="sng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Pneumonia:</a:t>
            </a:r>
            <a:br>
              <a:rPr lang="en-US" sz="4000" b="1" u="sng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4000" b="1" u="sng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800" b="1" u="sng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n-US" sz="800" b="1" u="sng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3600" b="1" i="1" u="sng" dirty="0">
                <a:latin typeface="Arabic Typesetting" panose="03020402040406030203" pitchFamily="66" charset="-78"/>
                <a:cs typeface="Arabic Typesetting" panose="03020402040406030203" pitchFamily="66" charset="-78"/>
                <a:hlinkClick r:id="rId2" tooltip="Bronchial pneumonia"/>
              </a:rPr>
              <a:t>Bronchial pneumonia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 affects the lungs in patches around the tubes (bronchi or bronchioles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).</a:t>
            </a:r>
            <a:b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n-US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3200" b="1" i="1" u="sng" dirty="0" smtClean="0">
                <a:solidFill>
                  <a:schemeClr val="accent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</a:t>
            </a:r>
            <a:r>
              <a:rPr lang="en-US" sz="3200" b="1" i="1" u="sng" dirty="0" smtClean="0">
                <a:solidFill>
                  <a:schemeClr val="accent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hlinkClick r:id="rId3" tooltip="Lobar pneumonia"/>
              </a:rPr>
              <a:t>obar</a:t>
            </a:r>
            <a:r>
              <a:rPr lang="en-US" sz="3200" b="1" i="1" u="sng" dirty="0">
                <a:solidFill>
                  <a:schemeClr val="accent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hlinkClick r:id="rId3" tooltip="Lobar pneumonia"/>
              </a:rPr>
              <a:t> pneumonia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 is an infection that only involves a single lobe, or section, of a 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  <a:hlinkClick r:id="rId4" tooltip="Lung"/>
              </a:rPr>
              <a:t>lung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  <a:b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3200" b="1" i="1" dirty="0" smtClean="0">
                <a:latin typeface="Arabic Typesetting" panose="03020402040406030203" pitchFamily="66" charset="-78"/>
                <a:cs typeface="Arabic Typesetting" panose="03020402040406030203" pitchFamily="66" charset="-78"/>
                <a:hlinkClick r:id="rId5" tooltip="Usual interstitial pneumonia"/>
              </a:rPr>
              <a:t>Interstitial</a:t>
            </a:r>
            <a:r>
              <a:rPr lang="en-US" sz="3200" b="1" i="1" dirty="0">
                <a:latin typeface="Arabic Typesetting" panose="03020402040406030203" pitchFamily="66" charset="-78"/>
                <a:cs typeface="Arabic Typesetting" panose="03020402040406030203" pitchFamily="66" charset="-78"/>
                <a:hlinkClick r:id="rId5" tooltip="Usual interstitial pneumonia"/>
              </a:rPr>
              <a:t> pneumonia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 involves the areas in between the 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alveoli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468229" y="132797"/>
            <a:ext cx="5421410" cy="672520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373188" y="5849957"/>
            <a:ext cx="119248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73188" y="4019320"/>
            <a:ext cx="119248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73188" y="1771879"/>
            <a:ext cx="119248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0578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720" y="2181339"/>
            <a:ext cx="9915181" cy="39956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Clinical 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studies have defined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community-acquired pneumonia (CAP) 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differently, but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fever greater than 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(38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°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C),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pleural pain, </a:t>
            </a:r>
            <a:r>
              <a:rPr lang="en-US" sz="32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dyspnoea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tachypnea and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new signs on examination of the chest seem to be useful 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separating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CAP from bronchitis in the absence of a chest X-ray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algn="just"/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Typical (classic symptoms of pneumonia)</a:t>
            </a:r>
          </a:p>
          <a:p>
            <a:pPr algn="just"/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Atypical (extra-pulmonary symptoms)</a:t>
            </a:r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Community-acquired pneumonia (CAP)</a:t>
            </a:r>
          </a:p>
        </p:txBody>
      </p:sp>
    </p:spTree>
    <p:extLst>
      <p:ext uri="{BB962C8B-B14F-4D97-AF65-F5344CB8AC3E}">
        <p14:creationId xmlns:p14="http://schemas.microsoft.com/office/powerpoint/2010/main" val="404131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788" y="187287"/>
            <a:ext cx="4483865" cy="65219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(URTIs)</a:t>
            </a:r>
            <a:br>
              <a:rPr lang="en-US" sz="18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-Colds </a:t>
            </a:r>
            <a:r>
              <a:rPr lang="en-US" sz="2000" b="1" dirty="0">
                <a:latin typeface="Andalus" panose="02020603050405020304" pitchFamily="18" charset="-78"/>
                <a:cs typeface="Andalus" panose="02020603050405020304" pitchFamily="18" charset="-78"/>
              </a:rPr>
              <a:t>and flu</a:t>
            </a:r>
            <a:br>
              <a:rPr lang="en-US" sz="20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-Influenza</a:t>
            </a:r>
            <a:r>
              <a:rPr lang="en-US" sz="2000" b="1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20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-Sore </a:t>
            </a:r>
            <a:r>
              <a:rPr lang="en-US" sz="2000" b="1" dirty="0">
                <a:latin typeface="Andalus" panose="02020603050405020304" pitchFamily="18" charset="-78"/>
                <a:cs typeface="Andalus" panose="02020603050405020304" pitchFamily="18" charset="-78"/>
              </a:rPr>
              <a:t>throat (pharyngitis)</a:t>
            </a:r>
            <a:br>
              <a:rPr lang="en-US" sz="20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-Acute </a:t>
            </a:r>
            <a:r>
              <a:rPr lang="en-US" sz="2000" b="1" dirty="0">
                <a:latin typeface="Andalus" panose="02020603050405020304" pitchFamily="18" charset="-78"/>
                <a:cs typeface="Andalus" panose="02020603050405020304" pitchFamily="18" charset="-78"/>
              </a:rPr>
              <a:t>epiglottitis</a:t>
            </a:r>
            <a:br>
              <a:rPr lang="en-US" sz="20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-Otitis </a:t>
            </a:r>
            <a:r>
              <a:rPr lang="en-US" sz="2000" b="1" dirty="0">
                <a:latin typeface="Andalus" panose="02020603050405020304" pitchFamily="18" charset="-78"/>
                <a:cs typeface="Andalus" panose="02020603050405020304" pitchFamily="18" charset="-78"/>
              </a:rPr>
              <a:t>media</a:t>
            </a:r>
            <a:br>
              <a:rPr lang="en-US" sz="20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-Acute sinusitis</a:t>
            </a:r>
            <a:br>
              <a:rPr lang="en-US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105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  <a:r>
              <a:rPr lang="en-US" sz="1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1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18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(LRTIs)</a:t>
            </a:r>
            <a:r>
              <a:rPr lang="en-US" sz="18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1800" b="1" u="sng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-Acute </a:t>
            </a:r>
            <a:r>
              <a:rPr lang="en-US" sz="2000" b="1" dirty="0">
                <a:latin typeface="Andalus" panose="02020603050405020304" pitchFamily="18" charset="-78"/>
                <a:cs typeface="Andalus" panose="02020603050405020304" pitchFamily="18" charset="-78"/>
              </a:rPr>
              <a:t>bronchitis </a:t>
            </a:r>
            <a:r>
              <a:rPr lang="en-US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-Bronchiolitis</a:t>
            </a:r>
            <a:r>
              <a:rPr lang="en-US" sz="2000" b="1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20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-Pneumonia</a:t>
            </a:r>
            <a:r>
              <a:rPr lang="en-US" sz="2000" b="1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US" sz="20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-Severe </a:t>
            </a:r>
            <a:r>
              <a:rPr lang="en-US" sz="2000" b="1" dirty="0">
                <a:latin typeface="Andalus" panose="02020603050405020304" pitchFamily="18" charset="-78"/>
                <a:cs typeface="Andalus" panose="02020603050405020304" pitchFamily="18" charset="-78"/>
              </a:rPr>
              <a:t>acute respiratory syndrome</a:t>
            </a:r>
            <a:br>
              <a:rPr lang="en-US" sz="20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-Cystic fibrosis</a:t>
            </a:r>
            <a:endParaRPr lang="en-US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577"/>
          <a:stretch/>
        </p:blipFill>
        <p:spPr>
          <a:xfrm>
            <a:off x="5878417" y="77119"/>
            <a:ext cx="5475383" cy="6780882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4509590" y="731705"/>
            <a:ext cx="761375" cy="253387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5270965" y="3920169"/>
            <a:ext cx="761375" cy="253387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571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4016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Bookman Old Style" panose="02050604050505020204" pitchFamily="18" charset="0"/>
                <a:cs typeface="Aharoni" panose="02010803020104030203" pitchFamily="2" charset="-79"/>
              </a:rPr>
              <a:t>Causative </a:t>
            </a:r>
            <a:r>
              <a:rPr lang="en-US" sz="4000" b="1" dirty="0">
                <a:latin typeface="Bookman Old Style" panose="02050604050505020204" pitchFamily="18" charset="0"/>
                <a:cs typeface="Aharoni" panose="02010803020104030203" pitchFamily="2" charset="-79"/>
              </a:rPr>
              <a:t>organisms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0665"/>
            <a:ext cx="10515600" cy="4671152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u="sng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Bacterial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  <a:p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Typical</a:t>
            </a:r>
            <a:r>
              <a:rPr lang="en-US" sz="3200" b="1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pneumonia: </a:t>
            </a:r>
            <a:r>
              <a:rPr lang="en-US" sz="3200" b="1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</a:t>
            </a:r>
            <a:r>
              <a:rPr lang="en-US" sz="32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  <a:r>
              <a:rPr lang="en-US" sz="3200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pneumoniae</a:t>
            </a:r>
            <a:r>
              <a:rPr lang="en-US" sz="32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H. </a:t>
            </a:r>
            <a:r>
              <a:rPr lang="en-US" sz="3200" i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inluenzae</a:t>
            </a:r>
            <a:r>
              <a:rPr lang="en-US" sz="32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S</a:t>
            </a:r>
            <a:r>
              <a:rPr lang="en-US" sz="32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  <a:r>
              <a:rPr lang="en-US" sz="3200" i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aureus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</a:t>
            </a:r>
          </a:p>
          <a:p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Atypical pneumonia: </a:t>
            </a:r>
            <a:r>
              <a:rPr lang="en-US" sz="3200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Legionella </a:t>
            </a:r>
            <a:r>
              <a:rPr lang="en-US" sz="3200" i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pneumophila</a:t>
            </a:r>
            <a:r>
              <a:rPr lang="en-US" sz="3200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Mycoplasma </a:t>
            </a:r>
            <a:r>
              <a:rPr lang="en-US" sz="3200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pneumoniae</a:t>
            </a:r>
            <a:r>
              <a:rPr lang="en-US" sz="32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3200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Chlamydophila</a:t>
            </a:r>
            <a:r>
              <a:rPr lang="en-US" sz="32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i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pneumoniae</a:t>
            </a:r>
            <a:r>
              <a:rPr lang="en-US" sz="3200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3200" i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Chlamydophila</a:t>
            </a:r>
            <a:r>
              <a:rPr lang="en-US" sz="3200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psittaci</a:t>
            </a:r>
            <a:r>
              <a:rPr lang="en-US" sz="32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3200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Coxiella</a:t>
            </a:r>
            <a:r>
              <a:rPr lang="en-US" sz="32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i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burnetii</a:t>
            </a:r>
            <a:r>
              <a:rPr lang="en-US" sz="3200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u="sng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Viral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  <a:p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Influenza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can cause a primary viral pneumonia as well as 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 complicated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by secondary bacterial (particularly 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staphylococcal pneumonia), </a:t>
            </a:r>
            <a:endParaRPr lang="en-US" sz="32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Chickenpox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can be complicated by 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primary varicella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pneumonia particularly in adults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</a:p>
          <a:p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Cytomegalovirus is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capable of causing a variety of infections, 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including pneumonia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en-US" sz="32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260" y="2258458"/>
            <a:ext cx="9254169" cy="3918504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Cough, with purulent or blood-stained sputum.</a:t>
            </a:r>
          </a:p>
          <a:p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Dyspnea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pleuritic chest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pain.</a:t>
            </a:r>
          </a:p>
          <a:p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Fever. </a:t>
            </a:r>
          </a:p>
          <a:p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Fatigue</a:t>
            </a:r>
          </a:p>
          <a:p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Confusion or changes in mental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awareness (in elderly)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2181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Bookman Old Style" panose="02050604050505020204" pitchFamily="18" charset="0"/>
                <a:cs typeface="Andalus" panose="02020603050405020304" pitchFamily="18" charset="-78"/>
              </a:rPr>
              <a:t>Clinical features</a:t>
            </a:r>
          </a:p>
        </p:txBody>
      </p:sp>
    </p:spTree>
    <p:extLst>
      <p:ext uri="{BB962C8B-B14F-4D97-AF65-F5344CB8AC3E}">
        <p14:creationId xmlns:p14="http://schemas.microsoft.com/office/powerpoint/2010/main" val="3186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06767"/>
            <a:ext cx="10515600" cy="456098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Sputum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culture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dependent upon the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quality of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specimen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Blood cultures</a:t>
            </a:r>
            <a:endParaRPr lang="en-US" sz="40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lnSpc>
                <a:spcPct val="110000"/>
              </a:lnSpc>
            </a:pP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Plasma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urine testing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pneumococcal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antigen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Bronchoalveolar lavage </a:t>
            </a:r>
            <a:r>
              <a:rPr lang="en-US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may be required to tailor </a:t>
            </a:r>
            <a:r>
              <a:rPr lang="en-US" sz="4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treatment (for sever cases).</a:t>
            </a:r>
            <a:endParaRPr lang="en-US" sz="40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486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Bookman Old Style" panose="02050604050505020204" pitchFamily="18" charset="0"/>
                <a:cs typeface="Andalus" panose="02020603050405020304" pitchFamily="18" charset="-78"/>
              </a:rPr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val="421628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Bookman Old Style" panose="02050604050505020204" pitchFamily="18" charset="0"/>
                <a:cs typeface="Andalus" panose="02020603050405020304" pitchFamily="18" charset="-78"/>
              </a:rPr>
              <a:t>Empirical treatment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8795" y="1869003"/>
            <a:ext cx="7911980" cy="466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863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0803"/>
          <a:stretch/>
        </p:blipFill>
        <p:spPr>
          <a:xfrm>
            <a:off x="90192" y="1500352"/>
            <a:ext cx="11950347" cy="46568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2" y="528810"/>
            <a:ext cx="11950347" cy="97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417" y="1663547"/>
            <a:ext cx="10515600" cy="467115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Hospital-acquired pneumonia (HAP) is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defined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as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pneumonia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developing in a hospital at least 48–72 hours after being admitted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It </a:t>
            </a:r>
            <a:r>
              <a:rPr lang="en-US" sz="36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a major cause of morbidity </a:t>
            </a:r>
            <a:r>
              <a:rPr lang="en-US" sz="36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mortality </a:t>
            </a:r>
            <a:r>
              <a:rPr lang="en-US" sz="36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 hospital patients in the developed world</a:t>
            </a:r>
            <a:r>
              <a:rPr lang="en-US" sz="36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Up to 50% of cases are acquired on intensive care units. Predisposing features include stroke, mechanical ventilation, chronic lung disease, recent surgery and previous antibiotic exposure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en-US" sz="3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25417" y="265973"/>
            <a:ext cx="10515600" cy="1056051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Bookman Old Style" panose="02050604050505020204" pitchFamily="18" charset="0"/>
                <a:cs typeface="Andalus" panose="02020603050405020304" pitchFamily="18" charset="-78"/>
              </a:rPr>
              <a:t>Hospital-acquired pneumonia (HAP)</a:t>
            </a:r>
          </a:p>
        </p:txBody>
      </p:sp>
    </p:spTree>
    <p:extLst>
      <p:ext uri="{BB962C8B-B14F-4D97-AF65-F5344CB8AC3E}">
        <p14:creationId xmlns:p14="http://schemas.microsoft.com/office/powerpoint/2010/main" val="5434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4564"/>
            <a:ext cx="10515600" cy="4869455"/>
          </a:xfrm>
        </p:spPr>
        <p:txBody>
          <a:bodyPr>
            <a:normAutofit fontScale="92500" lnSpcReduction="20000"/>
          </a:bodyPr>
          <a:lstStyle/>
          <a:p>
            <a:r>
              <a:rPr lang="en-US" sz="4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present with sepsis and/or respiratory failure. </a:t>
            </a:r>
          </a:p>
          <a:p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lnSpc>
                <a:spcPct val="150000"/>
              </a:lnSpc>
            </a:pPr>
            <a:endParaRPr lang="en-US" sz="32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lnSpc>
                <a:spcPct val="150000"/>
              </a:lnSpc>
            </a:pPr>
            <a:r>
              <a:rPr lang="en-US" sz="33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It </a:t>
            </a:r>
            <a:r>
              <a:rPr lang="en-US" sz="33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usually caused by a bacterial infection, rather than a virus.</a:t>
            </a:r>
          </a:p>
          <a:p>
            <a:pPr>
              <a:lnSpc>
                <a:spcPct val="150000"/>
              </a:lnSpc>
            </a:pPr>
            <a:r>
              <a:rPr lang="en-US" sz="33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Gram-negative </a:t>
            </a:r>
            <a:r>
              <a:rPr lang="en-US" sz="33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organisms (</a:t>
            </a:r>
            <a:r>
              <a:rPr lang="en-US" sz="33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P. </a:t>
            </a:r>
            <a:r>
              <a:rPr lang="en-US" sz="3300" b="1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aeruginosa</a:t>
            </a:r>
            <a:r>
              <a:rPr lang="en-US" sz="33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33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E. coli, K. pneumonia</a:t>
            </a:r>
            <a:r>
              <a:rPr lang="en-US" sz="33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sz="33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Gram-positive organism (</a:t>
            </a:r>
            <a:r>
              <a:rPr lang="en-US" sz="33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S. </a:t>
            </a:r>
            <a:r>
              <a:rPr lang="en-US" sz="3300" b="1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aureus</a:t>
            </a:r>
            <a:r>
              <a:rPr lang="en-US" sz="33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including MRSA)</a:t>
            </a:r>
          </a:p>
          <a:p>
            <a:pPr>
              <a:lnSpc>
                <a:spcPct val="150000"/>
              </a:lnSpc>
            </a:pPr>
            <a:r>
              <a:rPr lang="en-US" sz="33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S. pneumonia </a:t>
            </a:r>
            <a:r>
              <a:rPr lang="en-US" sz="33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</a:t>
            </a:r>
            <a:r>
              <a:rPr lang="en-US" sz="3300" b="1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Haemophilus</a:t>
            </a:r>
            <a:r>
              <a:rPr lang="en-US" sz="33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300" b="1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inluenzae</a:t>
            </a:r>
            <a:r>
              <a:rPr lang="en-US" sz="33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endParaRPr lang="en-US" sz="33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4864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Bookman Old Style" panose="02050604050505020204" pitchFamily="18" charset="0"/>
                <a:cs typeface="Andalus" panose="02020603050405020304" pitchFamily="18" charset="-78"/>
              </a:rPr>
              <a:t>Clinical features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555646"/>
            <a:ext cx="10515600" cy="848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Bookman Old Style" panose="02050604050505020204" pitchFamily="18" charset="0"/>
                <a:cs typeface="Andalus" panose="02020603050405020304" pitchFamily="18" charset="-78"/>
              </a:rPr>
              <a:t>Causative organisms</a:t>
            </a:r>
          </a:p>
        </p:txBody>
      </p:sp>
    </p:spTree>
    <p:extLst>
      <p:ext uri="{BB962C8B-B14F-4D97-AF65-F5344CB8AC3E}">
        <p14:creationId xmlns:p14="http://schemas.microsoft.com/office/powerpoint/2010/main" val="13161988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1851"/>
            <a:ext cx="10515600" cy="423047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just"/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Sputum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commonly sent for culture 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(it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may be contaminated by mouth flora. 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If the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patient has received antibiotics, the normal mouth 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flora is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often replaced by resistant organisms such as 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staphylococci or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Gram-negative bacilli, making the interpretation of 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culture results difficult). </a:t>
            </a:r>
          </a:p>
          <a:p>
            <a:pPr algn="just"/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Bronchoalveolar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lavage </a:t>
            </a:r>
            <a:r>
              <a:rPr lang="en-US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often more helpful.</a:t>
            </a:r>
          </a:p>
          <a:p>
            <a:pPr algn="just"/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Blood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cultures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486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sz="4000" b="1" dirty="0">
                <a:latin typeface="Bookman Old Style" panose="02050604050505020204" pitchFamily="18" charset="0"/>
                <a:cs typeface="Andalus" panose="02020603050405020304" pitchFamily="18" charset="-78"/>
              </a:rPr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val="361397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Empiric therapy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101047"/>
            <a:ext cx="10515600" cy="202824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Broad </a:t>
            </a:r>
            <a:r>
              <a:rPr lang="en-US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spectrum </a:t>
            </a:r>
            <a:r>
              <a:rPr lang="en-US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AB</a:t>
            </a:r>
            <a:endParaRPr lang="en-US" sz="28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just"/>
            <a:r>
              <a:rPr lang="en-US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choice of </a:t>
            </a:r>
            <a:r>
              <a:rPr lang="en-US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antibiotics</a:t>
            </a:r>
            <a:r>
              <a:rPr lang="en-US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will be influenced by: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-preceding antibiotic therapy,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-the duration of hospital admission</a:t>
            </a:r>
            <a:endParaRPr lang="en-US" sz="2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88324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557" y="0"/>
            <a:ext cx="11692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2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69731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Bookman Old Style" panose="02050604050505020204" pitchFamily="18" charset="0"/>
                <a:cs typeface="Andalus" panose="02020603050405020304" pitchFamily="18" charset="-78"/>
              </a:rPr>
              <a:t>For each case you need to know the followings:</a:t>
            </a:r>
            <a:endParaRPr lang="en-US" sz="4800" b="1" dirty="0">
              <a:latin typeface="Bookman Old Style" panose="02050604050505020204" pitchFamily="18" charset="0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4384" y="2720051"/>
            <a:ext cx="6979535" cy="3773346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Definition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Causative </a:t>
            </a:r>
            <a:r>
              <a:rPr lang="en-US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organisms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Andalus" panose="02020603050405020304" pitchFamily="18" charset="-78"/>
                <a:cs typeface="Andalus" panose="02020603050405020304" pitchFamily="18" charset="-78"/>
              </a:rPr>
              <a:t>Clinical </a:t>
            </a:r>
            <a:r>
              <a:rPr lang="en-US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features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Diagnosis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Treatment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2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559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1982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Bookman Old Style" panose="02050604050505020204" pitchFamily="18" charset="0"/>
                <a:cs typeface="Andalus" panose="02020603050405020304" pitchFamily="18" charset="-78"/>
              </a:rPr>
              <a:t>Aspiration pneumonia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9480"/>
            <a:ext cx="10515600" cy="4758171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5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Initiated by inhalation of </a:t>
            </a:r>
            <a:r>
              <a:rPr lang="en-US" sz="3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stomach contents contaminated by bacteria from </a:t>
            </a:r>
            <a:r>
              <a:rPr lang="en-US" sz="35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mouth</a:t>
            </a:r>
            <a:r>
              <a:rPr lang="en-US" sz="3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  <a:endParaRPr lang="en-US" sz="35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5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Risk </a:t>
            </a:r>
            <a:r>
              <a:rPr lang="en-US" sz="3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factors include alcohol, hypnotic drugs and </a:t>
            </a:r>
            <a:r>
              <a:rPr lang="en-US" sz="35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general </a:t>
            </a:r>
            <a:r>
              <a:rPr lang="en-US" sz="35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anaesthesia</a:t>
            </a:r>
            <a:r>
              <a:rPr lang="en-US" sz="35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(Make a patient </a:t>
            </a:r>
            <a:r>
              <a:rPr lang="en-US" sz="3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vomit while </a:t>
            </a:r>
            <a:r>
              <a:rPr lang="en-US" sz="35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unconscious). </a:t>
            </a:r>
          </a:p>
          <a:p>
            <a:r>
              <a:rPr lang="en-US" sz="35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Gastric </a:t>
            </a:r>
            <a:r>
              <a:rPr lang="en-US" sz="3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acid is very </a:t>
            </a:r>
            <a:r>
              <a:rPr lang="en-US" sz="35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destructive to </a:t>
            </a:r>
            <a:r>
              <a:rPr lang="en-US" sz="3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lung tissue and leads to severe tissue necrosis. </a:t>
            </a:r>
            <a:endParaRPr lang="en-US" sz="35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5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Damaged tissue </a:t>
            </a:r>
            <a:r>
              <a:rPr lang="en-US" sz="3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then prone to secondary infection often with </a:t>
            </a:r>
            <a:r>
              <a:rPr lang="en-US" sz="35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abscess formation</a:t>
            </a:r>
            <a:r>
              <a:rPr lang="en-US" sz="3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  <a:endParaRPr lang="en-US" sz="35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5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Treatment </a:t>
            </a:r>
            <a:r>
              <a:rPr lang="en-US" sz="3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with metronidazole </a:t>
            </a:r>
            <a:r>
              <a:rPr lang="en-US" sz="35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plus amoxicillin </a:t>
            </a:r>
            <a:r>
              <a:rPr lang="en-US" sz="35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usually </a:t>
            </a:r>
            <a:r>
              <a:rPr lang="en-US" sz="35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adequate </a:t>
            </a:r>
            <a:endParaRPr lang="en-US" sz="35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037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urinary tr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329" y="0"/>
            <a:ext cx="92183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74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2412"/>
            <a:ext cx="10515600" cy="1325563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Bookman Old Style" panose="02050604050505020204" pitchFamily="18" charset="0"/>
                <a:ea typeface="+mj-ea"/>
                <a:cs typeface="Andalus" panose="02020603050405020304" pitchFamily="18" charset="-78"/>
              </a:rPr>
              <a:t>Definition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: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4227" y="2346594"/>
            <a:ext cx="9221117" cy="348133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latin typeface="Andalus" pitchFamily="18" charset="-78"/>
                <a:cs typeface="Andalus" pitchFamily="18" charset="-78"/>
              </a:rPr>
              <a:t>The term urinary tract infection (UTI) usually refers to 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the presence </a:t>
            </a:r>
            <a:r>
              <a:rPr lang="en-US" sz="3200" b="1" dirty="0">
                <a:latin typeface="Andalus" pitchFamily="18" charset="-78"/>
                <a:cs typeface="Andalus" pitchFamily="18" charset="-78"/>
              </a:rPr>
              <a:t>of organisms in the urinary tract together 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with symptoms</a:t>
            </a:r>
            <a:r>
              <a:rPr lang="en-US" sz="3200" b="1" dirty="0">
                <a:latin typeface="Andalus" pitchFamily="18" charset="-78"/>
                <a:cs typeface="Andalus" pitchFamily="18" charset="-78"/>
              </a:rPr>
              <a:t>, and sometimes signs, of inflammation.</a:t>
            </a:r>
          </a:p>
        </p:txBody>
      </p:sp>
    </p:spTree>
    <p:extLst>
      <p:ext uri="{BB962C8B-B14F-4D97-AF65-F5344CB8AC3E}">
        <p14:creationId xmlns:p14="http://schemas.microsoft.com/office/powerpoint/2010/main" val="308076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480" y="1620455"/>
            <a:ext cx="8923662" cy="3437681"/>
          </a:xfrm>
          <a:noFill/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Bookman Old Style" panose="02050604050505020204" pitchFamily="18" charset="0"/>
                <a:ea typeface="+mj-ea"/>
                <a:cs typeface="Andalus" panose="02020603050405020304" pitchFamily="18" charset="-78"/>
              </a:rPr>
              <a:t>It is more precise </a:t>
            </a:r>
            <a:br>
              <a:rPr lang="en-US" sz="4800" b="1" dirty="0">
                <a:solidFill>
                  <a:schemeClr val="tx1"/>
                </a:solidFill>
                <a:latin typeface="Bookman Old Style" panose="02050604050505020204" pitchFamily="18" charset="0"/>
                <a:ea typeface="+mj-ea"/>
                <a:cs typeface="Andalus" panose="02020603050405020304" pitchFamily="18" charset="-78"/>
              </a:rPr>
            </a:br>
            <a:r>
              <a:rPr lang="en-US" sz="4800" b="1" dirty="0">
                <a:solidFill>
                  <a:schemeClr val="tx1"/>
                </a:solidFill>
                <a:latin typeface="Bookman Old Style" panose="02050604050505020204" pitchFamily="18" charset="0"/>
                <a:ea typeface="+mj-ea"/>
                <a:cs typeface="Andalus" panose="02020603050405020304" pitchFamily="18" charset="-78"/>
              </a:rPr>
              <a:t>to use one </a:t>
            </a:r>
            <a:br>
              <a:rPr lang="en-US" sz="4800" b="1" dirty="0">
                <a:solidFill>
                  <a:schemeClr val="tx1"/>
                </a:solidFill>
                <a:latin typeface="Bookman Old Style" panose="02050604050505020204" pitchFamily="18" charset="0"/>
                <a:ea typeface="+mj-ea"/>
                <a:cs typeface="Andalus" panose="02020603050405020304" pitchFamily="18" charset="-78"/>
              </a:rPr>
            </a:br>
            <a:r>
              <a:rPr lang="en-US" sz="4800" b="1" dirty="0">
                <a:solidFill>
                  <a:schemeClr val="tx1"/>
                </a:solidFill>
                <a:latin typeface="Bookman Old Style" panose="02050604050505020204" pitchFamily="18" charset="0"/>
                <a:ea typeface="+mj-ea"/>
                <a:cs typeface="Andalus" panose="02020603050405020304" pitchFamily="18" charset="-78"/>
              </a:rPr>
              <a:t>of the following terms:</a:t>
            </a:r>
          </a:p>
        </p:txBody>
      </p:sp>
    </p:spTree>
    <p:extLst>
      <p:ext uri="{BB962C8B-B14F-4D97-AF65-F5344CB8AC3E}">
        <p14:creationId xmlns:p14="http://schemas.microsoft.com/office/powerpoint/2010/main" val="23853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53506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Normally: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949985"/>
            <a:ext cx="10515601" cy="4715219"/>
          </a:xfrm>
          <a:ln>
            <a:noFill/>
          </a:ln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Small 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numbers of 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bacteria are found 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in the anterior urethra and may 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be washed 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out into urine samples. </a:t>
            </a:r>
            <a:endParaRPr lang="en-US" sz="2400" b="1" dirty="0" smtClean="0">
              <a:latin typeface="Andalus" pitchFamily="18" charset="-78"/>
              <a:cs typeface="Andalus" pitchFamily="18" charset="-78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Urethral contaminants: </a:t>
            </a:r>
            <a:endParaRPr lang="en-US" sz="3500" b="1" i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Counts 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of fewer 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than </a:t>
            </a:r>
            <a:r>
              <a:rPr lang="en-US" sz="2400" b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1000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bacteria/mL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Significant Bacteriuria: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>
                <a:latin typeface="Andalus" pitchFamily="18" charset="-78"/>
                <a:cs typeface="Andalus" pitchFamily="18" charset="-78"/>
              </a:rPr>
              <a:t>Defined as the presence of at least </a:t>
            </a:r>
            <a:r>
              <a:rPr lang="en-US" sz="2400" b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100,000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bacteria/mL of 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urine along with symptoms. 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  <a:p>
            <a:pPr algn="just">
              <a:lnSpc>
                <a:spcPct val="150000"/>
              </a:lnSpc>
            </a:pPr>
            <a:endParaRPr lang="en-US" b="1" dirty="0" smtClean="0">
              <a:latin typeface="Andalus" pitchFamily="18" charset="-78"/>
              <a:cs typeface="Andalus" pitchFamily="18" charset="-78"/>
            </a:endParaRPr>
          </a:p>
          <a:p>
            <a:pPr algn="just">
              <a:lnSpc>
                <a:spcPct val="150000"/>
              </a:lnSpc>
            </a:pP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859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Bacteriur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49" y="418725"/>
            <a:ext cx="9465551" cy="581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78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57" y="418642"/>
            <a:ext cx="11545677" cy="6037242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3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Asymptomatic Bacteriuria:</a:t>
            </a:r>
            <a:endParaRPr lang="en-US" sz="4300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Significant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bacteriuria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in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the absence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of symptoms in the patient.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3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Cystitis</a:t>
            </a:r>
            <a:r>
              <a:rPr lang="en-US" sz="4300" i="1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Syndrome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of frequency, dysuria and urgency,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Usually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suggests infection restricted to the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lower urinary tract (the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bladder and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urethra).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3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Urethral syndrome: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ndalus" pitchFamily="18" charset="-78"/>
                <a:cs typeface="Andalus" pitchFamily="18" charset="-78"/>
              </a:rPr>
              <a:t>Syndrome of frequency and dysuria in the absence of significant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bacteriuria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with a conventional pathogen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725" y="872135"/>
            <a:ext cx="5714084" cy="5350698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Acute pyelonephritis: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An acute infection of one or both kidneys.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Usually, the lower urinary tract is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   also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involved.</a:t>
            </a:r>
          </a:p>
          <a:p>
            <a:endParaRPr lang="en-US" b="1" dirty="0" smtClean="0">
              <a:latin typeface="Andalus" pitchFamily="18" charset="-78"/>
              <a:cs typeface="Andalus" pitchFamily="18" charset="-78"/>
            </a:endParaRPr>
          </a:p>
          <a:p>
            <a:endParaRPr lang="en-US" dirty="0"/>
          </a:p>
        </p:txBody>
      </p:sp>
      <p:pic>
        <p:nvPicPr>
          <p:cNvPr id="5" name="Picture 4" descr="Image result for pyelonephr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809" y="429658"/>
            <a:ext cx="6004191" cy="579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71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7068"/>
          </a:xfrm>
          <a:noFill/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3600" b="1" i="1" dirty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>Chronic</a:t>
            </a:r>
            <a:r>
              <a:rPr lang="en-US" b="1" i="1" dirty="0" smtClean="0">
                <a:latin typeface="Bookman Old Style" panose="02050604050505020204" pitchFamily="18" charset="0"/>
              </a:rPr>
              <a:t> </a:t>
            </a:r>
            <a:r>
              <a:rPr lang="en-US" sz="3600" b="1" i="1" dirty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>pyelonephritis</a:t>
            </a:r>
            <a:r>
              <a:rPr lang="en-US" b="1" i="1" dirty="0" smtClean="0">
                <a:latin typeface="Bookman Old Style" panose="02050604050505020204" pitchFamily="18" charset="0"/>
              </a:rPr>
              <a:t>: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ln>
            <a:noFill/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It is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term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used in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different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ways: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Continuous </a:t>
            </a:r>
            <a:r>
              <a:rPr lang="en-US" sz="36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excretion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of bacteria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from the kidney, </a:t>
            </a:r>
            <a:endParaRPr lang="en-US" sz="3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6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Frequent </a:t>
            </a:r>
            <a:r>
              <a:rPr lang="en-US" sz="36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recurring </a:t>
            </a:r>
            <a:r>
              <a:rPr lang="en-US" sz="36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infection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of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renal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tissue,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Particular type </a:t>
            </a:r>
            <a:r>
              <a:rPr lang="en-US" sz="36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of </a:t>
            </a:r>
            <a:r>
              <a:rPr lang="en-US" sz="36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pathology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of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kidney seen microscopically or by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radiographic imaging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which may or may not be due to infection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endParaRPr lang="en-US" sz="1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Although chronic infections of renal tissue are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relatively rare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they do occur in the presence of kidney stones and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 tuberculosis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89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latin typeface="Bookman Old Style" panose="02050604050505020204" pitchFamily="18" charset="0"/>
                <a:ea typeface="+mn-ea"/>
                <a:cs typeface="+mn-cs"/>
              </a:rPr>
              <a:t>Relapse and Reinfection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1851"/>
            <a:ext cx="10515600" cy="4315111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b="1" u="sng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Relapse: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is recurrence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caused by the </a:t>
            </a:r>
            <a:r>
              <a:rPr lang="en-US" sz="4000" b="1" u="sng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same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organism that caused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original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infection. </a:t>
            </a:r>
            <a:endParaRPr lang="en-US" sz="4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lnSpc>
                <a:spcPct val="150000"/>
              </a:lnSpc>
            </a:pPr>
            <a:r>
              <a:rPr lang="en-US" sz="4000" b="1" u="sng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Reinfection: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recurrence caused by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</a:t>
            </a:r>
            <a:r>
              <a:rPr lang="en-US" sz="4000" b="1" u="sng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different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organism, and is therefore a new infection.</a:t>
            </a:r>
          </a:p>
        </p:txBody>
      </p:sp>
    </p:spTree>
    <p:extLst>
      <p:ext uri="{BB962C8B-B14F-4D97-AF65-F5344CB8AC3E}">
        <p14:creationId xmlns:p14="http://schemas.microsoft.com/office/powerpoint/2010/main" val="5124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32193" y="2060295"/>
            <a:ext cx="9331287" cy="2269334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Upper respiratory tract infections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598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2321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i="1" dirty="0">
                <a:latin typeface="Bookman Old Style" panose="02050604050505020204" pitchFamily="18" charset="0"/>
              </a:rPr>
              <a:t>Aetiology and 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2866" y="1795749"/>
            <a:ext cx="8494005" cy="4381213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Age &amp; Gender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Causative Bacterium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Underlying Structural Abnormalities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Hospital-acquired urinary infections</a:t>
            </a:r>
          </a:p>
          <a:p>
            <a:pPr>
              <a:lnSpc>
                <a:spcPct val="150000"/>
              </a:lnSpc>
            </a:pP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14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8085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Bookman Old Style" panose="02050604050505020204" pitchFamily="18" charset="0"/>
              </a:rPr>
              <a:t>AGE &amp; GENDER </a:t>
            </a:r>
            <a:endParaRPr lang="en-US" sz="4800" b="1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8631"/>
            <a:ext cx="10515600" cy="4458331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ndalus" pitchFamily="18" charset="-78"/>
                <a:cs typeface="Andalus" pitchFamily="18" charset="-78"/>
              </a:rPr>
              <a:t>UTI is a problem in all age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groups.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ndalus" pitchFamily="18" charset="-78"/>
                <a:cs typeface="Andalus" pitchFamily="18" charset="-78"/>
              </a:rPr>
              <a:t>In infants up to the age of 6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months…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much more common in boys than in girls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ndalus" pitchFamily="18" charset="-78"/>
                <a:cs typeface="Andalus" pitchFamily="18" charset="-78"/>
              </a:rPr>
              <a:t>In preschool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children and adult … the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prevalence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is more in girls.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ndalus" pitchFamily="18" charset="-78"/>
                <a:cs typeface="Andalus" pitchFamily="18" charset="-78"/>
              </a:rPr>
              <a:t>In the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elderly,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the prevalence of </a:t>
            </a:r>
            <a:r>
              <a:rPr lang="en-US" b="1" dirty="0" err="1">
                <a:latin typeface="Andalus" pitchFamily="18" charset="-78"/>
                <a:cs typeface="Andalus" pitchFamily="18" charset="-78"/>
              </a:rPr>
              <a:t>bacteriuria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rises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dramatically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in both sexes.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800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dk1"/>
                </a:solidFill>
                <a:latin typeface="Bookman Old Style" panose="02050604050505020204" pitchFamily="18" charset="0"/>
                <a:ea typeface="+mn-ea"/>
                <a:cs typeface="+mn-cs"/>
              </a:rPr>
              <a:t>Causative Bacterium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5070"/>
            <a:ext cx="10515600" cy="4171893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(80%) </a:t>
            </a:r>
            <a:r>
              <a:rPr lang="en-US" sz="3200" b="1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Escherichia </a:t>
            </a:r>
            <a:r>
              <a:rPr lang="en-US" sz="32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coli </a:t>
            </a:r>
            <a:r>
              <a:rPr lang="en-US" sz="3200" b="1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the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most common </a:t>
            </a:r>
            <a:endParaRPr lang="en-US" sz="32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(20%) Gram-negative enteric bacteria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such as </a:t>
            </a:r>
            <a:r>
              <a:rPr lang="en-US" sz="3200" b="1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Klebsiella</a:t>
            </a:r>
            <a:r>
              <a:rPr lang="en-US" sz="32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</a:t>
            </a:r>
            <a:r>
              <a:rPr lang="en-US" sz="32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Proteus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species, and by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Gram-positive </a:t>
            </a:r>
            <a:r>
              <a:rPr lang="en-US" sz="32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cocci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particularly enterococci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</a:t>
            </a:r>
            <a:r>
              <a:rPr lang="en-US" sz="3200" b="1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Staphylococcus </a:t>
            </a:r>
            <a:r>
              <a:rPr lang="en-US" sz="3200" b="1" i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saprophyticus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Rare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causes: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anaerobic bacteria and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fungi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Viruses (in immunocompromised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patients, particularly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children)</a:t>
            </a:r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959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95877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Bookman Old Style" panose="02050604050505020204" pitchFamily="18" charset="0"/>
                <a:ea typeface="+mn-ea"/>
                <a:cs typeface="+mn-cs"/>
              </a:rPr>
              <a:t>Underlying Structural Abnormalities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5239"/>
            <a:ext cx="9419422" cy="4450814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Congenital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anomalies, </a:t>
            </a:r>
            <a:endParaRPr lang="en-US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Neurogenic bladder,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Obstructive uropathy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, is often caused </a:t>
            </a:r>
            <a:endParaRPr lang="en-US" b="1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by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more resistant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organisms such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as </a:t>
            </a:r>
            <a:endParaRPr lang="en-US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r>
              <a:rPr lang="en-US" b="1" i="1" dirty="0" smtClean="0">
                <a:latin typeface="Andalus" pitchFamily="18" charset="-78"/>
                <a:cs typeface="Andalus" pitchFamily="18" charset="-78"/>
              </a:rPr>
              <a:t>Pseudomonas </a:t>
            </a:r>
            <a:r>
              <a:rPr lang="en-US" b="1" i="1" dirty="0" err="1" smtClean="0">
                <a:latin typeface="Andalus" pitchFamily="18" charset="-78"/>
                <a:cs typeface="Andalus" pitchFamily="18" charset="-78"/>
              </a:rPr>
              <a:t>aeruginosa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, </a:t>
            </a:r>
            <a:endParaRPr lang="en-US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r>
              <a:rPr lang="en-US" b="1" i="1" dirty="0" err="1" smtClean="0">
                <a:latin typeface="Andalus" pitchFamily="18" charset="-78"/>
                <a:cs typeface="Andalus" pitchFamily="18" charset="-78"/>
              </a:rPr>
              <a:t>Enterobacter</a:t>
            </a:r>
            <a:r>
              <a:rPr lang="en-US" b="1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and </a:t>
            </a:r>
            <a:r>
              <a:rPr lang="en-US" b="1" i="1" dirty="0" err="1" smtClean="0">
                <a:latin typeface="Andalus" pitchFamily="18" charset="-78"/>
                <a:cs typeface="Andalus" pitchFamily="18" charset="-78"/>
              </a:rPr>
              <a:t>Serratia</a:t>
            </a:r>
            <a:r>
              <a:rPr lang="en-US" b="1" i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species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58" y="2423712"/>
            <a:ext cx="4890967" cy="33711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77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0287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latin typeface="Bookman Old Style" panose="02050604050505020204" pitchFamily="18" charset="0"/>
              </a:rPr>
              <a:t>Acquired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159306"/>
            <a:ext cx="5705819" cy="4318611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Hospital-acquired urinary </a:t>
            </a:r>
            <a:r>
              <a:rPr lang="en-US" sz="3200" b="1" dirty="0">
                <a:latin typeface="Andalus" pitchFamily="18" charset="-78"/>
                <a:cs typeface="Andalus" pitchFamily="18" charset="-78"/>
              </a:rPr>
              <a:t>infections, </a:t>
            </a:r>
            <a:endParaRPr lang="en-US" sz="3200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Especially in </a:t>
            </a:r>
            <a:r>
              <a:rPr lang="en-US" sz="3200" b="1" dirty="0">
                <a:latin typeface="Andalus" pitchFamily="18" charset="-78"/>
                <a:cs typeface="Andalus" pitchFamily="18" charset="-78"/>
              </a:rPr>
              <a:t>patients with urinary catheters.</a:t>
            </a:r>
          </a:p>
        </p:txBody>
      </p:sp>
      <p:pic>
        <p:nvPicPr>
          <p:cNvPr id="1026" name="Picture 2" descr="Image result for urinary cathe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592" y="1978340"/>
            <a:ext cx="4587569" cy="458756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3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927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Bookman Old Style" panose="02050604050505020204" pitchFamily="18" charset="0"/>
              </a:rPr>
              <a:t>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8631" y="1994053"/>
            <a:ext cx="8769428" cy="418291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ndalus" pitchFamily="18" charset="-78"/>
                <a:cs typeface="Andalus" pitchFamily="18" charset="-78"/>
              </a:rPr>
              <a:t>There are three possible routes by which organisms might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reach the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urinary tract: </a:t>
            </a:r>
            <a:endParaRPr lang="en-US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The Ascending,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Blood-borne,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Lymphatic routes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72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scending ut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99" y="678160"/>
            <a:ext cx="5615390" cy="605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036" y="0"/>
            <a:ext cx="8868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03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3261"/>
            <a:ext cx="10515600" cy="1067067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latin typeface="Bookman Old Style" panose="02050604050505020204" pitchFamily="18" charset="0"/>
              </a:rPr>
              <a:t>Why women more than men?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063" y="1630497"/>
            <a:ext cx="10851614" cy="5034707"/>
          </a:xfrm>
          <a:ln>
            <a:noFill/>
          </a:ln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urethra in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women is shorter than in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men,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urethral meatus is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closer to the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anus,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Further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sexual intercourse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appears to be important in forcing bacteria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into the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female bladder, </a:t>
            </a:r>
            <a:endParaRPr lang="en-US" sz="32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risk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increased by the use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of diaphragms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spermicides, which have both been shown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increase </a:t>
            </a:r>
            <a:r>
              <a:rPr lang="en-US" sz="32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E. coli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growth.</a:t>
            </a:r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53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98421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Bookman Old Style" panose="02050604050505020204" pitchFamily="18" charset="0"/>
              </a:rPr>
              <a:t>Natural defence mechanisms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918"/>
            <a:ext cx="10515600" cy="4439798"/>
          </a:xfrm>
          <a:ln>
            <a:noFill/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High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urea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concentration and</a:t>
            </a:r>
          </a:p>
          <a:p>
            <a:pPr>
              <a:buFont typeface="Wingdings" pitchFamily="2" charset="2"/>
              <a:buChar char="ü"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Extremes of osmolality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pH inhibit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pathologic growth.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Font typeface="Wingdings" pitchFamily="2" charset="2"/>
              <a:buChar char="ü"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flushing mechanism of bladder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emptying, 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Font typeface="Wingdings" pitchFamily="2" charset="2"/>
              <a:buChar char="ü"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bladder mucosa, by virtue of a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surface glycosaminoglycan, is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intrinsically resistant to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bacterial adherence.</a:t>
            </a:r>
          </a:p>
          <a:p>
            <a:pPr>
              <a:buNone/>
            </a:pPr>
            <a:endParaRPr lang="en-US" sz="3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If infection occur---WBC are mobilized to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bladder surface to ingest and destroy invading bacteria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97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8253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Bookman Old Style" panose="02050604050505020204" pitchFamily="18" charset="0"/>
              </a:rPr>
              <a:t>Abnormalities of the urinary 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234" y="2023929"/>
            <a:ext cx="10515600" cy="435133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Structural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abnormality leading to the obstruction of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urinary flow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increases the likelihood of infection. </a:t>
            </a:r>
            <a:endParaRPr lang="en-US" sz="32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Such abnormalities:</a:t>
            </a:r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Congenital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anomalies of the ureter or urethra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</a:t>
            </a:r>
          </a:p>
          <a:p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Renal stones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</a:t>
            </a:r>
          </a:p>
          <a:p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Enlargement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of the prostate (in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men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Renal stones can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become infected with bacteria, particularly </a:t>
            </a:r>
            <a:r>
              <a:rPr lang="en-US" sz="32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Proteus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</a:t>
            </a:r>
            <a:r>
              <a:rPr lang="en-US" sz="3200" b="1" i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Klebsiella</a:t>
            </a:r>
            <a:r>
              <a:rPr lang="en-US" sz="3200" b="1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species, and thereby become a source of ‘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relapsing’ infection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1511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98421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Bookman Old Style" panose="02050604050505020204" pitchFamily="18" charset="0"/>
                <a:cs typeface="Andalus" panose="02020603050405020304" pitchFamily="18" charset="-78"/>
              </a:rPr>
              <a:t>1) Influenza</a:t>
            </a:r>
            <a:endParaRPr lang="en-US" sz="4800" b="1" dirty="0">
              <a:latin typeface="Bookman Old Style" panose="02050604050505020204" pitchFamily="18" charset="0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9985"/>
            <a:ext cx="10515600" cy="4098275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Causative organisms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 True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influenza is caused by one of the influenza viruses (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influenza A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B or rarely C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).</a:t>
            </a:r>
          </a:p>
          <a:p>
            <a:pPr>
              <a:lnSpc>
                <a:spcPct val="100000"/>
              </a:lnSpc>
            </a:pPr>
            <a:r>
              <a:rPr lang="en-US" sz="4000" b="1" u="sng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Characterised</a:t>
            </a:r>
            <a:r>
              <a:rPr lang="en-US" sz="4000" b="1" u="sng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by: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fever (&gt;38 °C), myalgia, headache, sore throat and cough.</a:t>
            </a:r>
          </a:p>
          <a:p>
            <a:pPr>
              <a:lnSpc>
                <a:spcPct val="100000"/>
              </a:lnSpc>
            </a:pP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Potentially complicated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by life-threatening secondary bacterial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infections such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as </a:t>
            </a:r>
            <a:r>
              <a:rPr lang="en-US" sz="4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staphylococcal pneumonia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421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4355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Bookman Old Style" panose="02050604050505020204" pitchFamily="18" charset="0"/>
              </a:rPr>
              <a:t>Vesicoureteric reflux (VUR)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166" y="2034945"/>
            <a:ext cx="7380383" cy="4351338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Is a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condition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caused by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failure of physiological valves at the junction of the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ureters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the bladder which allows urine to reflux towards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the kidneys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when the bladder contracts. </a:t>
            </a:r>
            <a:endParaRPr lang="en-US" b="1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It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is probable that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VUR plays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an important role in childhood UTIs that lead to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chronic renal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damage (scarring) and persistence of infection.</a:t>
            </a:r>
          </a:p>
        </p:txBody>
      </p:sp>
      <p:pic>
        <p:nvPicPr>
          <p:cNvPr id="6" name="Picture 2" descr="Image result for Vesicoureteral reflux (VUR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072" y="2043230"/>
            <a:ext cx="3224624" cy="435133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69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Image result for Vesicoureteral reflux (VUR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30" y="253389"/>
            <a:ext cx="11594244" cy="640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74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1227"/>
            <a:ext cx="10515600" cy="1661978"/>
          </a:xfrm>
          <a:solidFill>
            <a:schemeClr val="bg2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Bookman Old Style" panose="02050604050505020204" pitchFamily="18" charset="0"/>
                <a:cs typeface="Aharoni" pitchFamily="2" charset="-79"/>
              </a:rPr>
              <a:t>Clinical </a:t>
            </a:r>
            <a:r>
              <a:rPr lang="en-US" sz="4000" b="1" dirty="0" smtClean="0">
                <a:latin typeface="Bookman Old Style" panose="02050604050505020204" pitchFamily="18" charset="0"/>
                <a:cs typeface="Aharoni" pitchFamily="2" charset="-79"/>
              </a:rPr>
              <a:t>manifestations</a:t>
            </a:r>
            <a:br>
              <a:rPr lang="en-US" sz="4000" b="1" dirty="0" smtClean="0">
                <a:latin typeface="Bookman Old Style" panose="02050604050505020204" pitchFamily="18" charset="0"/>
                <a:cs typeface="Aharoni" pitchFamily="2" charset="-79"/>
              </a:rPr>
            </a:br>
            <a:r>
              <a:rPr lang="en-US" sz="4000" b="1" dirty="0" smtClean="0">
                <a:latin typeface="Bookman Old Style" panose="02050604050505020204" pitchFamily="18" charset="0"/>
                <a:cs typeface="Aharoni" pitchFamily="2" charset="-79"/>
              </a:rPr>
              <a:t>in </a:t>
            </a:r>
            <a:r>
              <a:rPr lang="en-US" sz="4000" b="1" dirty="0" smtClean="0">
                <a:latin typeface="Bookman Old Style" panose="02050604050505020204" pitchFamily="18" charset="0"/>
                <a:cs typeface="Aharoni" pitchFamily="2" charset="-79"/>
              </a:rPr>
              <a:t>Babies </a:t>
            </a:r>
            <a:r>
              <a:rPr lang="en-US" sz="4000" b="1" dirty="0">
                <a:latin typeface="Bookman Old Style" panose="02050604050505020204" pitchFamily="18" charset="0"/>
                <a:cs typeface="Aharoni" pitchFamily="2" charset="-79"/>
              </a:rPr>
              <a:t>and </a:t>
            </a:r>
            <a:r>
              <a:rPr lang="en-US" sz="4000" b="1" dirty="0" smtClean="0">
                <a:latin typeface="Bookman Old Style" panose="02050604050505020204" pitchFamily="18" charset="0"/>
                <a:cs typeface="Aharoni" pitchFamily="2" charset="-79"/>
              </a:rPr>
              <a:t>Infants</a:t>
            </a:r>
            <a:endParaRPr lang="en-US" sz="4000" b="1" dirty="0">
              <a:latin typeface="Bookman Old Style" panose="02050604050505020204" pitchFamily="18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0492"/>
            <a:ext cx="10515600" cy="4219459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Failure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thrive, vomiting, fever, </a:t>
            </a:r>
            <a:r>
              <a:rPr lang="en-US" sz="36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diarrhoea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and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apathy</a:t>
            </a:r>
          </a:p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Misdiagnosed because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signs may not be referable to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urinary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tract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Prognosis:</a:t>
            </a:r>
          </a:p>
          <a:p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Renal scarring,</a:t>
            </a:r>
          </a:p>
          <a:p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Chronic pyelonephritis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 adulthood, 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Hypertension and </a:t>
            </a:r>
          </a:p>
          <a:p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Renal failure. 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152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0664" y="3106757"/>
            <a:ext cx="8934681" cy="2864385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sz="1400" b="1" dirty="0" smtClean="0"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Classic symptoms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such as frequency,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dysuria,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haematuria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Acute abdominal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pain and vomiting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14517"/>
          </a:xfrm>
          <a:solidFill>
            <a:schemeClr val="bg2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Bookman Old Style" panose="02050604050505020204" pitchFamily="18" charset="0"/>
                <a:cs typeface="Aharoni" pitchFamily="2" charset="-79"/>
              </a:rPr>
              <a:t>Clinical </a:t>
            </a:r>
            <a:r>
              <a:rPr lang="en-US" b="1" dirty="0" smtClean="0">
                <a:latin typeface="Bookman Old Style" panose="02050604050505020204" pitchFamily="18" charset="0"/>
                <a:cs typeface="Aharoni" pitchFamily="2" charset="-79"/>
              </a:rPr>
              <a:t>manifestations</a:t>
            </a:r>
            <a:br>
              <a:rPr lang="en-US" b="1" dirty="0" smtClean="0">
                <a:latin typeface="Bookman Old Style" panose="02050604050505020204" pitchFamily="18" charset="0"/>
                <a:cs typeface="Aharoni" pitchFamily="2" charset="-79"/>
              </a:rPr>
            </a:br>
            <a:r>
              <a:rPr lang="en-US" b="1" dirty="0" smtClean="0">
                <a:latin typeface="Bookman Old Style" panose="02050604050505020204" pitchFamily="18" charset="0"/>
                <a:cs typeface="Aharoni" pitchFamily="2" charset="-79"/>
              </a:rPr>
              <a:t>in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Children</a:t>
            </a:r>
            <a:endParaRPr lang="en-US" b="1" dirty="0">
              <a:latin typeface="Bookman Old Style" panose="02050604050505020204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292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12694"/>
            <a:ext cx="10515600" cy="412030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Lower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UTI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</a:p>
          <a:p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Frequency, 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Dysuria, Urgency, </a:t>
            </a:r>
            <a:r>
              <a:rPr lang="en-US" sz="32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Haematuria</a:t>
            </a: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Acute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pyelonephritis (upper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UTI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  <a:endParaRPr lang="en-US" sz="32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Fever,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loin pain in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addition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to lower tract symptoms. </a:t>
            </a:r>
            <a:endParaRPr lang="en-US" sz="3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Systemic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symptoms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may vary </a:t>
            </a:r>
            <a:r>
              <a:rPr lang="en-US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from insignificant to extreme malaise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.,</a:t>
            </a:r>
            <a:endParaRPr lang="en-US" sz="3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87159"/>
            <a:ext cx="10515600" cy="1739095"/>
          </a:xfrm>
          <a:solidFill>
            <a:schemeClr val="bg2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latin typeface="Bookman Old Style" panose="02050604050505020204" pitchFamily="18" charset="0"/>
                <a:cs typeface="Aharoni" pitchFamily="2" charset="-79"/>
              </a:rPr>
              <a:t>Clinical </a:t>
            </a:r>
            <a:r>
              <a:rPr lang="en-US" b="1" dirty="0">
                <a:latin typeface="Bookman Old Style" panose="02050604050505020204" pitchFamily="18" charset="0"/>
                <a:cs typeface="Aharoni" pitchFamily="2" charset="-79"/>
              </a:rPr>
              <a:t>manifestations</a:t>
            </a:r>
            <a:br>
              <a:rPr lang="en-US" b="1" dirty="0">
                <a:latin typeface="Bookman Old Style" panose="02050604050505020204" pitchFamily="18" charset="0"/>
                <a:cs typeface="Aharoni" pitchFamily="2" charset="-79"/>
              </a:rPr>
            </a:br>
            <a:r>
              <a:rPr lang="en-US" b="1" dirty="0">
                <a:latin typeface="Bookman Old Style" panose="02050604050505020204" pitchFamily="18" charset="0"/>
                <a:cs typeface="Aharoni" pitchFamily="2" charset="-79"/>
              </a:rPr>
              <a:t>in </a:t>
            </a:r>
            <a:r>
              <a:rPr lang="en-US" b="1" dirty="0">
                <a:latin typeface="Bookman Old Style" panose="02050604050505020204" pitchFamily="18" charset="0"/>
                <a:cs typeface="Aharoni" pitchFamily="2" charset="-79"/>
              </a:rPr>
              <a:t>Adults</a:t>
            </a:r>
          </a:p>
        </p:txBody>
      </p:sp>
    </p:spTree>
    <p:extLst>
      <p:ext uri="{BB962C8B-B14F-4D97-AF65-F5344CB8AC3E}">
        <p14:creationId xmlns:p14="http://schemas.microsoft.com/office/powerpoint/2010/main" val="12610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1677"/>
            <a:ext cx="10515600" cy="3966072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UTI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is one of the most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frequent causes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of admission to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hospital.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Majority of cases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are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asymptomatic.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Symptoms are not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diagnostic because frequency, dysuria, hesitancy and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incontinence are common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in elderly people without infection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infection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may be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the cause of deterioration in pre-existing conditions such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as diabetes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mellitus or congestive cardiac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failure.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1130"/>
          </a:xfrm>
          <a:solidFill>
            <a:schemeClr val="bg2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latin typeface="Bookman Old Style" panose="02050604050505020204" pitchFamily="18" charset="0"/>
                <a:cs typeface="Aharoni" pitchFamily="2" charset="-79"/>
              </a:rPr>
              <a:t>Clinical </a:t>
            </a:r>
            <a:r>
              <a:rPr lang="en-US" b="1" dirty="0" smtClean="0">
                <a:latin typeface="Bookman Old Style" panose="02050604050505020204" pitchFamily="18" charset="0"/>
                <a:cs typeface="Aharoni" pitchFamily="2" charset="-79"/>
              </a:rPr>
              <a:t>manifestations</a:t>
            </a:r>
            <a:br>
              <a:rPr lang="en-US" b="1" dirty="0" smtClean="0">
                <a:latin typeface="Bookman Old Style" panose="02050604050505020204" pitchFamily="18" charset="0"/>
                <a:cs typeface="Aharoni" pitchFamily="2" charset="-79"/>
              </a:rPr>
            </a:br>
            <a:r>
              <a:rPr lang="en-US" b="1" dirty="0">
                <a:latin typeface="Bookman Old Style" panose="02050604050505020204" pitchFamily="18" charset="0"/>
                <a:cs typeface="Aharoni" pitchFamily="2" charset="-79"/>
              </a:rPr>
              <a:t>in </a:t>
            </a:r>
            <a:r>
              <a:rPr lang="en-US" b="1" dirty="0">
                <a:latin typeface="Bookman Old Style" panose="02050604050505020204" pitchFamily="18" charset="0"/>
                <a:cs typeface="Aharoni" pitchFamily="2" charset="-79"/>
              </a:rPr>
              <a:t>Elderly</a:t>
            </a:r>
          </a:p>
        </p:txBody>
      </p:sp>
    </p:spTree>
    <p:extLst>
      <p:ext uri="{BB962C8B-B14F-4D97-AF65-F5344CB8AC3E}">
        <p14:creationId xmlns:p14="http://schemas.microsoft.com/office/powerpoint/2010/main" val="161928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latin typeface="Bookman Old Style" panose="02050604050505020204" pitchFamily="18" charset="0"/>
                <a:cs typeface="Aharoni" pitchFamily="2" charset="-79"/>
              </a:rPr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6087"/>
            <a:ext cx="10515600" cy="4395730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key to successful laboratory diagnosis of UTI lies in obtaining an uncontaminated urine sample for microscopy and culture.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Specimens must reach the laboratory within </a:t>
            </a:r>
            <a:r>
              <a:rPr lang="en-US" sz="36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1–2 h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or should be refrigerated; otherwise, any bacteria in the specimen will multiply and might give rise to a false-positive result.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926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6051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Bookman Old Style" panose="02050604050505020204" pitchFamily="18" charset="0"/>
                <a:cs typeface="Aharoni" pitchFamily="2" charset="-79"/>
              </a:rPr>
              <a:t>Dipsticks</a:t>
            </a:r>
          </a:p>
        </p:txBody>
      </p:sp>
      <p:pic>
        <p:nvPicPr>
          <p:cNvPr id="9218" name="Picture 2" descr="Image result for Dipstick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79" y="1751322"/>
            <a:ext cx="8777827" cy="493346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89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urine microscopy result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8" b="10260"/>
          <a:stretch/>
        </p:blipFill>
        <p:spPr bwMode="auto">
          <a:xfrm>
            <a:off x="925976" y="1307939"/>
            <a:ext cx="10324616" cy="540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69265" y="145389"/>
            <a:ext cx="8950147" cy="1012079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latin typeface="Bookman Old Style" panose="02050604050505020204" pitchFamily="18" charset="0"/>
                <a:cs typeface="Aharoni" pitchFamily="2" charset="-79"/>
              </a:rPr>
              <a:t>Microscopy</a:t>
            </a:r>
          </a:p>
        </p:txBody>
      </p:sp>
    </p:spTree>
    <p:extLst>
      <p:ext uri="{BB962C8B-B14F-4D97-AF65-F5344CB8AC3E}">
        <p14:creationId xmlns:p14="http://schemas.microsoft.com/office/powerpoint/2010/main" val="408894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urine Cul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947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8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210286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latin typeface="Bookman Old Style" panose="02050604050505020204" pitchFamily="18" charset="0"/>
                <a:cs typeface="Andalus" panose="02020603050405020304" pitchFamily="18" charset="-78"/>
              </a:rPr>
              <a:t>Prevention and Treatment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936434" y="1983036"/>
            <a:ext cx="10418954" cy="444476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105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lnSpc>
                <a:spcPct val="150000"/>
              </a:lnSpc>
            </a:pPr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Influenza Vaccine…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Neuraminidase Inhibitors (</a:t>
            </a:r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NAIs) </a:t>
            </a:r>
            <a:endParaRPr lang="en-US" sz="44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>
              <a:lnSpc>
                <a:spcPct val="150000"/>
              </a:lnSpc>
            </a:pPr>
            <a:r>
              <a:rPr lang="en-US" sz="4400" b="1" u="sng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Note</a:t>
            </a:r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 Amantadine</a:t>
            </a:r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(as antiviral)</a:t>
            </a:r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4400" b="1" u="sng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not recommended</a:t>
            </a:r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en-US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89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989" y="2049138"/>
            <a:ext cx="9551625" cy="1905918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Baskerville Old Face" panose="02020602080505020303" pitchFamily="18" charset="0"/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4738946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Bookman Old Style" panose="02050604050505020204" pitchFamily="18" charset="0"/>
                <a:cs typeface="Aharoni" pitchFamily="2" charset="-79"/>
              </a:rPr>
              <a:t>Non-specific treatments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906" y="2027103"/>
            <a:ext cx="9705860" cy="4149859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Drink a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lot of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fluids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Frequent bladder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emptying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Urinary  Analgesics such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as potassium or sodium citrate, which</a:t>
            </a: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Alkalinise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the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urine, but these should be used as an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adjunct to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antibiotics 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(but not </a:t>
            </a:r>
            <a:r>
              <a:rPr lang="en-US" sz="2400" b="1" dirty="0" err="1">
                <a:latin typeface="Andalus" pitchFamily="18" charset="-78"/>
                <a:cs typeface="Andalus" pitchFamily="18" charset="-78"/>
              </a:rPr>
              <a:t>Nitrofurantoinwhich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 is 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active only </a:t>
            </a:r>
            <a:r>
              <a:rPr lang="en-US" sz="2400" b="1" dirty="0">
                <a:latin typeface="Andalus" pitchFamily="18" charset="-78"/>
                <a:cs typeface="Andalus" pitchFamily="18" charset="-78"/>
              </a:rPr>
              <a:t>at acidic 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pH).</a:t>
            </a:r>
            <a:endParaRPr lang="en-US" sz="24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13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2321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 smtClean="0">
                <a:latin typeface="Bookman Old Style" panose="02050604050505020204" pitchFamily="18" charset="0"/>
                <a:cs typeface="Aharoni" pitchFamily="2" charset="-79"/>
              </a:rPr>
              <a:t>Decision of Treatment</a:t>
            </a:r>
            <a:endParaRPr lang="en-US" b="1" dirty="0">
              <a:latin typeface="Bookman Old Style" panose="02050604050505020204" pitchFamily="18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9137"/>
            <a:ext cx="10515600" cy="4105792"/>
          </a:xfrm>
          <a:ln>
            <a:solidFill>
              <a:srgbClr val="FF0000"/>
            </a:solidFill>
          </a:ln>
        </p:spPr>
        <p:txBody>
          <a:bodyPr/>
          <a:lstStyle/>
          <a:p>
            <a:pPr algn="just"/>
            <a:endParaRPr lang="en-US" sz="1000" b="1" dirty="0" smtClean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en-US" sz="40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Symptomatic </a:t>
            </a:r>
            <a:r>
              <a:rPr lang="en-US" sz="40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UTI----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need AB to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eradicate both symptoms and pathogen.</a:t>
            </a:r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just"/>
            <a:r>
              <a:rPr lang="en-US" sz="4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Asymptomatic </a:t>
            </a:r>
            <a:r>
              <a:rPr lang="en-US" sz="4000" b="1" dirty="0" err="1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bacteriuria</a:t>
            </a:r>
            <a:r>
              <a:rPr lang="en-US" sz="4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----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may or may not need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treatment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(depending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upon the circumstances of the individual </a:t>
            </a:r>
            <a:r>
              <a:rPr lang="en-US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case).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just"/>
            <a:r>
              <a:rPr lang="en-US" sz="40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Bacteriuria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 children and in </a:t>
            </a:r>
            <a:r>
              <a:rPr lang="en-US" sz="40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pregnant----- </a:t>
            </a:r>
            <a:r>
              <a: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need AB </a:t>
            </a:r>
            <a:endParaRPr lang="en-US" sz="40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72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 smtClean="0">
                <a:latin typeface="Bookman Old Style" panose="02050604050505020204" pitchFamily="18" charset="0"/>
                <a:cs typeface="Aharoni" pitchFamily="2" charset="-79"/>
              </a:rPr>
              <a:t>Antimicrobial agents</a:t>
            </a:r>
            <a:endParaRPr lang="en-US" b="1" dirty="0">
              <a:latin typeface="Bookman Old Style" panose="02050604050505020204" pitchFamily="18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075" y="2258457"/>
            <a:ext cx="9485524" cy="391850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Blood levels of antibiotics appear to be unimportant in the treatment of </a:t>
            </a:r>
            <a:r>
              <a:rPr lang="en-US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lower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UTI; what matters is the </a:t>
            </a:r>
            <a:r>
              <a:rPr lang="en-US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concentration in the urine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However, </a:t>
            </a:r>
            <a:r>
              <a:rPr lang="en-US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blood levels 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probably are important in treating </a:t>
            </a:r>
            <a:r>
              <a:rPr lang="en-US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pyelonephritis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which may progress to </a:t>
            </a:r>
            <a:r>
              <a:rPr lang="en-US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bacteraemia</a:t>
            </a:r>
            <a:r>
              <a:rPr lang="en-US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endParaRPr lang="en-US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088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622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latin typeface="Bookman Old Style" panose="02050604050505020204" pitchFamily="18" charset="0"/>
                <a:cs typeface="Aharoni" pitchFamily="2" charset="-79"/>
              </a:rPr>
              <a:t>Uncomplicated lower UTI</a:t>
            </a:r>
            <a:endParaRPr lang="en-US" b="1" dirty="0">
              <a:latin typeface="Bookman Old Style" panose="02050604050505020204" pitchFamily="18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672" y="2313542"/>
            <a:ext cx="4802436" cy="3866921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Treatment in adult </a:t>
            </a:r>
          </a:p>
          <a:p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Trimethoprim, </a:t>
            </a:r>
          </a:p>
          <a:p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Oral cephalosporin such as </a:t>
            </a:r>
            <a:r>
              <a:rPr lang="en-US" sz="32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cefalexin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</a:p>
          <a:p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Co-</a:t>
            </a:r>
            <a:r>
              <a:rPr lang="en-US" sz="32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amoxiclav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or </a:t>
            </a:r>
          </a:p>
          <a:p>
            <a:r>
              <a:rPr lang="en-US" sz="32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Nitrofurantoin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</a:p>
          <a:p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Quinolones</a:t>
            </a:r>
          </a:p>
          <a:p>
            <a:endParaRPr lang="en-US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20219" y="2368626"/>
            <a:ext cx="4515998" cy="381183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32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Treatment in adult</a:t>
            </a:r>
          </a:p>
          <a:p>
            <a:pPr>
              <a:lnSpc>
                <a:spcPct val="110000"/>
              </a:lnSpc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β-lactams, </a:t>
            </a:r>
          </a:p>
          <a:p>
            <a:pPr>
              <a:lnSpc>
                <a:spcPct val="120000"/>
              </a:lnSpc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Trimethoprim and </a:t>
            </a:r>
          </a:p>
          <a:p>
            <a:pPr>
              <a:lnSpc>
                <a:spcPct val="120000"/>
              </a:lnSpc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Nitrofurantoin. </a:t>
            </a:r>
          </a:p>
          <a:p>
            <a:endParaRPr lang="en-US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7328"/>
            <a:ext cx="10515600" cy="101198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 smtClean="0">
                <a:latin typeface="Bookman Old Style" panose="02050604050505020204" pitchFamily="18" charset="0"/>
                <a:cs typeface="Aharoni" pitchFamily="2" charset="-79"/>
              </a:rPr>
              <a:t>Cystitis</a:t>
            </a:r>
            <a:endParaRPr lang="en-US" b="1" dirty="0">
              <a:latin typeface="Bookman Old Style" panose="02050604050505020204" pitchFamily="18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687" y="1762699"/>
            <a:ext cx="9771962" cy="4803354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Oral treatment include: </a:t>
            </a:r>
          </a:p>
          <a:p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Trimethoprim, </a:t>
            </a:r>
          </a:p>
          <a:p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β-lactams, particularly amoxicillin, co-</a:t>
            </a:r>
            <a:r>
              <a:rPr lang="en-US" sz="32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amoxiclav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and </a:t>
            </a:r>
            <a:r>
              <a:rPr lang="en-US" sz="32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cefalexin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</a:t>
            </a:r>
          </a:p>
          <a:p>
            <a:r>
              <a:rPr lang="en-US" sz="32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Fluoroquinolones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(ciprofloxacin, </a:t>
            </a:r>
            <a:r>
              <a:rPr lang="en-US" sz="32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norfloxacin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and </a:t>
            </a:r>
            <a:r>
              <a:rPr lang="en-US" sz="32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ofloxacin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),</a:t>
            </a:r>
          </a:p>
          <a:p>
            <a:r>
              <a:rPr lang="en-US" sz="32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Nitrofurantoin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Intravenous administration </a:t>
            </a:r>
            <a:r>
              <a:rPr lang="en-US" b="1" u="sng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include: </a:t>
            </a:r>
          </a:p>
          <a:p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β-lactams such as amoxicillin and cefuroxime, </a:t>
            </a:r>
          </a:p>
          <a:p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Quinolones, </a:t>
            </a:r>
          </a:p>
          <a:p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Aminoglycosides such as gentamicin.</a:t>
            </a:r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236"/>
            <a:ext cx="12192000" cy="651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2321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latin typeface="Bookman Old Style" panose="02050604050505020204" pitchFamily="18" charset="0"/>
                <a:cs typeface="Aharoni" pitchFamily="2" charset="-79"/>
              </a:rPr>
              <a:t>Duration of treatment</a:t>
            </a:r>
            <a:endParaRPr lang="en-US" b="1" dirty="0">
              <a:latin typeface="Bookman Old Style" panose="02050604050505020204" pitchFamily="18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54646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Traditionally, a course of 7–10 days</a:t>
            </a:r>
            <a:r>
              <a:rPr lang="el-GR" sz="3200" b="1" dirty="0" smtClean="0">
                <a:cs typeface="Arabic Typesetting" panose="03020402040406030203" pitchFamily="66" charset="-78"/>
              </a:rPr>
              <a:t>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</a:t>
            </a:r>
            <a:r>
              <a:rPr lang="el-GR" sz="3200" b="1" dirty="0" smtClean="0">
                <a:cs typeface="Arabic Typesetting" panose="03020402040406030203" pitchFamily="66" charset="-78"/>
              </a:rPr>
              <a:t>β-</a:t>
            </a:r>
            <a:r>
              <a:rPr lang="en-US" sz="32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Lactams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</a:p>
          <a:p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Short-course regimens for 3-days (trimethoprim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quinolones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).</a:t>
            </a:r>
          </a:p>
          <a:p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Or even single-dose therapy.</a:t>
            </a:r>
          </a:p>
          <a:p>
            <a:endParaRPr lang="en-US" sz="32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Single-dose therapy, advantages:</a:t>
            </a:r>
          </a:p>
          <a:p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Low cost, good adherence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and the </a:t>
            </a:r>
            <a:r>
              <a:rPr lang="en-US" sz="32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minimisation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of side effects, </a:t>
            </a:r>
          </a:p>
          <a:p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Disadvantages: </a:t>
            </a:r>
          </a:p>
          <a:p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Less effective than when the same agent is used for longer.</a:t>
            </a:r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622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latin typeface="Bookman Old Style" panose="02050604050505020204" pitchFamily="18" charset="0"/>
                <a:cs typeface="Aharoni" pitchFamily="2" charset="-79"/>
              </a:rPr>
              <a:t>Acute pyelonephritis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96460" cy="461924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Severely ill patient ------</a:t>
            </a:r>
          </a:p>
          <a:p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first-choice agent would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be </a:t>
            </a:r>
            <a:r>
              <a:rPr lang="en-US" sz="32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Parenteral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antibiotic:</a:t>
            </a:r>
          </a:p>
          <a:p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Cefuroxime, </a:t>
            </a:r>
          </a:p>
          <a:p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Gentamicin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or </a:t>
            </a:r>
            <a:endParaRPr lang="en-US" sz="32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Ciprofloxacin.</a:t>
            </a:r>
          </a:p>
          <a:p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When the patient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improving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switch to oral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therapy,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like </a:t>
            </a:r>
            <a: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Quinolone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for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10–14 days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Less severely ill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patient… </a:t>
            </a:r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Oral antibiotic </a:t>
            </a:r>
            <a:r>
              <a: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with a shorter </a:t>
            </a:r>
            <a:r>
              <a:rPr lang="en-US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course</a:t>
            </a:r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386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8253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latin typeface="Bookman Old Style" panose="02050604050505020204" pitchFamily="18" charset="0"/>
                <a:cs typeface="Aharoni" pitchFamily="2" charset="-79"/>
              </a:rPr>
              <a:t>Catheter-associated infections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7104"/>
            <a:ext cx="10515600" cy="4428779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Even with the very best catheter care,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most will have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infected urine after 10–14 days of </a:t>
            </a:r>
            <a:r>
              <a:rPr lang="en-US" sz="36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catheterisation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principles of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antibiotic therapy for catheter-associated UTI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as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follows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  <a:p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Do not treat asymptomatic infection.</a:t>
            </a:r>
          </a:p>
          <a:p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If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possible, remove the catheter before </a:t>
            </a:r>
            <a:r>
              <a:rPr lang="en-US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treating symptomatic </a:t>
            </a:r>
            <a:r>
              <a: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infection.</a:t>
            </a:r>
          </a:p>
        </p:txBody>
      </p:sp>
    </p:spTree>
    <p:extLst>
      <p:ext uri="{BB962C8B-B14F-4D97-AF65-F5344CB8AC3E}">
        <p14:creationId xmlns:p14="http://schemas.microsoft.com/office/powerpoint/2010/main" val="119877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8328"/>
            <a:ext cx="10515600" cy="1045034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latin typeface="Bookman Old Style" panose="02050604050505020204" pitchFamily="18" charset="0"/>
                <a:cs typeface="Andalus" panose="02020603050405020304" pitchFamily="18" charset="-78"/>
              </a:rPr>
              <a:t>About influenza vaccine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0328"/>
            <a:ext cx="10515600" cy="51779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Vaccination </a:t>
            </a:r>
            <a:r>
              <a:rPr lang="en-US" sz="3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</a:t>
            </a:r>
            <a:r>
              <a:rPr lang="en-US" sz="3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used </a:t>
            </a:r>
            <a:r>
              <a:rPr lang="en-US" sz="3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in patients </a:t>
            </a:r>
            <a:r>
              <a:rPr lang="en-US" sz="3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at higher risk of severe disease and healthcare </a:t>
            </a:r>
            <a:r>
              <a:rPr lang="en-US" sz="3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workers:</a:t>
            </a:r>
            <a:endParaRPr lang="en-US" sz="3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marL="0" indent="0">
              <a:buNone/>
            </a:pPr>
            <a:endParaRPr lang="en-US" sz="3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en-US" sz="3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en-US" sz="3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en-US" sz="3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en-US" sz="3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en-US" sz="3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en-US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en-US" sz="3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Unfortunately</a:t>
            </a:r>
            <a:r>
              <a:rPr lang="en-US" sz="3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the virus mutates so rapidly that the </a:t>
            </a:r>
            <a:r>
              <a:rPr lang="en-US" sz="3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circulating strains </a:t>
            </a:r>
            <a:r>
              <a:rPr lang="en-US" sz="3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tend to change from season to season, </a:t>
            </a:r>
            <a:r>
              <a:rPr lang="en-US" sz="3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necessitating annual </a:t>
            </a:r>
            <a:r>
              <a:rPr lang="en-US" sz="3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revaccination against the prevailing </a:t>
            </a:r>
            <a:r>
              <a:rPr lang="en-US" sz="3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virus.</a:t>
            </a:r>
            <a:endParaRPr lang="en-US" sz="3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5075" y="2016088"/>
            <a:ext cx="5023691" cy="35253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people older than 65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people </a:t>
            </a:r>
            <a:r>
              <a:rPr lang="en-US" sz="2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with chronic respiratory disease,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people </a:t>
            </a:r>
            <a:r>
              <a:rPr lang="en-US" sz="2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with chronic kidney disease,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people </a:t>
            </a:r>
            <a:r>
              <a:rPr lang="en-US" sz="2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with chronic liver disease,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people </a:t>
            </a:r>
            <a:r>
              <a:rPr lang="en-US" sz="2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who are immunosuppressed,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people </a:t>
            </a:r>
            <a:r>
              <a:rPr lang="en-US" sz="2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with chronic neurological disease,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asplenic</a:t>
            </a:r>
            <a:r>
              <a:rPr lang="en-US" sz="2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patients,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pregnant </a:t>
            </a:r>
            <a:r>
              <a:rPr lang="en-US" sz="2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women,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people </a:t>
            </a:r>
            <a:r>
              <a:rPr lang="en-US" sz="2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with a body mass index greater than 40.</a:t>
            </a:r>
          </a:p>
        </p:txBody>
      </p:sp>
    </p:spTree>
    <p:extLst>
      <p:ext uri="{BB962C8B-B14F-4D97-AF65-F5344CB8AC3E}">
        <p14:creationId xmlns:p14="http://schemas.microsoft.com/office/powerpoint/2010/main" val="179778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Bookman Old Style" panose="02050604050505020204" pitchFamily="18" charset="0"/>
                <a:cs typeface="Aharoni" pitchFamily="2" charset="-79"/>
              </a:rPr>
              <a:t>Prevention and prophylaxis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0328" y="2372810"/>
            <a:ext cx="9066882" cy="380415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en-US" sz="32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sz="4400" b="1" u="sng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 Adult only: </a:t>
            </a:r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long-term</a:t>
            </a:r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low dose (Once) of:</a:t>
            </a:r>
          </a:p>
          <a:p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Trimethoprim (100 </a:t>
            </a:r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mg) </a:t>
            </a:r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or</a:t>
            </a:r>
          </a:p>
          <a:p>
            <a:r>
              <a:rPr lang="en-US" sz="44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Nitrofurantoin</a:t>
            </a:r>
            <a:r>
              <a:rPr lang="en-US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(50 mg) at night will suffice.</a:t>
            </a:r>
          </a:p>
        </p:txBody>
      </p:sp>
    </p:spTree>
    <p:extLst>
      <p:ext uri="{BB962C8B-B14F-4D97-AF65-F5344CB8AC3E}">
        <p14:creationId xmlns:p14="http://schemas.microsoft.com/office/powerpoint/2010/main" val="372633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857" y="2148289"/>
            <a:ext cx="9201875" cy="2030171"/>
          </a:xfrm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9600" b="1" dirty="0" smtClean="0">
                <a:latin typeface="Algerian" panose="04020705040A02060702" pitchFamily="82" charset="0"/>
              </a:rPr>
              <a:t>Thank you</a:t>
            </a:r>
            <a:endParaRPr lang="en-US" sz="96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402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3301</TotalTime>
  <Words>3290</Words>
  <Application>Microsoft Office PowerPoint</Application>
  <PresentationFormat>Widescreen</PresentationFormat>
  <Paragraphs>403</Paragraphs>
  <Slides>91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103" baseType="lpstr">
      <vt:lpstr>Aharoni</vt:lpstr>
      <vt:lpstr>Algerian</vt:lpstr>
      <vt:lpstr>Andalus</vt:lpstr>
      <vt:lpstr>Arabic Typesetting</vt:lpstr>
      <vt:lpstr>Arial</vt:lpstr>
      <vt:lpstr>Arial Rounded MT Bold</vt:lpstr>
      <vt:lpstr>Baskerville Old Face</vt:lpstr>
      <vt:lpstr>Bookman Old Style</vt:lpstr>
      <vt:lpstr>Calibri</vt:lpstr>
      <vt:lpstr>Calibri Light</vt:lpstr>
      <vt:lpstr>Wingdings</vt:lpstr>
      <vt:lpstr>Office Theme</vt:lpstr>
      <vt:lpstr>Respiratory infections</vt:lpstr>
      <vt:lpstr>Respiratory tract infections</vt:lpstr>
      <vt:lpstr>Respiratory tract infections  is divided into:</vt:lpstr>
      <vt:lpstr>(URTIs) -Colds and flu -Influenza -Sore throat (pharyngitis) -Acute epiglottitis -Otitis media -Acute sinusitis     (LRTIs) -Acute bronchitis  -Bronchiolitis -Pneumonia -Severe acute respiratory syndrome -Cystic fibrosis</vt:lpstr>
      <vt:lpstr>For each case you need to know the followings:</vt:lpstr>
      <vt:lpstr>Upper respiratory tract infections</vt:lpstr>
      <vt:lpstr>1) Influenza</vt:lpstr>
      <vt:lpstr>Prevention and Treatment </vt:lpstr>
      <vt:lpstr>About influenza vaccine</vt:lpstr>
      <vt:lpstr>Neuraminidase Inhibitors</vt:lpstr>
      <vt:lpstr>2) Sore throat (pharyngitis)</vt:lpstr>
      <vt:lpstr>Clinical features</vt:lpstr>
      <vt:lpstr>PowerPoint Presentation</vt:lpstr>
      <vt:lpstr>The Centor score</vt:lpstr>
      <vt:lpstr>PowerPoint Presentation</vt:lpstr>
      <vt:lpstr>Diagnosis</vt:lpstr>
      <vt:lpstr>PowerPoint Presentation</vt:lpstr>
      <vt:lpstr>When to prescribe AB</vt:lpstr>
      <vt:lpstr>Streptococcal Sore Throat</vt:lpstr>
      <vt:lpstr>3) Acute epiglottitis</vt:lpstr>
      <vt:lpstr>PowerPoint Presentation</vt:lpstr>
      <vt:lpstr>Treatment </vt:lpstr>
      <vt:lpstr>4)Otitis Media</vt:lpstr>
      <vt:lpstr>PowerPoint Presentation</vt:lpstr>
      <vt:lpstr>Clinical features</vt:lpstr>
      <vt:lpstr>PowerPoint Presentation</vt:lpstr>
      <vt:lpstr>PowerPoint Presentation</vt:lpstr>
      <vt:lpstr>Diagnosis</vt:lpstr>
      <vt:lpstr>Treatment</vt:lpstr>
      <vt:lpstr>5)Acute Sinusitis</vt:lpstr>
      <vt:lpstr>Clinical features &amp; Diagnosis</vt:lpstr>
      <vt:lpstr>Bacterial infection should be suspected when three or more of the following criteria are present:</vt:lpstr>
      <vt:lpstr>Treatment</vt:lpstr>
      <vt:lpstr>Lower respiratory tract infections</vt:lpstr>
      <vt:lpstr>Acute bronchitis</vt:lpstr>
      <vt:lpstr>Treatment</vt:lpstr>
      <vt:lpstr>Pneumonia</vt:lpstr>
      <vt:lpstr>Clinical classification of Pneumonia:   Bronchial pneumonia affects the lungs in patches around the tubes (bronchi or bronchioles).   Lobar pneumonia is an infection that only involves a single lobe, or section, of a lung.    Interstitial pneumonia involves the areas in between the alveoli.</vt:lpstr>
      <vt:lpstr>Community-acquired pneumonia (CAP)</vt:lpstr>
      <vt:lpstr>Causative organisms</vt:lpstr>
      <vt:lpstr>Clinical features</vt:lpstr>
      <vt:lpstr>Diagnosis</vt:lpstr>
      <vt:lpstr>Empirical treatment</vt:lpstr>
      <vt:lpstr>PowerPoint Presentation</vt:lpstr>
      <vt:lpstr>Hospital-acquired pneumonia (HAP)</vt:lpstr>
      <vt:lpstr>Clinical features</vt:lpstr>
      <vt:lpstr>Diagnosis</vt:lpstr>
      <vt:lpstr>Empiric therapy</vt:lpstr>
      <vt:lpstr>PowerPoint Presentation</vt:lpstr>
      <vt:lpstr>Aspiration pneumonia</vt:lpstr>
      <vt:lpstr>PowerPoint Presentation</vt:lpstr>
      <vt:lpstr>Definition:</vt:lpstr>
      <vt:lpstr>It is more precise  to use one  of the following terms:</vt:lpstr>
      <vt:lpstr>Normally:</vt:lpstr>
      <vt:lpstr>PowerPoint Presentation</vt:lpstr>
      <vt:lpstr>PowerPoint Presentation</vt:lpstr>
      <vt:lpstr>PowerPoint Presentation</vt:lpstr>
      <vt:lpstr>Chronic pyelonephritis:</vt:lpstr>
      <vt:lpstr>Relapse and Reinfection</vt:lpstr>
      <vt:lpstr>Aetiology and risk factors</vt:lpstr>
      <vt:lpstr>AGE &amp; GENDER </vt:lpstr>
      <vt:lpstr>Causative Bacterium</vt:lpstr>
      <vt:lpstr>Underlying Structural Abnormalities</vt:lpstr>
      <vt:lpstr>Acquired</vt:lpstr>
      <vt:lpstr>Pathogenesis</vt:lpstr>
      <vt:lpstr>PowerPoint Presentation</vt:lpstr>
      <vt:lpstr>Why women more than men?</vt:lpstr>
      <vt:lpstr>Natural defence mechanisms </vt:lpstr>
      <vt:lpstr>Abnormalities of the urinary tract</vt:lpstr>
      <vt:lpstr>Vesicoureteric reflux (VUR)</vt:lpstr>
      <vt:lpstr>PowerPoint Presentation</vt:lpstr>
      <vt:lpstr>Clinical manifestations in Babies and Infants</vt:lpstr>
      <vt:lpstr>Clinical manifestations in Children</vt:lpstr>
      <vt:lpstr>Clinical manifestations in Adults</vt:lpstr>
      <vt:lpstr>Clinical manifestations in Elderly</vt:lpstr>
      <vt:lpstr>Investigations</vt:lpstr>
      <vt:lpstr>Dipsticks</vt:lpstr>
      <vt:lpstr>Microscopy</vt:lpstr>
      <vt:lpstr>PowerPoint Presentation</vt:lpstr>
      <vt:lpstr>Management</vt:lpstr>
      <vt:lpstr>Non-specific treatments</vt:lpstr>
      <vt:lpstr>Decision of Treatment</vt:lpstr>
      <vt:lpstr>Antimicrobial agents</vt:lpstr>
      <vt:lpstr>Uncomplicated lower UTI</vt:lpstr>
      <vt:lpstr>Cystitis</vt:lpstr>
      <vt:lpstr>PowerPoint Presentation</vt:lpstr>
      <vt:lpstr>Duration of treatment</vt:lpstr>
      <vt:lpstr>Acute pyelonephritis</vt:lpstr>
      <vt:lpstr>Catheter-associated infections</vt:lpstr>
      <vt:lpstr>Prevention and prophylaxis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Urinary tract infections</dc:title>
  <dc:creator>HP HADEEL</dc:creator>
  <cp:lastModifiedBy>HP HADEEL</cp:lastModifiedBy>
  <cp:revision>139</cp:revision>
  <dcterms:created xsi:type="dcterms:W3CDTF">2019-03-23T17:08:47Z</dcterms:created>
  <dcterms:modified xsi:type="dcterms:W3CDTF">2020-06-23T15:40:03Z</dcterms:modified>
</cp:coreProperties>
</file>