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7" r:id="rId3"/>
    <p:sldId id="310" r:id="rId4"/>
    <p:sldId id="296" r:id="rId5"/>
    <p:sldId id="292" r:id="rId6"/>
    <p:sldId id="260" r:id="rId7"/>
    <p:sldId id="280" r:id="rId8"/>
    <p:sldId id="263" r:id="rId9"/>
    <p:sldId id="305" r:id="rId10"/>
    <p:sldId id="311" r:id="rId11"/>
    <p:sldId id="298" r:id="rId12"/>
    <p:sldId id="297" r:id="rId13"/>
    <p:sldId id="300" r:id="rId14"/>
    <p:sldId id="301" r:id="rId15"/>
    <p:sldId id="302" r:id="rId16"/>
    <p:sldId id="303" r:id="rId17"/>
    <p:sldId id="306" r:id="rId18"/>
    <p:sldId id="283" r:id="rId19"/>
    <p:sldId id="282" r:id="rId20"/>
    <p:sldId id="281" r:id="rId21"/>
    <p:sldId id="309" r:id="rId22"/>
    <p:sldId id="313" r:id="rId23"/>
    <p:sldId id="267" r:id="rId24"/>
    <p:sldId id="291" r:id="rId25"/>
    <p:sldId id="326" r:id="rId26"/>
    <p:sldId id="327" r:id="rId27"/>
    <p:sldId id="328" r:id="rId28"/>
    <p:sldId id="330" r:id="rId29"/>
    <p:sldId id="331" r:id="rId30"/>
    <p:sldId id="332" r:id="rId31"/>
    <p:sldId id="333" r:id="rId32"/>
    <p:sldId id="334" r:id="rId33"/>
    <p:sldId id="324" r:id="rId34"/>
    <p:sldId id="335" r:id="rId35"/>
    <p:sldId id="320" r:id="rId36"/>
    <p:sldId id="319" r:id="rId37"/>
    <p:sldId id="336" r:id="rId38"/>
    <p:sldId id="325" r:id="rId39"/>
    <p:sldId id="321" r:id="rId40"/>
    <p:sldId id="316" r:id="rId41"/>
    <p:sldId id="317" r:id="rId42"/>
    <p:sldId id="318" r:id="rId43"/>
    <p:sldId id="322" r:id="rId44"/>
    <p:sldId id="323"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ght of seven" initials="Los" lastIdx="0" clrIdx="0">
    <p:extLst>
      <p:ext uri="{19B8F6BF-5375-455C-9EA6-DF929625EA0E}">
        <p15:presenceInfo xmlns:p15="http://schemas.microsoft.com/office/powerpoint/2012/main" userId="Light of sev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84" autoAdjust="0"/>
    <p:restoredTop sz="91541" autoAdjust="0"/>
  </p:normalViewPr>
  <p:slideViewPr>
    <p:cSldViewPr>
      <p:cViewPr varScale="1">
        <p:scale>
          <a:sx n="94" d="100"/>
          <a:sy n="94" d="100"/>
        </p:scale>
        <p:origin x="6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06/07/1442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06/07/1442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06/07/1442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06/07/1442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rents.com/kids/health/other-health-issues/headache-cures-for-kid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frustratedteacher.com/2010_04_25_archive.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reamstime.com/illustration/anti-drugs.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 Id="rId5" Type="http://schemas.openxmlformats.org/officeDocument/2006/relationships/image" Target="../media/image27.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f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9.jpg"/><Relationship Id="rId3" Type="http://schemas.microsoft.com/office/2007/relationships/hdphoto" Target="../media/hdphoto1.wdp"/><Relationship Id="rId7" Type="http://schemas.openxmlformats.org/officeDocument/2006/relationships/image" Target="../media/image38.jpg"/><Relationship Id="rId2" Type="http://schemas.openxmlformats.org/officeDocument/2006/relationships/image" Target="../media/image35.jpeg"/><Relationship Id="rId1" Type="http://schemas.openxmlformats.org/officeDocument/2006/relationships/slideLayout" Target="../slideLayouts/slideLayout9.xml"/><Relationship Id="rId6" Type="http://schemas.openxmlformats.org/officeDocument/2006/relationships/image" Target="../media/image37.jpg"/><Relationship Id="rId5" Type="http://schemas.microsoft.com/office/2007/relationships/hdphoto" Target="../media/hdphoto2.wdp"/><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9.xml"/><Relationship Id="rId5" Type="http://schemas.openxmlformats.org/officeDocument/2006/relationships/image" Target="../media/image43.jpg"/><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9.xml"/><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9.xml"/><Relationship Id="rId5" Type="http://schemas.openxmlformats.org/officeDocument/2006/relationships/image" Target="../media/image50.jpg"/><Relationship Id="rId4" Type="http://schemas.openxmlformats.org/officeDocument/2006/relationships/image" Target="../media/image49.jpg"/></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9.xml"/><Relationship Id="rId4" Type="http://schemas.openxmlformats.org/officeDocument/2006/relationships/image" Target="../media/image53.jpg"/></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domainq.net/office-lady-ok-0023735/"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0762AF-B3FF-47BF-9BB6-E7A713A9EF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13376"/>
          </a:xfrm>
          <a:prstGeom prst="rect">
            <a:avLst/>
          </a:prstGeom>
        </p:spPr>
      </p:pic>
      <p:sp>
        <p:nvSpPr>
          <p:cNvPr id="3" name="TextBox 2">
            <a:extLst>
              <a:ext uri="{FF2B5EF4-FFF2-40B4-BE49-F238E27FC236}">
                <a16:creationId xmlns:a16="http://schemas.microsoft.com/office/drawing/2014/main" id="{7F8AD1FC-39D9-4987-B16B-161EC93C0F2E}"/>
              </a:ext>
            </a:extLst>
          </p:cNvPr>
          <p:cNvSpPr txBox="1"/>
          <p:nvPr/>
        </p:nvSpPr>
        <p:spPr>
          <a:xfrm>
            <a:off x="144016" y="4653136"/>
            <a:ext cx="4427984" cy="2011680"/>
          </a:xfrm>
          <a:prstGeom prst="rect">
            <a:avLst/>
          </a:prstGeom>
          <a:solidFill>
            <a:schemeClr val="accent4">
              <a:lumMod val="20000"/>
              <a:lumOff val="80000"/>
            </a:schemeClr>
          </a:solidFill>
          <a:effectLst>
            <a:innerShdw blurRad="114300">
              <a:prstClr val="black"/>
            </a:innerShdw>
          </a:effectLst>
        </p:spPr>
        <p:txBody>
          <a:bodyPr wrap="square" rtlCol="0">
            <a:spAutoFit/>
          </a:bodyPr>
          <a:lstStyle/>
          <a:p>
            <a:pPr algn="l"/>
            <a:r>
              <a:rPr lang="en-US" sz="4000" dirty="0"/>
              <a:t>Non- steroidal anti inflammatory drugs (NSAID)</a:t>
            </a:r>
          </a:p>
        </p:txBody>
      </p:sp>
      <p:sp>
        <p:nvSpPr>
          <p:cNvPr id="4" name="TextBox 3">
            <a:extLst>
              <a:ext uri="{FF2B5EF4-FFF2-40B4-BE49-F238E27FC236}">
                <a16:creationId xmlns:a16="http://schemas.microsoft.com/office/drawing/2014/main" id="{C7FC3908-B982-4785-A8D6-C8EE01FBBEC8}"/>
              </a:ext>
            </a:extLst>
          </p:cNvPr>
          <p:cNvSpPr txBox="1"/>
          <p:nvPr/>
        </p:nvSpPr>
        <p:spPr>
          <a:xfrm>
            <a:off x="6156176" y="4869160"/>
            <a:ext cx="2926080" cy="1323439"/>
          </a:xfrm>
          <a:prstGeom prst="rect">
            <a:avLst/>
          </a:prstGeom>
          <a:solidFill>
            <a:schemeClr val="accent4">
              <a:lumMod val="20000"/>
              <a:lumOff val="80000"/>
            </a:schemeClr>
          </a:solidFill>
          <a:effectLst>
            <a:innerShdw blurRad="114300">
              <a:prstClr val="black"/>
            </a:innerShdw>
          </a:effectLst>
        </p:spPr>
        <p:txBody>
          <a:bodyPr wrap="square" rtlCol="0">
            <a:spAutoFit/>
          </a:bodyPr>
          <a:lstStyle/>
          <a:p>
            <a:r>
              <a:rPr lang="ar-IQ" sz="4000" dirty="0" err="1">
                <a:solidFill>
                  <a:schemeClr val="tx2"/>
                </a:solidFill>
              </a:rPr>
              <a:t>م.م</a:t>
            </a:r>
            <a:r>
              <a:rPr lang="ar-IQ" sz="4000" dirty="0">
                <a:solidFill>
                  <a:schemeClr val="tx2"/>
                </a:solidFill>
              </a:rPr>
              <a:t> سرى عباس</a:t>
            </a:r>
            <a:endParaRPr lang="en-US" sz="4000" dirty="0">
              <a:solidFill>
                <a:schemeClr val="tx2"/>
              </a:solidFill>
            </a:endParaRPr>
          </a:p>
          <a:p>
            <a:r>
              <a:rPr lang="ar-IQ" sz="4000" dirty="0" err="1">
                <a:solidFill>
                  <a:schemeClr val="tx2"/>
                </a:solidFill>
              </a:rPr>
              <a:t>م.م</a:t>
            </a:r>
            <a:r>
              <a:rPr lang="ar-IQ" sz="4000" dirty="0">
                <a:solidFill>
                  <a:schemeClr val="tx2"/>
                </a:solidFill>
              </a:rPr>
              <a:t> نور وفاء </a:t>
            </a:r>
            <a:endParaRPr lang="en-US" sz="4000" dirty="0"/>
          </a:p>
        </p:txBody>
      </p:sp>
    </p:spTree>
    <p:extLst>
      <p:ext uri="{BB962C8B-B14F-4D97-AF65-F5344CB8AC3E}">
        <p14:creationId xmlns:p14="http://schemas.microsoft.com/office/powerpoint/2010/main" val="132358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360A9-871B-427D-92DE-58908F712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80825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061E-8772-4911-97E4-DC0EDE49DE84}"/>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l" rtl="0"/>
            <a:r>
              <a:rPr lang="en-US" sz="4000" dirty="0" err="1"/>
              <a:t>Nsaid</a:t>
            </a:r>
            <a:r>
              <a:rPr lang="en-US" sz="4000" dirty="0"/>
              <a:t> effect on GIT</a:t>
            </a:r>
          </a:p>
        </p:txBody>
      </p:sp>
      <p:sp>
        <p:nvSpPr>
          <p:cNvPr id="3" name="Content Placeholder 2">
            <a:extLst>
              <a:ext uri="{FF2B5EF4-FFF2-40B4-BE49-F238E27FC236}">
                <a16:creationId xmlns:a16="http://schemas.microsoft.com/office/drawing/2014/main" id="{D6618924-82B1-40F6-B949-C8133A319147}"/>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rtl="0"/>
            <a:r>
              <a:rPr lang="en-US" dirty="0"/>
              <a:t>NSAID-induced gastroduodenal mucosal damage primarily results from inhibition of COX-1 in the mucosal lining. </a:t>
            </a:r>
          </a:p>
          <a:p>
            <a:pPr algn="just" rtl="0"/>
            <a:r>
              <a:rPr lang="en-US" dirty="0"/>
              <a:t>This inhibition of COX-1 decreases bicarbonate secretion, mucosal blood flow, formation of protective mucus, proliferation of gastric epithelium, and the ability of the mucosa to resist injury.</a:t>
            </a:r>
          </a:p>
        </p:txBody>
      </p:sp>
      <p:sp>
        <p:nvSpPr>
          <p:cNvPr id="6" name="Text Placeholder 5">
            <a:extLst>
              <a:ext uri="{FF2B5EF4-FFF2-40B4-BE49-F238E27FC236}">
                <a16:creationId xmlns:a16="http://schemas.microsoft.com/office/drawing/2014/main" id="{347DA7EE-C66B-47C8-B316-AB185F5BD521}"/>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F588F11F-6E91-4543-9032-2B48D6875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556792"/>
            <a:ext cx="2458616" cy="4464496"/>
          </a:xfrm>
          <a:prstGeom prst="rect">
            <a:avLst/>
          </a:prstGeom>
        </p:spPr>
      </p:pic>
    </p:spTree>
    <p:extLst>
      <p:ext uri="{BB962C8B-B14F-4D97-AF65-F5344CB8AC3E}">
        <p14:creationId xmlns:p14="http://schemas.microsoft.com/office/powerpoint/2010/main" val="317762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A1B9-1BEA-492D-92F3-9A8CFA3FCDD7}"/>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err="1"/>
              <a:t>Nsaid</a:t>
            </a:r>
            <a:r>
              <a:rPr lang="en-US" dirty="0"/>
              <a:t> effect on GIT</a:t>
            </a:r>
          </a:p>
        </p:txBody>
      </p:sp>
      <p:sp>
        <p:nvSpPr>
          <p:cNvPr id="3" name="Content Placeholder 2">
            <a:extLst>
              <a:ext uri="{FF2B5EF4-FFF2-40B4-BE49-F238E27FC236}">
                <a16:creationId xmlns:a16="http://schemas.microsoft.com/office/drawing/2014/main" id="{0A77B11B-8F0E-4926-87B1-B6ADD7079E9B}"/>
              </a:ext>
            </a:extLst>
          </p:cNvPr>
          <p:cNvSpPr>
            <a:spLocks noGrp="1"/>
          </p:cNvSpPr>
          <p:nvPr>
            <p:ph idx="1"/>
          </p:nvPr>
        </p:nvSpPr>
        <p:spPr>
          <a:xfrm>
            <a:off x="457200" y="1628800"/>
            <a:ext cx="5698976" cy="4497363"/>
          </a:xfrm>
        </p:spPr>
        <p:style>
          <a:lnRef idx="2">
            <a:schemeClr val="accent2"/>
          </a:lnRef>
          <a:fillRef idx="1">
            <a:schemeClr val="lt1"/>
          </a:fillRef>
          <a:effectRef idx="0">
            <a:schemeClr val="accent2"/>
          </a:effectRef>
          <a:fontRef idx="minor">
            <a:schemeClr val="dk1"/>
          </a:fontRef>
        </p:style>
        <p:txBody>
          <a:bodyPr>
            <a:normAutofit/>
          </a:bodyPr>
          <a:lstStyle/>
          <a:p>
            <a:pPr algn="just" rtl="0"/>
            <a:r>
              <a:rPr lang="en-US" dirty="0"/>
              <a:t>Gastro-intestinal discomfort, nausea, </a:t>
            </a:r>
            <a:r>
              <a:rPr lang="en-US" dirty="0" err="1"/>
              <a:t>diarrhoea</a:t>
            </a:r>
            <a:r>
              <a:rPr lang="en-US" dirty="0"/>
              <a:t>, and occasionally bleeding and ulceration occur. </a:t>
            </a:r>
          </a:p>
          <a:p>
            <a:pPr algn="just" rtl="0"/>
            <a:r>
              <a:rPr lang="en-US" dirty="0"/>
              <a:t>Systemic as well as local effects of NSAIDs contribute to gastro-intestinal damage.</a:t>
            </a:r>
          </a:p>
          <a:p>
            <a:pPr marL="0" indent="0" algn="just" rtl="0">
              <a:buNone/>
            </a:pPr>
            <a:endParaRPr lang="en-US" dirty="0"/>
          </a:p>
        </p:txBody>
      </p:sp>
      <p:pic>
        <p:nvPicPr>
          <p:cNvPr id="5" name="Picture 4">
            <a:extLst>
              <a:ext uri="{FF2B5EF4-FFF2-40B4-BE49-F238E27FC236}">
                <a16:creationId xmlns:a16="http://schemas.microsoft.com/office/drawing/2014/main" id="{4605EC0C-C2A7-41A3-B2DF-3235B14B4C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67425" y="3284984"/>
            <a:ext cx="3076575" cy="3333750"/>
          </a:xfrm>
          <a:prstGeom prst="rect">
            <a:avLst/>
          </a:prstGeom>
        </p:spPr>
      </p:pic>
    </p:spTree>
    <p:extLst>
      <p:ext uri="{BB962C8B-B14F-4D97-AF65-F5344CB8AC3E}">
        <p14:creationId xmlns:p14="http://schemas.microsoft.com/office/powerpoint/2010/main" val="321772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32C4-5304-4A7A-BADB-273B05B70B1B}"/>
              </a:ext>
            </a:extLst>
          </p:cNvPr>
          <p:cNvSpPr>
            <a:spLocks noGrp="1"/>
          </p:cNvSpPr>
          <p:nvPr>
            <p:ph type="title" idx="4294967295"/>
          </p:nvPr>
        </p:nvSpPr>
        <p:spPr>
          <a:xfrm>
            <a:off x="0" y="274638"/>
            <a:ext cx="8229600" cy="1143000"/>
          </a:xfrm>
        </p:spPr>
        <p:txBody>
          <a:bodyPr/>
          <a:lstStyle/>
          <a:p>
            <a:r>
              <a:rPr lang="en-US" dirty="0"/>
              <a:t>NSAID and GIT side effects</a:t>
            </a:r>
          </a:p>
        </p:txBody>
      </p:sp>
      <p:sp>
        <p:nvSpPr>
          <p:cNvPr id="5" name="Rectangle 4">
            <a:extLst>
              <a:ext uri="{FF2B5EF4-FFF2-40B4-BE49-F238E27FC236}">
                <a16:creationId xmlns:a16="http://schemas.microsoft.com/office/drawing/2014/main" id="{71EFD944-D4D3-46FD-92AD-A63B0F099356}"/>
              </a:ext>
            </a:extLst>
          </p:cNvPr>
          <p:cNvSpPr/>
          <p:nvPr/>
        </p:nvSpPr>
        <p:spPr>
          <a:xfrm>
            <a:off x="1331640" y="1268760"/>
            <a:ext cx="5832648" cy="120243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tx1"/>
                </a:solidFill>
              </a:rPr>
              <a:t>piroxicam, ketoprofen, and ketorolac trometamol</a:t>
            </a:r>
          </a:p>
        </p:txBody>
      </p:sp>
      <p:sp>
        <p:nvSpPr>
          <p:cNvPr id="6" name="Rectangle 5">
            <a:extLst>
              <a:ext uri="{FF2B5EF4-FFF2-40B4-BE49-F238E27FC236}">
                <a16:creationId xmlns:a16="http://schemas.microsoft.com/office/drawing/2014/main" id="{37579E78-43CE-4AC6-8EE3-31E6914A4580}"/>
              </a:ext>
            </a:extLst>
          </p:cNvPr>
          <p:cNvSpPr/>
          <p:nvPr/>
        </p:nvSpPr>
        <p:spPr>
          <a:xfrm>
            <a:off x="1259632" y="3212976"/>
            <a:ext cx="5904656" cy="100811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l" rtl="0"/>
            <a:r>
              <a:rPr lang="en-US" sz="3600" dirty="0"/>
              <a:t>Indomethacin, diclofenac, and naproxen</a:t>
            </a:r>
          </a:p>
        </p:txBody>
      </p:sp>
      <p:sp>
        <p:nvSpPr>
          <p:cNvPr id="7" name="Rectangle 6">
            <a:extLst>
              <a:ext uri="{FF2B5EF4-FFF2-40B4-BE49-F238E27FC236}">
                <a16:creationId xmlns:a16="http://schemas.microsoft.com/office/drawing/2014/main" id="{62A3FE4A-4A01-45F9-A642-D62309E900B8}"/>
              </a:ext>
            </a:extLst>
          </p:cNvPr>
          <p:cNvSpPr/>
          <p:nvPr/>
        </p:nvSpPr>
        <p:spPr>
          <a:xfrm>
            <a:off x="1259632" y="4653136"/>
            <a:ext cx="5904656" cy="1296144"/>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l" rtl="0"/>
            <a:r>
              <a:rPr lang="en-US" sz="3600" dirty="0"/>
              <a:t>Ibuprofen\ selective cox2 inhibitors</a:t>
            </a:r>
          </a:p>
        </p:txBody>
      </p:sp>
    </p:spTree>
    <p:extLst>
      <p:ext uri="{BB962C8B-B14F-4D97-AF65-F5344CB8AC3E}">
        <p14:creationId xmlns:p14="http://schemas.microsoft.com/office/powerpoint/2010/main" val="33024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C54A6-8ABA-401E-87BC-DE97B94257F5}"/>
              </a:ext>
            </a:extLst>
          </p:cNvPr>
          <p:cNvSpPr>
            <a:spLocks noGrp="1"/>
          </p:cNvSpPr>
          <p:nvPr>
            <p:ph idx="1"/>
          </p:nvPr>
        </p:nvSpPr>
        <p:spPr/>
        <p:txBody>
          <a:bodyPr>
            <a:normAutofit/>
          </a:bodyPr>
          <a:lstStyle/>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p:txBody>
      </p:sp>
      <p:pic>
        <p:nvPicPr>
          <p:cNvPr id="11" name="Picture 10">
            <a:extLst>
              <a:ext uri="{FF2B5EF4-FFF2-40B4-BE49-F238E27FC236}">
                <a16:creationId xmlns:a16="http://schemas.microsoft.com/office/drawing/2014/main" id="{1D735978-17A5-4C85-9AB9-2636B7A4B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2">
            <a:extLst>
              <a:ext uri="{FF2B5EF4-FFF2-40B4-BE49-F238E27FC236}">
                <a16:creationId xmlns:a16="http://schemas.microsoft.com/office/drawing/2014/main" id="{42B0E543-2684-461A-B72E-EF3068511C1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69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49E482-70FB-444A-8E5D-B3DB7E52057D}"/>
              </a:ext>
            </a:extLst>
          </p:cNvPr>
          <p:cNvPicPr>
            <a:picLocks noGrp="1" noChangeAspect="1"/>
          </p:cNvPicPr>
          <p:nvPr>
            <p:ph idx="4294967295"/>
          </p:nvPr>
        </p:nvPicPr>
        <p:blipFill>
          <a:blip r:embed="rId2"/>
          <a:stretch>
            <a:fillRect/>
          </a:stretch>
        </p:blipFill>
        <p:spPr>
          <a:xfrm>
            <a:off x="179512" y="3341688"/>
            <a:ext cx="8784976" cy="1042987"/>
          </a:xfrm>
          <a:prstGeom prst="rect">
            <a:avLst/>
          </a:prstGeom>
        </p:spPr>
      </p:pic>
      <p:sp>
        <p:nvSpPr>
          <p:cNvPr id="6" name="Rectangle 5">
            <a:extLst>
              <a:ext uri="{FF2B5EF4-FFF2-40B4-BE49-F238E27FC236}">
                <a16:creationId xmlns:a16="http://schemas.microsoft.com/office/drawing/2014/main" id="{CDABFA5C-6B59-4582-BA69-3A21E80D2D02}"/>
              </a:ext>
            </a:extLst>
          </p:cNvPr>
          <p:cNvSpPr/>
          <p:nvPr/>
        </p:nvSpPr>
        <p:spPr>
          <a:xfrm>
            <a:off x="251520" y="4520897"/>
            <a:ext cx="8640960" cy="18013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rtl="0"/>
            <a:r>
              <a:rPr lang="en-US" sz="3200" dirty="0">
                <a:solidFill>
                  <a:schemeClr val="tx1"/>
                </a:solidFill>
              </a:rPr>
              <a:t>Naproxen (1 g daily) is associated with a lower thrombotic risk, and low doses of ibuprofen (1.2 g daily or less)</a:t>
            </a:r>
          </a:p>
        </p:txBody>
      </p:sp>
      <p:sp>
        <p:nvSpPr>
          <p:cNvPr id="7" name="Rectangle 6">
            <a:extLst>
              <a:ext uri="{FF2B5EF4-FFF2-40B4-BE49-F238E27FC236}">
                <a16:creationId xmlns:a16="http://schemas.microsoft.com/office/drawing/2014/main" id="{19A85729-894B-4A64-A4F6-47C70204C3B7}"/>
              </a:ext>
            </a:extLst>
          </p:cNvPr>
          <p:cNvSpPr/>
          <p:nvPr/>
        </p:nvSpPr>
        <p:spPr>
          <a:xfrm>
            <a:off x="251520" y="261386"/>
            <a:ext cx="8712968" cy="28663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0"/>
            <a:r>
              <a:rPr lang="en-US" sz="3200" dirty="0">
                <a:solidFill>
                  <a:schemeClr val="tx1"/>
                </a:solidFill>
              </a:rPr>
              <a:t>All NSAID use can, to varying degrees, be associated with a small increased risk of thrombotic events (e.g. myocardial infarction and stroke</a:t>
            </a:r>
            <a:r>
              <a:rPr lang="en-US" sz="3200" u="sng" dirty="0">
                <a:solidFill>
                  <a:schemeClr val="tx1"/>
                </a:solidFill>
              </a:rPr>
              <a:t>) independent of baseline</a:t>
            </a:r>
          </a:p>
          <a:p>
            <a:pPr algn="just" rtl="0"/>
            <a:r>
              <a:rPr lang="en-US" sz="3200" u="sng" dirty="0">
                <a:solidFill>
                  <a:schemeClr val="tx1"/>
                </a:solidFill>
              </a:rPr>
              <a:t>cardiovascular risk factors or duration of NSAID</a:t>
            </a:r>
            <a:r>
              <a:rPr lang="en-US" sz="3200" dirty="0">
                <a:solidFill>
                  <a:schemeClr val="tx1"/>
                </a:solidFill>
              </a:rPr>
              <a:t> use</a:t>
            </a:r>
          </a:p>
        </p:txBody>
      </p:sp>
    </p:spTree>
    <p:extLst>
      <p:ext uri="{BB962C8B-B14F-4D97-AF65-F5344CB8AC3E}">
        <p14:creationId xmlns:p14="http://schemas.microsoft.com/office/powerpoint/2010/main" val="45954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29BD-0B72-4151-95EF-4CE0E2AA1EB8}"/>
              </a:ext>
            </a:extLst>
          </p:cNvPr>
          <p:cNvSpPr>
            <a:spLocks noGrp="1"/>
          </p:cNvSpPr>
          <p:nvPr>
            <p:ph type="title"/>
          </p:nvPr>
        </p:nvSpPr>
        <p:spPr/>
        <p:txBody>
          <a:bodyPr/>
          <a:lstStyle/>
          <a:p>
            <a:r>
              <a:rPr lang="en-US" dirty="0"/>
              <a:t>Renal effects</a:t>
            </a:r>
          </a:p>
        </p:txBody>
      </p:sp>
      <p:pic>
        <p:nvPicPr>
          <p:cNvPr id="9" name="Content Placeholder 8">
            <a:extLst>
              <a:ext uri="{FF2B5EF4-FFF2-40B4-BE49-F238E27FC236}">
                <a16:creationId xmlns:a16="http://schemas.microsoft.com/office/drawing/2014/main" id="{8873B662-B6EA-46A0-B070-35D0B6CAD6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305434"/>
            <a:ext cx="9108504" cy="5219910"/>
          </a:xfrm>
        </p:spPr>
      </p:pic>
    </p:spTree>
    <p:extLst>
      <p:ext uri="{BB962C8B-B14F-4D97-AF65-F5344CB8AC3E}">
        <p14:creationId xmlns:p14="http://schemas.microsoft.com/office/powerpoint/2010/main" val="39866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F648-1C47-4E2F-8845-49CEA3584671}"/>
              </a:ext>
            </a:extLst>
          </p:cNvPr>
          <p:cNvSpPr>
            <a:spLocks noGrp="1"/>
          </p:cNvSpPr>
          <p:nvPr>
            <p:ph type="title"/>
          </p:nvPr>
        </p:nvSpPr>
        <p:spPr>
          <a:xfrm>
            <a:off x="457200" y="273050"/>
            <a:ext cx="3008313" cy="707678"/>
          </a:xfrm>
        </p:spPr>
        <p:txBody>
          <a:bodyPr>
            <a:normAutofit/>
          </a:bodyPr>
          <a:lstStyle/>
          <a:p>
            <a:pPr algn="l" rtl="0"/>
            <a:r>
              <a:rPr lang="en-US" sz="4000" dirty="0"/>
              <a:t>Renal effects</a:t>
            </a:r>
          </a:p>
        </p:txBody>
      </p:sp>
      <p:sp>
        <p:nvSpPr>
          <p:cNvPr id="3" name="Content Placeholder 2">
            <a:extLst>
              <a:ext uri="{FF2B5EF4-FFF2-40B4-BE49-F238E27FC236}">
                <a16:creationId xmlns:a16="http://schemas.microsoft.com/office/drawing/2014/main" id="{233A1B1E-FC6E-41EC-928D-9CB6D1598606}"/>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rtl="0"/>
            <a:r>
              <a:rPr lang="en-US" dirty="0"/>
              <a:t>Fluid retention may occur (rarely precipitating congestive heart failure); blood pressure may be raised. </a:t>
            </a:r>
          </a:p>
          <a:p>
            <a:pPr algn="just" rtl="0"/>
            <a:r>
              <a:rPr lang="en-US" dirty="0"/>
              <a:t>Renal failure may be provoked by NSAIDs, especially in patients with renal impairment. Rarely, papillary necrosis or interstitial fibrosis associated with NSAIDs can lead to renal failure.</a:t>
            </a:r>
          </a:p>
          <a:p>
            <a:pPr algn="just" rtl="0"/>
            <a:r>
              <a:rPr lang="en-US" dirty="0"/>
              <a:t>some NSAIDs have been associated with sustained mean arterial pressure increases of 5 to 6 mm Hg,</a:t>
            </a:r>
            <a:r>
              <a:rPr lang="en-US" baseline="30000" dirty="0"/>
              <a:t> </a:t>
            </a:r>
            <a:r>
              <a:rPr lang="en-US" dirty="0"/>
              <a:t>presumably the result of COX-2 inhibition and sodium/water retention</a:t>
            </a:r>
          </a:p>
          <a:p>
            <a:pPr marL="0" indent="0" rtl="0">
              <a:buNone/>
            </a:pPr>
            <a:endParaRPr lang="en-US" dirty="0"/>
          </a:p>
        </p:txBody>
      </p:sp>
      <p:sp>
        <p:nvSpPr>
          <p:cNvPr id="4" name="Text Placeholder 3">
            <a:extLst>
              <a:ext uri="{FF2B5EF4-FFF2-40B4-BE49-F238E27FC236}">
                <a16:creationId xmlns:a16="http://schemas.microsoft.com/office/drawing/2014/main" id="{F399DE63-CBE8-4442-B51C-EE948962B3A9}"/>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C8BB0FB7-3420-439C-9CE1-757541D34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84784"/>
            <a:ext cx="2791197" cy="4608512"/>
          </a:xfrm>
          <a:prstGeom prst="rect">
            <a:avLst/>
          </a:prstGeom>
        </p:spPr>
      </p:pic>
    </p:spTree>
    <p:extLst>
      <p:ext uri="{BB962C8B-B14F-4D97-AF65-F5344CB8AC3E}">
        <p14:creationId xmlns:p14="http://schemas.microsoft.com/office/powerpoint/2010/main" val="267780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3179-1987-4BAD-A293-DD22D4AFFB29}"/>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Prolongation of bleeding time</a:t>
            </a:r>
          </a:p>
        </p:txBody>
      </p:sp>
      <p:sp>
        <p:nvSpPr>
          <p:cNvPr id="3" name="Content Placeholder 2">
            <a:extLst>
              <a:ext uri="{FF2B5EF4-FFF2-40B4-BE49-F238E27FC236}">
                <a16:creationId xmlns:a16="http://schemas.microsoft.com/office/drawing/2014/main" id="{1760F532-7A46-4C2E-8886-71131CE4734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rtl="0"/>
            <a:r>
              <a:rPr lang="en-US" dirty="0"/>
              <a:t>Non-aspirin NSAIDs also can prolong bleeding times by inhibiting platelet aggregation, but these drugs bind reversibly to COX resulting in reversible platelet inhibition.</a:t>
            </a:r>
            <a:endParaRPr lang="en-US" baseline="30000" dirty="0"/>
          </a:p>
          <a:p>
            <a:pPr algn="just" rtl="0"/>
            <a:r>
              <a:rPr lang="en-US" dirty="0"/>
              <a:t> Therefore, non-aspirin NSAIDs should be discontinued about 5 half-lives before surgical procedures. Generally, the impairment of platelet aggregations is reversed within 2 days after the discontinuation of </a:t>
            </a:r>
            <a:r>
              <a:rPr lang="en-US" dirty="0" err="1"/>
              <a:t>nonaspirin</a:t>
            </a:r>
            <a:r>
              <a:rPr lang="en-US" dirty="0"/>
              <a:t> NSAIDs. </a:t>
            </a:r>
          </a:p>
          <a:p>
            <a:pPr algn="just" rtl="0"/>
            <a:r>
              <a:rPr lang="en-US" dirty="0"/>
              <a:t>Likewise, COX-2 inhibitors are not expected to alter platelet function because COX-2 is not found in platelets</a:t>
            </a:r>
          </a:p>
        </p:txBody>
      </p:sp>
    </p:spTree>
    <p:extLst>
      <p:ext uri="{BB962C8B-B14F-4D97-AF65-F5344CB8AC3E}">
        <p14:creationId xmlns:p14="http://schemas.microsoft.com/office/powerpoint/2010/main" val="309910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3D7A-0698-4D2A-874D-D0962FFCCC0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Prolongation of Bleeding Time\ aspirin</a:t>
            </a:r>
            <a:br>
              <a:rPr lang="en-US" dirty="0"/>
            </a:br>
            <a:endParaRPr lang="en-US" dirty="0"/>
          </a:p>
        </p:txBody>
      </p:sp>
      <p:sp>
        <p:nvSpPr>
          <p:cNvPr id="3" name="Content Placeholder 2">
            <a:extLst>
              <a:ext uri="{FF2B5EF4-FFF2-40B4-BE49-F238E27FC236}">
                <a16:creationId xmlns:a16="http://schemas.microsoft.com/office/drawing/2014/main" id="{B6EB1D0A-4E5D-4423-AD26-5C81D4E27B1E}"/>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rtl="0"/>
            <a:r>
              <a:rPr lang="en-US" dirty="0"/>
              <a:t>Low doses of aspirin irreversibly impair platelet aggregation throughout the life of the platelet by irreversible binding to COX and, thereby, prolong bleeding time for several days because new platelets must be released into the circulation before the bleeding time normalizes</a:t>
            </a:r>
          </a:p>
          <a:p>
            <a:pPr algn="just" rtl="0"/>
            <a:r>
              <a:rPr lang="en-US" dirty="0"/>
              <a:t>Bleeding times normalize within 3 to 6 days after discontinuation of aspirin. Therefore, aspirin should be discontinued about 7 days before surgery.</a:t>
            </a:r>
          </a:p>
          <a:p>
            <a:pPr marL="0" indent="0" algn="l" rtl="0">
              <a:buNone/>
            </a:pPr>
            <a:endParaRPr lang="en-US" dirty="0"/>
          </a:p>
        </p:txBody>
      </p:sp>
    </p:spTree>
    <p:extLst>
      <p:ext uri="{BB962C8B-B14F-4D97-AF65-F5344CB8AC3E}">
        <p14:creationId xmlns:p14="http://schemas.microsoft.com/office/powerpoint/2010/main" val="412008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9DFC-2962-4423-8B22-E65C0BA0CE73}"/>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objectives</a:t>
            </a:r>
          </a:p>
        </p:txBody>
      </p:sp>
      <p:sp>
        <p:nvSpPr>
          <p:cNvPr id="3" name="Content Placeholder 2">
            <a:extLst>
              <a:ext uri="{FF2B5EF4-FFF2-40B4-BE49-F238E27FC236}">
                <a16:creationId xmlns:a16="http://schemas.microsoft.com/office/drawing/2014/main" id="{17D1821A-EFAC-419E-B315-3E79FAA20C91}"/>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by the end of the lab you will be able to know the followings about NSAID:</a:t>
            </a:r>
          </a:p>
          <a:p>
            <a:pPr algn="l" rtl="0"/>
            <a:r>
              <a:rPr lang="en-US" dirty="0"/>
              <a:t>Indications</a:t>
            </a:r>
          </a:p>
          <a:p>
            <a:pPr algn="l" rtl="0"/>
            <a:r>
              <a:rPr lang="en-US" dirty="0"/>
              <a:t>Classifications of NSAID</a:t>
            </a:r>
          </a:p>
          <a:p>
            <a:pPr algn="l" rtl="0"/>
            <a:r>
              <a:rPr lang="en-US" dirty="0"/>
              <a:t>Side effect</a:t>
            </a:r>
          </a:p>
          <a:p>
            <a:pPr algn="l" rtl="0"/>
            <a:r>
              <a:rPr lang="en-US" dirty="0"/>
              <a:t>Dose</a:t>
            </a:r>
          </a:p>
          <a:p>
            <a:pPr algn="l" rtl="0"/>
            <a:r>
              <a:rPr lang="en-US" dirty="0"/>
              <a:t>Caution and contra-indications</a:t>
            </a:r>
          </a:p>
          <a:p>
            <a:pPr algn="l" rtl="0"/>
            <a:endParaRPr lang="en-US" dirty="0"/>
          </a:p>
        </p:txBody>
      </p:sp>
      <p:pic>
        <p:nvPicPr>
          <p:cNvPr id="4" name="Content Placeholder 4">
            <a:extLst>
              <a:ext uri="{FF2B5EF4-FFF2-40B4-BE49-F238E27FC236}">
                <a16:creationId xmlns:a16="http://schemas.microsoft.com/office/drawing/2014/main" id="{233E9080-627E-4726-8FDC-E1C52ECA76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6176" y="3573016"/>
            <a:ext cx="2438400" cy="2438400"/>
          </a:xfrm>
          <a:prstGeom prst="rect">
            <a:avLst/>
          </a:prstGeom>
        </p:spPr>
      </p:pic>
    </p:spTree>
    <p:extLst>
      <p:ext uri="{BB962C8B-B14F-4D97-AF65-F5344CB8AC3E}">
        <p14:creationId xmlns:p14="http://schemas.microsoft.com/office/powerpoint/2010/main" val="3601889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7EA6-AFB6-4DCD-93FE-F832ACE3C59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asthma</a:t>
            </a:r>
          </a:p>
        </p:txBody>
      </p:sp>
      <p:sp>
        <p:nvSpPr>
          <p:cNvPr id="3" name="Content Placeholder 2">
            <a:extLst>
              <a:ext uri="{FF2B5EF4-FFF2-40B4-BE49-F238E27FC236}">
                <a16:creationId xmlns:a16="http://schemas.microsoft.com/office/drawing/2014/main" id="{E407AD1F-1A10-490B-9A67-5A7E7B1FF99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0"/>
            <a:r>
              <a:rPr lang="en-US" dirty="0"/>
              <a:t>COX-2 inhibitors also have been used safely in aspirin-sensitive asthmatics. </a:t>
            </a:r>
          </a:p>
          <a:p>
            <a:pPr algn="just" rtl="0"/>
            <a:r>
              <a:rPr lang="en-US" dirty="0"/>
              <a:t>In theory, these agents might be safer because they allow COX-1 to continue producing prostaglandin E</a:t>
            </a:r>
            <a:r>
              <a:rPr lang="en-US" baseline="-25000" dirty="0"/>
              <a:t>2</a:t>
            </a:r>
            <a:r>
              <a:rPr lang="en-US" dirty="0"/>
              <a:t>. </a:t>
            </a:r>
          </a:p>
          <a:p>
            <a:pPr algn="just" rtl="0"/>
            <a:r>
              <a:rPr lang="en-US" u="sng" dirty="0"/>
              <a:t>Prostaglandin E</a:t>
            </a:r>
            <a:r>
              <a:rPr lang="en-US" u="sng" baseline="-25000" dirty="0"/>
              <a:t>2</a:t>
            </a:r>
            <a:r>
              <a:rPr lang="en-US" u="sng" dirty="0"/>
              <a:t> is an important mediator of multiple physiological processes, including reduction of leukotriene synthesis, suppression of the release of inflammatory mediators from mast cells, and prevention of aspirin-induced bronchoconstriction.</a:t>
            </a:r>
          </a:p>
          <a:p>
            <a:pPr marL="0" indent="0" algn="l" rtl="0">
              <a:buNone/>
            </a:pPr>
            <a:endParaRPr lang="en-US" dirty="0"/>
          </a:p>
        </p:txBody>
      </p:sp>
    </p:spTree>
    <p:extLst>
      <p:ext uri="{BB962C8B-B14F-4D97-AF65-F5344CB8AC3E}">
        <p14:creationId xmlns:p14="http://schemas.microsoft.com/office/powerpoint/2010/main" val="146345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5A6A-77CE-4864-AF68-7E9CB70124C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CONCEPTION AND CONTRACEPTION </a:t>
            </a:r>
          </a:p>
        </p:txBody>
      </p:sp>
      <p:sp>
        <p:nvSpPr>
          <p:cNvPr id="3" name="Content Placeholder 2">
            <a:extLst>
              <a:ext uri="{FF2B5EF4-FFF2-40B4-BE49-F238E27FC236}">
                <a16:creationId xmlns:a16="http://schemas.microsoft.com/office/drawing/2014/main" id="{34F3E0FF-0667-4C59-A052-FD64A624CF4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rtl="0"/>
            <a:r>
              <a:rPr lang="en-US" dirty="0"/>
              <a:t>Caution—long-term use of some NSAIDs is associated with reduced female fertility, which is reversible on stopping treatment.</a:t>
            </a:r>
          </a:p>
          <a:p>
            <a:pPr algn="just" rtl="0"/>
            <a:r>
              <a:rPr lang="en-US" dirty="0"/>
              <a:t> PREGNANCY Most manufacturers advise avoiding the use</a:t>
            </a:r>
          </a:p>
          <a:p>
            <a:pPr marL="0" indent="0" algn="just" rtl="0">
              <a:buNone/>
            </a:pPr>
            <a:r>
              <a:rPr lang="en-US" dirty="0"/>
              <a:t>      of NSAIDs during pregnancy or avoiding them unless the</a:t>
            </a:r>
          </a:p>
          <a:p>
            <a:pPr marL="0" indent="0" algn="just" rtl="0">
              <a:buNone/>
            </a:pPr>
            <a:r>
              <a:rPr lang="en-US" dirty="0"/>
              <a:t>       potential benefit outweighs the risk.</a:t>
            </a:r>
          </a:p>
          <a:p>
            <a:pPr algn="just" rtl="0"/>
            <a:r>
              <a:rPr lang="en-US" dirty="0"/>
              <a:t> NSAIDs should be avoided during the third trimester because use is associated with a risk of closure of fetal ductus arteriosus in utero and possibly persistent pulmonary hypertension of the newborn. In addition, the onset of labor may be delayed and its duration may be increased</a:t>
            </a:r>
          </a:p>
        </p:txBody>
      </p:sp>
    </p:spTree>
    <p:extLst>
      <p:ext uri="{BB962C8B-B14F-4D97-AF65-F5344CB8AC3E}">
        <p14:creationId xmlns:p14="http://schemas.microsoft.com/office/powerpoint/2010/main" val="169957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583252-7EAC-4996-8A55-4161EB465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2"/>
            <a:ext cx="9144000" cy="6543675"/>
          </a:xfrm>
          <a:prstGeom prst="rect">
            <a:avLst/>
          </a:prstGeom>
        </p:spPr>
      </p:pic>
    </p:spTree>
    <p:extLst>
      <p:ext uri="{BB962C8B-B14F-4D97-AF65-F5344CB8AC3E}">
        <p14:creationId xmlns:p14="http://schemas.microsoft.com/office/powerpoint/2010/main" val="245988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C003-E97B-4727-A0C4-2FE30AA480C0}"/>
              </a:ext>
            </a:extLst>
          </p:cNvPr>
          <p:cNvSpPr>
            <a:spLocks noGrp="1"/>
          </p:cNvSpPr>
          <p:nvPr>
            <p:ph type="title"/>
          </p:nvPr>
        </p:nvSpPr>
        <p:spPr/>
        <p:txBody>
          <a:bodyPr/>
          <a:lstStyle/>
          <a:p>
            <a:r>
              <a:rPr lang="en-US" dirty="0"/>
              <a:t>Aspirin classification</a:t>
            </a:r>
          </a:p>
        </p:txBody>
      </p:sp>
      <p:sp>
        <p:nvSpPr>
          <p:cNvPr id="3" name="Content Placeholder 2">
            <a:extLst>
              <a:ext uri="{FF2B5EF4-FFF2-40B4-BE49-F238E27FC236}">
                <a16:creationId xmlns:a16="http://schemas.microsoft.com/office/drawing/2014/main" id="{F9E0D05B-49E8-46BC-86DD-607348AB7311}"/>
              </a:ext>
            </a:extLst>
          </p:cNvPr>
          <p:cNvSpPr>
            <a:spLocks noGrp="1"/>
          </p:cNvSpPr>
          <p:nvPr>
            <p:ph idx="1"/>
          </p:nvPr>
        </p:nvSpPr>
        <p:spPr/>
        <p:txBody>
          <a:bodyPr>
            <a:normAutofit fontScale="55000" lnSpcReduction="20000"/>
          </a:bodyPr>
          <a:lstStyle/>
          <a:p>
            <a:pPr marL="0" indent="0" algn="l" rtl="0">
              <a:buNone/>
            </a:pPr>
            <a:r>
              <a:rPr lang="en-US" dirty="0"/>
              <a:t>Acetylsalicylic acid (ASA; aspirin) is a nonselective COX inhibitor with all the key</a:t>
            </a:r>
          </a:p>
          <a:p>
            <a:pPr marL="0" indent="0" algn="l" rtl="0">
              <a:buNone/>
            </a:pPr>
            <a:r>
              <a:rPr lang="en-US" dirty="0"/>
              <a:t>features of other NSAIDs (antipyretic, analgesic, </a:t>
            </a:r>
            <a:r>
              <a:rPr lang="en-US" dirty="0" err="1"/>
              <a:t>antiinflammatory</a:t>
            </a:r>
            <a:r>
              <a:rPr lang="en-US" dirty="0"/>
              <a:t> activity), but it is</a:t>
            </a:r>
          </a:p>
          <a:p>
            <a:pPr marL="0" indent="0" algn="l" rtl="0">
              <a:buNone/>
            </a:pPr>
            <a:r>
              <a:rPr lang="en-US" dirty="0"/>
              <a:t>often classified separately. Reasons include the fact that it </a:t>
            </a:r>
            <a:r>
              <a:rPr lang="en-US" b="1" dirty="0"/>
              <a:t>irreversibly </a:t>
            </a:r>
            <a:r>
              <a:rPr lang="en-US" dirty="0"/>
              <a:t>inhibits the</a:t>
            </a:r>
          </a:p>
          <a:p>
            <a:pPr marL="0" indent="0" algn="l" rtl="0">
              <a:buNone/>
            </a:pPr>
            <a:r>
              <a:rPr lang="en-US" dirty="0"/>
              <a:t>COX enzyme and as a result has prolonged antiplatelet activity.</a:t>
            </a:r>
          </a:p>
          <a:p>
            <a:pPr marL="0" indent="0" algn="l" rtl="0">
              <a:buNone/>
            </a:pPr>
            <a:r>
              <a:rPr lang="en-US" dirty="0"/>
              <a:t>The antiplatelet effects of ASA are observed at doses much lower than required for</a:t>
            </a:r>
          </a:p>
          <a:p>
            <a:pPr marL="0" indent="0" algn="l" rtl="0">
              <a:buNone/>
            </a:pPr>
            <a:r>
              <a:rPr lang="en-US" dirty="0" err="1"/>
              <a:t>antiinflammatory</a:t>
            </a:r>
            <a:r>
              <a:rPr lang="en-US" dirty="0"/>
              <a:t> or other activities. This is thought to be the case because the</a:t>
            </a:r>
          </a:p>
          <a:p>
            <a:pPr marL="0" indent="0" algn="l" rtl="0">
              <a:buNone/>
            </a:pPr>
            <a:r>
              <a:rPr lang="en-US" dirty="0"/>
              <a:t>antiplatelet effects are mediated by the irreversible inhibition of COX-1 by the parent</a:t>
            </a:r>
          </a:p>
          <a:p>
            <a:pPr marL="0" indent="0" algn="l" rtl="0">
              <a:buNone/>
            </a:pPr>
            <a:r>
              <a:rPr lang="en-US" dirty="0"/>
              <a:t>ASA. Salicylic acid, the metabolite of ASA, is a reversible inhibitor of COX, just like</a:t>
            </a:r>
          </a:p>
          <a:p>
            <a:pPr marL="0" indent="0" algn="l" rtl="0">
              <a:buNone/>
            </a:pPr>
            <a:r>
              <a:rPr lang="en-US" dirty="0"/>
              <a:t>the other NSAIDs. Because the antiplatelet effects of ASA are not affected by first</a:t>
            </a:r>
          </a:p>
          <a:p>
            <a:pPr marL="0" indent="0" algn="l" rtl="0">
              <a:buNone/>
            </a:pPr>
            <a:r>
              <a:rPr lang="en-US" dirty="0"/>
              <a:t>pass, a much lower dose can be used to achieve platelet inhibition.</a:t>
            </a:r>
          </a:p>
        </p:txBody>
      </p:sp>
    </p:spTree>
    <p:extLst>
      <p:ext uri="{BB962C8B-B14F-4D97-AF65-F5344CB8AC3E}">
        <p14:creationId xmlns:p14="http://schemas.microsoft.com/office/powerpoint/2010/main" val="94409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2933-C141-4EDA-9BAB-7EDC08B3C8D3}"/>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Patients instructions</a:t>
            </a:r>
          </a:p>
        </p:txBody>
      </p:sp>
      <p:sp>
        <p:nvSpPr>
          <p:cNvPr id="3" name="Content Placeholder 2">
            <a:extLst>
              <a:ext uri="{FF2B5EF4-FFF2-40B4-BE49-F238E27FC236}">
                <a16:creationId xmlns:a16="http://schemas.microsoft.com/office/drawing/2014/main" id="{754EB5F4-DACA-45FF-9C89-245237F68AD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just" rtl="0"/>
            <a:r>
              <a:rPr lang="en-US" dirty="0"/>
              <a:t>Patients should be taught to recognize the signs and symptoms of GI bleeding (e.g., nausea, vomiting, anorexia, gastric pain), GI bleeding as manifested by melena (described to the patient as “dark, tarry stool”), or emesis of coagulated blood (described to the patient as, “coughing or vomiting up what seems to be coffee grounds”).</a:t>
            </a:r>
          </a:p>
          <a:p>
            <a:pPr algn="just" rtl="0"/>
            <a:r>
              <a:rPr lang="en-US" dirty="0"/>
              <a:t> It should be emphasized that GI bleeding can occur without gastric pain. The patient should be instructed to contact their health care provider immediately for further instructions if any of these signs or symptoms occur.</a:t>
            </a:r>
          </a:p>
          <a:p>
            <a:pPr marL="0" indent="0" algn="just" rtl="0">
              <a:buNone/>
            </a:pPr>
            <a:endParaRPr lang="en-US" dirty="0"/>
          </a:p>
        </p:txBody>
      </p:sp>
    </p:spTree>
    <p:extLst>
      <p:ext uri="{BB962C8B-B14F-4D97-AF65-F5344CB8AC3E}">
        <p14:creationId xmlns:p14="http://schemas.microsoft.com/office/powerpoint/2010/main" val="87665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83B7-80D8-41D7-BCDA-B45A526A102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CONTRAINDICATIONS AND CAUTIONS</a:t>
            </a:r>
          </a:p>
        </p:txBody>
      </p:sp>
      <p:sp>
        <p:nvSpPr>
          <p:cNvPr id="3" name="Content Placeholder 2">
            <a:extLst>
              <a:ext uri="{FF2B5EF4-FFF2-40B4-BE49-F238E27FC236}">
                <a16:creationId xmlns:a16="http://schemas.microsoft.com/office/drawing/2014/main" id="{92D1894A-D119-4F52-B0EA-BF1D1A9FB7E3}"/>
              </a:ext>
            </a:extLst>
          </p:cNvPr>
          <p:cNvSpPr>
            <a:spLocks noGrp="1"/>
          </p:cNvSpPr>
          <p:nvPr>
            <p:ph idx="1"/>
          </p:nvPr>
        </p:nvSpPr>
        <p:spPr>
          <a:xfrm>
            <a:off x="457200" y="1600200"/>
            <a:ext cx="8229600" cy="4781128"/>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lgn="l" rtl="0">
              <a:lnSpc>
                <a:spcPct val="170000"/>
              </a:lnSpc>
            </a:pPr>
            <a:r>
              <a:rPr lang="en-US" sz="9800" dirty="0"/>
              <a:t>NSAIDs should be used with caution in the elderly (risk of serious side effects and fatalities),</a:t>
            </a:r>
          </a:p>
          <a:p>
            <a:pPr algn="l" rtl="0">
              <a:lnSpc>
                <a:spcPct val="170000"/>
              </a:lnSpc>
            </a:pPr>
            <a:r>
              <a:rPr lang="en-US" sz="9800" dirty="0"/>
              <a:t>In allergic disorders (they are contra-indicated in patients with a history of hypersensitivity to aspirin or any other NSAID—which includes those in whom attacks of asthma, angioedema, urticaria or rhinitis have been precipitated by aspirin or any other NSAID).</a:t>
            </a:r>
          </a:p>
          <a:p>
            <a:pPr algn="l" rtl="0">
              <a:lnSpc>
                <a:spcPct val="170000"/>
              </a:lnSpc>
            </a:pPr>
            <a:r>
              <a:rPr lang="en-US" sz="9800" dirty="0"/>
              <a:t> During pregnancy and breast-feeding .</a:t>
            </a:r>
          </a:p>
          <a:p>
            <a:pPr marL="0" indent="0" algn="l" rtl="0">
              <a:lnSpc>
                <a:spcPct val="170000"/>
              </a:lnSpc>
              <a:buNone/>
            </a:pPr>
            <a:endParaRPr lang="en-US" dirty="0"/>
          </a:p>
        </p:txBody>
      </p:sp>
    </p:spTree>
    <p:extLst>
      <p:ext uri="{BB962C8B-B14F-4D97-AF65-F5344CB8AC3E}">
        <p14:creationId xmlns:p14="http://schemas.microsoft.com/office/powerpoint/2010/main" val="92144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9C0D-EAC9-48F7-A1B8-F4CDB1E24E42}"/>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CONTRAINDICATIONS AND CAUTIONS</a:t>
            </a:r>
          </a:p>
        </p:txBody>
      </p:sp>
      <p:sp>
        <p:nvSpPr>
          <p:cNvPr id="3" name="Content Placeholder 2">
            <a:extLst>
              <a:ext uri="{FF2B5EF4-FFF2-40B4-BE49-F238E27FC236}">
                <a16:creationId xmlns:a16="http://schemas.microsoft.com/office/drawing/2014/main" id="{DC5DA5A6-70CD-45E0-B261-73C442F5DB9E}"/>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lgn="l" rtl="0">
              <a:lnSpc>
                <a:spcPct val="170000"/>
              </a:lnSpc>
            </a:pPr>
            <a:r>
              <a:rPr lang="en-US" sz="9600" dirty="0"/>
              <a:t> In coagulation defects.</a:t>
            </a:r>
          </a:p>
          <a:p>
            <a:pPr algn="l" rtl="0">
              <a:lnSpc>
                <a:spcPct val="170000"/>
              </a:lnSpc>
            </a:pPr>
            <a:r>
              <a:rPr lang="en-US" sz="9600" dirty="0"/>
              <a:t> Long-term use of some NSAIDs is associated with reduced female fertility, which is reversible on stopping treatment.</a:t>
            </a:r>
          </a:p>
          <a:p>
            <a:pPr algn="l" rtl="0">
              <a:lnSpc>
                <a:spcPct val="170000"/>
              </a:lnSpc>
            </a:pPr>
            <a:r>
              <a:rPr lang="en-US" sz="9600" dirty="0"/>
              <a:t>In patients with renal, cardiac, or hepatic impairment caution is required since NSAIDs may impair renal function  ,the dose should be kept as low as possible and renal function should be monitored. </a:t>
            </a:r>
          </a:p>
          <a:p>
            <a:pPr algn="l" rtl="0">
              <a:lnSpc>
                <a:spcPct val="170000"/>
              </a:lnSpc>
            </a:pPr>
            <a:r>
              <a:rPr lang="en-US" sz="9600" dirty="0"/>
              <a:t>All NSAIDs are contra-indicated in severe heart failure. </a:t>
            </a:r>
          </a:p>
          <a:p>
            <a:endParaRPr lang="en-US" dirty="0"/>
          </a:p>
        </p:txBody>
      </p:sp>
    </p:spTree>
    <p:extLst>
      <p:ext uri="{BB962C8B-B14F-4D97-AF65-F5344CB8AC3E}">
        <p14:creationId xmlns:p14="http://schemas.microsoft.com/office/powerpoint/2010/main" val="348643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893-3FC5-4556-9738-F81BDF5BEDC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CONTRAINDICATIONS AND CAUTIONS</a:t>
            </a:r>
          </a:p>
        </p:txBody>
      </p:sp>
      <p:sp>
        <p:nvSpPr>
          <p:cNvPr id="3" name="Content Placeholder 2">
            <a:extLst>
              <a:ext uri="{FF2B5EF4-FFF2-40B4-BE49-F238E27FC236}">
                <a16:creationId xmlns:a16="http://schemas.microsoft.com/office/drawing/2014/main" id="{57E7C8FF-E172-4172-BE95-95636063221E}"/>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l" rtl="0">
              <a:lnSpc>
                <a:spcPct val="170000"/>
              </a:lnSpc>
            </a:pPr>
            <a:r>
              <a:rPr lang="en-US" dirty="0"/>
              <a:t>The selective inhibitors of cyclo-oxygenase-2 (celecoxib, </a:t>
            </a:r>
            <a:r>
              <a:rPr lang="en-US" dirty="0" err="1"/>
              <a:t>etoricoxib</a:t>
            </a:r>
            <a:r>
              <a:rPr lang="en-US" dirty="0"/>
              <a:t>, and parecoxib) are contra-indicated in </a:t>
            </a:r>
            <a:r>
              <a:rPr lang="en-US" dirty="0" err="1"/>
              <a:t>ischaemic</a:t>
            </a:r>
            <a:r>
              <a:rPr lang="en-US" dirty="0"/>
              <a:t> heart disease, cerebrovascular disease, peripheral arterial disease, and moderate or severe heart failure.</a:t>
            </a:r>
          </a:p>
          <a:p>
            <a:pPr algn="l" rtl="0">
              <a:lnSpc>
                <a:spcPct val="170000"/>
              </a:lnSpc>
            </a:pPr>
            <a:r>
              <a:rPr lang="en-US" dirty="0"/>
              <a:t> The selective inhibitors of cyclo-oxygenase-2 should be used with caution in patients with a history of cardiac failure, left ventricular dysfunction, hypertension, in patients with </a:t>
            </a:r>
            <a:r>
              <a:rPr lang="en-US" dirty="0" err="1"/>
              <a:t>oedema</a:t>
            </a:r>
            <a:r>
              <a:rPr lang="en-US" dirty="0"/>
              <a:t> for any other reason, and in patients with risk factors for heart disease.</a:t>
            </a:r>
          </a:p>
          <a:p>
            <a:endParaRPr lang="en-US" dirty="0"/>
          </a:p>
        </p:txBody>
      </p:sp>
    </p:spTree>
    <p:extLst>
      <p:ext uri="{BB962C8B-B14F-4D97-AF65-F5344CB8AC3E}">
        <p14:creationId xmlns:p14="http://schemas.microsoft.com/office/powerpoint/2010/main" val="666276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61E6-E6D7-40D2-97F3-97E5D98DBE92}"/>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BF07BD28-AEB9-4412-9E7B-20FC865ECC82}"/>
              </a:ext>
            </a:extLst>
          </p:cNvPr>
          <p:cNvGraphicFramePr>
            <a:graphicFrameLocks noGrp="1"/>
          </p:cNvGraphicFramePr>
          <p:nvPr>
            <p:ph idx="1"/>
            <p:extLst>
              <p:ext uri="{D42A27DB-BD31-4B8C-83A1-F6EECF244321}">
                <p14:modId xmlns:p14="http://schemas.microsoft.com/office/powerpoint/2010/main" val="415108700"/>
              </p:ext>
            </p:extLst>
          </p:nvPr>
        </p:nvGraphicFramePr>
        <p:xfrm>
          <a:off x="890861" y="368660"/>
          <a:ext cx="6696744" cy="6120680"/>
        </p:xfrm>
        <a:graphic>
          <a:graphicData uri="http://schemas.openxmlformats.org/drawingml/2006/table">
            <a:tbl>
              <a:tblPr rtl="1" firstRow="1" firstCol="1" bandRow="1">
                <a:tableStyleId>{5C22544A-7EE6-4342-B048-85BDC9FD1C3A}</a:tableStyleId>
              </a:tblPr>
              <a:tblGrid>
                <a:gridCol w="6696744">
                  <a:extLst>
                    <a:ext uri="{9D8B030D-6E8A-4147-A177-3AD203B41FA5}">
                      <a16:colId xmlns:a16="http://schemas.microsoft.com/office/drawing/2014/main" val="2674168958"/>
                    </a:ext>
                  </a:extLst>
                </a:gridCol>
              </a:tblGrid>
              <a:tr h="6120680">
                <a:tc>
                  <a:txBody>
                    <a:bodyPr/>
                    <a:lstStyle/>
                    <a:p>
                      <a:pPr marL="0" marR="0" algn="l" rtl="0">
                        <a:lnSpc>
                          <a:spcPct val="115000"/>
                        </a:lnSpc>
                        <a:spcBef>
                          <a:spcPts val="0"/>
                        </a:spcBef>
                        <a:spcAft>
                          <a:spcPts val="0"/>
                        </a:spcAft>
                      </a:pPr>
                      <a:r>
                        <a:rPr lang="en-US" sz="2400" u="sng" dirty="0">
                          <a:effectLst/>
                        </a:rPr>
                        <a:t>Non-steroidal anti-inflammatory drugs</a:t>
                      </a:r>
                      <a:endParaRPr lang="en-US" sz="2000" dirty="0">
                        <a:effectLst/>
                      </a:endParaRPr>
                    </a:p>
                    <a:p>
                      <a:pPr marL="0" marR="0" algn="ctr" rtl="0">
                        <a:lnSpc>
                          <a:spcPct val="115000"/>
                        </a:lnSpc>
                        <a:spcBef>
                          <a:spcPts val="0"/>
                        </a:spcBef>
                        <a:spcAft>
                          <a:spcPts val="0"/>
                        </a:spcAft>
                      </a:pPr>
                      <a:r>
                        <a:rPr lang="en-US" sz="2400" u="none" strike="noStrike" dirty="0">
                          <a:effectLst/>
                        </a:rPr>
                        <a:t> </a:t>
                      </a:r>
                      <a:endParaRPr lang="en-US" sz="2000" dirty="0">
                        <a:effectLst/>
                      </a:endParaRPr>
                    </a:p>
                    <a:p>
                      <a:pPr marL="0" marR="0" algn="l" rtl="0">
                        <a:lnSpc>
                          <a:spcPct val="115000"/>
                        </a:lnSpc>
                        <a:spcBef>
                          <a:spcPts val="0"/>
                        </a:spcBef>
                        <a:spcAft>
                          <a:spcPts val="1000"/>
                        </a:spcAft>
                      </a:pPr>
                      <a:r>
                        <a:rPr lang="en-US" sz="2400" dirty="0">
                          <a:effectLst/>
                        </a:rPr>
                        <a:t>Salicylates: Aspirin ,Propionic acid derivatives * Ibuprofen, * Naproxen</a:t>
                      </a:r>
                      <a:endParaRPr lang="en-US" sz="2000" dirty="0">
                        <a:effectLst/>
                      </a:endParaRPr>
                    </a:p>
                    <a:p>
                      <a:pPr marL="0" marR="0" algn="l" rtl="0">
                        <a:lnSpc>
                          <a:spcPct val="115000"/>
                        </a:lnSpc>
                        <a:spcBef>
                          <a:spcPts val="0"/>
                        </a:spcBef>
                        <a:spcAft>
                          <a:spcPts val="0"/>
                        </a:spcAft>
                      </a:pPr>
                      <a:r>
                        <a:rPr lang="en-US" sz="2400" dirty="0">
                          <a:effectLst/>
                        </a:rPr>
                        <a:t>Acetic acid derivatives   :  * Diclofenac (sodium, potassium salts) *Indomethacin* </a:t>
                      </a:r>
                      <a:endParaRPr lang="en-US" sz="2000" dirty="0">
                        <a:effectLst/>
                      </a:endParaRPr>
                    </a:p>
                    <a:p>
                      <a:pPr marL="0" marR="0" algn="l" rtl="0">
                        <a:lnSpc>
                          <a:spcPct val="115000"/>
                        </a:lnSpc>
                        <a:spcBef>
                          <a:spcPts val="0"/>
                        </a:spcBef>
                        <a:spcAft>
                          <a:spcPts val="0"/>
                        </a:spcAft>
                      </a:pPr>
                      <a:r>
                        <a:rPr lang="en-US" sz="2400" dirty="0">
                          <a:effectLst/>
                        </a:rPr>
                        <a:t> Oxicam derivatives :   *Meloxicam*Piroxicam</a:t>
                      </a:r>
                      <a:endParaRPr lang="en-US" sz="2000" dirty="0">
                        <a:effectLst/>
                      </a:endParaRPr>
                    </a:p>
                    <a:p>
                      <a:pPr marL="342900" marR="0" algn="just" rtl="0">
                        <a:spcBef>
                          <a:spcPts val="0"/>
                        </a:spcBef>
                        <a:spcAft>
                          <a:spcPts val="0"/>
                        </a:spcAft>
                      </a:pPr>
                      <a:r>
                        <a:rPr lang="en-US" sz="2400" dirty="0">
                          <a:effectLst/>
                        </a:rPr>
                        <a:t>               </a:t>
                      </a:r>
                      <a:endParaRPr lang="en-US" sz="2800" dirty="0">
                        <a:effectLst/>
                      </a:endParaRPr>
                    </a:p>
                    <a:p>
                      <a:pPr marL="0" marR="0" algn="l" rtl="0">
                        <a:lnSpc>
                          <a:spcPct val="115000"/>
                        </a:lnSpc>
                        <a:spcBef>
                          <a:spcPts val="0"/>
                        </a:spcBef>
                        <a:spcAft>
                          <a:spcPts val="0"/>
                        </a:spcAft>
                      </a:pPr>
                      <a:r>
                        <a:rPr lang="en-US" sz="2400" dirty="0">
                          <a:effectLst/>
                        </a:rPr>
                        <a:t>COX-2 inhibitors:  </a:t>
                      </a:r>
                      <a:r>
                        <a:rPr lang="en-US" sz="2400" dirty="0" err="1">
                          <a:effectLst/>
                        </a:rPr>
                        <a:t>Eterocoxib</a:t>
                      </a:r>
                      <a:endParaRPr lang="en-US" sz="2000" dirty="0">
                        <a:effectLst/>
                      </a:endParaRPr>
                    </a:p>
                    <a:p>
                      <a:pPr marL="0" marR="0" algn="l" rtl="0">
                        <a:lnSpc>
                          <a:spcPct val="115000"/>
                        </a:lnSpc>
                        <a:spcBef>
                          <a:spcPts val="0"/>
                        </a:spcBef>
                        <a:spcAft>
                          <a:spcPts val="0"/>
                        </a:spcAft>
                      </a:pPr>
                      <a:r>
                        <a:rPr lang="en-US" sz="2400" dirty="0">
                          <a:effectLst/>
                        </a:rPr>
                        <a:t> </a:t>
                      </a:r>
                      <a:endParaRPr lang="en-US" sz="2000" dirty="0">
                        <a:effectLst/>
                      </a:endParaRPr>
                    </a:p>
                    <a:p>
                      <a:pPr marL="0" marR="0" algn="l" rtl="0">
                        <a:lnSpc>
                          <a:spcPct val="115000"/>
                        </a:lnSpc>
                        <a:spcBef>
                          <a:spcPts val="0"/>
                        </a:spcBef>
                        <a:spcAft>
                          <a:spcPts val="0"/>
                        </a:spcAft>
                      </a:pPr>
                      <a:r>
                        <a:rPr lang="en-US" sz="24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68831316"/>
                  </a:ext>
                </a:extLst>
              </a:tr>
            </a:tbl>
          </a:graphicData>
        </a:graphic>
      </p:graphicFrame>
    </p:spTree>
    <p:extLst>
      <p:ext uri="{BB962C8B-B14F-4D97-AF65-F5344CB8AC3E}">
        <p14:creationId xmlns:p14="http://schemas.microsoft.com/office/powerpoint/2010/main" val="1548122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8429-F7D2-4E4A-BAE9-D70E4B30045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Aspirin </a:t>
            </a:r>
          </a:p>
        </p:txBody>
      </p:sp>
      <p:sp>
        <p:nvSpPr>
          <p:cNvPr id="3" name="Content Placeholder 2">
            <a:extLst>
              <a:ext uri="{FF2B5EF4-FFF2-40B4-BE49-F238E27FC236}">
                <a16:creationId xmlns:a16="http://schemas.microsoft.com/office/drawing/2014/main" id="{56EAB7DB-9DE8-477B-919B-0263C1CF117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0"/>
            <a:r>
              <a:rPr lang="en-US" dirty="0"/>
              <a:t>Mild to moderate pain | Pyrexia</a:t>
            </a:r>
          </a:p>
          <a:p>
            <a:pPr algn="just" rtl="0"/>
            <a:r>
              <a:rPr lang="en-US" dirty="0"/>
              <a:t>▶ BY MOUTH</a:t>
            </a:r>
          </a:p>
          <a:p>
            <a:pPr algn="just" rtl="0"/>
            <a:r>
              <a:rPr lang="en-US" dirty="0"/>
              <a:t>▶ Adult: 300–900 mg every 4–6 hours as required; maximum 4 g per day</a:t>
            </a:r>
          </a:p>
          <a:p>
            <a:pPr algn="just" rtl="0"/>
            <a:r>
              <a:rPr lang="en-US" dirty="0"/>
              <a:t>▶ BY RECTUM</a:t>
            </a:r>
          </a:p>
          <a:p>
            <a:pPr algn="just" rtl="0"/>
            <a:r>
              <a:rPr lang="en-US" dirty="0"/>
              <a:t>▶ Adult: 450–900 mg every 4 hours; maximum 3.6 g per day</a:t>
            </a:r>
          </a:p>
        </p:txBody>
      </p:sp>
    </p:spTree>
    <p:extLst>
      <p:ext uri="{BB962C8B-B14F-4D97-AF65-F5344CB8AC3E}">
        <p14:creationId xmlns:p14="http://schemas.microsoft.com/office/powerpoint/2010/main" val="119114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F325-D7BC-4CC2-8506-A12AE76156C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6AEE3C-C93E-4AF5-8D7E-854923E9BF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036496" cy="6813376"/>
          </a:xfrm>
        </p:spPr>
      </p:pic>
    </p:spTree>
    <p:extLst>
      <p:ext uri="{BB962C8B-B14F-4D97-AF65-F5344CB8AC3E}">
        <p14:creationId xmlns:p14="http://schemas.microsoft.com/office/powerpoint/2010/main" val="3335739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761A-6249-4643-B120-FAD182027A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B13DED-C6E5-42FC-B284-D6AAC1C64F2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 rtl="0"/>
            <a:r>
              <a:rPr lang="en-US" dirty="0"/>
              <a:t>CONTRA-INDICATIONS Active peptic ulceration . Bleeding disorders (antiplatelet dose) . children under 16 years (risk of Reye’s syndrome) . </a:t>
            </a:r>
            <a:r>
              <a:rPr lang="en-US" dirty="0" err="1"/>
              <a:t>haemophilia</a:t>
            </a:r>
            <a:r>
              <a:rPr lang="en-US" dirty="0"/>
              <a:t> . previous peptic ulceration (analgesic dose) . severe cardiac failure (analgesic dose)</a:t>
            </a:r>
          </a:p>
          <a:p>
            <a:pPr algn="just" rtl="0"/>
            <a:r>
              <a:rPr lang="en-US" dirty="0"/>
              <a:t>CONTRA-INDICATIONS, FURTHER INFORMATION</a:t>
            </a:r>
          </a:p>
          <a:p>
            <a:pPr algn="just" rtl="0"/>
            <a:r>
              <a:rPr lang="en-US" dirty="0"/>
              <a:t>▶ Reye’s syndrome Owing to an association with Reye’s syndrome, aspirin-containing preparations should not be given to children under 16 years, unless specifically indicated, e.g. for Kawasaki disease.</a:t>
            </a:r>
          </a:p>
        </p:txBody>
      </p:sp>
    </p:spTree>
    <p:extLst>
      <p:ext uri="{BB962C8B-B14F-4D97-AF65-F5344CB8AC3E}">
        <p14:creationId xmlns:p14="http://schemas.microsoft.com/office/powerpoint/2010/main" val="193890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AECC-4723-4B7A-A9DC-CD9F66C5E0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D9236F-E77F-48EB-94D3-1E53859EC0C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rtl="0"/>
            <a:r>
              <a:rPr lang="en-US" dirty="0"/>
              <a:t>CAUTIONS Allergic disease . anemia . Asthma dehydration . elderly . G6PD deficiency . preferably avoid during fever or viral infection in children (risk of Reye’s syndrome) . previous peptic ulceration (but manufacturers may advise avoidance of low-dose aspirin in history of peptic ulceration) . thyrotoxicosis . Uncontrolled hypertension</a:t>
            </a:r>
          </a:p>
        </p:txBody>
      </p:sp>
    </p:spTree>
    <p:extLst>
      <p:ext uri="{BB962C8B-B14F-4D97-AF65-F5344CB8AC3E}">
        <p14:creationId xmlns:p14="http://schemas.microsoft.com/office/powerpoint/2010/main" val="1830276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7F22-1A96-4BEB-A991-9FA60C16FB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598C97-D637-4D35-8C88-C4747F97FD4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rtl="0"/>
            <a:r>
              <a:rPr lang="en-US" dirty="0"/>
              <a:t>PREGNANCY Use antiplatelet doses with caution during third trimester; impaired platelet function and risk of hemorrhage; delayed onset and increased duration of labor with increased blood loss; avoid analgesic doses if possible in last few weeks (low doses probably not harmful); high doses may be related to intra-uterine growth restriction, teratogenic effects, closure of fetal ductus arteriosus in utero and possibly persistent pulmonary hypertension of newborn; kernicterus may occur in jaundiced neonates.</a:t>
            </a:r>
          </a:p>
          <a:p>
            <a:pPr algn="just" rtl="0"/>
            <a:r>
              <a:rPr lang="en-US" dirty="0"/>
              <a:t>BREAST FEEDING Avoid—possible risk of Reye’s syndrome; regular use of high doses could impair platelet function and produce hypoprothrombinemia in infant if neonatal vitamin K stores low.</a:t>
            </a:r>
          </a:p>
        </p:txBody>
      </p:sp>
    </p:spTree>
    <p:extLst>
      <p:ext uri="{BB962C8B-B14F-4D97-AF65-F5344CB8AC3E}">
        <p14:creationId xmlns:p14="http://schemas.microsoft.com/office/powerpoint/2010/main" val="1734257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D918A6-3B9A-4CBA-8701-97BD11B98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3429000" cy="2476500"/>
          </a:xfrm>
          <a:prstGeom prst="rect">
            <a:avLst/>
          </a:prstGeom>
        </p:spPr>
      </p:pic>
      <p:pic>
        <p:nvPicPr>
          <p:cNvPr id="17" name="Picture 16">
            <a:extLst>
              <a:ext uri="{FF2B5EF4-FFF2-40B4-BE49-F238E27FC236}">
                <a16:creationId xmlns:a16="http://schemas.microsoft.com/office/drawing/2014/main" id="{22B65BAB-E37D-419D-84E1-B0EC1D7B5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76672"/>
            <a:ext cx="2381250" cy="2381250"/>
          </a:xfrm>
          <a:prstGeom prst="rect">
            <a:avLst/>
          </a:prstGeom>
        </p:spPr>
      </p:pic>
      <p:pic>
        <p:nvPicPr>
          <p:cNvPr id="19" name="Picture 18">
            <a:extLst>
              <a:ext uri="{FF2B5EF4-FFF2-40B4-BE49-F238E27FC236}">
                <a16:creationId xmlns:a16="http://schemas.microsoft.com/office/drawing/2014/main" id="{13B82943-A213-469C-B6BD-0E36B1817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857922"/>
            <a:ext cx="4248472" cy="4022034"/>
          </a:xfrm>
          <a:prstGeom prst="rect">
            <a:avLst/>
          </a:prstGeom>
        </p:spPr>
      </p:pic>
      <p:pic>
        <p:nvPicPr>
          <p:cNvPr id="21" name="Picture 20">
            <a:extLst>
              <a:ext uri="{FF2B5EF4-FFF2-40B4-BE49-F238E27FC236}">
                <a16:creationId xmlns:a16="http://schemas.microsoft.com/office/drawing/2014/main" id="{C1E30475-FAD5-4D53-8B6D-6F961EA50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938094"/>
            <a:ext cx="3810000" cy="3810000"/>
          </a:xfrm>
          <a:prstGeom prst="rect">
            <a:avLst/>
          </a:prstGeom>
        </p:spPr>
      </p:pic>
      <p:pic>
        <p:nvPicPr>
          <p:cNvPr id="23" name="Picture 22">
            <a:extLst>
              <a:ext uri="{FF2B5EF4-FFF2-40B4-BE49-F238E27FC236}">
                <a16:creationId xmlns:a16="http://schemas.microsoft.com/office/drawing/2014/main" id="{24DD364C-5E8D-4329-8244-843CAFA42C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7951" y="188640"/>
            <a:ext cx="3133725" cy="2857500"/>
          </a:xfrm>
          <a:prstGeom prst="rect">
            <a:avLst/>
          </a:prstGeom>
        </p:spPr>
      </p:pic>
    </p:spTree>
    <p:extLst>
      <p:ext uri="{BB962C8B-B14F-4D97-AF65-F5344CB8AC3E}">
        <p14:creationId xmlns:p14="http://schemas.microsoft.com/office/powerpoint/2010/main" val="30903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0785-B917-4C86-AAC0-3A5B0AFA908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ibuprofen</a:t>
            </a:r>
          </a:p>
        </p:txBody>
      </p:sp>
      <p:sp>
        <p:nvSpPr>
          <p:cNvPr id="3" name="Content Placeholder 2">
            <a:extLst>
              <a:ext uri="{FF2B5EF4-FFF2-40B4-BE49-F238E27FC236}">
                <a16:creationId xmlns:a16="http://schemas.microsoft.com/office/drawing/2014/main" id="{02CC9791-BF2C-4116-9FB0-CB1DA0D319D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Max dose in adult</a:t>
            </a:r>
          </a:p>
          <a:p>
            <a:pPr algn="l" rtl="0"/>
            <a:r>
              <a:rPr lang="en-US" dirty="0"/>
              <a:t>Age of child </a:t>
            </a:r>
          </a:p>
          <a:p>
            <a:pPr algn="l" rtl="0"/>
            <a:r>
              <a:rPr lang="en-US" dirty="0"/>
              <a:t>Dose of ibuprofen in child </a:t>
            </a:r>
          </a:p>
        </p:txBody>
      </p:sp>
    </p:spTree>
    <p:extLst>
      <p:ext uri="{BB962C8B-B14F-4D97-AF65-F5344CB8AC3E}">
        <p14:creationId xmlns:p14="http://schemas.microsoft.com/office/powerpoint/2010/main" val="384555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4419600" y="990600"/>
            <a:ext cx="4114800" cy="3127806"/>
          </a:xfrm>
        </p:spPr>
      </p:pic>
      <p:sp>
        <p:nvSpPr>
          <p:cNvPr id="3" name="Text Placeholder 2"/>
          <p:cNvSpPr>
            <a:spLocks noGrp="1"/>
          </p:cNvSpPr>
          <p:nvPr>
            <p:ph type="body" sz="half" idx="2"/>
          </p:nvPr>
        </p:nvSpPr>
        <p:spPr>
          <a:xfrm>
            <a:off x="1066800" y="1143000"/>
            <a:ext cx="3048000" cy="2030506"/>
          </a:xfrm>
        </p:spPr>
        <p:txBody>
          <a:bodyPr/>
          <a:lstStyle/>
          <a:p>
            <a:endParaRPr lang="en-US" dirty="0"/>
          </a:p>
        </p:txBody>
      </p:sp>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3124200" cy="3124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6" y="4343400"/>
            <a:ext cx="2847975" cy="1600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243754"/>
            <a:ext cx="4114800" cy="1676400"/>
          </a:xfrm>
          <a:prstGeom prst="rect">
            <a:avLst/>
          </a:prstGeom>
        </p:spPr>
      </p:pic>
    </p:spTree>
    <p:extLst>
      <p:ext uri="{BB962C8B-B14F-4D97-AF65-F5344CB8AC3E}">
        <p14:creationId xmlns:p14="http://schemas.microsoft.com/office/powerpoint/2010/main" val="1419533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3581400" y="525182"/>
            <a:ext cx="5486400" cy="4114800"/>
          </a:xfrm>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a:xfrm>
            <a:off x="727268" y="4495799"/>
            <a:ext cx="6359332" cy="1111621"/>
          </a:xfrm>
        </p:spPr>
        <p:txBody>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351204"/>
            <a:ext cx="2514600" cy="166728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09600"/>
            <a:ext cx="3733800" cy="26050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810000"/>
            <a:ext cx="3352800" cy="165996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4419600"/>
            <a:ext cx="2466975" cy="1847850"/>
          </a:xfrm>
          <a:prstGeom prst="rect">
            <a:avLst/>
          </a:prstGeom>
        </p:spPr>
      </p:pic>
    </p:spTree>
    <p:extLst>
      <p:ext uri="{BB962C8B-B14F-4D97-AF65-F5344CB8AC3E}">
        <p14:creationId xmlns:p14="http://schemas.microsoft.com/office/powerpoint/2010/main" val="3061982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EEB954-F28A-4AEA-AC00-9CDB2DB4EF7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naproxen</a:t>
            </a:r>
          </a:p>
        </p:txBody>
      </p:sp>
      <p:sp>
        <p:nvSpPr>
          <p:cNvPr id="6" name="Content Placeholder 5">
            <a:extLst>
              <a:ext uri="{FF2B5EF4-FFF2-40B4-BE49-F238E27FC236}">
                <a16:creationId xmlns:a16="http://schemas.microsoft.com/office/drawing/2014/main" id="{5FBEF34F-58C2-428A-9643-4EF70F3B6D75}"/>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l" rtl="0"/>
            <a:r>
              <a:rPr lang="en-US" dirty="0"/>
              <a:t>INDICATIONS AND DOSE</a:t>
            </a:r>
          </a:p>
          <a:p>
            <a:pPr algn="l" rtl="0"/>
            <a:r>
              <a:rPr lang="en-US" u="sng" dirty="0"/>
              <a:t>Pain and inflammation in rheumatic disease</a:t>
            </a:r>
          </a:p>
          <a:p>
            <a:pPr algn="l" rtl="0"/>
            <a:r>
              <a:rPr lang="en-US" dirty="0"/>
              <a:t>▶ BY MOUTH</a:t>
            </a:r>
          </a:p>
          <a:p>
            <a:pPr algn="l" rtl="0"/>
            <a:r>
              <a:rPr lang="en-US" dirty="0"/>
              <a:t>▶ Adult: 0.5–1 g daily in 1–2 divided doses</a:t>
            </a:r>
          </a:p>
          <a:p>
            <a:pPr algn="l" rtl="0"/>
            <a:r>
              <a:rPr lang="en-US" u="sng" dirty="0"/>
              <a:t>Pain and inflammation in musculoskeletal disorders |</a:t>
            </a:r>
            <a:r>
              <a:rPr lang="en-US" u="sng" dirty="0" err="1"/>
              <a:t>Dysmenorrhoea</a:t>
            </a:r>
            <a:endParaRPr lang="en-US" u="sng" dirty="0"/>
          </a:p>
          <a:p>
            <a:pPr algn="l" rtl="0"/>
            <a:r>
              <a:rPr lang="en-US" dirty="0"/>
              <a:t>▶ BY MOUTH</a:t>
            </a:r>
          </a:p>
          <a:p>
            <a:pPr algn="l" rtl="0"/>
            <a:r>
              <a:rPr lang="en-US" dirty="0"/>
              <a:t>▶ Adult: Initially 500 mg, then 250 mg every 6–8 hours as</a:t>
            </a:r>
          </a:p>
          <a:p>
            <a:pPr algn="l" rtl="0"/>
            <a:r>
              <a:rPr lang="en-US" dirty="0"/>
              <a:t>required, maximum dose after the first day 1.25 g daily </a:t>
            </a:r>
          </a:p>
          <a:p>
            <a:pPr algn="l" rtl="0"/>
            <a:r>
              <a:rPr lang="en-US" u="sng" dirty="0"/>
              <a:t>Acute gout</a:t>
            </a:r>
          </a:p>
          <a:p>
            <a:pPr algn="l" rtl="0"/>
            <a:r>
              <a:rPr lang="en-US" dirty="0"/>
              <a:t>▶ BY MOUTH</a:t>
            </a:r>
          </a:p>
          <a:p>
            <a:pPr algn="l" rtl="0"/>
            <a:r>
              <a:rPr lang="en-US" dirty="0"/>
              <a:t>▶ Adult: Initially 750 mg, then 250 mg every 8 hours until attack has passed</a:t>
            </a:r>
          </a:p>
        </p:txBody>
      </p:sp>
    </p:spTree>
    <p:extLst>
      <p:ext uri="{BB962C8B-B14F-4D97-AF65-F5344CB8AC3E}">
        <p14:creationId xmlns:p14="http://schemas.microsoft.com/office/powerpoint/2010/main" val="3427853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706811-312D-4165-AB71-D5C988CE5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5" y="188640"/>
            <a:ext cx="4455938" cy="4307160"/>
          </a:xfrm>
          <a:prstGeom prst="rect">
            <a:avLst/>
          </a:prstGeom>
        </p:spPr>
      </p:pic>
      <p:pic>
        <p:nvPicPr>
          <p:cNvPr id="5" name="Picture 4">
            <a:extLst>
              <a:ext uri="{FF2B5EF4-FFF2-40B4-BE49-F238E27FC236}">
                <a16:creationId xmlns:a16="http://schemas.microsoft.com/office/drawing/2014/main" id="{44887472-5408-4FFB-B3FF-1F2D48361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140968"/>
            <a:ext cx="2381250" cy="2381250"/>
          </a:xfrm>
          <a:prstGeom prst="rect">
            <a:avLst/>
          </a:prstGeom>
        </p:spPr>
      </p:pic>
    </p:spTree>
    <p:extLst>
      <p:ext uri="{BB962C8B-B14F-4D97-AF65-F5344CB8AC3E}">
        <p14:creationId xmlns:p14="http://schemas.microsoft.com/office/powerpoint/2010/main" val="1228630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255" r="5255"/>
          <a:stretch>
            <a:fillRect/>
          </a:stretch>
        </p:blipFill>
        <p:spPr>
          <a:xfrm>
            <a:off x="3878956" y="186950"/>
            <a:ext cx="5486400" cy="4114800"/>
          </a:xfrm>
        </p:spPr>
      </p:pic>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2399" y="215348"/>
            <a:ext cx="4257315" cy="28956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554" y="3733800"/>
            <a:ext cx="2819400" cy="20661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0750" y="4495800"/>
            <a:ext cx="2819400" cy="214312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6954" y="4010024"/>
            <a:ext cx="2857500" cy="1600200"/>
          </a:xfrm>
          <a:prstGeom prst="rect">
            <a:avLst/>
          </a:prstGeom>
        </p:spPr>
      </p:pic>
    </p:spTree>
    <p:extLst>
      <p:ext uri="{BB962C8B-B14F-4D97-AF65-F5344CB8AC3E}">
        <p14:creationId xmlns:p14="http://schemas.microsoft.com/office/powerpoint/2010/main" val="51160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4C93-1B74-4B20-A87F-C0650396B6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C27EA4-1CA8-42A3-BECD-42D39B297972}"/>
              </a:ext>
            </a:extLst>
          </p:cNvPr>
          <p:cNvSpPr>
            <a:spLocks noGrp="1"/>
          </p:cNvSpPr>
          <p:nvPr>
            <p:ph idx="1"/>
          </p:nvPr>
        </p:nvSpPr>
        <p:spPr/>
        <p:txBody>
          <a:bodyPr/>
          <a:lstStyle/>
          <a:p>
            <a:endParaRPr lang="en-US" dirty="0"/>
          </a:p>
        </p:txBody>
      </p:sp>
      <p:sp>
        <p:nvSpPr>
          <p:cNvPr id="5" name="Content Placeholder 7">
            <a:extLst>
              <a:ext uri="{FF2B5EF4-FFF2-40B4-BE49-F238E27FC236}">
                <a16:creationId xmlns:a16="http://schemas.microsoft.com/office/drawing/2014/main" id="{0F2B7552-6245-492F-BDEB-FFC4254C464B}"/>
              </a:ext>
            </a:extLst>
          </p:cNvPr>
          <p:cNvSpPr txBox="1">
            <a:spLocks/>
          </p:cNvSpPr>
          <p:nvPr/>
        </p:nvSpPr>
        <p:spPr>
          <a:xfrm>
            <a:off x="228600" y="332656"/>
            <a:ext cx="8458200" cy="3445316"/>
          </a:xfrm>
          <a:prstGeom prst="rect">
            <a:avLst/>
          </a:prstGeom>
        </p:spPr>
        <p:style>
          <a:lnRef idx="3">
            <a:schemeClr val="lt1"/>
          </a:lnRef>
          <a:fillRef idx="1">
            <a:schemeClr val="accent2"/>
          </a:fillRef>
          <a:effectRef idx="1">
            <a:schemeClr val="accent2"/>
          </a:effectRef>
          <a:fontRef idx="minor">
            <a:schemeClr val="lt1"/>
          </a:fontRef>
        </p:style>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9pPr>
          </a:lstStyle>
          <a:p>
            <a:endParaRPr lang="en-US"/>
          </a:p>
          <a:p>
            <a:endParaRPr lang="en-US"/>
          </a:p>
          <a:p>
            <a:endParaRPr lang="en-US" dirty="0"/>
          </a:p>
        </p:txBody>
      </p:sp>
      <p:graphicFrame>
        <p:nvGraphicFramePr>
          <p:cNvPr id="6" name="Object 5">
            <a:extLst>
              <a:ext uri="{FF2B5EF4-FFF2-40B4-BE49-F238E27FC236}">
                <a16:creationId xmlns:a16="http://schemas.microsoft.com/office/drawing/2014/main" id="{37C3C82C-3EC8-4A61-9861-EE661BF11E84}"/>
              </a:ext>
            </a:extLst>
          </p:cNvPr>
          <p:cNvGraphicFramePr>
            <a:graphicFrameLocks noChangeAspect="1"/>
          </p:cNvGraphicFramePr>
          <p:nvPr>
            <p:extLst>
              <p:ext uri="{D42A27DB-BD31-4B8C-83A1-F6EECF244321}">
                <p14:modId xmlns:p14="http://schemas.microsoft.com/office/powerpoint/2010/main" val="3928026831"/>
              </p:ext>
            </p:extLst>
          </p:nvPr>
        </p:nvGraphicFramePr>
        <p:xfrm>
          <a:off x="228600" y="404664"/>
          <a:ext cx="8458200" cy="3373308"/>
        </p:xfrm>
        <a:graphic>
          <a:graphicData uri="http://schemas.openxmlformats.org/presentationml/2006/ole">
            <mc:AlternateContent xmlns:mc="http://schemas.openxmlformats.org/markup-compatibility/2006">
              <mc:Choice xmlns:v="urn:schemas-microsoft-com:vml" Requires="v">
                <p:oleObj spid="_x0000_s1148" name="Document" r:id="rId3" imgW="6145128" imgH="2495949" progId="Word.Document.12">
                  <p:embed/>
                </p:oleObj>
              </mc:Choice>
              <mc:Fallback>
                <p:oleObj name="Document" r:id="rId3" imgW="6145128" imgH="2495949" progId="Word.Document.12">
                  <p:embed/>
                  <p:pic>
                    <p:nvPicPr>
                      <p:cNvPr id="10" name="Object 9"/>
                      <p:cNvPicPr/>
                      <p:nvPr/>
                    </p:nvPicPr>
                    <p:blipFill>
                      <a:blip r:embed="rId4"/>
                      <a:stretch>
                        <a:fillRect/>
                      </a:stretch>
                    </p:blipFill>
                    <p:spPr>
                      <a:xfrm>
                        <a:off x="228600" y="404664"/>
                        <a:ext cx="8458200" cy="3373308"/>
                      </a:xfrm>
                      <a:prstGeom prst="rect">
                        <a:avLst/>
                      </a:prstGeom>
                      <a:solidFill>
                        <a:schemeClr val="bg2"/>
                      </a:solidFill>
                    </p:spPr>
                  </p:pic>
                </p:oleObj>
              </mc:Fallback>
            </mc:AlternateContent>
          </a:graphicData>
        </a:graphic>
      </p:graphicFrame>
      <p:graphicFrame>
        <p:nvGraphicFramePr>
          <p:cNvPr id="7" name="Object 6">
            <a:extLst>
              <a:ext uri="{FF2B5EF4-FFF2-40B4-BE49-F238E27FC236}">
                <a16:creationId xmlns:a16="http://schemas.microsoft.com/office/drawing/2014/main" id="{E06290A8-26D5-4660-ADA2-4C28CF48E9B0}"/>
              </a:ext>
            </a:extLst>
          </p:cNvPr>
          <p:cNvGraphicFramePr>
            <a:graphicFrameLocks noChangeAspect="1"/>
          </p:cNvGraphicFramePr>
          <p:nvPr>
            <p:extLst>
              <p:ext uri="{D42A27DB-BD31-4B8C-83A1-F6EECF244321}">
                <p14:modId xmlns:p14="http://schemas.microsoft.com/office/powerpoint/2010/main" val="993145450"/>
              </p:ext>
            </p:extLst>
          </p:nvPr>
        </p:nvGraphicFramePr>
        <p:xfrm>
          <a:off x="3923928" y="404663"/>
          <a:ext cx="6768752" cy="3431327"/>
        </p:xfrm>
        <a:graphic>
          <a:graphicData uri="http://schemas.openxmlformats.org/presentationml/2006/ole">
            <mc:AlternateContent xmlns:mc="http://schemas.openxmlformats.org/markup-compatibility/2006">
              <mc:Choice xmlns:v="urn:schemas-microsoft-com:vml" Requires="v">
                <p:oleObj spid="_x0000_s1149" name="Document" r:id="rId5" imgW="6145128" imgH="2850711" progId="Word.Document.12">
                  <p:embed/>
                </p:oleObj>
              </mc:Choice>
              <mc:Fallback>
                <p:oleObj name="Document" r:id="rId5" imgW="6145128" imgH="2850711" progId="Word.Document.12">
                  <p:embed/>
                  <p:pic>
                    <p:nvPicPr>
                      <p:cNvPr id="11" name="Object 10"/>
                      <p:cNvPicPr/>
                      <p:nvPr/>
                    </p:nvPicPr>
                    <p:blipFill>
                      <a:blip r:embed="rId6"/>
                      <a:stretch>
                        <a:fillRect/>
                      </a:stretch>
                    </p:blipFill>
                    <p:spPr>
                      <a:xfrm>
                        <a:off x="3923928" y="404663"/>
                        <a:ext cx="6768752" cy="343132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13C9619-D102-4A2A-8B5B-095EDF049939}"/>
              </a:ext>
            </a:extLst>
          </p:cNvPr>
          <p:cNvSpPr txBox="1"/>
          <p:nvPr/>
        </p:nvSpPr>
        <p:spPr>
          <a:xfrm>
            <a:off x="1691680" y="4895448"/>
            <a:ext cx="5486400" cy="548640"/>
          </a:xfrm>
          <a:prstGeom prst="rect">
            <a:avLst/>
          </a:prstGeom>
          <a:solidFill>
            <a:schemeClr val="accent2">
              <a:lumMod val="40000"/>
              <a:lumOff val="60000"/>
            </a:schemeClr>
          </a:solidFill>
        </p:spPr>
        <p:txBody>
          <a:bodyPr wrap="square" rtlCol="0">
            <a:spAutoFit/>
          </a:bodyPr>
          <a:lstStyle/>
          <a:p>
            <a:pPr algn="l"/>
            <a:r>
              <a:rPr lang="en-US" sz="2400" dirty="0"/>
              <a:t>NSAID according to chemical structure     </a:t>
            </a:r>
          </a:p>
        </p:txBody>
      </p:sp>
    </p:spTree>
    <p:extLst>
      <p:ext uri="{BB962C8B-B14F-4D97-AF65-F5344CB8AC3E}">
        <p14:creationId xmlns:p14="http://schemas.microsoft.com/office/powerpoint/2010/main" val="2555497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4355976" y="34280"/>
            <a:ext cx="5486400" cy="4114800"/>
          </a:xfrm>
        </p:spPr>
      </p:pic>
      <p:sp>
        <p:nvSpPr>
          <p:cNvPr id="6" name="Text Placeholder 5"/>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37062"/>
            <a:ext cx="3810000" cy="25353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038600"/>
            <a:ext cx="2857500" cy="1600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4419600"/>
            <a:ext cx="3048000" cy="2028305"/>
          </a:xfrm>
          <a:prstGeom prst="rect">
            <a:avLst/>
          </a:prstGeom>
        </p:spPr>
      </p:pic>
    </p:spTree>
    <p:extLst>
      <p:ext uri="{BB962C8B-B14F-4D97-AF65-F5344CB8AC3E}">
        <p14:creationId xmlns:p14="http://schemas.microsoft.com/office/powerpoint/2010/main" val="2766441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258" b="25258"/>
          <a:stretch>
            <a:fillRect/>
          </a:stretch>
        </p:blipFill>
        <p:spPr>
          <a:xfrm>
            <a:off x="3779912" y="83343"/>
            <a:ext cx="5486400" cy="4114800"/>
          </a:xfrm>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a:xfrm>
            <a:off x="1295400" y="5105400"/>
            <a:ext cx="4038600" cy="990600"/>
          </a:xfrm>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 y="0"/>
            <a:ext cx="3733800" cy="3124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4329112"/>
            <a:ext cx="4191000" cy="1800225"/>
          </a:xfrm>
          <a:prstGeom prst="rect">
            <a:avLst/>
          </a:prstGeom>
        </p:spPr>
      </p:pic>
    </p:spTree>
    <p:extLst>
      <p:ext uri="{BB962C8B-B14F-4D97-AF65-F5344CB8AC3E}">
        <p14:creationId xmlns:p14="http://schemas.microsoft.com/office/powerpoint/2010/main" val="2252404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4800600" y="1143000"/>
            <a:ext cx="4114800" cy="3127806"/>
          </a:xfrm>
        </p:spPr>
      </p:pic>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a:xfrm>
            <a:off x="727268" y="4464421"/>
            <a:ext cx="4225732" cy="1143000"/>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394188"/>
            <a:ext cx="3733800" cy="28157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834506"/>
            <a:ext cx="4267200" cy="197574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4572000"/>
            <a:ext cx="2705100" cy="1695450"/>
          </a:xfrm>
          <a:prstGeom prst="rect">
            <a:avLst/>
          </a:prstGeom>
        </p:spPr>
      </p:pic>
    </p:spTree>
    <p:extLst>
      <p:ext uri="{BB962C8B-B14F-4D97-AF65-F5344CB8AC3E}">
        <p14:creationId xmlns:p14="http://schemas.microsoft.com/office/powerpoint/2010/main" val="3707558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23" r="723"/>
          <a:stretch>
            <a:fillRect/>
          </a:stretch>
        </p:blipFill>
        <p:spPr>
          <a:xfrm>
            <a:off x="3657600" y="692696"/>
            <a:ext cx="5486400" cy="4114800"/>
          </a:xfrm>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a:xfrm>
            <a:off x="727268" y="4419600"/>
            <a:ext cx="2673157" cy="1187821"/>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3838"/>
            <a:ext cx="3810000" cy="29860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33" y="4412768"/>
            <a:ext cx="2790825" cy="1638300"/>
          </a:xfrm>
          <a:prstGeom prst="rect">
            <a:avLst/>
          </a:prstGeom>
        </p:spPr>
      </p:pic>
    </p:spTree>
    <p:extLst>
      <p:ext uri="{BB962C8B-B14F-4D97-AF65-F5344CB8AC3E}">
        <p14:creationId xmlns:p14="http://schemas.microsoft.com/office/powerpoint/2010/main" val="3021031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59777" y="914400"/>
            <a:ext cx="48006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 y="656927"/>
            <a:ext cx="2619375" cy="1743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4" y="4668982"/>
            <a:ext cx="3705225" cy="12287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27" y="2707264"/>
            <a:ext cx="3143250" cy="14573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453726"/>
            <a:ext cx="4275804" cy="2845353"/>
          </a:xfrm>
          <a:prstGeom prst="rect">
            <a:avLst/>
          </a:prstGeom>
        </p:spPr>
      </p:pic>
    </p:spTree>
    <p:extLst>
      <p:ext uri="{BB962C8B-B14F-4D97-AF65-F5344CB8AC3E}">
        <p14:creationId xmlns:p14="http://schemas.microsoft.com/office/powerpoint/2010/main" val="349414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1ACA-9BBB-4BF7-9732-7283100D693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Mechanism of action</a:t>
            </a:r>
          </a:p>
        </p:txBody>
      </p:sp>
      <p:sp>
        <p:nvSpPr>
          <p:cNvPr id="3" name="Content Placeholder 2">
            <a:extLst>
              <a:ext uri="{FF2B5EF4-FFF2-40B4-BE49-F238E27FC236}">
                <a16:creationId xmlns:a16="http://schemas.microsoft.com/office/drawing/2014/main" id="{B8BCFF37-E2B0-424D-841D-D2FFECC4818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lgn="l" rtl="0">
              <a:buNone/>
            </a:pPr>
            <a:r>
              <a:rPr lang="en-US" dirty="0"/>
              <a:t>NSAIDs reduce the production of prostaglandins by inhibiting the enzyme cyclo-oxygenase.</a:t>
            </a:r>
          </a:p>
          <a:p>
            <a:pPr algn="l" rtl="0"/>
            <a:r>
              <a:rPr lang="en-US" b="1" dirty="0"/>
              <a:t>COX-1( </a:t>
            </a:r>
            <a:r>
              <a:rPr lang="en-US" b="1" u="sng" dirty="0"/>
              <a:t>constitutive enzyme </a:t>
            </a:r>
            <a:r>
              <a:rPr lang="en-US" b="1" dirty="0"/>
              <a:t>)( protective role) </a:t>
            </a:r>
            <a:r>
              <a:rPr lang="en-US" dirty="0"/>
              <a:t>(gastric mucosa, kidney, and platelets). </a:t>
            </a:r>
          </a:p>
          <a:p>
            <a:pPr algn="l" rtl="0"/>
            <a:r>
              <a:rPr lang="en-US" b="1" dirty="0"/>
              <a:t>COX-2</a:t>
            </a:r>
            <a:r>
              <a:rPr lang="en-US" dirty="0"/>
              <a:t> (</a:t>
            </a:r>
            <a:r>
              <a:rPr lang="en-US" b="1" u="sng" dirty="0"/>
              <a:t>inducible enzyme</a:t>
            </a:r>
            <a:r>
              <a:rPr lang="en-US" dirty="0"/>
              <a:t>) (inflammation and local tissue injury</a:t>
            </a:r>
          </a:p>
          <a:p>
            <a:pPr algn="l" rtl="0"/>
            <a:endParaRPr lang="en-US" b="1" dirty="0"/>
          </a:p>
          <a:p>
            <a:pPr algn="l" rtl="0"/>
            <a:endParaRPr lang="en-US" dirty="0"/>
          </a:p>
          <a:p>
            <a:pPr marL="0" indent="0" algn="l" rtl="0">
              <a:buNone/>
            </a:pPr>
            <a:endParaRPr lang="en-US" dirty="0"/>
          </a:p>
        </p:txBody>
      </p:sp>
      <p:pic>
        <p:nvPicPr>
          <p:cNvPr id="5" name="Picture 4">
            <a:extLst>
              <a:ext uri="{FF2B5EF4-FFF2-40B4-BE49-F238E27FC236}">
                <a16:creationId xmlns:a16="http://schemas.microsoft.com/office/drawing/2014/main" id="{3C410941-3B6F-42F0-8FCD-77637DF61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385700"/>
            <a:ext cx="3909762" cy="2207890"/>
          </a:xfrm>
          <a:prstGeom prst="rect">
            <a:avLst/>
          </a:prstGeom>
        </p:spPr>
      </p:pic>
    </p:spTree>
    <p:extLst>
      <p:ext uri="{BB962C8B-B14F-4D97-AF65-F5344CB8AC3E}">
        <p14:creationId xmlns:p14="http://schemas.microsoft.com/office/powerpoint/2010/main" val="253717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D78C-D851-4A27-B037-B218F348104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FFECEE3-3F25-4C0A-BEEC-0858553D9C5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8208912" cy="6408712"/>
          </a:xfrm>
          <a:prstGeom prst="rect">
            <a:avLst/>
          </a:prstGeom>
          <a:noFill/>
          <a:ln>
            <a:noFill/>
          </a:ln>
        </p:spPr>
      </p:pic>
      <p:cxnSp>
        <p:nvCxnSpPr>
          <p:cNvPr id="6" name="Straight Arrow Connector 5">
            <a:extLst>
              <a:ext uri="{FF2B5EF4-FFF2-40B4-BE49-F238E27FC236}">
                <a16:creationId xmlns:a16="http://schemas.microsoft.com/office/drawing/2014/main" id="{0782023D-D919-40B2-8A6C-2D852F18B393}"/>
              </a:ext>
            </a:extLst>
          </p:cNvPr>
          <p:cNvCxnSpPr/>
          <p:nvPr/>
        </p:nvCxnSpPr>
        <p:spPr>
          <a:xfrm>
            <a:off x="948740" y="1583081"/>
            <a:ext cx="2808312" cy="5040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D52020F5-DCAF-4678-A7E9-D457B5D4FBA4}"/>
              </a:ext>
            </a:extLst>
          </p:cNvPr>
          <p:cNvSpPr txBox="1"/>
          <p:nvPr/>
        </p:nvSpPr>
        <p:spPr>
          <a:xfrm>
            <a:off x="-149696" y="1176023"/>
            <a:ext cx="1440160" cy="646331"/>
          </a:xfrm>
          <a:prstGeom prst="rect">
            <a:avLst/>
          </a:prstGeom>
          <a:noFill/>
        </p:spPr>
        <p:txBody>
          <a:bodyPr wrap="square" rtlCol="0">
            <a:spAutoFit/>
          </a:bodyPr>
          <a:lstStyle/>
          <a:p>
            <a:r>
              <a:rPr lang="en-US" sz="3600" dirty="0"/>
              <a:t>Cox-1</a:t>
            </a:r>
          </a:p>
        </p:txBody>
      </p:sp>
      <p:cxnSp>
        <p:nvCxnSpPr>
          <p:cNvPr id="9" name="Straight Arrow Connector 8">
            <a:extLst>
              <a:ext uri="{FF2B5EF4-FFF2-40B4-BE49-F238E27FC236}">
                <a16:creationId xmlns:a16="http://schemas.microsoft.com/office/drawing/2014/main" id="{782852AA-CE10-44F2-8A95-03036AD4AEE2}"/>
              </a:ext>
            </a:extLst>
          </p:cNvPr>
          <p:cNvCxnSpPr/>
          <p:nvPr/>
        </p:nvCxnSpPr>
        <p:spPr>
          <a:xfrm flipH="1">
            <a:off x="6012160" y="1082196"/>
            <a:ext cx="2016224" cy="10017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75B1B31C-F8C9-4BC4-9A19-06E466CFF98D}"/>
              </a:ext>
            </a:extLst>
          </p:cNvPr>
          <p:cNvSpPr txBox="1"/>
          <p:nvPr/>
        </p:nvSpPr>
        <p:spPr>
          <a:xfrm>
            <a:off x="7564876" y="639943"/>
            <a:ext cx="1327604" cy="646331"/>
          </a:xfrm>
          <a:prstGeom prst="rect">
            <a:avLst/>
          </a:prstGeom>
          <a:noFill/>
        </p:spPr>
        <p:txBody>
          <a:bodyPr wrap="square" rtlCol="0">
            <a:spAutoFit/>
          </a:bodyPr>
          <a:lstStyle/>
          <a:p>
            <a:r>
              <a:rPr lang="en-US" sz="3600" dirty="0"/>
              <a:t>Cox-2</a:t>
            </a:r>
          </a:p>
        </p:txBody>
      </p:sp>
      <p:cxnSp>
        <p:nvCxnSpPr>
          <p:cNvPr id="12" name="Straight Arrow Connector 11">
            <a:extLst>
              <a:ext uri="{FF2B5EF4-FFF2-40B4-BE49-F238E27FC236}">
                <a16:creationId xmlns:a16="http://schemas.microsoft.com/office/drawing/2014/main" id="{3A046C9C-12C8-42D9-99E0-E6ED8CB08141}"/>
              </a:ext>
            </a:extLst>
          </p:cNvPr>
          <p:cNvCxnSpPr/>
          <p:nvPr/>
        </p:nvCxnSpPr>
        <p:spPr>
          <a:xfrm flipH="1" flipV="1">
            <a:off x="5085770" y="2816932"/>
            <a:ext cx="2736304" cy="11521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810C3986-6DC3-45E3-80AB-433AC7C28FB4}"/>
              </a:ext>
            </a:extLst>
          </p:cNvPr>
          <p:cNvCxnSpPr>
            <a:cxnSpLocks/>
          </p:cNvCxnSpPr>
          <p:nvPr/>
        </p:nvCxnSpPr>
        <p:spPr>
          <a:xfrm flipH="1" flipV="1">
            <a:off x="4355977" y="2983861"/>
            <a:ext cx="2808311" cy="7380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3FA93449-372A-4014-82BF-5BEDC9DFF86F}"/>
              </a:ext>
            </a:extLst>
          </p:cNvPr>
          <p:cNvSpPr txBox="1"/>
          <p:nvPr/>
        </p:nvSpPr>
        <p:spPr>
          <a:xfrm flipH="1">
            <a:off x="7553470" y="3767887"/>
            <a:ext cx="1132699" cy="584775"/>
          </a:xfrm>
          <a:prstGeom prst="rect">
            <a:avLst/>
          </a:prstGeom>
          <a:noFill/>
        </p:spPr>
        <p:txBody>
          <a:bodyPr wrap="square" rtlCol="0">
            <a:spAutoFit/>
          </a:bodyPr>
          <a:lstStyle/>
          <a:p>
            <a:r>
              <a:rPr lang="en-US" sz="3200" dirty="0">
                <a:solidFill>
                  <a:schemeClr val="tx2">
                    <a:lumMod val="75000"/>
                  </a:schemeClr>
                </a:solidFill>
              </a:rPr>
              <a:t>Cox-1</a:t>
            </a:r>
          </a:p>
        </p:txBody>
      </p:sp>
    </p:spTree>
    <p:extLst>
      <p:ext uri="{BB962C8B-B14F-4D97-AF65-F5344CB8AC3E}">
        <p14:creationId xmlns:p14="http://schemas.microsoft.com/office/powerpoint/2010/main" val="17120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1DFC-9C73-4EF9-BC7C-B63225FE634E}"/>
              </a:ext>
            </a:extLst>
          </p:cNvPr>
          <p:cNvSpPr>
            <a:spLocks noGrp="1"/>
          </p:cNvSpPr>
          <p:nvPr>
            <p:ph type="title"/>
          </p:nvPr>
        </p:nvSpPr>
        <p:spPr/>
        <p:txBody>
          <a:bodyPr/>
          <a:lstStyle/>
          <a:p>
            <a:r>
              <a:rPr lang="en-US" dirty="0"/>
              <a:t>selectivity</a:t>
            </a:r>
          </a:p>
        </p:txBody>
      </p:sp>
      <p:pic>
        <p:nvPicPr>
          <p:cNvPr id="9" name="Content Placeholder 8">
            <a:extLst>
              <a:ext uri="{FF2B5EF4-FFF2-40B4-BE49-F238E27FC236}">
                <a16:creationId xmlns:a16="http://schemas.microsoft.com/office/drawing/2014/main" id="{A8A09E02-CAC7-4BEE-985B-1FCBF3880C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640960" cy="5688632"/>
          </a:xfrm>
        </p:spPr>
      </p:pic>
    </p:spTree>
    <p:extLst>
      <p:ext uri="{BB962C8B-B14F-4D97-AF65-F5344CB8AC3E}">
        <p14:creationId xmlns:p14="http://schemas.microsoft.com/office/powerpoint/2010/main" val="398449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F164-B4B7-41A2-AEF2-F78D560C577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INDICATIONS</a:t>
            </a:r>
            <a:br>
              <a:rPr lang="en-US" dirty="0"/>
            </a:br>
            <a:endParaRPr lang="en-US" dirty="0"/>
          </a:p>
        </p:txBody>
      </p:sp>
      <p:sp>
        <p:nvSpPr>
          <p:cNvPr id="3" name="Content Placeholder 2">
            <a:extLst>
              <a:ext uri="{FF2B5EF4-FFF2-40B4-BE49-F238E27FC236}">
                <a16:creationId xmlns:a16="http://schemas.microsoft.com/office/drawing/2014/main" id="{FC15A6C8-E474-4972-BE91-31A9E27CCC5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a:r>
              <a:rPr lang="en-US" dirty="0"/>
              <a:t>Pain</a:t>
            </a:r>
          </a:p>
          <a:p>
            <a:pPr algn="l" rtl="0"/>
            <a:r>
              <a:rPr lang="en-US" dirty="0"/>
              <a:t>Inflammation</a:t>
            </a:r>
          </a:p>
          <a:p>
            <a:pPr algn="l" rtl="0"/>
            <a:r>
              <a:rPr lang="en-US" dirty="0"/>
              <a:t>Fever</a:t>
            </a:r>
          </a:p>
          <a:p>
            <a:pPr algn="just" rtl="0"/>
            <a:r>
              <a:rPr lang="en-US" dirty="0"/>
              <a:t>Pain relief occurs rapidly (within hours) with these agents</a:t>
            </a:r>
            <a:r>
              <a:rPr lang="ar-IQ" dirty="0"/>
              <a:t> </a:t>
            </a:r>
            <a:r>
              <a:rPr lang="en-US" dirty="0"/>
              <a:t> after single dose while full analgesic effect require 1 week. the anti-inflammatory benefits are not realized until after 2 to 3 weeks of continuous therapy. </a:t>
            </a:r>
          </a:p>
          <a:p>
            <a:pPr algn="l" rtl="0"/>
            <a:endParaRPr lang="en-US" dirty="0"/>
          </a:p>
          <a:p>
            <a:pPr algn="l" rtl="0"/>
            <a:endParaRPr lang="en-US" dirty="0"/>
          </a:p>
        </p:txBody>
      </p:sp>
      <p:pic>
        <p:nvPicPr>
          <p:cNvPr id="5" name="Picture 4">
            <a:extLst>
              <a:ext uri="{FF2B5EF4-FFF2-40B4-BE49-F238E27FC236}">
                <a16:creationId xmlns:a16="http://schemas.microsoft.com/office/drawing/2014/main" id="{0500B0D8-6ED8-4824-9C28-4BD7DCB721A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84168" y="1391394"/>
            <a:ext cx="2296673" cy="2037606"/>
          </a:xfrm>
          <a:prstGeom prst="rect">
            <a:avLst/>
          </a:prstGeom>
        </p:spPr>
      </p:pic>
    </p:spTree>
    <p:extLst>
      <p:ext uri="{BB962C8B-B14F-4D97-AF65-F5344CB8AC3E}">
        <p14:creationId xmlns:p14="http://schemas.microsoft.com/office/powerpoint/2010/main" val="42168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DB636E-71B9-4954-89DA-D40948DDD9B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6264933"/>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1622</Words>
  <Application>Microsoft Office PowerPoint</Application>
  <PresentationFormat>On-screen Show (4:3)</PresentationFormat>
  <Paragraphs>131</Paragraphs>
  <Slides>44</Slides>
  <Notes>0</Notes>
  <HiddenSlides>2</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8" baseType="lpstr">
      <vt:lpstr>Arial</vt:lpstr>
      <vt:lpstr>Calibri</vt:lpstr>
      <vt:lpstr>سمة Office</vt:lpstr>
      <vt:lpstr>Document</vt:lpstr>
      <vt:lpstr>PowerPoint Presentation</vt:lpstr>
      <vt:lpstr>objectives</vt:lpstr>
      <vt:lpstr>PowerPoint Presentation</vt:lpstr>
      <vt:lpstr>PowerPoint Presentation</vt:lpstr>
      <vt:lpstr>Mechanism of action</vt:lpstr>
      <vt:lpstr>PowerPoint Presentation</vt:lpstr>
      <vt:lpstr>selectivity</vt:lpstr>
      <vt:lpstr>INDICATIONS </vt:lpstr>
      <vt:lpstr>PowerPoint Presentation</vt:lpstr>
      <vt:lpstr>PowerPoint Presentation</vt:lpstr>
      <vt:lpstr>Nsaid effect on GIT</vt:lpstr>
      <vt:lpstr>Nsaid effect on GIT</vt:lpstr>
      <vt:lpstr>NSAID and GIT side effects</vt:lpstr>
      <vt:lpstr>PowerPoint Presentation</vt:lpstr>
      <vt:lpstr>PowerPoint Presentation</vt:lpstr>
      <vt:lpstr>Renal effects</vt:lpstr>
      <vt:lpstr>Renal effects</vt:lpstr>
      <vt:lpstr>Prolongation of bleeding time</vt:lpstr>
      <vt:lpstr>Prolongation of Bleeding Time\ aspirin </vt:lpstr>
      <vt:lpstr>asthma</vt:lpstr>
      <vt:lpstr>CONCEPTION AND CONTRACEPTION </vt:lpstr>
      <vt:lpstr>PowerPoint Presentation</vt:lpstr>
      <vt:lpstr>Aspirin classification</vt:lpstr>
      <vt:lpstr>Patients instructions</vt:lpstr>
      <vt:lpstr>CONTRAINDICATIONS AND CAUTIONS</vt:lpstr>
      <vt:lpstr>CONTRAINDICATIONS AND CAUTIONS</vt:lpstr>
      <vt:lpstr>CONTRAINDICATIONS AND CAUTIONS</vt:lpstr>
      <vt:lpstr>PowerPoint Presentation</vt:lpstr>
      <vt:lpstr>Aspirin </vt:lpstr>
      <vt:lpstr>PowerPoint Presentation</vt:lpstr>
      <vt:lpstr>PowerPoint Presentation</vt:lpstr>
      <vt:lpstr>PowerPoint Presentation</vt:lpstr>
      <vt:lpstr>PowerPoint Presentation</vt:lpstr>
      <vt:lpstr>ibuprofen</vt:lpstr>
      <vt:lpstr>PowerPoint Presentation</vt:lpstr>
      <vt:lpstr>PowerPoint Presentation</vt:lpstr>
      <vt:lpstr>naproxen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steroidal anti inflammatory drugs</dc:title>
  <dc:creator>Light of seven</dc:creator>
  <cp:lastModifiedBy>Light of seven</cp:lastModifiedBy>
  <cp:revision>97</cp:revision>
  <dcterms:created xsi:type="dcterms:W3CDTF">2020-01-23T17:24:50Z</dcterms:created>
  <dcterms:modified xsi:type="dcterms:W3CDTF">2021-02-17T17:57:57Z</dcterms:modified>
</cp:coreProperties>
</file>