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8" r:id="rId2"/>
    <p:sldId id="280" r:id="rId3"/>
    <p:sldId id="279" r:id="rId4"/>
    <p:sldId id="300" r:id="rId5"/>
    <p:sldId id="284" r:id="rId6"/>
    <p:sldId id="285" r:id="rId7"/>
    <p:sldId id="286" r:id="rId8"/>
    <p:sldId id="262" r:id="rId9"/>
    <p:sldId id="270" r:id="rId10"/>
    <p:sldId id="291" r:id="rId11"/>
    <p:sldId id="292" r:id="rId12"/>
    <p:sldId id="269" r:id="rId13"/>
    <p:sldId id="263" r:id="rId14"/>
    <p:sldId id="264" r:id="rId15"/>
    <p:sldId id="265" r:id="rId16"/>
    <p:sldId id="283" r:id="rId17"/>
    <p:sldId id="293" r:id="rId18"/>
    <p:sldId id="301" r:id="rId19"/>
    <p:sldId id="267" r:id="rId20"/>
    <p:sldId id="302" r:id="rId21"/>
    <p:sldId id="281" r:id="rId22"/>
    <p:sldId id="303" r:id="rId23"/>
    <p:sldId id="271" r:id="rId24"/>
    <p:sldId id="272" r:id="rId25"/>
    <p:sldId id="296" r:id="rId26"/>
    <p:sldId id="273" r:id="rId27"/>
    <p:sldId id="299" r:id="rId28"/>
    <p:sldId id="305" r:id="rId29"/>
    <p:sldId id="274" r:id="rId30"/>
    <p:sldId id="275" r:id="rId31"/>
    <p:sldId id="297" r:id="rId32"/>
    <p:sldId id="276" r:id="rId33"/>
    <p:sldId id="277" r:id="rId34"/>
    <p:sldId id="29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6" autoAdjust="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63A9C-FA8A-47A0-B62B-6993F08704B9}" type="datetimeFigureOut">
              <a:rPr lang="en-US" smtClean="0"/>
              <a:t>6/27/2020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68AF2A-A845-41FD-AAAB-E4096299CA5D}" type="slidenum">
              <a:rPr lang="en-US" smtClean="0"/>
              <a:t>‹#›</a:t>
            </a:fld>
            <a:endParaRPr lang="en-US"/>
          </a:p>
        </p:txBody>
      </p:sp>
    </p:spTree>
    <p:extLst>
      <p:ext uri="{BB962C8B-B14F-4D97-AF65-F5344CB8AC3E}">
        <p14:creationId xmlns:p14="http://schemas.microsoft.com/office/powerpoint/2010/main" val="420935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68AF2A-A845-41FD-AAAB-E4096299CA5D}" type="slidenum">
              <a:rPr lang="en-US" smtClean="0"/>
              <a:t>8</a:t>
            </a:fld>
            <a:endParaRPr lang="en-US"/>
          </a:p>
        </p:txBody>
      </p:sp>
    </p:spTree>
    <p:extLst>
      <p:ext uri="{BB962C8B-B14F-4D97-AF65-F5344CB8AC3E}">
        <p14:creationId xmlns:p14="http://schemas.microsoft.com/office/powerpoint/2010/main" val="266248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normAutofit/>
          </a:bodyPr>
          <a:lstStyle/>
          <a:p>
            <a:r>
              <a:rPr lang="en-US" sz="6600" dirty="0">
                <a:solidFill>
                  <a:srgbClr val="FF0000"/>
                </a:solidFill>
                <a:latin typeface="Times New Roman" pitchFamily="18" charset="0"/>
                <a:cs typeface="Times New Roman" pitchFamily="18" charset="0"/>
              </a:rPr>
              <a:t>Infection part </a:t>
            </a:r>
            <a:r>
              <a:rPr lang="en-US" sz="6600" dirty="0" err="1">
                <a:solidFill>
                  <a:srgbClr val="FF0000"/>
                </a:solidFill>
                <a:latin typeface="Times New Roman" pitchFamily="18" charset="0"/>
                <a:cs typeface="Times New Roman" pitchFamily="18" charset="0"/>
              </a:rPr>
              <a:t>lll</a:t>
            </a:r>
            <a:endParaRPr lang="en-US" sz="6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4267200"/>
            <a:ext cx="8229600" cy="1858963"/>
          </a:xfrm>
        </p:spPr>
        <p:txBody>
          <a:bodyPr>
            <a:normAutofit/>
          </a:bodyPr>
          <a:lstStyle/>
          <a:p>
            <a:pPr marL="0" indent="0" algn="ctr">
              <a:buNone/>
            </a:pPr>
            <a:r>
              <a:rPr lang="en-US" sz="4000" dirty="0"/>
              <a:t>Done by </a:t>
            </a:r>
            <a:r>
              <a:rPr lang="en-US" sz="4000" dirty="0" err="1"/>
              <a:t>Assis</a:t>
            </a:r>
            <a:r>
              <a:rPr lang="en-US" sz="4000" dirty="0"/>
              <a:t>. </a:t>
            </a:r>
            <a:r>
              <a:rPr lang="en-US" sz="4000" dirty="0" err="1"/>
              <a:t>Lec</a:t>
            </a:r>
            <a:r>
              <a:rPr lang="en-US" sz="4000" dirty="0"/>
              <a:t>. </a:t>
            </a:r>
          </a:p>
          <a:p>
            <a:pPr marL="0" indent="0" algn="ctr">
              <a:buNone/>
            </a:pPr>
            <a:r>
              <a:rPr lang="en-US" sz="4400" dirty="0" err="1"/>
              <a:t>Shaymaa</a:t>
            </a:r>
            <a:r>
              <a:rPr lang="en-US" sz="4400" dirty="0"/>
              <a:t> </a:t>
            </a:r>
            <a:r>
              <a:rPr lang="en-US" sz="4400" dirty="0" err="1"/>
              <a:t>Hasan</a:t>
            </a:r>
            <a:r>
              <a:rPr lang="en-US" sz="4400" dirty="0"/>
              <a:t> Abbas</a:t>
            </a:r>
          </a:p>
        </p:txBody>
      </p:sp>
    </p:spTree>
    <p:extLst>
      <p:ext uri="{BB962C8B-B14F-4D97-AF65-F5344CB8AC3E}">
        <p14:creationId xmlns:p14="http://schemas.microsoft.com/office/powerpoint/2010/main" val="2116481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armaplus.com.ve/images/product/product_3108.jpg"/>
          <p:cNvPicPr>
            <a:picLocks noChangeAspect="1" noChangeArrowheads="1"/>
          </p:cNvPicPr>
          <p:nvPr/>
        </p:nvPicPr>
        <p:blipFill>
          <a:blip r:embed="rId2"/>
          <a:srcRect/>
          <a:stretch>
            <a:fillRect/>
          </a:stretch>
        </p:blipFill>
        <p:spPr bwMode="auto">
          <a:xfrm>
            <a:off x="304800" y="1905000"/>
            <a:ext cx="6194425" cy="4795685"/>
          </a:xfrm>
          <a:prstGeom prst="rect">
            <a:avLst/>
          </a:prstGeom>
          <a:noFill/>
        </p:spPr>
      </p:pic>
      <p:pic>
        <p:nvPicPr>
          <p:cNvPr id="5" name="Picture 2"/>
          <p:cNvPicPr>
            <a:picLocks noChangeAspect="1" noChangeArrowheads="1"/>
          </p:cNvPicPr>
          <p:nvPr/>
        </p:nvPicPr>
        <p:blipFill>
          <a:blip r:embed="rId3"/>
          <a:srcRect/>
          <a:stretch>
            <a:fillRect/>
          </a:stretch>
        </p:blipFill>
        <p:spPr bwMode="auto">
          <a:xfrm>
            <a:off x="6553200" y="152400"/>
            <a:ext cx="2438400" cy="1981200"/>
          </a:xfrm>
          <a:prstGeom prst="rect">
            <a:avLst/>
          </a:prstGeom>
          <a:noFill/>
          <a:ln w="9525">
            <a:noFill/>
            <a:miter lim="800000"/>
            <a:headEnd/>
            <a:tailEnd/>
          </a:ln>
          <a:effectLst/>
        </p:spPr>
      </p:pic>
    </p:spTree>
    <p:extLst>
      <p:ext uri="{BB962C8B-B14F-4D97-AF65-F5344CB8AC3E}">
        <p14:creationId xmlns:p14="http://schemas.microsoft.com/office/powerpoint/2010/main" val="1448449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hkapi.hk/images/drugs_images/Sporanox%2010mg%201.jpg"/>
          <p:cNvPicPr>
            <a:picLocks noChangeAspect="1" noChangeArrowheads="1"/>
          </p:cNvPicPr>
          <p:nvPr/>
        </p:nvPicPr>
        <p:blipFill>
          <a:blip r:embed="rId2"/>
          <a:srcRect/>
          <a:stretch>
            <a:fillRect/>
          </a:stretch>
        </p:blipFill>
        <p:spPr bwMode="auto">
          <a:xfrm>
            <a:off x="0" y="0"/>
            <a:ext cx="9144000" cy="6915150"/>
          </a:xfrm>
          <a:prstGeom prst="rect">
            <a:avLst/>
          </a:prstGeom>
          <a:noFill/>
        </p:spPr>
      </p:pic>
    </p:spTree>
    <p:extLst>
      <p:ext uri="{BB962C8B-B14F-4D97-AF65-F5344CB8AC3E}">
        <p14:creationId xmlns:p14="http://schemas.microsoft.com/office/powerpoint/2010/main" val="406420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Triazole</a:t>
            </a:r>
            <a:r>
              <a:rPr lang="en-US" b="1" dirty="0">
                <a:latin typeface="Times New Roman" pitchFamily="18" charset="0"/>
                <a:cs typeface="Times New Roman" pitchFamily="18" charset="0"/>
              </a:rPr>
              <a:t> antifungals</a:t>
            </a:r>
          </a:p>
        </p:txBody>
      </p:sp>
      <p:sp>
        <p:nvSpPr>
          <p:cNvPr id="3" name="Content Placeholder 2"/>
          <p:cNvSpPr>
            <a:spLocks noGrp="1"/>
          </p:cNvSpPr>
          <p:nvPr>
            <p:ph idx="1"/>
          </p:nvPr>
        </p:nvSpPr>
        <p:spPr>
          <a:xfrm>
            <a:off x="457200" y="1600200"/>
            <a:ext cx="8458200" cy="4525963"/>
          </a:xfrm>
        </p:spPr>
        <p:txBody>
          <a:bodyPr>
            <a:normAutofit/>
          </a:bodyPr>
          <a:lstStyle/>
          <a:p>
            <a:r>
              <a:rPr lang="en-US" sz="3500" b="1" dirty="0" err="1">
                <a:solidFill>
                  <a:srgbClr val="FF0000"/>
                </a:solidFill>
              </a:rPr>
              <a:t>Posaconazole</a:t>
            </a:r>
            <a:r>
              <a:rPr lang="en-US" dirty="0"/>
              <a:t> : is licensed for the treatment of </a:t>
            </a:r>
            <a:r>
              <a:rPr lang="en-US" dirty="0">
                <a:solidFill>
                  <a:srgbClr val="FF0000"/>
                </a:solidFill>
              </a:rPr>
              <a:t>invasive fungal infections </a:t>
            </a:r>
            <a:r>
              <a:rPr lang="en-US" dirty="0"/>
              <a:t>unresponsive to conventional treatment.</a:t>
            </a:r>
          </a:p>
          <a:p>
            <a:pPr marL="0" indent="0">
              <a:buNone/>
            </a:pPr>
            <a:endParaRPr lang="en-US" b="1" dirty="0">
              <a:solidFill>
                <a:srgbClr val="FF0000"/>
              </a:solidFill>
            </a:endParaRPr>
          </a:p>
          <a:p>
            <a:r>
              <a:rPr lang="en-US" b="1" dirty="0">
                <a:solidFill>
                  <a:srgbClr val="FF0000"/>
                </a:solidFill>
              </a:rPr>
              <a:t> </a:t>
            </a:r>
            <a:r>
              <a:rPr lang="en-US" b="1" dirty="0" err="1">
                <a:solidFill>
                  <a:srgbClr val="FF0000"/>
                </a:solidFill>
              </a:rPr>
              <a:t>Voriconazole</a:t>
            </a:r>
            <a:r>
              <a:rPr lang="en-US" b="1" dirty="0">
                <a:solidFill>
                  <a:srgbClr val="FF0000"/>
                </a:solidFill>
              </a:rPr>
              <a:t>: </a:t>
            </a:r>
            <a:r>
              <a:rPr lang="en-US" dirty="0"/>
              <a:t>is a broad-spectrum antifungal drug which is licensed for use in </a:t>
            </a:r>
            <a:r>
              <a:rPr lang="en-US" dirty="0">
                <a:solidFill>
                  <a:srgbClr val="FF0000"/>
                </a:solidFill>
              </a:rPr>
              <a:t>life-threatening infections</a:t>
            </a:r>
            <a:r>
              <a:rPr lang="en-US" dirty="0"/>
              <a:t> such as </a:t>
            </a:r>
            <a:r>
              <a:rPr lang="en-US" dirty="0">
                <a:solidFill>
                  <a:srgbClr val="FF0000"/>
                </a:solidFill>
              </a:rPr>
              <a:t>Invasive </a:t>
            </a:r>
            <a:r>
              <a:rPr lang="en-US" dirty="0" err="1">
                <a:solidFill>
                  <a:srgbClr val="FF0000"/>
                </a:solidFill>
              </a:rPr>
              <a:t>aspergillosis</a:t>
            </a:r>
            <a:endParaRPr lang="en-US" dirty="0">
              <a:solidFill>
                <a:srgbClr val="FF0000"/>
              </a:solidFill>
            </a:endParaRPr>
          </a:p>
        </p:txBody>
      </p:sp>
    </p:spTree>
    <p:extLst>
      <p:ext uri="{BB962C8B-B14F-4D97-AF65-F5344CB8AC3E}">
        <p14:creationId xmlns:p14="http://schemas.microsoft.com/office/powerpoint/2010/main" val="366424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Imidazole antifungals</a:t>
            </a:r>
            <a:br>
              <a:rPr lang="en-US" dirty="0"/>
            </a:br>
            <a:endParaRPr lang="en-US" dirty="0"/>
          </a:p>
        </p:txBody>
      </p:sp>
      <p:sp>
        <p:nvSpPr>
          <p:cNvPr id="3" name="Content Placeholder 2"/>
          <p:cNvSpPr>
            <a:spLocks noGrp="1"/>
          </p:cNvSpPr>
          <p:nvPr>
            <p:ph idx="1"/>
          </p:nvPr>
        </p:nvSpPr>
        <p:spPr>
          <a:xfrm>
            <a:off x="457200" y="1447800"/>
            <a:ext cx="8534400" cy="4754563"/>
          </a:xfrm>
        </p:spPr>
        <p:txBody>
          <a:bodyPr>
            <a:normAutofit lnSpcReduction="10000"/>
          </a:bodyPr>
          <a:lstStyle/>
          <a:p>
            <a:r>
              <a:rPr lang="en-US" b="1" dirty="0" err="1"/>
              <a:t>Clotrimazole</a:t>
            </a:r>
            <a:r>
              <a:rPr lang="en-US" b="1" dirty="0"/>
              <a:t>, </a:t>
            </a:r>
            <a:r>
              <a:rPr lang="en-US" b="1" dirty="0" err="1"/>
              <a:t>Econazole</a:t>
            </a:r>
            <a:r>
              <a:rPr lang="en-US" b="1" dirty="0"/>
              <a:t> nitrate, Ketoconazole, </a:t>
            </a:r>
            <a:r>
              <a:rPr lang="en-US" b="1" dirty="0" err="1"/>
              <a:t>Miconazole</a:t>
            </a:r>
            <a:r>
              <a:rPr lang="en-US" b="1" dirty="0"/>
              <a:t> and </a:t>
            </a:r>
            <a:r>
              <a:rPr lang="en-US" b="1" dirty="0" err="1"/>
              <a:t>Tioconazole</a:t>
            </a:r>
            <a:r>
              <a:rPr lang="en-US" b="1" dirty="0"/>
              <a:t> </a:t>
            </a:r>
            <a:r>
              <a:rPr lang="en-US" dirty="0"/>
              <a:t>.</a:t>
            </a:r>
          </a:p>
          <a:p>
            <a:r>
              <a:rPr lang="en-US" dirty="0"/>
              <a:t> They are used for the local treatment of</a:t>
            </a:r>
            <a:r>
              <a:rPr lang="en-US" dirty="0">
                <a:solidFill>
                  <a:srgbClr val="FF0000"/>
                </a:solidFill>
              </a:rPr>
              <a:t> vaginal candidiasis </a:t>
            </a:r>
            <a:r>
              <a:rPr lang="en-US" dirty="0"/>
              <a:t>and for </a:t>
            </a:r>
            <a:r>
              <a:rPr lang="en-US" dirty="0" err="1">
                <a:solidFill>
                  <a:srgbClr val="FF0000"/>
                </a:solidFill>
              </a:rPr>
              <a:t>dermatophyte</a:t>
            </a:r>
            <a:r>
              <a:rPr lang="en-US" dirty="0">
                <a:solidFill>
                  <a:srgbClr val="FF0000"/>
                </a:solidFill>
              </a:rPr>
              <a:t> </a:t>
            </a:r>
            <a:r>
              <a:rPr lang="en-US" dirty="0"/>
              <a:t>infections. </a:t>
            </a:r>
          </a:p>
          <a:p>
            <a:r>
              <a:rPr lang="en-US" b="1" dirty="0" err="1"/>
              <a:t>Miconazole</a:t>
            </a:r>
            <a:r>
              <a:rPr lang="en-US" dirty="0"/>
              <a:t>  can be used locally for </a:t>
            </a:r>
            <a:r>
              <a:rPr lang="en-US" dirty="0">
                <a:solidFill>
                  <a:srgbClr val="FF0000"/>
                </a:solidFill>
              </a:rPr>
              <a:t>oral infections </a:t>
            </a:r>
            <a:r>
              <a:rPr lang="en-US" dirty="0"/>
              <a:t>and </a:t>
            </a:r>
            <a:r>
              <a:rPr lang="en-US" dirty="0">
                <a:solidFill>
                  <a:srgbClr val="FF0000"/>
                </a:solidFill>
              </a:rPr>
              <a:t>intestinal infections</a:t>
            </a:r>
            <a:r>
              <a:rPr lang="en-US" dirty="0"/>
              <a:t>. </a:t>
            </a:r>
          </a:p>
          <a:p>
            <a:r>
              <a:rPr lang="en-US" dirty="0"/>
              <a:t>Systemic absorption may follow use of </a:t>
            </a:r>
            <a:r>
              <a:rPr lang="en-US" dirty="0" err="1"/>
              <a:t>miconazole</a:t>
            </a:r>
            <a:r>
              <a:rPr lang="en-US" dirty="0"/>
              <a:t> oral gel and may result in signiﬁcant drug interactions.</a:t>
            </a:r>
          </a:p>
        </p:txBody>
      </p:sp>
    </p:spTree>
    <p:extLst>
      <p:ext uri="{BB962C8B-B14F-4D97-AF65-F5344CB8AC3E}">
        <p14:creationId xmlns:p14="http://schemas.microsoft.com/office/powerpoint/2010/main" val="294153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Polyene</a:t>
            </a:r>
            <a:r>
              <a:rPr lang="en-US" b="1" dirty="0">
                <a:latin typeface="Times New Roman" pitchFamily="18" charset="0"/>
                <a:cs typeface="Times New Roman" pitchFamily="18" charset="0"/>
              </a:rPr>
              <a:t> antifungals</a:t>
            </a:r>
          </a:p>
        </p:txBody>
      </p:sp>
      <p:sp>
        <p:nvSpPr>
          <p:cNvPr id="3" name="Content Placeholder 2"/>
          <p:cNvSpPr>
            <a:spLocks noGrp="1"/>
          </p:cNvSpPr>
          <p:nvPr>
            <p:ph idx="1"/>
          </p:nvPr>
        </p:nvSpPr>
        <p:spPr/>
        <p:txBody>
          <a:bodyPr>
            <a:normAutofit/>
          </a:bodyPr>
          <a:lstStyle/>
          <a:p>
            <a:r>
              <a:rPr lang="en-US" b="1" dirty="0"/>
              <a:t> Amphotericin </a:t>
            </a:r>
            <a:r>
              <a:rPr lang="en-US" dirty="0"/>
              <a:t>and  </a:t>
            </a:r>
            <a:r>
              <a:rPr lang="en-US" b="1" dirty="0" err="1"/>
              <a:t>Nystatin</a:t>
            </a:r>
            <a:r>
              <a:rPr lang="en-US" dirty="0"/>
              <a:t>  neither drug is absorbed when given by mouth. </a:t>
            </a:r>
          </a:p>
          <a:p>
            <a:r>
              <a:rPr lang="en-US" b="1" dirty="0"/>
              <a:t>Amphotericin</a:t>
            </a:r>
            <a:r>
              <a:rPr lang="en-US" dirty="0"/>
              <a:t> by </a:t>
            </a:r>
            <a:r>
              <a:rPr lang="en-US" dirty="0">
                <a:solidFill>
                  <a:srgbClr val="FF0000"/>
                </a:solidFill>
              </a:rPr>
              <a:t>intravenous infusion</a:t>
            </a:r>
            <a:r>
              <a:rPr lang="en-US" dirty="0"/>
              <a:t> is used for the treatment of </a:t>
            </a:r>
            <a:r>
              <a:rPr lang="en-US" dirty="0">
                <a:solidFill>
                  <a:srgbClr val="FF0000"/>
                </a:solidFill>
              </a:rPr>
              <a:t>systemic fungal infections </a:t>
            </a:r>
            <a:r>
              <a:rPr lang="en-US" dirty="0"/>
              <a:t>and is active against most fungi and yeasts</a:t>
            </a:r>
          </a:p>
          <a:p>
            <a:r>
              <a:rPr lang="en-US" dirty="0"/>
              <a:t>amphotericin is </a:t>
            </a:r>
            <a:r>
              <a:rPr lang="en-US" dirty="0">
                <a:solidFill>
                  <a:srgbClr val="FF0000"/>
                </a:solidFill>
              </a:rPr>
              <a:t>toxic</a:t>
            </a:r>
            <a:r>
              <a:rPr lang="en-US" dirty="0"/>
              <a:t>  when given </a:t>
            </a:r>
            <a:r>
              <a:rPr lang="en-US" dirty="0" err="1"/>
              <a:t>parenterally</a:t>
            </a:r>
            <a:r>
              <a:rPr lang="en-US" dirty="0"/>
              <a:t> and side-effects are common. </a:t>
            </a:r>
          </a:p>
          <a:p>
            <a:endParaRPr lang="en-US" dirty="0"/>
          </a:p>
        </p:txBody>
      </p:sp>
    </p:spTree>
    <p:extLst>
      <p:ext uri="{BB962C8B-B14F-4D97-AF65-F5344CB8AC3E}">
        <p14:creationId xmlns:p14="http://schemas.microsoft.com/office/powerpoint/2010/main" val="3136823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Polyene</a:t>
            </a:r>
            <a:r>
              <a:rPr lang="en-US" b="1" dirty="0">
                <a:latin typeface="Times New Roman" pitchFamily="18" charset="0"/>
                <a:cs typeface="Times New Roman" pitchFamily="18" charset="0"/>
              </a:rPr>
              <a:t> antifungals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534400" cy="5257800"/>
          </a:xfrm>
        </p:spPr>
        <p:txBody>
          <a:bodyPr>
            <a:normAutofit fontScale="40000" lnSpcReduction="20000"/>
          </a:bodyPr>
          <a:lstStyle/>
          <a:p>
            <a:endParaRPr lang="en-US" sz="5900" b="1" dirty="0"/>
          </a:p>
          <a:p>
            <a:r>
              <a:rPr lang="en-US" sz="5900" b="1" dirty="0"/>
              <a:t>Lipid formulations of amphotericin (</a:t>
            </a:r>
            <a:r>
              <a:rPr lang="en-US" sz="5900" b="1" dirty="0" err="1"/>
              <a:t>Abelcet</a:t>
            </a:r>
            <a:r>
              <a:rPr lang="en-US" sz="5900" b="1" dirty="0"/>
              <a:t>®) </a:t>
            </a:r>
            <a:r>
              <a:rPr lang="en-US" sz="5900" dirty="0"/>
              <a:t>are signiﬁcantly less </a:t>
            </a:r>
            <a:r>
              <a:rPr lang="en-US" sz="5900" dirty="0">
                <a:solidFill>
                  <a:srgbClr val="FF0000"/>
                </a:solidFill>
              </a:rPr>
              <a:t>toxic </a:t>
            </a:r>
            <a:r>
              <a:rPr lang="en-US" sz="5900" dirty="0"/>
              <a:t>and are recommended when the conventional formulation of amphotericin is contra-indicated because of toxicity, especially </a:t>
            </a:r>
            <a:r>
              <a:rPr lang="en-US" sz="5900" dirty="0">
                <a:solidFill>
                  <a:srgbClr val="FF0000"/>
                </a:solidFill>
              </a:rPr>
              <a:t>nephrotoxicity </a:t>
            </a:r>
            <a:r>
              <a:rPr lang="en-US" sz="5900" dirty="0"/>
              <a:t>or when </a:t>
            </a:r>
            <a:r>
              <a:rPr lang="en-US" sz="5900" dirty="0">
                <a:solidFill>
                  <a:srgbClr val="FF0000"/>
                </a:solidFill>
              </a:rPr>
              <a:t>response</a:t>
            </a:r>
            <a:r>
              <a:rPr lang="en-US" sz="5900" dirty="0"/>
              <a:t> to conventional amphotericin is </a:t>
            </a:r>
            <a:r>
              <a:rPr lang="en-US" sz="5900" dirty="0">
                <a:solidFill>
                  <a:srgbClr val="FF0000"/>
                </a:solidFill>
              </a:rPr>
              <a:t>inadequate</a:t>
            </a:r>
          </a:p>
          <a:p>
            <a:r>
              <a:rPr lang="en-US" sz="5900" dirty="0"/>
              <a:t>lipid formulations are more </a:t>
            </a:r>
            <a:r>
              <a:rPr lang="en-US" sz="5900" dirty="0">
                <a:solidFill>
                  <a:srgbClr val="FF0000"/>
                </a:solidFill>
              </a:rPr>
              <a:t>expensive</a:t>
            </a:r>
            <a:r>
              <a:rPr lang="en-US" sz="5900" dirty="0"/>
              <a:t>.</a:t>
            </a:r>
          </a:p>
          <a:p>
            <a:pPr marL="0" indent="0">
              <a:buNone/>
            </a:pPr>
            <a:r>
              <a:rPr lang="en-US" sz="5900" dirty="0"/>
              <a:t>     S E. GIT disorder ,blood disorder. Abnormal liver function ,disturbance in kidney function, electrolyte disturbance, BP change </a:t>
            </a:r>
          </a:p>
          <a:p>
            <a:r>
              <a:rPr lang="en-US" sz="5900" dirty="0"/>
              <a:t> </a:t>
            </a:r>
            <a:r>
              <a:rPr lang="en-US" sz="5000" b="1" dirty="0"/>
              <a:t>PREGNANCY</a:t>
            </a:r>
            <a:r>
              <a:rPr lang="en-US" sz="5900" dirty="0"/>
              <a:t> Not known to be harmful but manufacturers advise avoid unless potential beneﬁt outweighs risk. </a:t>
            </a:r>
          </a:p>
          <a:p>
            <a:r>
              <a:rPr lang="en-US" sz="5000" b="1" dirty="0"/>
              <a:t>BREASTFEEDING</a:t>
            </a:r>
            <a:r>
              <a:rPr lang="en-US" sz="5900" dirty="0"/>
              <a:t> No information available.</a:t>
            </a:r>
          </a:p>
          <a:p>
            <a:r>
              <a:rPr lang="en-US" sz="7000" b="1" dirty="0" err="1">
                <a:solidFill>
                  <a:schemeClr val="tx2">
                    <a:lumMod val="60000"/>
                    <a:lumOff val="40000"/>
                  </a:schemeClr>
                </a:solidFill>
              </a:rPr>
              <a:t>Nystatin</a:t>
            </a:r>
            <a:r>
              <a:rPr lang="en-US" sz="5900" dirty="0"/>
              <a:t> is used for oral, </a:t>
            </a:r>
            <a:r>
              <a:rPr lang="en-US" sz="5900" dirty="0" err="1"/>
              <a:t>oropharyngeal</a:t>
            </a:r>
            <a:r>
              <a:rPr lang="en-US" sz="5900" dirty="0"/>
              <a:t>, and perioral infections by local application in the mouth.</a:t>
            </a:r>
          </a:p>
          <a:p>
            <a:r>
              <a:rPr lang="en-US" sz="5900" dirty="0"/>
              <a:t> </a:t>
            </a:r>
            <a:r>
              <a:rPr lang="en-US" sz="5900" dirty="0" err="1"/>
              <a:t>Nystatin</a:t>
            </a:r>
            <a:r>
              <a:rPr lang="en-US" sz="5900" dirty="0"/>
              <a:t> is also used for </a:t>
            </a:r>
            <a:r>
              <a:rPr lang="en-US" sz="5900" dirty="0">
                <a:solidFill>
                  <a:srgbClr val="FF0000"/>
                </a:solidFill>
              </a:rPr>
              <a:t>Candida </a:t>
            </a:r>
            <a:r>
              <a:rPr lang="en-US" sz="5900" dirty="0" err="1">
                <a:solidFill>
                  <a:srgbClr val="FF0000"/>
                </a:solidFill>
              </a:rPr>
              <a:t>albicans</a:t>
            </a:r>
            <a:r>
              <a:rPr lang="en-US" sz="5900" dirty="0">
                <a:solidFill>
                  <a:srgbClr val="FF0000"/>
                </a:solidFill>
              </a:rPr>
              <a:t> </a:t>
            </a:r>
            <a:r>
              <a:rPr lang="en-US" sz="5900" dirty="0"/>
              <a:t>infection of the skin. </a:t>
            </a:r>
          </a:p>
          <a:p>
            <a:endParaRPr lang="en-US" dirty="0"/>
          </a:p>
          <a:p>
            <a:endParaRPr lang="en-US" dirty="0"/>
          </a:p>
        </p:txBody>
      </p:sp>
    </p:spTree>
    <p:extLst>
      <p:ext uri="{BB962C8B-B14F-4D97-AF65-F5344CB8AC3E}">
        <p14:creationId xmlns:p14="http://schemas.microsoft.com/office/powerpoint/2010/main" val="1829614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l-Ra'y\Desktop\Ambisome(Liposomal-Amphotericin-B)_50mg_PG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7"/>
            <a:ext cx="4930308" cy="41044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C:\Users\Al-Ra'y\Desktop\A1055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20" y="692696"/>
            <a:ext cx="3710652" cy="388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585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amphoterici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نتيجة بحث الصور عن ‪amphotericin‬‏"/>
          <p:cNvSpPr>
            <a:spLocks noChangeAspect="1" noChangeArrowheads="1"/>
          </p:cNvSpPr>
          <p:nvPr/>
        </p:nvSpPr>
        <p:spPr bwMode="auto">
          <a:xfrm>
            <a:off x="8534400" y="-982663"/>
            <a:ext cx="274320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6" descr="نتيجة بحث الصور عن ‪amphotericin‬‏"/>
          <p:cNvSpPr>
            <a:spLocks noChangeAspect="1" noChangeArrowheads="1"/>
          </p:cNvSpPr>
          <p:nvPr/>
        </p:nvSpPr>
        <p:spPr bwMode="auto">
          <a:xfrm>
            <a:off x="8686800" y="-830263"/>
            <a:ext cx="274320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53" name="Picture 9" descr="نتيجة بحث الصور عن ‪amphotericin susp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789041"/>
            <a:ext cx="2232248"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صورة ذات صل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27138"/>
            <a:ext cx="2664296"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نتيجة بحث الصور عن ‪amphotericin susp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1071340"/>
            <a:ext cx="4248472" cy="430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hyaa\Desktop\nystatintab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3657600" cy="44885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hyaa\Desktop\2c34ac5a86fd17f23667180f874d4273e7dfc9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1314" y="1143000"/>
            <a:ext cx="3352800" cy="448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Other antifungals</a:t>
            </a:r>
          </a:p>
        </p:txBody>
      </p:sp>
      <p:sp>
        <p:nvSpPr>
          <p:cNvPr id="3" name="Content Placeholder 2"/>
          <p:cNvSpPr>
            <a:spLocks noGrp="1"/>
          </p:cNvSpPr>
          <p:nvPr>
            <p:ph idx="1"/>
          </p:nvPr>
        </p:nvSpPr>
        <p:spPr>
          <a:xfrm>
            <a:off x="457200" y="1295400"/>
            <a:ext cx="8229600" cy="5181600"/>
          </a:xfrm>
        </p:spPr>
        <p:txBody>
          <a:bodyPr>
            <a:noAutofit/>
          </a:bodyPr>
          <a:lstStyle/>
          <a:p>
            <a:r>
              <a:rPr lang="en-US" sz="2300" b="1" dirty="0" err="1"/>
              <a:t>Griseofulvin</a:t>
            </a:r>
            <a:r>
              <a:rPr lang="en-US" sz="2300" dirty="0"/>
              <a:t> below is effective for widespread or intractable </a:t>
            </a:r>
            <a:r>
              <a:rPr lang="en-US" sz="2300" dirty="0" err="1">
                <a:solidFill>
                  <a:srgbClr val="FF0000"/>
                </a:solidFill>
              </a:rPr>
              <a:t>dermatophyte</a:t>
            </a:r>
            <a:r>
              <a:rPr lang="en-US" sz="2300" dirty="0">
                <a:solidFill>
                  <a:srgbClr val="FF0000"/>
                </a:solidFill>
              </a:rPr>
              <a:t> infections </a:t>
            </a:r>
            <a:r>
              <a:rPr lang="en-US" sz="2300" dirty="0"/>
              <a:t>but has been superseded by newer antifungals, particularly for nail infections. </a:t>
            </a:r>
          </a:p>
          <a:p>
            <a:pPr marL="0" indent="0">
              <a:buNone/>
            </a:pPr>
            <a:r>
              <a:rPr lang="en-US" sz="2300" dirty="0"/>
              <a:t>C I. acute </a:t>
            </a:r>
            <a:r>
              <a:rPr lang="en-US" sz="2300" dirty="0" err="1"/>
              <a:t>porphyrias</a:t>
            </a:r>
            <a:r>
              <a:rPr lang="en-US" sz="2300" dirty="0"/>
              <a:t> and SLE</a:t>
            </a:r>
          </a:p>
          <a:p>
            <a:r>
              <a:rPr lang="en-US" sz="2300" dirty="0"/>
              <a:t>It is the drug of choice for </a:t>
            </a:r>
            <a:r>
              <a:rPr lang="en-US" sz="2300" dirty="0" err="1">
                <a:solidFill>
                  <a:srgbClr val="FF0000"/>
                </a:solidFill>
              </a:rPr>
              <a:t>trichophyton</a:t>
            </a:r>
            <a:r>
              <a:rPr lang="en-US" sz="2300" dirty="0">
                <a:solidFill>
                  <a:srgbClr val="FF0000"/>
                </a:solidFill>
              </a:rPr>
              <a:t> infections </a:t>
            </a:r>
            <a:r>
              <a:rPr lang="en-US" sz="2300" dirty="0"/>
              <a:t>in children. </a:t>
            </a:r>
          </a:p>
          <a:p>
            <a:r>
              <a:rPr lang="en-US" sz="2300" dirty="0"/>
              <a:t>Effective contraception required during and for at least 1 month after administration to women (important: effectiveness of oral contraceptives may be reduced, additional contraceptive precautions e.g. barrier method, required).</a:t>
            </a:r>
          </a:p>
          <a:p>
            <a:r>
              <a:rPr lang="en-US" sz="2300" dirty="0"/>
              <a:t> Men should avoid fathering a child during and for at least 6 months after administration </a:t>
            </a:r>
          </a:p>
          <a:p>
            <a:r>
              <a:rPr lang="en-US" sz="2300" dirty="0"/>
              <a:t>PREGNANCY Avoid (</a:t>
            </a:r>
            <a:r>
              <a:rPr lang="en-US" sz="2300" dirty="0" err="1"/>
              <a:t>fetotoxicity</a:t>
            </a:r>
            <a:r>
              <a:rPr lang="en-US" sz="2300" dirty="0"/>
              <a:t> and teratogenicity in animals).</a:t>
            </a:r>
          </a:p>
          <a:p>
            <a:r>
              <a:rPr lang="en-US" sz="2300" dirty="0"/>
              <a:t>BREASTFEEDING Avoid—no information available</a:t>
            </a:r>
          </a:p>
        </p:txBody>
      </p:sp>
    </p:spTree>
    <p:extLst>
      <p:ext uri="{BB962C8B-B14F-4D97-AF65-F5344CB8AC3E}">
        <p14:creationId xmlns:p14="http://schemas.microsoft.com/office/powerpoint/2010/main" val="364490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sz="9600" dirty="0">
                <a:solidFill>
                  <a:srgbClr val="FF0000"/>
                </a:solidFill>
                <a:latin typeface="Times New Roman" pitchFamily="18" charset="0"/>
                <a:cs typeface="Times New Roman" pitchFamily="18" charset="0"/>
              </a:rPr>
              <a:t>Antifungals</a:t>
            </a:r>
          </a:p>
        </p:txBody>
      </p:sp>
    </p:spTree>
    <p:extLst>
      <p:ext uri="{BB962C8B-B14F-4D97-AF65-F5344CB8AC3E}">
        <p14:creationId xmlns:p14="http://schemas.microsoft.com/office/powerpoint/2010/main" val="410471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Tinea</a:t>
            </a:r>
            <a:r>
              <a:rPr lang="en-US" b="1" dirty="0"/>
              <a:t> </a:t>
            </a:r>
            <a:r>
              <a:rPr lang="en-US" b="1" dirty="0" err="1"/>
              <a:t>faciei</a:t>
            </a:r>
            <a:r>
              <a:rPr lang="en-US" b="1" dirty="0"/>
              <a:t> caused by </a:t>
            </a:r>
            <a:r>
              <a:rPr lang="en-US" b="1" i="1" dirty="0" err="1"/>
              <a:t>Trichophyton</a:t>
            </a:r>
            <a:endParaRPr lang="en-US" dirty="0"/>
          </a:p>
        </p:txBody>
      </p:sp>
      <p:pic>
        <p:nvPicPr>
          <p:cNvPr id="2050" name="Picture 2" descr="C:\Users\yahyaa\Desktop\downloa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752600"/>
            <a:ext cx="6248400" cy="3886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2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srcRect/>
          <a:stretch>
            <a:fillRect/>
          </a:stretch>
        </p:blipFill>
        <p:spPr bwMode="auto">
          <a:xfrm>
            <a:off x="381000" y="180702"/>
            <a:ext cx="8458200" cy="6524898"/>
          </a:xfrm>
          <a:prstGeom prst="rect">
            <a:avLst/>
          </a:prstGeom>
          <a:noFill/>
          <a:ln w="9525">
            <a:noFill/>
            <a:miter lim="800000"/>
            <a:headEnd/>
            <a:tailEnd/>
          </a:ln>
          <a:effectLst/>
        </p:spPr>
      </p:pic>
      <p:pic>
        <p:nvPicPr>
          <p:cNvPr id="4098" name="Picture 2" descr="نتيجة بحث الصور عن ‪griseofulvin syr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22713"/>
            <a:ext cx="770485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8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yahyaa\Desktop\griseofulv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43000"/>
            <a:ext cx="6324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	Anthelmintic drugs</a:t>
            </a:r>
          </a:p>
        </p:txBody>
      </p:sp>
      <p:sp>
        <p:nvSpPr>
          <p:cNvPr id="3" name="Content Placeholder 2"/>
          <p:cNvSpPr>
            <a:spLocks noGrp="1"/>
          </p:cNvSpPr>
          <p:nvPr>
            <p:ph idx="1"/>
          </p:nvPr>
        </p:nvSpPr>
        <p:spPr>
          <a:xfrm>
            <a:off x="457200" y="1143000"/>
            <a:ext cx="8458200" cy="5105400"/>
          </a:xfrm>
        </p:spPr>
        <p:txBody>
          <a:bodyPr>
            <a:normAutofit fontScale="77500" lnSpcReduction="20000"/>
          </a:bodyPr>
          <a:lstStyle/>
          <a:p>
            <a:r>
              <a:rPr lang="en-US" sz="3400" b="1" dirty="0"/>
              <a:t>Drugs for threadworms</a:t>
            </a:r>
          </a:p>
          <a:p>
            <a:r>
              <a:rPr lang="en-US" sz="3600" dirty="0"/>
              <a:t> </a:t>
            </a:r>
            <a:r>
              <a:rPr lang="en-US" sz="3600" b="1" dirty="0" err="1"/>
              <a:t>Mebendazole</a:t>
            </a:r>
            <a:r>
              <a:rPr lang="en-US" sz="3600" dirty="0"/>
              <a:t> </a:t>
            </a:r>
            <a:r>
              <a:rPr lang="en-US" dirty="0"/>
              <a:t>is the drug of choice for treating threadworm infection in patients of all ages over 6 months. </a:t>
            </a:r>
          </a:p>
          <a:p>
            <a:r>
              <a:rPr lang="en-US" dirty="0"/>
              <a:t>Child 6 months–17 years and adults: </a:t>
            </a:r>
            <a:r>
              <a:rPr lang="en-US" dirty="0">
                <a:solidFill>
                  <a:srgbClr val="FF0000"/>
                </a:solidFill>
              </a:rPr>
              <a:t>100 mg for 1 dose</a:t>
            </a:r>
            <a:r>
              <a:rPr lang="en-US" dirty="0"/>
              <a:t>, if reinfection occurs, second dose may be needed after 2 weeks</a:t>
            </a:r>
          </a:p>
          <a:p>
            <a:r>
              <a:rPr lang="en-US" dirty="0"/>
              <a:t>SIDE-EFFECTS ▶ Common or very common </a:t>
            </a:r>
            <a:r>
              <a:rPr lang="en-US" dirty="0">
                <a:solidFill>
                  <a:srgbClr val="FF0000"/>
                </a:solidFill>
              </a:rPr>
              <a:t>Abdominal pain </a:t>
            </a:r>
          </a:p>
          <a:p>
            <a:endParaRPr lang="en-US" dirty="0"/>
          </a:p>
          <a:p>
            <a:r>
              <a:rPr lang="en-US" dirty="0"/>
              <a:t>PREGNANCY Manufacturer advises avoid—toxicity in animal studies. </a:t>
            </a:r>
          </a:p>
          <a:p>
            <a:r>
              <a:rPr lang="en-US" dirty="0"/>
              <a:t>BREAST FEEDING Amount present in milk too small to be harmful but manufacturer advises avoid.</a:t>
            </a:r>
          </a:p>
          <a:p>
            <a:r>
              <a:rPr lang="en-US" dirty="0"/>
              <a:t> </a:t>
            </a:r>
            <a:r>
              <a:rPr lang="en-US" dirty="0">
                <a:solidFill>
                  <a:srgbClr val="FF0000"/>
                </a:solidFill>
              </a:rPr>
              <a:t>tablet</a:t>
            </a:r>
            <a:r>
              <a:rPr lang="en-US" dirty="0"/>
              <a:t> 100 mg, </a:t>
            </a:r>
            <a:r>
              <a:rPr lang="en-US" dirty="0">
                <a:solidFill>
                  <a:srgbClr val="FF0000"/>
                </a:solidFill>
              </a:rPr>
              <a:t>Chewable tablet </a:t>
            </a:r>
            <a:r>
              <a:rPr lang="en-US" dirty="0"/>
              <a:t>100mg, </a:t>
            </a:r>
            <a:r>
              <a:rPr lang="en-US" dirty="0">
                <a:solidFill>
                  <a:srgbClr val="FF0000"/>
                </a:solidFill>
              </a:rPr>
              <a:t>oral </a:t>
            </a:r>
            <a:r>
              <a:rPr lang="en-US" dirty="0" err="1">
                <a:solidFill>
                  <a:srgbClr val="FF0000"/>
                </a:solidFill>
              </a:rPr>
              <a:t>suspention</a:t>
            </a:r>
            <a:r>
              <a:rPr lang="en-US" dirty="0"/>
              <a:t>  100/5 mg</a:t>
            </a:r>
          </a:p>
        </p:txBody>
      </p:sp>
    </p:spTree>
    <p:extLst>
      <p:ext uri="{BB962C8B-B14F-4D97-AF65-F5344CB8AC3E}">
        <p14:creationId xmlns:p14="http://schemas.microsoft.com/office/powerpoint/2010/main" val="60801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Times New Roman" pitchFamily="18" charset="0"/>
                <a:cs typeface="Times New Roman" pitchFamily="18" charset="0"/>
              </a:rPr>
              <a:t>Ascaricides</a:t>
            </a:r>
            <a:r>
              <a:rPr lang="en-US" dirty="0">
                <a:latin typeface="Times New Roman" pitchFamily="18" charset="0"/>
                <a:cs typeface="Times New Roman" pitchFamily="18" charset="0"/>
              </a:rPr>
              <a:t> (common roundworm infections)</a:t>
            </a:r>
          </a:p>
        </p:txBody>
      </p:sp>
      <p:sp>
        <p:nvSpPr>
          <p:cNvPr id="3" name="Content Placeholder 2"/>
          <p:cNvSpPr>
            <a:spLocks noGrp="1"/>
          </p:cNvSpPr>
          <p:nvPr>
            <p:ph idx="1"/>
          </p:nvPr>
        </p:nvSpPr>
        <p:spPr>
          <a:xfrm>
            <a:off x="457200" y="1371600"/>
            <a:ext cx="8534400" cy="5181600"/>
          </a:xfrm>
        </p:spPr>
        <p:txBody>
          <a:bodyPr>
            <a:normAutofit fontScale="85000" lnSpcReduction="20000"/>
          </a:bodyPr>
          <a:lstStyle/>
          <a:p>
            <a:r>
              <a:rPr lang="en-US" sz="3100" b="1" dirty="0" err="1"/>
              <a:t>Mebendazole</a:t>
            </a:r>
            <a:r>
              <a:rPr lang="en-US" sz="3100" dirty="0"/>
              <a:t> is effective against </a:t>
            </a:r>
            <a:r>
              <a:rPr lang="en-US" sz="3100" dirty="0" err="1">
                <a:solidFill>
                  <a:srgbClr val="FF0000"/>
                </a:solidFill>
              </a:rPr>
              <a:t>Ascaris</a:t>
            </a:r>
            <a:r>
              <a:rPr lang="en-US" sz="3100" dirty="0">
                <a:solidFill>
                  <a:srgbClr val="FF0000"/>
                </a:solidFill>
              </a:rPr>
              <a:t> </a:t>
            </a:r>
            <a:r>
              <a:rPr lang="en-US" sz="3100" dirty="0" err="1">
                <a:solidFill>
                  <a:srgbClr val="FF0000"/>
                </a:solidFill>
              </a:rPr>
              <a:t>lumbricoides</a:t>
            </a:r>
            <a:r>
              <a:rPr lang="en-US" sz="3100" dirty="0">
                <a:solidFill>
                  <a:srgbClr val="FF0000"/>
                </a:solidFill>
              </a:rPr>
              <a:t> </a:t>
            </a:r>
            <a:r>
              <a:rPr lang="en-US" sz="3100" dirty="0"/>
              <a:t>and is generally considered to be the drug of choice.</a:t>
            </a:r>
          </a:p>
          <a:p>
            <a:r>
              <a:rPr lang="en-US" sz="3100" dirty="0"/>
              <a:t>Child 1 year: </a:t>
            </a:r>
            <a:r>
              <a:rPr lang="en-US" sz="3100" dirty="0">
                <a:solidFill>
                  <a:srgbClr val="FF0000"/>
                </a:solidFill>
              </a:rPr>
              <a:t>100 mg twice daily for 3 days </a:t>
            </a:r>
            <a:r>
              <a:rPr lang="en-US" sz="3100" dirty="0"/>
              <a:t>▶ Child 2–17 years: 100 mg twice daily for 3 days, alternatively 500 mg for 1 dose ▶ Adult: 100 mg twice daily for 3 days, alternatively 500 mg for 1 dose</a:t>
            </a:r>
          </a:p>
          <a:p>
            <a:r>
              <a:rPr lang="en-US" sz="3100" b="1" dirty="0" err="1"/>
              <a:t>Levamisole</a:t>
            </a:r>
            <a:r>
              <a:rPr lang="en-US" sz="3100" dirty="0"/>
              <a:t> is an alternative when </a:t>
            </a:r>
            <a:r>
              <a:rPr lang="en-US" sz="3100" dirty="0" err="1"/>
              <a:t>mebendazole</a:t>
            </a:r>
            <a:r>
              <a:rPr lang="en-US" sz="3100" dirty="0"/>
              <a:t> cannot be used. It is very well tolerated.</a:t>
            </a:r>
          </a:p>
          <a:p>
            <a:r>
              <a:rPr lang="en-US" sz="3100" dirty="0"/>
              <a:t>BY MOUTH ▶ Adult: 120–150 mg for 1 dose</a:t>
            </a:r>
          </a:p>
          <a:p>
            <a:r>
              <a:rPr lang="en-US" sz="3100" dirty="0"/>
              <a:t>PREGNANCYE	 </a:t>
            </a:r>
            <a:r>
              <a:rPr lang="en-US" sz="3100" dirty="0" err="1"/>
              <a:t>Embryotoxic</a:t>
            </a:r>
            <a:r>
              <a:rPr lang="en-US" sz="3100" dirty="0"/>
              <a:t> in animal studies, avoid if possible. </a:t>
            </a:r>
          </a:p>
          <a:p>
            <a:r>
              <a:rPr lang="en-US" sz="3100" dirty="0"/>
              <a:t>BREAST FEEDING No information available. </a:t>
            </a:r>
          </a:p>
          <a:p>
            <a:r>
              <a:rPr lang="en-US" sz="3100" dirty="0"/>
              <a:t>Tablet  50mg</a:t>
            </a:r>
          </a:p>
          <a:p>
            <a:endParaRPr lang="en-US" dirty="0"/>
          </a:p>
        </p:txBody>
      </p:sp>
    </p:spTree>
    <p:extLst>
      <p:ext uri="{BB962C8B-B14F-4D97-AF65-F5344CB8AC3E}">
        <p14:creationId xmlns:p14="http://schemas.microsoft.com/office/powerpoint/2010/main" val="3530495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5FhEryr7d-M/TS2jhePS1sI/AAAAAAAAADY/fIDL93rsSe4/s1600/vermox4.jpg"/>
          <p:cNvPicPr>
            <a:picLocks noChangeAspect="1" noChangeArrowheads="1"/>
          </p:cNvPicPr>
          <p:nvPr/>
        </p:nvPicPr>
        <p:blipFill>
          <a:blip r:embed="rId2" cstate="print"/>
          <a:srcRect/>
          <a:stretch>
            <a:fillRect/>
          </a:stretch>
        </p:blipFill>
        <p:spPr bwMode="auto">
          <a:xfrm>
            <a:off x="228600" y="391819"/>
            <a:ext cx="3581400" cy="5780381"/>
          </a:xfrm>
          <a:prstGeom prst="rect">
            <a:avLst/>
          </a:prstGeom>
          <a:noFill/>
        </p:spPr>
      </p:pic>
      <p:pic>
        <p:nvPicPr>
          <p:cNvPr id="3" name="Picture 4" descr="http://www.choicechemist.com/wp-content/uploads/Vermox-100mg-300x300.jpg"/>
          <p:cNvPicPr>
            <a:picLocks noChangeAspect="1" noChangeArrowheads="1"/>
          </p:cNvPicPr>
          <p:nvPr/>
        </p:nvPicPr>
        <p:blipFill>
          <a:blip r:embed="rId3" cstate="print"/>
          <a:srcRect/>
          <a:stretch>
            <a:fillRect/>
          </a:stretch>
        </p:blipFill>
        <p:spPr bwMode="auto">
          <a:xfrm>
            <a:off x="3962400" y="1066800"/>
            <a:ext cx="5029200" cy="5029200"/>
          </a:xfrm>
          <a:prstGeom prst="rect">
            <a:avLst/>
          </a:prstGeom>
          <a:noFill/>
        </p:spPr>
      </p:pic>
    </p:spTree>
    <p:extLst>
      <p:ext uri="{BB962C8B-B14F-4D97-AF65-F5344CB8AC3E}">
        <p14:creationId xmlns:p14="http://schemas.microsoft.com/office/powerpoint/2010/main" val="53911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Drugs for tapeworm infections</a:t>
            </a:r>
          </a:p>
        </p:txBody>
      </p:sp>
      <p:sp>
        <p:nvSpPr>
          <p:cNvPr id="3" name="Content Placeholder 2"/>
          <p:cNvSpPr>
            <a:spLocks noGrp="1"/>
          </p:cNvSpPr>
          <p:nvPr>
            <p:ph idx="1"/>
          </p:nvPr>
        </p:nvSpPr>
        <p:spPr/>
        <p:txBody>
          <a:bodyPr>
            <a:normAutofit lnSpcReduction="10000"/>
          </a:bodyPr>
          <a:lstStyle/>
          <a:p>
            <a:r>
              <a:rPr lang="en-US" b="1" dirty="0" err="1"/>
              <a:t>Niclosamide</a:t>
            </a:r>
            <a:r>
              <a:rPr lang="en-US" dirty="0"/>
              <a:t> is the most widely used drug for </a:t>
            </a:r>
            <a:r>
              <a:rPr lang="en-US" dirty="0">
                <a:solidFill>
                  <a:srgbClr val="FF0000"/>
                </a:solidFill>
              </a:rPr>
              <a:t>tapeworm</a:t>
            </a:r>
            <a:r>
              <a:rPr lang="en-US" dirty="0"/>
              <a:t> infections  </a:t>
            </a:r>
          </a:p>
          <a:p>
            <a:r>
              <a:rPr lang="en-US" dirty="0" err="1"/>
              <a:t>sideeffects</a:t>
            </a:r>
            <a:r>
              <a:rPr lang="en-US" dirty="0"/>
              <a:t> are limited to occasional gastro-intestinal upset, lightheadedness, and pruritus; it is not effective against </a:t>
            </a:r>
            <a:r>
              <a:rPr lang="en-US" b="1" dirty="0"/>
              <a:t>larval worms</a:t>
            </a:r>
            <a:r>
              <a:rPr lang="en-US" dirty="0"/>
              <a:t>.</a:t>
            </a:r>
          </a:p>
          <a:p>
            <a:r>
              <a:rPr lang="en-US" dirty="0"/>
              <a:t>an </a:t>
            </a:r>
            <a:r>
              <a:rPr lang="en-US" dirty="0">
                <a:solidFill>
                  <a:srgbClr val="FF0000"/>
                </a:solidFill>
              </a:rPr>
              <a:t>antiemetic</a:t>
            </a:r>
            <a:r>
              <a:rPr lang="en-US" dirty="0"/>
              <a:t> can be given before treatment and a </a:t>
            </a:r>
            <a:r>
              <a:rPr lang="en-US" dirty="0">
                <a:solidFill>
                  <a:srgbClr val="FF0000"/>
                </a:solidFill>
              </a:rPr>
              <a:t>laxative</a:t>
            </a:r>
            <a:r>
              <a:rPr lang="en-US" dirty="0"/>
              <a:t> can be given 2 hours after </a:t>
            </a:r>
            <a:r>
              <a:rPr lang="en-US" dirty="0" err="1"/>
              <a:t>niclosamide</a:t>
            </a:r>
            <a:r>
              <a:rPr lang="en-US" dirty="0"/>
              <a:t>. </a:t>
            </a:r>
          </a:p>
          <a:p>
            <a:r>
              <a:rPr lang="en-US" dirty="0" err="1">
                <a:solidFill>
                  <a:srgbClr val="FF0000"/>
                </a:solidFill>
              </a:rPr>
              <a:t>Praziquantel</a:t>
            </a:r>
            <a:r>
              <a:rPr lang="en-US" dirty="0"/>
              <a:t> is as effective as </a:t>
            </a:r>
            <a:r>
              <a:rPr lang="en-US" dirty="0" err="1"/>
              <a:t>niclosamide</a:t>
            </a:r>
            <a:r>
              <a:rPr lang="en-US" dirty="0"/>
              <a:t>.</a:t>
            </a:r>
          </a:p>
        </p:txBody>
      </p:sp>
    </p:spTree>
    <p:extLst>
      <p:ext uri="{BB962C8B-B14F-4D97-AF65-F5344CB8AC3E}">
        <p14:creationId xmlns:p14="http://schemas.microsoft.com/office/powerpoint/2010/main" val="2493632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tapeworm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715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635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mage result for niclosam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yahyaa\Desktop\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96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85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Hydatid</a:t>
            </a:r>
            <a:r>
              <a:rPr lang="en-US" dirty="0"/>
              <a:t> disease</a:t>
            </a:r>
          </a:p>
        </p:txBody>
      </p:sp>
      <p:sp>
        <p:nvSpPr>
          <p:cNvPr id="3" name="Content Placeholder 2"/>
          <p:cNvSpPr>
            <a:spLocks noGrp="1"/>
          </p:cNvSpPr>
          <p:nvPr>
            <p:ph idx="1"/>
          </p:nvPr>
        </p:nvSpPr>
        <p:spPr/>
        <p:txBody>
          <a:bodyPr>
            <a:normAutofit fontScale="92500" lnSpcReduction="20000"/>
          </a:bodyPr>
          <a:lstStyle/>
          <a:p>
            <a:r>
              <a:rPr lang="en-US" dirty="0"/>
              <a:t>Surgical treatment remains the method of choice in many situations. Albendazole below is used in conjunction with surgery to reduce the risk of recurrence or as primary treatment in inoperable cases. </a:t>
            </a:r>
          </a:p>
          <a:p>
            <a:r>
              <a:rPr lang="en-US" dirty="0"/>
              <a:t> Surgical removal with albendazole cover is the treatment of choice</a:t>
            </a:r>
            <a:r>
              <a:rPr lang="en-US" b="1" dirty="0"/>
              <a:t>, but where effective surgery is impossible, repeated cycles of albendazole (for a year or more) may help</a:t>
            </a:r>
            <a:r>
              <a:rPr lang="en-US" dirty="0"/>
              <a:t>.</a:t>
            </a:r>
          </a:p>
          <a:p>
            <a:r>
              <a:rPr lang="en-US" dirty="0"/>
              <a:t> Careful monitoring of liver function is particularly important during drug treatment.</a:t>
            </a:r>
          </a:p>
          <a:p>
            <a:endParaRPr lang="en-US" dirty="0"/>
          </a:p>
        </p:txBody>
      </p:sp>
    </p:spTree>
    <p:extLst>
      <p:ext uri="{BB962C8B-B14F-4D97-AF65-F5344CB8AC3E}">
        <p14:creationId xmlns:p14="http://schemas.microsoft.com/office/powerpoint/2010/main" val="117932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90600"/>
          </a:xfrm>
        </p:spPr>
        <p:txBody>
          <a:bodyPr>
            <a:normAutofit fontScale="90000"/>
          </a:bodyPr>
          <a:lstStyle/>
          <a:p>
            <a:r>
              <a:rPr lang="en-US" b="1" dirty="0" err="1">
                <a:latin typeface="Times New Roman" pitchFamily="18" charset="0"/>
                <a:cs typeface="Times New Roman" pitchFamily="18" charset="0"/>
              </a:rPr>
              <a:t>Triazole</a:t>
            </a:r>
            <a:r>
              <a:rPr lang="en-US" b="1" dirty="0">
                <a:latin typeface="Times New Roman" pitchFamily="18" charset="0"/>
                <a:cs typeface="Times New Roman" pitchFamily="18" charset="0"/>
              </a:rPr>
              <a:t> antifungals</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762000"/>
            <a:ext cx="8763000" cy="5867400"/>
          </a:xfrm>
        </p:spPr>
        <p:txBody>
          <a:bodyPr>
            <a:noAutofit/>
          </a:bodyPr>
          <a:lstStyle/>
          <a:p>
            <a:pPr algn="l"/>
            <a:r>
              <a:rPr lang="en-US" sz="2800" b="1" dirty="0">
                <a:solidFill>
                  <a:srgbClr val="FF0000"/>
                </a:solidFill>
                <a:latin typeface="Times New Roman" pitchFamily="18" charset="0"/>
                <a:cs typeface="Times New Roman" pitchFamily="18" charset="0"/>
              </a:rPr>
              <a:t>Fluconazole</a:t>
            </a:r>
            <a:r>
              <a:rPr lang="en-US" sz="2800" dirty="0">
                <a:solidFill>
                  <a:schemeClr val="tx1"/>
                </a:solidFill>
                <a:latin typeface="Times New Roman" pitchFamily="18" charset="0"/>
                <a:cs typeface="Times New Roman" pitchFamily="18" charset="0"/>
              </a:rPr>
              <a:t> is very </a:t>
            </a:r>
            <a:r>
              <a:rPr lang="en-US" sz="2800" dirty="0">
                <a:solidFill>
                  <a:srgbClr val="FF0000"/>
                </a:solidFill>
                <a:latin typeface="Times New Roman" pitchFamily="18" charset="0"/>
                <a:cs typeface="Times New Roman" pitchFamily="18" charset="0"/>
              </a:rPr>
              <a:t>well absorbed </a:t>
            </a:r>
            <a:r>
              <a:rPr lang="en-US" sz="2800" dirty="0">
                <a:solidFill>
                  <a:schemeClr val="tx1"/>
                </a:solidFill>
                <a:latin typeface="Times New Roman" pitchFamily="18" charset="0"/>
                <a:cs typeface="Times New Roman" pitchFamily="18" charset="0"/>
              </a:rPr>
              <a:t>after oral administration. It also achieves good penetration into the </a:t>
            </a:r>
            <a:r>
              <a:rPr lang="en-US" sz="2800" dirty="0">
                <a:solidFill>
                  <a:srgbClr val="FF0000"/>
                </a:solidFill>
                <a:latin typeface="Times New Roman" pitchFamily="18" charset="0"/>
                <a:cs typeface="Times New Roman" pitchFamily="18" charset="0"/>
              </a:rPr>
              <a:t>cerebrospinal ﬂuid </a:t>
            </a:r>
            <a:r>
              <a:rPr lang="en-US" sz="2800" dirty="0">
                <a:solidFill>
                  <a:schemeClr val="tx1"/>
                </a:solidFill>
                <a:latin typeface="Times New Roman" pitchFamily="18" charset="0"/>
                <a:cs typeface="Times New Roman" pitchFamily="18" charset="0"/>
              </a:rPr>
              <a:t>to treat</a:t>
            </a:r>
            <a:r>
              <a:rPr lang="en-US" sz="2800" dirty="0">
                <a:solidFill>
                  <a:srgbClr val="FF0000"/>
                </a:solidFill>
                <a:latin typeface="Times New Roman" pitchFamily="18" charset="0"/>
                <a:cs typeface="Times New Roman" pitchFamily="18" charset="0"/>
              </a:rPr>
              <a:t> fungal meningitis</a:t>
            </a:r>
            <a:r>
              <a:rPr lang="en-US" sz="2800" dirty="0">
                <a:solidFill>
                  <a:schemeClr val="tx1"/>
                </a:solidFill>
                <a:latin typeface="Times New Roman" pitchFamily="18" charset="0"/>
                <a:cs typeface="Times New Roman" pitchFamily="18" charset="0"/>
              </a:rPr>
              <a:t>. Fluconazole is excreted largely </a:t>
            </a:r>
            <a:r>
              <a:rPr lang="en-US" sz="2800" dirty="0">
                <a:solidFill>
                  <a:srgbClr val="FF0000"/>
                </a:solidFill>
                <a:latin typeface="Times New Roman" pitchFamily="18" charset="0"/>
                <a:cs typeface="Times New Roman" pitchFamily="18" charset="0"/>
              </a:rPr>
              <a:t>unchanged</a:t>
            </a:r>
            <a:r>
              <a:rPr lang="en-US" sz="2800" dirty="0">
                <a:solidFill>
                  <a:schemeClr val="tx1"/>
                </a:solidFill>
                <a:latin typeface="Times New Roman" pitchFamily="18" charset="0"/>
                <a:cs typeface="Times New Roman" pitchFamily="18" charset="0"/>
              </a:rPr>
              <a:t> in the urine and can be used to treat </a:t>
            </a:r>
            <a:r>
              <a:rPr lang="en-US" sz="2800" dirty="0" err="1">
                <a:solidFill>
                  <a:schemeClr val="tx1"/>
                </a:solidFill>
                <a:latin typeface="Times New Roman" pitchFamily="18" charset="0"/>
                <a:cs typeface="Times New Roman" pitchFamily="18" charset="0"/>
              </a:rPr>
              <a:t>candiduria</a:t>
            </a:r>
            <a:r>
              <a:rPr lang="en-US" sz="2800" dirty="0">
                <a:solidFill>
                  <a:schemeClr val="tx1"/>
                </a:solidFill>
                <a:latin typeface="Times New Roman" pitchFamily="18" charset="0"/>
                <a:cs typeface="Times New Roman" pitchFamily="18" charset="0"/>
              </a:rPr>
              <a:t>.</a:t>
            </a:r>
          </a:p>
          <a:p>
            <a:pPr algn="l"/>
            <a:r>
              <a:rPr lang="en-US" sz="2800" dirty="0">
                <a:solidFill>
                  <a:schemeClr val="tx1"/>
                </a:solidFill>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dose: Vaginal candidiasis </a:t>
            </a:r>
            <a:r>
              <a:rPr lang="en-US" sz="2800" dirty="0">
                <a:solidFill>
                  <a:schemeClr val="tx1"/>
                </a:solidFill>
                <a:latin typeface="Times New Roman" pitchFamily="18" charset="0"/>
                <a:cs typeface="Times New Roman" pitchFamily="18" charset="0"/>
              </a:rPr>
              <a:t>▶ BY MOUTH ▶ Child 16–17 years: </a:t>
            </a:r>
            <a:r>
              <a:rPr lang="en-US" sz="2800" dirty="0">
                <a:solidFill>
                  <a:srgbClr val="FF0000"/>
                </a:solidFill>
                <a:latin typeface="Times New Roman" pitchFamily="18" charset="0"/>
                <a:cs typeface="Times New Roman" pitchFamily="18" charset="0"/>
              </a:rPr>
              <a:t>150 mg for 1 dose </a:t>
            </a:r>
            <a:r>
              <a:rPr lang="en-US" sz="2800" dirty="0">
                <a:solidFill>
                  <a:schemeClr val="tx1"/>
                </a:solidFill>
                <a:latin typeface="Times New Roman" pitchFamily="18" charset="0"/>
                <a:cs typeface="Times New Roman" pitchFamily="18" charset="0"/>
              </a:rPr>
              <a:t>▶ Adult: 150 mg for 1 dose </a:t>
            </a:r>
          </a:p>
          <a:p>
            <a:pPr algn="l"/>
            <a:r>
              <a:rPr lang="en-US" sz="2800" b="1" dirty="0" err="1">
                <a:solidFill>
                  <a:schemeClr val="tx1"/>
                </a:solidFill>
                <a:latin typeface="Times New Roman" pitchFamily="18" charset="0"/>
                <a:cs typeface="Times New Roman" pitchFamily="18" charset="0"/>
              </a:rPr>
              <a:t>Vulvovaginal</a:t>
            </a:r>
            <a:r>
              <a:rPr lang="en-US" sz="2800" b="1" dirty="0">
                <a:solidFill>
                  <a:schemeClr val="tx1"/>
                </a:solidFill>
                <a:latin typeface="Times New Roman" pitchFamily="18" charset="0"/>
                <a:cs typeface="Times New Roman" pitchFamily="18" charset="0"/>
              </a:rPr>
              <a:t> candidiasis (recurrent)</a:t>
            </a:r>
            <a:r>
              <a:rPr lang="en-US" sz="2800" dirty="0">
                <a:solidFill>
                  <a:schemeClr val="tx1"/>
                </a:solidFill>
                <a:latin typeface="Times New Roman" pitchFamily="18" charset="0"/>
                <a:cs typeface="Times New Roman" pitchFamily="18" charset="0"/>
              </a:rPr>
              <a:t> ▶ BY MOUTH ▶ Adult: Initially 150 mg every 72 hours for 3 doses, then 150 mg once weekly for 6 months </a:t>
            </a:r>
          </a:p>
          <a:p>
            <a:pPr algn="l"/>
            <a:r>
              <a:rPr lang="en-US" sz="2800" b="1" dirty="0"/>
              <a:t>CONTRA-INDICATIONS</a:t>
            </a:r>
            <a:r>
              <a:rPr lang="en-US" sz="2800" dirty="0"/>
              <a:t> </a:t>
            </a:r>
            <a:r>
              <a:rPr lang="en-US" sz="2800" dirty="0">
                <a:solidFill>
                  <a:srgbClr val="FF0000"/>
                </a:solidFill>
              </a:rPr>
              <a:t>Acute </a:t>
            </a:r>
            <a:r>
              <a:rPr lang="en-US" sz="2800" dirty="0" err="1">
                <a:solidFill>
                  <a:srgbClr val="FF0000"/>
                </a:solidFill>
              </a:rPr>
              <a:t>porphyrias</a:t>
            </a:r>
            <a:endParaRPr lang="en-US" sz="2800" dirty="0">
              <a:solidFill>
                <a:schemeClr val="tx1"/>
              </a:solidFill>
              <a:latin typeface="Times New Roman" pitchFamily="18" charset="0"/>
              <a:cs typeface="Times New Roman" pitchFamily="18" charset="0"/>
            </a:endParaRPr>
          </a:p>
          <a:p>
            <a:pPr algn="l"/>
            <a:r>
              <a:rPr lang="en-US" sz="2800" b="1" dirty="0">
                <a:solidFill>
                  <a:schemeClr val="tx1"/>
                </a:solidFill>
                <a:latin typeface="Times New Roman" pitchFamily="18" charset="0"/>
                <a:cs typeface="Times New Roman" pitchFamily="18" charset="0"/>
              </a:rPr>
              <a:t>SIDE-EFFECTS</a:t>
            </a:r>
            <a:r>
              <a:rPr lang="en-US" sz="2800" dirty="0">
                <a:solidFill>
                  <a:schemeClr val="tx1"/>
                </a:solidFill>
                <a:latin typeface="Times New Roman" pitchFamily="18" charset="0"/>
                <a:cs typeface="Times New Roman" pitchFamily="18" charset="0"/>
              </a:rPr>
              <a:t> ▶ Abdominal discomfort, </a:t>
            </a:r>
            <a:r>
              <a:rPr lang="en-US" sz="2800" dirty="0" err="1">
                <a:solidFill>
                  <a:schemeClr val="tx1"/>
                </a:solidFill>
                <a:latin typeface="Times New Roman" pitchFamily="18" charset="0"/>
                <a:cs typeface="Times New Roman" pitchFamily="18" charset="0"/>
              </a:rPr>
              <a:t>diarrhoea</a:t>
            </a:r>
            <a:r>
              <a:rPr lang="en-US" sz="2800" dirty="0">
                <a:solidFill>
                  <a:schemeClr val="tx1"/>
                </a:solidFill>
                <a:latin typeface="Times New Roman" pitchFamily="18" charset="0"/>
                <a:cs typeface="Times New Roman" pitchFamily="18" charset="0"/>
              </a:rPr>
              <a:t>, ﬂatulence, nausea, </a:t>
            </a:r>
            <a:r>
              <a:rPr lang="en-US" sz="2800" dirty="0">
                <a:solidFill>
                  <a:srgbClr val="FF0000"/>
                </a:solidFill>
                <a:latin typeface="Times New Roman" pitchFamily="18" charset="0"/>
                <a:cs typeface="Times New Roman" pitchFamily="18" charset="0"/>
              </a:rPr>
              <a:t>rash</a:t>
            </a:r>
            <a:r>
              <a:rPr lang="en-US" sz="2800" dirty="0">
                <a:solidFill>
                  <a:schemeClr val="tx1"/>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headache</a:t>
            </a:r>
            <a:r>
              <a:rPr lang="en-US" sz="2800" dirty="0">
                <a:solidFill>
                  <a:schemeClr val="tx1"/>
                </a:solidFill>
                <a:latin typeface="Times New Roman" pitchFamily="18" charset="0"/>
                <a:cs typeface="Times New Roman" pitchFamily="18" charset="0"/>
              </a:rPr>
              <a:t>. </a:t>
            </a:r>
          </a:p>
        </p:txBody>
      </p:sp>
    </p:spTree>
    <p:extLst>
      <p:ext uri="{BB962C8B-B14F-4D97-AF65-F5344CB8AC3E}">
        <p14:creationId xmlns:p14="http://schemas.microsoft.com/office/powerpoint/2010/main" val="1559224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Drugs for hookworms</a:t>
            </a:r>
          </a:p>
        </p:txBody>
      </p:sp>
      <p:sp>
        <p:nvSpPr>
          <p:cNvPr id="3" name="Content Placeholder 2"/>
          <p:cNvSpPr>
            <a:spLocks noGrp="1"/>
          </p:cNvSpPr>
          <p:nvPr>
            <p:ph idx="1"/>
          </p:nvPr>
        </p:nvSpPr>
        <p:spPr>
          <a:xfrm>
            <a:off x="457200" y="1143000"/>
            <a:ext cx="8534400" cy="5562600"/>
          </a:xfrm>
        </p:spPr>
        <p:txBody>
          <a:bodyPr>
            <a:normAutofit fontScale="85000" lnSpcReduction="10000"/>
          </a:bodyPr>
          <a:lstStyle/>
          <a:p>
            <a:r>
              <a:rPr lang="en-US" dirty="0"/>
              <a:t>Hookworms (</a:t>
            </a:r>
            <a:r>
              <a:rPr lang="en-US" dirty="0" err="1"/>
              <a:t>ancylostomiasis</a:t>
            </a:r>
            <a:r>
              <a:rPr lang="en-US" dirty="0"/>
              <a:t>, </a:t>
            </a:r>
            <a:r>
              <a:rPr lang="en-US" dirty="0" err="1"/>
              <a:t>necatoriasis</a:t>
            </a:r>
            <a:r>
              <a:rPr lang="en-US" dirty="0"/>
              <a:t>) live in the </a:t>
            </a:r>
            <a:r>
              <a:rPr lang="en-US" b="1" dirty="0"/>
              <a:t>upper small intestine </a:t>
            </a:r>
            <a:r>
              <a:rPr lang="en-US" dirty="0"/>
              <a:t>and draw blood from the point of their attachment to their host. An </a:t>
            </a:r>
            <a:r>
              <a:rPr lang="en-US" dirty="0">
                <a:solidFill>
                  <a:srgbClr val="FF0000"/>
                </a:solidFill>
              </a:rPr>
              <a:t>iron-deﬁciency </a:t>
            </a:r>
            <a:r>
              <a:rPr lang="en-US" dirty="0" err="1">
                <a:solidFill>
                  <a:srgbClr val="FF0000"/>
                </a:solidFill>
              </a:rPr>
              <a:t>anaemia</a:t>
            </a:r>
            <a:r>
              <a:rPr lang="en-US" dirty="0">
                <a:solidFill>
                  <a:srgbClr val="FF0000"/>
                </a:solidFill>
              </a:rPr>
              <a:t> </a:t>
            </a:r>
            <a:r>
              <a:rPr lang="en-US" dirty="0"/>
              <a:t>may occur and, if present, effective treatment of the infection requires not only expulsion of the worms but treatment of the </a:t>
            </a:r>
            <a:r>
              <a:rPr lang="en-US" dirty="0" err="1"/>
              <a:t>anaemia</a:t>
            </a:r>
            <a:r>
              <a:rPr lang="en-US" dirty="0"/>
              <a:t>.</a:t>
            </a:r>
          </a:p>
          <a:p>
            <a:r>
              <a:rPr lang="en-US" dirty="0"/>
              <a:t> </a:t>
            </a:r>
            <a:r>
              <a:rPr lang="en-US" b="1" dirty="0" err="1"/>
              <a:t>Mebendazole</a:t>
            </a:r>
            <a:r>
              <a:rPr lang="en-US" dirty="0"/>
              <a:t> has a useful broad-spectrum activity, and is effective against hookworms.</a:t>
            </a:r>
          </a:p>
          <a:p>
            <a:r>
              <a:rPr lang="en-US" dirty="0"/>
              <a:t>Child 1–17 years: 100 mg twice daily for 3 days ▶ Adult: 100 mg twice daily for 3 days</a:t>
            </a:r>
          </a:p>
          <a:p>
            <a:r>
              <a:rPr lang="en-US" dirty="0"/>
              <a:t> </a:t>
            </a:r>
            <a:r>
              <a:rPr lang="en-US" b="1" dirty="0"/>
              <a:t>Albendazole </a:t>
            </a:r>
            <a:r>
              <a:rPr lang="en-US" dirty="0"/>
              <a:t>is an alternative.</a:t>
            </a:r>
          </a:p>
          <a:p>
            <a:r>
              <a:rPr lang="en-US" dirty="0"/>
              <a:t> dose ▶ Adult: 400 mg for 1 day</a:t>
            </a:r>
          </a:p>
          <a:p>
            <a:r>
              <a:rPr lang="en-US" b="1" dirty="0" err="1"/>
              <a:t>Levamisole</a:t>
            </a:r>
            <a:r>
              <a:rPr lang="en-US" dirty="0"/>
              <a:t> is also effective in children.</a:t>
            </a:r>
          </a:p>
        </p:txBody>
      </p:sp>
    </p:spTree>
    <p:extLst>
      <p:ext uri="{BB962C8B-B14F-4D97-AF65-F5344CB8AC3E}">
        <p14:creationId xmlns:p14="http://schemas.microsoft.com/office/powerpoint/2010/main" val="62955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60648"/>
            <a:ext cx="3895725" cy="31527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71600" y="3861048"/>
            <a:ext cx="3667125" cy="26955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88024" y="0"/>
            <a:ext cx="4355976" cy="4448175"/>
          </a:xfrm>
          <a:prstGeom prst="rect">
            <a:avLst/>
          </a:prstGeom>
          <a:noFill/>
          <a:ln w="9525">
            <a:noFill/>
            <a:miter lim="800000"/>
            <a:headEnd/>
            <a:tailEnd/>
          </a:ln>
        </p:spPr>
      </p:pic>
    </p:spTree>
    <p:extLst>
      <p:ext uri="{BB962C8B-B14F-4D97-AF65-F5344CB8AC3E}">
        <p14:creationId xmlns:p14="http://schemas.microsoft.com/office/powerpoint/2010/main" val="2495954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Schistosomicides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bilharziasis</a:t>
            </a:r>
            <a:r>
              <a:rPr lang="en-US" dirty="0">
                <a:latin typeface="Times New Roman" pitchFamily="18" charset="0"/>
                <a:cs typeface="Times New Roman" pitchFamily="18" charset="0"/>
              </a:rPr>
              <a:t>)</a:t>
            </a:r>
          </a:p>
        </p:txBody>
      </p:sp>
      <p:sp>
        <p:nvSpPr>
          <p:cNvPr id="3" name="Content Placeholder 2"/>
          <p:cNvSpPr>
            <a:spLocks noGrp="1"/>
          </p:cNvSpPr>
          <p:nvPr>
            <p:ph idx="1"/>
          </p:nvPr>
        </p:nvSpPr>
        <p:spPr/>
        <p:txBody>
          <a:bodyPr>
            <a:normAutofit/>
          </a:bodyPr>
          <a:lstStyle/>
          <a:p>
            <a:r>
              <a:rPr lang="en-US" dirty="0" err="1">
                <a:solidFill>
                  <a:srgbClr val="FF0000"/>
                </a:solidFill>
              </a:rPr>
              <a:t>Praziquantel</a:t>
            </a:r>
            <a:r>
              <a:rPr lang="en-US" dirty="0"/>
              <a:t> is effective against all human </a:t>
            </a:r>
            <a:r>
              <a:rPr lang="en-US" dirty="0" err="1"/>
              <a:t>schistosomes</a:t>
            </a:r>
            <a:r>
              <a:rPr lang="en-US" dirty="0"/>
              <a:t>. </a:t>
            </a:r>
          </a:p>
          <a:p>
            <a:r>
              <a:rPr lang="en-US" dirty="0"/>
              <a:t>No serious adverse effects have been reported. Of all the available </a:t>
            </a:r>
            <a:r>
              <a:rPr lang="en-US" dirty="0" err="1"/>
              <a:t>schistosomicides</a:t>
            </a:r>
            <a:r>
              <a:rPr lang="en-US" dirty="0"/>
              <a:t>, it has the most attractive combination of effectiveness, </a:t>
            </a:r>
            <a:r>
              <a:rPr lang="en-US" dirty="0">
                <a:solidFill>
                  <a:srgbClr val="FF0000"/>
                </a:solidFill>
              </a:rPr>
              <a:t>broad-spectrum activity</a:t>
            </a:r>
            <a:r>
              <a:rPr lang="en-US" dirty="0"/>
              <a:t>, and </a:t>
            </a:r>
            <a:r>
              <a:rPr lang="en-US" dirty="0">
                <a:solidFill>
                  <a:srgbClr val="FF0000"/>
                </a:solidFill>
              </a:rPr>
              <a:t>low toxicity</a:t>
            </a:r>
            <a:r>
              <a:rPr lang="en-US" dirty="0"/>
              <a:t>.</a:t>
            </a:r>
          </a:p>
        </p:txBody>
      </p:sp>
    </p:spTree>
    <p:extLst>
      <p:ext uri="{BB962C8B-B14F-4D97-AF65-F5344CB8AC3E}">
        <p14:creationId xmlns:p14="http://schemas.microsoft.com/office/powerpoint/2010/main" val="3979021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Drugs for strongyloidiasis</a:t>
            </a:r>
          </a:p>
        </p:txBody>
      </p:sp>
      <p:sp>
        <p:nvSpPr>
          <p:cNvPr id="3" name="Content Placeholder 2"/>
          <p:cNvSpPr>
            <a:spLocks noGrp="1"/>
          </p:cNvSpPr>
          <p:nvPr>
            <p:ph idx="1"/>
          </p:nvPr>
        </p:nvSpPr>
        <p:spPr/>
        <p:txBody>
          <a:bodyPr>
            <a:normAutofit fontScale="92500" lnSpcReduction="20000"/>
          </a:bodyPr>
          <a:lstStyle/>
          <a:p>
            <a:pPr algn="just"/>
            <a:r>
              <a:rPr lang="en-US" b="1" dirty="0"/>
              <a:t>Ivermectin</a:t>
            </a:r>
            <a:r>
              <a:rPr lang="en-US" dirty="0"/>
              <a:t> is the treatment of choice for chronic Strongyloides infection in adults and children over 5 years.</a:t>
            </a:r>
          </a:p>
          <a:p>
            <a:pPr marL="0" indent="0" algn="just">
              <a:buNone/>
            </a:pPr>
            <a:r>
              <a:rPr lang="en-US" dirty="0"/>
              <a:t> Adult: 200 micrograms/kg daily for 2 days</a:t>
            </a:r>
          </a:p>
          <a:p>
            <a:pPr marL="0" indent="0" algn="just">
              <a:buNone/>
            </a:pPr>
            <a:r>
              <a:rPr lang="en-US" dirty="0"/>
              <a:t> S.E. Aggravation of itching. aggravation of rash</a:t>
            </a:r>
          </a:p>
          <a:p>
            <a:pPr marL="0" indent="0" algn="just">
              <a:buNone/>
            </a:pPr>
            <a:r>
              <a:rPr lang="en-US" dirty="0"/>
              <a:t>Ivermectin</a:t>
            </a:r>
            <a:r>
              <a:rPr lang="en-US" dirty="0">
                <a:solidFill>
                  <a:srgbClr val="FF0000"/>
                </a:solidFill>
              </a:rPr>
              <a:t> 3 mg, 6mg </a:t>
            </a:r>
            <a:r>
              <a:rPr lang="en-US" dirty="0"/>
              <a:t>tablets</a:t>
            </a:r>
          </a:p>
          <a:p>
            <a:pPr marL="0" indent="0" algn="just">
              <a:buNone/>
            </a:pPr>
            <a:r>
              <a:rPr lang="en-US" b="1" dirty="0"/>
              <a:t>Albendazole</a:t>
            </a:r>
            <a:r>
              <a:rPr lang="en-US" dirty="0"/>
              <a:t> is an alternative given to adults and children over 2 years.</a:t>
            </a:r>
          </a:p>
          <a:p>
            <a:pPr algn="just"/>
            <a:r>
              <a:rPr lang="en-US" dirty="0"/>
              <a:t>Adult: 400 mg twice daily for 3 days, dose may be repeated after 3 weeks if necessary</a:t>
            </a:r>
          </a:p>
        </p:txBody>
      </p:sp>
    </p:spTree>
    <p:extLst>
      <p:ext uri="{BB962C8B-B14F-4D97-AF65-F5344CB8AC3E}">
        <p14:creationId xmlns:p14="http://schemas.microsoft.com/office/powerpoint/2010/main" val="1078566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hyaa\Desktop\Pig-Dewormer-Veterinary-Medicine-of-1-Ivermec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0"/>
            <a:ext cx="5929086" cy="68289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yahyaa\Desktop\ivermectin-tablets-250x2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29908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92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4400"/>
          </a:xfrm>
        </p:spPr>
        <p:txBody>
          <a:bodyPr>
            <a:normAutofit/>
          </a:bodyPr>
          <a:lstStyle/>
          <a:p>
            <a:r>
              <a:rPr lang="en-US" b="1" dirty="0" err="1">
                <a:latin typeface="Times New Roman" pitchFamily="18" charset="0"/>
                <a:cs typeface="Times New Roman" pitchFamily="18" charset="0"/>
              </a:rPr>
              <a:t>Triazole</a:t>
            </a:r>
            <a:r>
              <a:rPr lang="en-US" b="1" dirty="0">
                <a:latin typeface="Times New Roman" pitchFamily="18" charset="0"/>
                <a:cs typeface="Times New Roman" pitchFamily="18" charset="0"/>
              </a:rPr>
              <a:t> antifungals</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457200" y="1447800"/>
            <a:ext cx="8458200" cy="5181600"/>
          </a:xfrm>
        </p:spPr>
        <p:txBody>
          <a:bodyPr>
            <a:normAutofit fontScale="92500" lnSpcReduction="10000"/>
          </a:bodyPr>
          <a:lstStyle/>
          <a:p>
            <a:pPr algn="l"/>
            <a:r>
              <a:rPr lang="en-US" b="1" dirty="0">
                <a:solidFill>
                  <a:schemeClr val="tx1"/>
                </a:solidFill>
                <a:latin typeface="Times New Roman" pitchFamily="18" charset="0"/>
                <a:cs typeface="Times New Roman" pitchFamily="18" charset="0"/>
              </a:rPr>
              <a:t>PREGNANCY:</a:t>
            </a:r>
            <a:r>
              <a:rPr lang="en-US" dirty="0">
                <a:solidFill>
                  <a:schemeClr val="tx1"/>
                </a:solidFill>
                <a:latin typeface="Times New Roman" pitchFamily="18" charset="0"/>
                <a:cs typeface="Times New Roman" pitchFamily="18" charset="0"/>
              </a:rPr>
              <a:t> Manufacturer advises avoid—multiple </a:t>
            </a:r>
            <a:r>
              <a:rPr lang="en-US" dirty="0">
                <a:solidFill>
                  <a:srgbClr val="FF0000"/>
                </a:solidFill>
                <a:latin typeface="Times New Roman" pitchFamily="18" charset="0"/>
                <a:cs typeface="Times New Roman" pitchFamily="18" charset="0"/>
              </a:rPr>
              <a:t>congenital abnormalities </a:t>
            </a:r>
            <a:r>
              <a:rPr lang="en-US" dirty="0">
                <a:solidFill>
                  <a:schemeClr val="tx1"/>
                </a:solidFill>
                <a:latin typeface="Times New Roman" pitchFamily="18" charset="0"/>
                <a:cs typeface="Times New Roman" pitchFamily="18" charset="0"/>
              </a:rPr>
              <a:t>reported with long-term high doses. </a:t>
            </a:r>
          </a:p>
          <a:p>
            <a:pPr algn="l"/>
            <a:r>
              <a:rPr lang="en-US" b="1" dirty="0">
                <a:solidFill>
                  <a:schemeClr val="tx1"/>
                </a:solidFill>
                <a:latin typeface="Times New Roman" pitchFamily="18" charset="0"/>
                <a:cs typeface="Times New Roman" pitchFamily="18" charset="0"/>
              </a:rPr>
              <a:t>BREAST FEEDING: </a:t>
            </a:r>
            <a:r>
              <a:rPr lang="en-US" dirty="0">
                <a:solidFill>
                  <a:schemeClr val="tx1"/>
                </a:solidFill>
                <a:latin typeface="Times New Roman" pitchFamily="18" charset="0"/>
                <a:cs typeface="Times New Roman" pitchFamily="18" charset="0"/>
              </a:rPr>
              <a:t>Present in milk but amount probably too small to be harmful</a:t>
            </a:r>
          </a:p>
          <a:p>
            <a:pPr algn="l"/>
            <a:r>
              <a:rPr lang="en-US" dirty="0">
                <a:solidFill>
                  <a:schemeClr val="tx1"/>
                </a:solidFill>
                <a:latin typeface="Times New Roman" pitchFamily="18" charset="0"/>
                <a:cs typeface="Times New Roman" pitchFamily="18" charset="0"/>
              </a:rPr>
              <a:t>DIRECTIONS FOR ADMINISTRATION ▶ With intravenous use in children. For intravenous infusion, give over 10–30 minutes; do not exceed an infusion rate of 5–10mL/minute.</a:t>
            </a:r>
          </a:p>
          <a:p>
            <a:pPr algn="l"/>
            <a:r>
              <a:rPr lang="en-US" dirty="0">
                <a:solidFill>
                  <a:schemeClr val="tx1"/>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tablets</a:t>
            </a:r>
            <a:r>
              <a:rPr lang="en-US" dirty="0">
                <a:solidFill>
                  <a:schemeClr val="tx1"/>
                </a:solidFill>
                <a:latin typeface="Times New Roman" pitchFamily="18" charset="0"/>
                <a:cs typeface="Times New Roman" pitchFamily="18" charset="0"/>
              </a:rPr>
              <a:t>, 50,150 mg,200 mg, </a:t>
            </a:r>
            <a:r>
              <a:rPr lang="en-US" dirty="0">
                <a:solidFill>
                  <a:srgbClr val="FF0000"/>
                </a:solidFill>
                <a:latin typeface="Times New Roman" pitchFamily="18" charset="0"/>
                <a:cs typeface="Times New Roman" pitchFamily="18" charset="0"/>
              </a:rPr>
              <a:t>oral suspension </a:t>
            </a:r>
            <a:r>
              <a:rPr lang="en-US" dirty="0">
                <a:solidFill>
                  <a:schemeClr val="tx1"/>
                </a:solidFill>
                <a:latin typeface="Times New Roman" pitchFamily="18" charset="0"/>
                <a:cs typeface="Times New Roman" pitchFamily="18" charset="0"/>
              </a:rPr>
              <a:t>50 mg/5ml, </a:t>
            </a:r>
            <a:r>
              <a:rPr lang="en-US" dirty="0">
                <a:solidFill>
                  <a:srgbClr val="FF0000"/>
                </a:solidFill>
                <a:latin typeface="Times New Roman" pitchFamily="18" charset="0"/>
                <a:cs typeface="Times New Roman" pitchFamily="18" charset="0"/>
              </a:rPr>
              <a:t>Infusion</a:t>
            </a:r>
            <a:r>
              <a:rPr lang="en-US" dirty="0">
                <a:solidFill>
                  <a:schemeClr val="tx1"/>
                </a:solidFill>
                <a:latin typeface="Times New Roman" pitchFamily="18" charset="0"/>
                <a:cs typeface="Times New Roman" pitchFamily="18" charset="0"/>
              </a:rPr>
              <a:t> 2 mg/1ml</a:t>
            </a:r>
          </a:p>
          <a:p>
            <a:endParaRPr lang="en-US" dirty="0"/>
          </a:p>
        </p:txBody>
      </p:sp>
    </p:spTree>
    <p:extLst>
      <p:ext uri="{BB962C8B-B14F-4D97-AF65-F5344CB8AC3E}">
        <p14:creationId xmlns:p14="http://schemas.microsoft.com/office/powerpoint/2010/main" val="88877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www.pharmaciedelamaillebotte.be/UserFiles/Uploads/images/Products/0486225.jpg"/>
          <p:cNvPicPr>
            <a:picLocks noChangeAspect="1" noChangeArrowheads="1"/>
          </p:cNvPicPr>
          <p:nvPr/>
        </p:nvPicPr>
        <p:blipFill>
          <a:blip r:embed="rId2"/>
          <a:srcRect/>
          <a:stretch>
            <a:fillRect/>
          </a:stretch>
        </p:blipFill>
        <p:spPr bwMode="auto">
          <a:xfrm>
            <a:off x="0" y="0"/>
            <a:ext cx="4114800" cy="3477007"/>
          </a:xfrm>
          <a:prstGeom prst="rect">
            <a:avLst/>
          </a:prstGeom>
          <a:noFill/>
        </p:spPr>
      </p:pic>
      <p:pic>
        <p:nvPicPr>
          <p:cNvPr id="32774" name="Picture 6" descr="http://www.pirulapatika.hu/nagykep/210008727.jpg"/>
          <p:cNvPicPr>
            <a:picLocks noChangeAspect="1" noChangeArrowheads="1"/>
          </p:cNvPicPr>
          <p:nvPr/>
        </p:nvPicPr>
        <p:blipFill>
          <a:blip r:embed="rId3"/>
          <a:srcRect/>
          <a:stretch>
            <a:fillRect/>
          </a:stretch>
        </p:blipFill>
        <p:spPr bwMode="auto">
          <a:xfrm>
            <a:off x="4419600" y="914400"/>
            <a:ext cx="4349750" cy="4175761"/>
          </a:xfrm>
          <a:prstGeom prst="rect">
            <a:avLst/>
          </a:prstGeom>
          <a:noFill/>
        </p:spPr>
      </p:pic>
      <p:pic>
        <p:nvPicPr>
          <p:cNvPr id="32778" name="Picture 10" descr="http://www.pharmaciedelamaillebotte.be/UserFiles/Uploads/images/Products/0286559.jpg"/>
          <p:cNvPicPr>
            <a:picLocks noChangeAspect="1" noChangeArrowheads="1"/>
          </p:cNvPicPr>
          <p:nvPr/>
        </p:nvPicPr>
        <p:blipFill>
          <a:blip r:embed="rId4"/>
          <a:srcRect/>
          <a:stretch>
            <a:fillRect/>
          </a:stretch>
        </p:blipFill>
        <p:spPr bwMode="auto">
          <a:xfrm>
            <a:off x="0" y="3380993"/>
            <a:ext cx="4114800" cy="3477007"/>
          </a:xfrm>
          <a:prstGeom prst="rect">
            <a:avLst/>
          </a:prstGeom>
          <a:noFill/>
        </p:spPr>
      </p:pic>
    </p:spTree>
    <p:extLst>
      <p:ext uri="{BB962C8B-B14F-4D97-AF65-F5344CB8AC3E}">
        <p14:creationId xmlns:p14="http://schemas.microsoft.com/office/powerpoint/2010/main" val="270942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www.pharmamedix.com/img/formeFarmaceutiche/diflucan_sospensione.png"/>
          <p:cNvPicPr>
            <a:picLocks noChangeAspect="1" noChangeArrowheads="1"/>
          </p:cNvPicPr>
          <p:nvPr/>
        </p:nvPicPr>
        <p:blipFill>
          <a:blip r:embed="rId2"/>
          <a:srcRect/>
          <a:stretch>
            <a:fillRect/>
          </a:stretch>
        </p:blipFill>
        <p:spPr bwMode="auto">
          <a:xfrm>
            <a:off x="381000" y="762000"/>
            <a:ext cx="3581400" cy="5340123"/>
          </a:xfrm>
          <a:prstGeom prst="rect">
            <a:avLst/>
          </a:prstGeom>
          <a:noFill/>
        </p:spPr>
      </p:pic>
      <p:pic>
        <p:nvPicPr>
          <p:cNvPr id="33794" name="Picture 2" descr="https://www.apotheekmeysen.be/UserFiles/Uploads/images/Products/1509363.jpg"/>
          <p:cNvPicPr>
            <a:picLocks noChangeAspect="1" noChangeArrowheads="1"/>
          </p:cNvPicPr>
          <p:nvPr/>
        </p:nvPicPr>
        <p:blipFill>
          <a:blip r:embed="rId3"/>
          <a:srcRect/>
          <a:stretch>
            <a:fillRect/>
          </a:stretch>
        </p:blipFill>
        <p:spPr bwMode="auto">
          <a:xfrm>
            <a:off x="4267200" y="762000"/>
            <a:ext cx="4626846" cy="5257800"/>
          </a:xfrm>
          <a:prstGeom prst="rect">
            <a:avLst/>
          </a:prstGeom>
          <a:noFill/>
        </p:spPr>
      </p:pic>
    </p:spTree>
    <p:extLst>
      <p:ext uri="{BB962C8B-B14F-4D97-AF65-F5344CB8AC3E}">
        <p14:creationId xmlns:p14="http://schemas.microsoft.com/office/powerpoint/2010/main" val="1260516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60648"/>
            <a:ext cx="8062664" cy="1728192"/>
          </a:xfrm>
        </p:spPr>
        <p:txBody>
          <a:bodyPr>
            <a:normAutofit/>
          </a:bodyPr>
          <a:lstStyle/>
          <a:p>
            <a:pPr algn="l"/>
            <a:r>
              <a:rPr lang="en-US" sz="2400" dirty="0">
                <a:latin typeface="Times New Roman" pitchFamily="18" charset="0"/>
                <a:cs typeface="Times New Roman" pitchFamily="18" charset="0"/>
              </a:rPr>
              <a:t>Solution for iv infusion 2mg/ml</a:t>
            </a:r>
            <a:endParaRPr lang="ar-IQ" sz="2400" dirty="0">
              <a:latin typeface="Times New Roman" pitchFamily="18" charset="0"/>
              <a:cs typeface="Times New Roman" pitchFamily="18" charset="0"/>
            </a:endParaRPr>
          </a:p>
        </p:txBody>
      </p:sp>
      <p:sp>
        <p:nvSpPr>
          <p:cNvPr id="3" name="Subtitle 2"/>
          <p:cNvSpPr>
            <a:spLocks noGrp="1"/>
          </p:cNvSpPr>
          <p:nvPr>
            <p:ph type="subTitle" idx="1"/>
          </p:nvPr>
        </p:nvSpPr>
        <p:spPr>
          <a:xfrm>
            <a:off x="467544" y="1628800"/>
            <a:ext cx="7920880" cy="4752528"/>
          </a:xfrm>
        </p:spPr>
        <p:txBody>
          <a:bodyPr/>
          <a:lstStyle/>
          <a:p>
            <a:r>
              <a:rPr lang="en-US" dirty="0" err="1"/>
              <a:t>Diflucan</a:t>
            </a:r>
            <a:r>
              <a:rPr lang="en-US" dirty="0"/>
              <a:t> vial</a:t>
            </a:r>
            <a:endParaRPr lang="ar-IQ" dirty="0"/>
          </a:p>
        </p:txBody>
      </p:sp>
      <p:pic>
        <p:nvPicPr>
          <p:cNvPr id="4" name="Picture 2" descr="http://www.mims.com/resources/drugs/Thailand/pic/Diflucan%20IV%20inj%202%20mg_mLf30407d5-b2d9-486a-8508-9fab00224471.GIF"/>
          <p:cNvPicPr>
            <a:picLocks noChangeAspect="1" noChangeArrowheads="1"/>
          </p:cNvPicPr>
          <p:nvPr/>
        </p:nvPicPr>
        <p:blipFill>
          <a:blip r:embed="rId2"/>
          <a:srcRect/>
          <a:stretch>
            <a:fillRect/>
          </a:stretch>
        </p:blipFill>
        <p:spPr bwMode="auto">
          <a:xfrm>
            <a:off x="2438400" y="1752600"/>
            <a:ext cx="4724400" cy="4724400"/>
          </a:xfrm>
          <a:prstGeom prst="rect">
            <a:avLst/>
          </a:prstGeom>
          <a:noFill/>
        </p:spPr>
      </p:pic>
    </p:spTree>
    <p:extLst>
      <p:ext uri="{BB962C8B-B14F-4D97-AF65-F5344CB8AC3E}">
        <p14:creationId xmlns:p14="http://schemas.microsoft.com/office/powerpoint/2010/main" val="399126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Triazole</a:t>
            </a:r>
            <a:r>
              <a:rPr lang="en-US" b="1" dirty="0">
                <a:latin typeface="Times New Roman" pitchFamily="18" charset="0"/>
                <a:cs typeface="Times New Roman" pitchFamily="18" charset="0"/>
              </a:rPr>
              <a:t> antifungals   </a:t>
            </a:r>
            <a:r>
              <a:rPr lang="en-US" sz="3100" b="1" dirty="0">
                <a:latin typeface="Times New Roman" pitchFamily="18" charset="0"/>
                <a:cs typeface="Times New Roman" pitchFamily="18" charset="0"/>
              </a:rPr>
              <a:t>(continue)</a:t>
            </a:r>
          </a:p>
        </p:txBody>
      </p:sp>
      <p:sp>
        <p:nvSpPr>
          <p:cNvPr id="3" name="Content Placeholder 2"/>
          <p:cNvSpPr>
            <a:spLocks noGrp="1"/>
          </p:cNvSpPr>
          <p:nvPr>
            <p:ph idx="1"/>
          </p:nvPr>
        </p:nvSpPr>
        <p:spPr>
          <a:xfrm>
            <a:off x="457200" y="990600"/>
            <a:ext cx="8229600" cy="5867399"/>
          </a:xfrm>
        </p:spPr>
        <p:txBody>
          <a:bodyPr>
            <a:normAutofit fontScale="47500" lnSpcReduction="20000"/>
          </a:bodyPr>
          <a:lstStyle/>
          <a:p>
            <a:r>
              <a:rPr lang="en-US" sz="5100" b="1" dirty="0" err="1">
                <a:solidFill>
                  <a:srgbClr val="FF0000"/>
                </a:solidFill>
              </a:rPr>
              <a:t>Itraconazole</a:t>
            </a:r>
            <a:r>
              <a:rPr lang="en-US" sz="5100" b="1" dirty="0">
                <a:solidFill>
                  <a:srgbClr val="FF0000"/>
                </a:solidFill>
              </a:rPr>
              <a:t> </a:t>
            </a:r>
            <a:r>
              <a:rPr lang="en-US" sz="4200" dirty="0"/>
              <a:t>is active against a wide range of </a:t>
            </a:r>
            <a:r>
              <a:rPr lang="en-US" sz="4200" dirty="0" err="1">
                <a:solidFill>
                  <a:srgbClr val="FF0000"/>
                </a:solidFill>
              </a:rPr>
              <a:t>dermatophytes</a:t>
            </a:r>
            <a:endParaRPr lang="en-US" sz="4200" dirty="0">
              <a:solidFill>
                <a:srgbClr val="FF0000"/>
              </a:solidFill>
            </a:endParaRPr>
          </a:p>
          <a:p>
            <a:r>
              <a:rPr lang="en-US" sz="4200" dirty="0" err="1"/>
              <a:t>Itraconazole</a:t>
            </a:r>
            <a:r>
              <a:rPr lang="en-US" sz="4200" dirty="0"/>
              <a:t> capsules require an </a:t>
            </a:r>
            <a:r>
              <a:rPr lang="en-US" sz="4200" dirty="0">
                <a:solidFill>
                  <a:srgbClr val="FF0000"/>
                </a:solidFill>
              </a:rPr>
              <a:t>acid environment </a:t>
            </a:r>
            <a:r>
              <a:rPr lang="en-US" sz="4200" dirty="0"/>
              <a:t>in the stomach for optimal absorption. </a:t>
            </a:r>
          </a:p>
          <a:p>
            <a:endParaRPr lang="en-US" sz="4200" dirty="0"/>
          </a:p>
          <a:p>
            <a:r>
              <a:rPr lang="en-US" sz="4200" dirty="0" err="1"/>
              <a:t>Itraconazole</a:t>
            </a:r>
            <a:r>
              <a:rPr lang="en-US" sz="4200" dirty="0"/>
              <a:t> has been associated with </a:t>
            </a:r>
            <a:r>
              <a:rPr lang="en-US" sz="4200" dirty="0">
                <a:solidFill>
                  <a:srgbClr val="FF0000"/>
                </a:solidFill>
              </a:rPr>
              <a:t>liver damage </a:t>
            </a:r>
            <a:r>
              <a:rPr lang="en-US" sz="4200" dirty="0"/>
              <a:t>and should be avoided or used with caution in patients with liver disease;</a:t>
            </a:r>
            <a:r>
              <a:rPr lang="en-US" sz="4200" dirty="0">
                <a:solidFill>
                  <a:srgbClr val="FF0000"/>
                </a:solidFill>
              </a:rPr>
              <a:t> ﬂuconazole </a:t>
            </a:r>
            <a:r>
              <a:rPr lang="en-US" sz="4200" dirty="0"/>
              <a:t>is less frequently associated with hepatotoxicity. </a:t>
            </a:r>
          </a:p>
          <a:p>
            <a:r>
              <a:rPr lang="en-US" sz="4200" b="1" dirty="0"/>
              <a:t>Dose</a:t>
            </a:r>
            <a:r>
              <a:rPr lang="en-US" sz="5900" b="1" dirty="0"/>
              <a:t>: </a:t>
            </a:r>
            <a:r>
              <a:rPr lang="en-US" sz="4200" b="1" dirty="0" err="1"/>
              <a:t>Vulvovaginal</a:t>
            </a:r>
            <a:r>
              <a:rPr lang="en-US" sz="4200" b="1" dirty="0"/>
              <a:t> candidiasis </a:t>
            </a:r>
            <a:r>
              <a:rPr lang="en-US" sz="4200" dirty="0"/>
              <a:t>▶ Adult: 200 mg twice daily for 1 day </a:t>
            </a:r>
          </a:p>
          <a:p>
            <a:r>
              <a:rPr lang="en-US" sz="4200" b="1" dirty="0" err="1"/>
              <a:t>Vulvovaginal</a:t>
            </a:r>
            <a:r>
              <a:rPr lang="en-US" sz="4200" b="1" dirty="0"/>
              <a:t> candidiasis (recurrent) </a:t>
            </a:r>
            <a:r>
              <a:rPr lang="en-US" sz="4200" dirty="0"/>
              <a:t>▶ Adult: 50–100 mg daily for 6 months</a:t>
            </a:r>
          </a:p>
          <a:p>
            <a:r>
              <a:rPr lang="en-US" sz="4200" b="1" dirty="0"/>
              <a:t>Systemic candidiasis where other antifungal drugs inappropriate or infective</a:t>
            </a:r>
          </a:p>
          <a:p>
            <a:r>
              <a:rPr lang="en-US" sz="4200" dirty="0"/>
              <a:t>By mouth ▶ adults ▶100-200mg  once daily</a:t>
            </a:r>
          </a:p>
          <a:p>
            <a:r>
              <a:rPr lang="en-US" sz="4200" dirty="0"/>
              <a:t>By IV infusion ▶ Adult ▶ 200 mg every 12 hours for 2 days, then 200mg once daily for max. 12 days </a:t>
            </a:r>
          </a:p>
          <a:p>
            <a:r>
              <a:rPr lang="en-US" sz="3400" b="1" dirty="0"/>
              <a:t>CONTRA-INDICATIONS</a:t>
            </a:r>
            <a:r>
              <a:rPr lang="en-US" sz="3400" dirty="0"/>
              <a:t> </a:t>
            </a:r>
            <a:r>
              <a:rPr lang="en-US" sz="3400" dirty="0">
                <a:solidFill>
                  <a:srgbClr val="FF0000"/>
                </a:solidFill>
              </a:rPr>
              <a:t>Acute </a:t>
            </a:r>
            <a:r>
              <a:rPr lang="en-US" sz="3400" dirty="0" err="1">
                <a:solidFill>
                  <a:srgbClr val="FF0000"/>
                </a:solidFill>
              </a:rPr>
              <a:t>porphyrias</a:t>
            </a:r>
            <a:r>
              <a:rPr lang="en-US" sz="3400" dirty="0">
                <a:solidFill>
                  <a:srgbClr val="FF0000"/>
                </a:solidFill>
              </a:rPr>
              <a:t> </a:t>
            </a:r>
            <a:r>
              <a:rPr lang="en-US" sz="3400" dirty="0"/>
              <a:t>. </a:t>
            </a:r>
          </a:p>
          <a:p>
            <a:r>
              <a:rPr lang="en-US" sz="3400" b="1" dirty="0"/>
              <a:t>SIDE-EFFECTS</a:t>
            </a:r>
            <a:r>
              <a:rPr lang="en-US" sz="3400" dirty="0"/>
              <a:t> </a:t>
            </a:r>
            <a:r>
              <a:rPr lang="en-US" sz="4200" dirty="0"/>
              <a:t>▶ Abdominal pain. diarrhea. </a:t>
            </a:r>
            <a:r>
              <a:rPr lang="en-US" sz="4200" dirty="0">
                <a:solidFill>
                  <a:srgbClr val="FF0000"/>
                </a:solidFill>
              </a:rPr>
              <a:t>dyspnea. headache</a:t>
            </a:r>
            <a:r>
              <a:rPr lang="en-US" sz="4200" dirty="0"/>
              <a:t>. </a:t>
            </a:r>
            <a:r>
              <a:rPr lang="en-US" sz="4200" dirty="0">
                <a:solidFill>
                  <a:schemeClr val="accent1">
                    <a:lumMod val="60000"/>
                    <a:lumOff val="40000"/>
                  </a:schemeClr>
                </a:solidFill>
              </a:rPr>
              <a:t>hepatitis</a:t>
            </a:r>
            <a:r>
              <a:rPr lang="en-US" sz="4200" dirty="0"/>
              <a:t>. </a:t>
            </a:r>
            <a:r>
              <a:rPr lang="en-US" sz="4200" dirty="0">
                <a:solidFill>
                  <a:schemeClr val="accent1">
                    <a:lumMod val="60000"/>
                    <a:lumOff val="40000"/>
                  </a:schemeClr>
                </a:solidFill>
              </a:rPr>
              <a:t>hypokalemi</a:t>
            </a:r>
            <a:r>
              <a:rPr lang="en-US" sz="4200" dirty="0"/>
              <a:t>a. nausea. rash. taste disturbances. vomiting</a:t>
            </a:r>
          </a:p>
          <a:p>
            <a:pPr marL="0" indent="0">
              <a:buNone/>
            </a:pPr>
            <a:endParaRPr lang="en-US" dirty="0"/>
          </a:p>
        </p:txBody>
      </p:sp>
    </p:spTree>
    <p:extLst>
      <p:ext uri="{BB962C8B-B14F-4D97-AF65-F5344CB8AC3E}">
        <p14:creationId xmlns:p14="http://schemas.microsoft.com/office/powerpoint/2010/main" val="417112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Times New Roman" pitchFamily="18" charset="0"/>
                <a:cs typeface="Times New Roman" pitchFamily="18" charset="0"/>
              </a:rPr>
              <a:t>Triazole</a:t>
            </a:r>
            <a:r>
              <a:rPr lang="en-US" b="1" dirty="0">
                <a:latin typeface="Times New Roman" pitchFamily="18" charset="0"/>
                <a:cs typeface="Times New Roman" pitchFamily="18" charset="0"/>
              </a:rPr>
              <a:t> antifungals</a:t>
            </a:r>
          </a:p>
        </p:txBody>
      </p:sp>
      <p:sp>
        <p:nvSpPr>
          <p:cNvPr id="3" name="Content Placeholder 2"/>
          <p:cNvSpPr>
            <a:spLocks noGrp="1"/>
          </p:cNvSpPr>
          <p:nvPr>
            <p:ph idx="1"/>
          </p:nvPr>
        </p:nvSpPr>
        <p:spPr>
          <a:xfrm>
            <a:off x="457200" y="1295400"/>
            <a:ext cx="8229600" cy="5221514"/>
          </a:xfrm>
        </p:spPr>
        <p:txBody>
          <a:bodyPr>
            <a:normAutofit fontScale="70000" lnSpcReduction="20000"/>
          </a:bodyPr>
          <a:lstStyle/>
          <a:p>
            <a:pPr algn="just"/>
            <a:r>
              <a:rPr lang="en-US" sz="3100" b="1" dirty="0">
                <a:latin typeface="Times New Roman" pitchFamily="18" charset="0"/>
                <a:cs typeface="Times New Roman" pitchFamily="18" charset="0"/>
              </a:rPr>
              <a:t>Cautions : </a:t>
            </a:r>
            <a:r>
              <a:rPr lang="en-US" sz="3100" dirty="0">
                <a:latin typeface="Times New Roman" pitchFamily="18" charset="0"/>
                <a:cs typeface="Times New Roman" pitchFamily="18" charset="0"/>
              </a:rPr>
              <a:t>active liver disease, history of hepatotoxicity with other drugs, susceptibility to CHF</a:t>
            </a:r>
          </a:p>
          <a:p>
            <a:pPr algn="just"/>
            <a:r>
              <a:rPr lang="en-US" sz="3100" b="1" dirty="0">
                <a:latin typeface="Times New Roman" pitchFamily="18" charset="0"/>
                <a:cs typeface="Times New Roman" pitchFamily="18" charset="0"/>
              </a:rPr>
              <a:t>Conception and contraception: </a:t>
            </a:r>
            <a:r>
              <a:rPr lang="en-US" sz="3100" dirty="0">
                <a:latin typeface="Times New Roman" pitchFamily="18" charset="0"/>
                <a:cs typeface="Times New Roman" pitchFamily="18" charset="0"/>
              </a:rPr>
              <a:t>ensure effective contraception during treatment and until the next menstrual period following end of treatment</a:t>
            </a:r>
          </a:p>
          <a:p>
            <a:pPr algn="just"/>
            <a:r>
              <a:rPr lang="en-US" sz="3100" b="1" dirty="0">
                <a:latin typeface="Times New Roman" pitchFamily="18" charset="0"/>
                <a:cs typeface="Times New Roman" pitchFamily="18" charset="0"/>
              </a:rPr>
              <a:t>PREGNANCY</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 Manufacturer advises use only in </a:t>
            </a:r>
            <a:r>
              <a:rPr lang="en-US" dirty="0">
                <a:solidFill>
                  <a:srgbClr val="FF0000"/>
                </a:solidFill>
                <a:latin typeface="Times New Roman" pitchFamily="18" charset="0"/>
                <a:cs typeface="Times New Roman" pitchFamily="18" charset="0"/>
              </a:rPr>
              <a:t>life threatening situations </a:t>
            </a:r>
            <a:r>
              <a:rPr lang="en-US" dirty="0">
                <a:latin typeface="Times New Roman" pitchFamily="18" charset="0"/>
                <a:cs typeface="Times New Roman" pitchFamily="18" charset="0"/>
              </a:rPr>
              <a:t>(toxicity at high doses in animal studies). </a:t>
            </a:r>
          </a:p>
          <a:p>
            <a:pPr algn="just"/>
            <a:r>
              <a:rPr lang="en-US" sz="3100" b="1" dirty="0">
                <a:latin typeface="Times New Roman" pitchFamily="18" charset="0"/>
                <a:cs typeface="Times New Roman" pitchFamily="18" charset="0"/>
              </a:rPr>
              <a:t>BREAST FEEDING: </a:t>
            </a:r>
            <a:r>
              <a:rPr lang="en-US" dirty="0">
                <a:latin typeface="Times New Roman" pitchFamily="18" charset="0"/>
                <a:cs typeface="Times New Roman" pitchFamily="18" charset="0"/>
              </a:rPr>
              <a:t>Small amounts present in milk—may accumulate; manufacturer advises avoid</a:t>
            </a:r>
          </a:p>
          <a:p>
            <a:pPr marL="0" indent="0" algn="just">
              <a:buNone/>
            </a:pPr>
            <a:r>
              <a:rPr lang="en-US" dirty="0">
                <a:latin typeface="Times New Roman" pitchFamily="18" charset="0"/>
                <a:cs typeface="Times New Roman" pitchFamily="18" charset="0"/>
              </a:rPr>
              <a:t>   </a:t>
            </a:r>
            <a:r>
              <a:rPr lang="en-US" sz="3100" b="1" dirty="0">
                <a:latin typeface="Times New Roman" pitchFamily="18" charset="0"/>
                <a:cs typeface="Times New Roman" pitchFamily="18" charset="0"/>
              </a:rPr>
              <a:t>MONITORING REQUIREMENTS</a:t>
            </a:r>
          </a:p>
          <a:p>
            <a:pPr algn="just"/>
            <a:r>
              <a:rPr lang="en-US" dirty="0">
                <a:latin typeface="Times New Roman" pitchFamily="18" charset="0"/>
                <a:cs typeface="Times New Roman" pitchFamily="18" charset="0"/>
              </a:rPr>
              <a:t>Monitor liver function if treatment continues for longer than </a:t>
            </a:r>
            <a:r>
              <a:rPr lang="en-US" dirty="0">
                <a:solidFill>
                  <a:srgbClr val="FF0000"/>
                </a:solidFill>
                <a:latin typeface="Times New Roman" pitchFamily="18" charset="0"/>
                <a:cs typeface="Times New Roman" pitchFamily="18" charset="0"/>
              </a:rPr>
              <a:t>one month</a:t>
            </a:r>
            <a:r>
              <a:rPr lang="en-US" dirty="0">
                <a:latin typeface="Times New Roman" pitchFamily="18" charset="0"/>
                <a:cs typeface="Times New Roman" pitchFamily="18" charset="0"/>
              </a:rPr>
              <a:t>, if receiving other </a:t>
            </a:r>
            <a:r>
              <a:rPr lang="en-US" dirty="0">
                <a:solidFill>
                  <a:srgbClr val="FF0000"/>
                </a:solidFill>
                <a:latin typeface="Times New Roman" pitchFamily="18" charset="0"/>
                <a:cs typeface="Times New Roman" pitchFamily="18" charset="0"/>
              </a:rPr>
              <a:t>hepatotoxic drugs</a:t>
            </a:r>
            <a:r>
              <a:rPr lang="en-US" dirty="0">
                <a:latin typeface="Times New Roman" pitchFamily="18" charset="0"/>
                <a:cs typeface="Times New Roman" pitchFamily="18" charset="0"/>
              </a:rPr>
              <a:t>, or in </a:t>
            </a:r>
            <a:r>
              <a:rPr lang="en-US" dirty="0">
                <a:solidFill>
                  <a:srgbClr val="FF0000"/>
                </a:solidFill>
                <a:latin typeface="Times New Roman" pitchFamily="18" charset="0"/>
                <a:cs typeface="Times New Roman" pitchFamily="18" charset="0"/>
              </a:rPr>
              <a:t>hepatic impairment</a:t>
            </a:r>
            <a:r>
              <a:rPr lang="en-US" dirty="0">
                <a:latin typeface="Times New Roman" pitchFamily="18" charset="0"/>
                <a:cs typeface="Times New Roman" pitchFamily="18" charset="0"/>
              </a:rPr>
              <a:t>.</a:t>
            </a:r>
          </a:p>
          <a:p>
            <a:pPr algn="just"/>
            <a:r>
              <a:rPr lang="en-US" dirty="0">
                <a:latin typeface="Times New Roman" pitchFamily="18" charset="0"/>
                <a:cs typeface="Times New Roman" pitchFamily="18" charset="0"/>
              </a:rPr>
              <a:t> Patients should be told how to recognize signs of liver disorder and advised to seek prompt medical attention if symptoms such as </a:t>
            </a:r>
            <a:r>
              <a:rPr lang="en-US" dirty="0">
                <a:solidFill>
                  <a:srgbClr val="FF0000"/>
                </a:solidFill>
                <a:latin typeface="Times New Roman" pitchFamily="18" charset="0"/>
                <a:cs typeface="Times New Roman" pitchFamily="18" charset="0"/>
              </a:rPr>
              <a:t>anorexia</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nausea, vomiting, fatigue, abdominal pain or dark urine develop</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03195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3660</TotalTime>
  <Words>1485</Words>
  <Application>Microsoft Office PowerPoint</Application>
  <PresentationFormat>On-screen Show (4:3)</PresentationFormat>
  <Paragraphs>112</Paragraphs>
  <Slides>34</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Infection part lll</vt:lpstr>
      <vt:lpstr>Antifungals</vt:lpstr>
      <vt:lpstr>Triazole antifungals </vt:lpstr>
      <vt:lpstr>Triazole antifungals</vt:lpstr>
      <vt:lpstr>PowerPoint Presentation</vt:lpstr>
      <vt:lpstr>PowerPoint Presentation</vt:lpstr>
      <vt:lpstr>Solution for iv infusion 2mg/ml</vt:lpstr>
      <vt:lpstr>         Triazole antifungals   (continue)</vt:lpstr>
      <vt:lpstr>Triazole antifungals</vt:lpstr>
      <vt:lpstr>PowerPoint Presentation</vt:lpstr>
      <vt:lpstr>PowerPoint Presentation</vt:lpstr>
      <vt:lpstr>Triazole antifungals</vt:lpstr>
      <vt:lpstr>Imidazole antifungals </vt:lpstr>
      <vt:lpstr>Polyene antifungals</vt:lpstr>
      <vt:lpstr>Polyene antifungals</vt:lpstr>
      <vt:lpstr>PowerPoint Presentation</vt:lpstr>
      <vt:lpstr>PowerPoint Presentation</vt:lpstr>
      <vt:lpstr>PowerPoint Presentation</vt:lpstr>
      <vt:lpstr>Other antifungals</vt:lpstr>
      <vt:lpstr>Tinea faciei caused by Trichophyton</vt:lpstr>
      <vt:lpstr>PowerPoint Presentation</vt:lpstr>
      <vt:lpstr>PowerPoint Presentation</vt:lpstr>
      <vt:lpstr> Anthelmintic drugs</vt:lpstr>
      <vt:lpstr>Ascaricides (common roundworm infections)</vt:lpstr>
      <vt:lpstr>PowerPoint Presentation</vt:lpstr>
      <vt:lpstr>Drugs for tapeworm infections</vt:lpstr>
      <vt:lpstr>PowerPoint Presentation</vt:lpstr>
      <vt:lpstr>PowerPoint Presentation</vt:lpstr>
      <vt:lpstr>Hydatid disease</vt:lpstr>
      <vt:lpstr>Drugs for hookworms</vt:lpstr>
      <vt:lpstr>PowerPoint Presentation</vt:lpstr>
      <vt:lpstr>Schistosomicides (bilharziasis)</vt:lpstr>
      <vt:lpstr>Drugs for strongyloidiasis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yahyaa</dc:creator>
  <cp:lastModifiedBy>HP</cp:lastModifiedBy>
  <cp:revision>102</cp:revision>
  <dcterms:created xsi:type="dcterms:W3CDTF">2006-08-16T00:00:00Z</dcterms:created>
  <dcterms:modified xsi:type="dcterms:W3CDTF">2020-06-27T09:44:07Z</dcterms:modified>
</cp:coreProperties>
</file>