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1" r:id="rId2"/>
    <p:sldId id="284" r:id="rId3"/>
    <p:sldId id="295" r:id="rId4"/>
    <p:sldId id="296" r:id="rId5"/>
    <p:sldId id="297" r:id="rId6"/>
    <p:sldId id="315" r:id="rId7"/>
    <p:sldId id="313" r:id="rId8"/>
    <p:sldId id="283" r:id="rId9"/>
    <p:sldId id="312" r:id="rId10"/>
    <p:sldId id="285" r:id="rId11"/>
    <p:sldId id="281" r:id="rId12"/>
    <p:sldId id="317" r:id="rId13"/>
    <p:sldId id="300" r:id="rId14"/>
    <p:sldId id="299" r:id="rId15"/>
    <p:sldId id="290" r:id="rId16"/>
    <p:sldId id="302" r:id="rId17"/>
    <p:sldId id="303" r:id="rId18"/>
    <p:sldId id="289" r:id="rId19"/>
    <p:sldId id="264" r:id="rId20"/>
    <p:sldId id="305" r:id="rId21"/>
    <p:sldId id="306" r:id="rId22"/>
    <p:sldId id="279" r:id="rId23"/>
    <p:sldId id="291" r:id="rId24"/>
    <p:sldId id="320" r:id="rId25"/>
    <p:sldId id="292" r:id="rId26"/>
    <p:sldId id="308" r:id="rId27"/>
    <p:sldId id="294" r:id="rId28"/>
    <p:sldId id="318" r:id="rId29"/>
    <p:sldId id="310" r:id="rId30"/>
    <p:sldId id="287" r:id="rId3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02/10/1441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02/10/1441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02/10/1441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02/10/1441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02/10/1441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02/10/1441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02/10/1441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02/10/1441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02/10/1441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02/10/1441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7D-E773-4BAC-B801-F78D5B13E4EE}" type="datetimeFigureOut">
              <a:rPr lang="ar-IQ" smtClean="0"/>
              <a:pPr/>
              <a:t>02/10/1441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8627D-E773-4BAC-B801-F78D5B13E4EE}" type="datetimeFigureOut">
              <a:rPr lang="ar-IQ" smtClean="0"/>
              <a:pPr/>
              <a:t>02/10/1441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DF380-75DD-4E3D-98E3-0450BAF97D7C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3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28675"/>
            <a:ext cx="7620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320" y="228600"/>
            <a:ext cx="6912898" cy="663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u="sng" dirty="0" smtClean="0">
                <a:solidFill>
                  <a:srgbClr val="0070C0"/>
                </a:solidFill>
              </a:rPr>
              <a:t>Criteria for anti-obesity drugs</a:t>
            </a:r>
            <a:endParaRPr lang="en-US" sz="5400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Either:</a:t>
            </a:r>
          </a:p>
          <a:p>
            <a:pPr marL="0" indent="0" algn="l">
              <a:buNone/>
            </a:pPr>
            <a:r>
              <a:rPr lang="en-US" dirty="0" smtClean="0"/>
              <a:t>1-if </a:t>
            </a:r>
            <a:r>
              <a:rPr lang="en-US" dirty="0"/>
              <a:t>they demonstrate at least </a:t>
            </a:r>
            <a:r>
              <a:rPr lang="en-US" dirty="0" smtClean="0"/>
              <a:t>a 5</a:t>
            </a:r>
            <a:r>
              <a:rPr lang="en-US" dirty="0"/>
              <a:t>% greater reduction in body weight as compared to </a:t>
            </a:r>
            <a:r>
              <a:rPr lang="en-US" dirty="0" smtClean="0"/>
              <a:t>placebo, after 12 wk.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>
                <a:solidFill>
                  <a:srgbClr val="C00000"/>
                </a:solidFill>
              </a:rPr>
              <a:t>Or: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2-shown in clinical </a:t>
            </a:r>
            <a:r>
              <a:rPr lang="en-US" dirty="0"/>
              <a:t>trials to help patients lose approximately 5%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10% of their </a:t>
            </a:r>
            <a:r>
              <a:rPr lang="en-US" dirty="0" smtClean="0"/>
              <a:t>body weight, after 12 wk.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0070C0"/>
                </a:solidFill>
              </a:rPr>
              <a:t>1. </a:t>
            </a:r>
            <a:r>
              <a:rPr lang="en-US" sz="8000" dirty="0" err="1" smtClean="0">
                <a:solidFill>
                  <a:srgbClr val="0070C0"/>
                </a:solidFill>
              </a:rPr>
              <a:t>Anorexiants</a:t>
            </a:r>
            <a:r>
              <a:rPr lang="en-US" sz="8000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(appetite suppressants)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7971569" cy="59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79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537" y="533400"/>
            <a:ext cx="8352263" cy="57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0070C0"/>
                </a:solidFill>
              </a:rPr>
              <a:t>2.Lipase inhibitors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(orlistat)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6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4133" y="306306"/>
            <a:ext cx="10430933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6537"/>
            <a:ext cx="7467600" cy="670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48" y="304800"/>
            <a:ext cx="7759251" cy="6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Definition of obesity</a:t>
            </a:r>
            <a:endParaRPr lang="ar-IQ" sz="6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917" y="1417638"/>
            <a:ext cx="8419883" cy="5098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0070C0"/>
                </a:solidFill>
              </a:rPr>
              <a:t>3.Serotonin agonist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(</a:t>
            </a:r>
            <a:r>
              <a:rPr lang="en-US" sz="4400" dirty="0" err="1" smtClean="0">
                <a:solidFill>
                  <a:srgbClr val="0070C0"/>
                </a:solidFill>
              </a:rPr>
              <a:t>Lorcaserin</a:t>
            </a:r>
            <a:r>
              <a:rPr lang="en-US" sz="4400" dirty="0" smtClean="0">
                <a:solidFill>
                  <a:srgbClr val="0070C0"/>
                </a:solidFill>
              </a:rPr>
              <a:t>: 5HT-2c agonist)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" y="76200"/>
            <a:ext cx="8788401" cy="659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87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1482" y="381001"/>
            <a:ext cx="6580686" cy="609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910" y="1143000"/>
            <a:ext cx="829818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472" y="228600"/>
            <a:ext cx="6534727" cy="61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 smtClean="0">
                <a:solidFill>
                  <a:srgbClr val="0070C0"/>
                </a:solidFill>
              </a:rPr>
              <a:t>4.Combination drugs</a:t>
            </a: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(phentermine + </a:t>
            </a:r>
            <a:r>
              <a:rPr lang="en-US" sz="4400" dirty="0" err="1" smtClean="0">
                <a:solidFill>
                  <a:srgbClr val="0070C0"/>
                </a:solidFill>
              </a:rPr>
              <a:t>topiramate</a:t>
            </a:r>
            <a:r>
              <a:rPr lang="en-US" sz="4400" dirty="0" smtClean="0">
                <a:solidFill>
                  <a:srgbClr val="0070C0"/>
                </a:solidFill>
              </a:rPr>
              <a:t>)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93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6885"/>
            <a:ext cx="8077200" cy="606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70C0"/>
                </a:solidFill>
              </a:rPr>
              <a:t>Dose escalation</a:t>
            </a:r>
            <a:endParaRPr lang="ar-IQ" sz="6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359335" cy="489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6581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748" y="304800"/>
            <a:ext cx="8352252" cy="627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877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36" y="457200"/>
            <a:ext cx="8073064" cy="606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16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94" y="457200"/>
            <a:ext cx="8082305" cy="605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417638"/>
            <a:ext cx="8572500" cy="40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46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168"/>
            <a:ext cx="9144000" cy="431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7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u="sng" dirty="0" smtClean="0">
                <a:solidFill>
                  <a:srgbClr val="0070C0"/>
                </a:solidFill>
              </a:rPr>
              <a:t>Causes &amp; Effects</a:t>
            </a:r>
            <a:endParaRPr lang="en-US" sz="7200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499855"/>
            <a:ext cx="6053137" cy="54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>
                <a:solidFill>
                  <a:srgbClr val="0070C0"/>
                </a:solidFill>
              </a:rPr>
              <a:t>Pathogenesis of obesity</a:t>
            </a:r>
            <a:endParaRPr lang="en-US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900" y="95250"/>
            <a:ext cx="54102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Complications of obesity</a:t>
            </a:r>
            <a:endParaRPr lang="ar-IQ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725" y="1573481"/>
            <a:ext cx="6980549" cy="52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76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71</Words>
  <Application>Microsoft Office PowerPoint</Application>
  <PresentationFormat>On-screen Show (4:3)</PresentationFormat>
  <Paragraphs>18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Definition of obesity</vt:lpstr>
      <vt:lpstr>PowerPoint Presentation</vt:lpstr>
      <vt:lpstr>PowerPoint Presentation</vt:lpstr>
      <vt:lpstr>PowerPoint Presentation</vt:lpstr>
      <vt:lpstr>Causes &amp; Effects</vt:lpstr>
      <vt:lpstr>PowerPoint Presentation</vt:lpstr>
      <vt:lpstr>PowerPoint Presentation</vt:lpstr>
      <vt:lpstr>Complications of obesity</vt:lpstr>
      <vt:lpstr>PowerPoint Presentation</vt:lpstr>
      <vt:lpstr>PowerPoint Presentation</vt:lpstr>
      <vt:lpstr>Criteria for anti-obesity drugs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Dose escalation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 Bahir</cp:lastModifiedBy>
  <cp:revision>31</cp:revision>
  <dcterms:created xsi:type="dcterms:W3CDTF">2013-02-03T07:25:30Z</dcterms:created>
  <dcterms:modified xsi:type="dcterms:W3CDTF">2020-05-24T13:08:52Z</dcterms:modified>
</cp:coreProperties>
</file>