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35" r:id="rId4"/>
    <p:sldId id="331" r:id="rId5"/>
    <p:sldId id="258" r:id="rId6"/>
    <p:sldId id="259" r:id="rId7"/>
    <p:sldId id="260" r:id="rId8"/>
    <p:sldId id="261" r:id="rId9"/>
    <p:sldId id="301" r:id="rId10"/>
    <p:sldId id="307" r:id="rId11"/>
    <p:sldId id="336" r:id="rId12"/>
    <p:sldId id="332" r:id="rId13"/>
    <p:sldId id="317" r:id="rId14"/>
    <p:sldId id="333" r:id="rId15"/>
    <p:sldId id="334" r:id="rId16"/>
    <p:sldId id="319" r:id="rId17"/>
    <p:sldId id="308" r:id="rId18"/>
    <p:sldId id="309" r:id="rId19"/>
    <p:sldId id="310" r:id="rId20"/>
    <p:sldId id="312" r:id="rId21"/>
    <p:sldId id="313" r:id="rId22"/>
    <p:sldId id="314" r:id="rId23"/>
    <p:sldId id="316" r:id="rId24"/>
    <p:sldId id="315" r:id="rId25"/>
    <p:sldId id="311" r:id="rId26"/>
    <p:sldId id="306" r:id="rId27"/>
    <p:sldId id="322" r:id="rId28"/>
    <p:sldId id="323" r:id="rId29"/>
    <p:sldId id="299" r:id="rId30"/>
    <p:sldId id="324" r:id="rId31"/>
    <p:sldId id="325" r:id="rId32"/>
    <p:sldId id="326" r:id="rId33"/>
    <p:sldId id="328" r:id="rId34"/>
    <p:sldId id="327" r:id="rId35"/>
    <p:sldId id="337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6" autoAdjust="0"/>
    <p:restoredTop sz="94660"/>
  </p:normalViewPr>
  <p:slideViewPr>
    <p:cSldViewPr>
      <p:cViewPr varScale="1">
        <p:scale>
          <a:sx n="89" d="100"/>
          <a:sy n="89" d="100"/>
        </p:scale>
        <p:origin x="11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1349F-2186-4590-9EEC-8F38108305D5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B2904-283D-4F23-9514-7CCC2B59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2904-283D-4F23-9514-7CCC2B59E2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012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3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38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0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788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26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7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3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27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88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9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13/05/1443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047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q/url?sa=i&amp;url=https%3A%2F%2Fwww.rightbreathe.com%2Fmedicines%2Fintal-5mgdose-inhaler-aventis-pharma-112-dose%2F&amp;psig=AOvVaw1BOq_UWspSZSon2wanKAFp&amp;ust=1580418150906000&amp;source=images&amp;cd=vfe&amp;ved=0CAIQjRxqFwoTCPCh4ZfbqecCFQAAAAAdAAAAABA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AB87-EF42-4A48-BFA5-533DD267E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asthma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65630-18D5-41FD-B445-AC8BB0445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Assistant lecturer sura abbas</a:t>
            </a:r>
          </a:p>
        </p:txBody>
      </p:sp>
    </p:spTree>
    <p:extLst>
      <p:ext uri="{BB962C8B-B14F-4D97-AF65-F5344CB8AC3E}">
        <p14:creationId xmlns:p14="http://schemas.microsoft.com/office/powerpoint/2010/main" val="165400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نتيجة بحث الصور عن ‪pulmicort respule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286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1524000"/>
            <a:ext cx="291355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dirty="0"/>
              <a:t>   Budesonide </a:t>
            </a:r>
            <a:endParaRPr lang="ar-EG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E11BA-7570-4C49-BAD6-2B9B34DF3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5720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6CA5-4ED7-469D-B62C-358BD107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" y="3893991"/>
            <a:ext cx="4198558" cy="2689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9218F-2CA5-4A64-A1D2-ED4BE55F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90CB-9A50-4057-9D26-18ED40D9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corticosteroid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3939-4408-4BAB-A0C6-F4C58B92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acute attack of asthma should be treated with a short course of an oral corticosteroid starting with a high dose.</a:t>
            </a:r>
          </a:p>
          <a:p>
            <a:pPr algn="just"/>
            <a:r>
              <a:rPr lang="en-US" dirty="0"/>
              <a:t>No need for tapering the dose</a:t>
            </a:r>
          </a:p>
          <a:p>
            <a:pPr algn="just"/>
            <a:r>
              <a:rPr lang="en-US" dirty="0"/>
              <a:t>An oral corticosteroid should normally be taken as a single dose in the morning to reduce the disturbance to circadian cortisol secretion. Dosage should always be titrated to the lowest dose that controls symptoms. Regular peak-flow measurements help to optimize the dose.</a:t>
            </a:r>
          </a:p>
          <a:p>
            <a:r>
              <a:rPr lang="en-US" b="1" dirty="0"/>
              <a:t>Parenteral</a:t>
            </a:r>
            <a:r>
              <a:rPr lang="en-US" dirty="0"/>
              <a:t> </a:t>
            </a:r>
            <a:r>
              <a:rPr lang="en-US" b="1" dirty="0"/>
              <a:t>corticosteroids</a:t>
            </a:r>
          </a:p>
          <a:p>
            <a:r>
              <a:rPr lang="en-US" dirty="0"/>
              <a:t>Hydrocortisone injection has a role in the emergency treatment of acute severe asthma.</a:t>
            </a:r>
          </a:p>
        </p:txBody>
      </p:sp>
    </p:spTree>
    <p:extLst>
      <p:ext uri="{BB962C8B-B14F-4D97-AF65-F5344CB8AC3E}">
        <p14:creationId xmlns:p14="http://schemas.microsoft.com/office/powerpoint/2010/main" val="205747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8B85-F606-4ADA-92AD-0A910002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Systemic corticosteroid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351C-B95F-4579-90B0-3F352C43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Glucocorticoid side effects</a:t>
            </a:r>
          </a:p>
          <a:p>
            <a:r>
              <a:rPr lang="en-US" dirty="0"/>
              <a:t>. diabetes</a:t>
            </a:r>
          </a:p>
          <a:p>
            <a:r>
              <a:rPr lang="en-US" dirty="0"/>
              <a:t>. osteoporosis, which is a danger, particularly in the elderly, as it can result in osteoporotic fractures for example of the hip or vertebrae;</a:t>
            </a:r>
          </a:p>
          <a:p>
            <a:r>
              <a:rPr lang="en-US" dirty="0"/>
              <a:t>. in addition high doses are associated with avascular necrosis of the femoral head.</a:t>
            </a:r>
          </a:p>
          <a:p>
            <a:r>
              <a:rPr lang="en-US" dirty="0"/>
              <a:t>muscle wasting (proximal myopathy) can also occur.</a:t>
            </a:r>
          </a:p>
          <a:p>
            <a:r>
              <a:rPr lang="en-US" dirty="0"/>
              <a:t>. corticosteroid therapy is also weakly linked with peptic ulceration and perforation.</a:t>
            </a:r>
          </a:p>
          <a:p>
            <a:r>
              <a:rPr lang="en-US" dirty="0"/>
              <a:t>. psychiatric reactions may also occur</a:t>
            </a:r>
          </a:p>
        </p:txBody>
      </p:sp>
    </p:spTree>
    <p:extLst>
      <p:ext uri="{BB962C8B-B14F-4D97-AF65-F5344CB8AC3E}">
        <p14:creationId xmlns:p14="http://schemas.microsoft.com/office/powerpoint/2010/main" val="390905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2BAE-1809-4A26-9C7A-415E839B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Side effect of systemic cs in general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E89DA-9F1A-4575-8473-6420E513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9357"/>
            <a:ext cx="8640960" cy="45624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F0B26E-AECB-42FD-A552-685824C7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8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2F1F-FF48-4EE6-B17B-EFD71F89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436173-F9E7-419E-B07C-181BD2A84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" y="2103438"/>
            <a:ext cx="6990643" cy="3932237"/>
          </a:xfrm>
        </p:spPr>
      </p:pic>
    </p:spTree>
    <p:extLst>
      <p:ext uri="{BB962C8B-B14F-4D97-AF65-F5344CB8AC3E}">
        <p14:creationId xmlns:p14="http://schemas.microsoft.com/office/powerpoint/2010/main" val="142088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416E-F347-42DD-9851-BBC05BC8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Cautions of systemic cs in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E57D-9819-406C-9984-10839CA46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Congestive heart failure </a:t>
            </a:r>
            <a:r>
              <a:rPr lang="en-US" dirty="0"/>
              <a:t>. </a:t>
            </a:r>
            <a:r>
              <a:rPr lang="en-US" b="1" dirty="0"/>
              <a:t>diabetes mellitus </a:t>
            </a:r>
            <a:r>
              <a:rPr lang="en-US" dirty="0"/>
              <a:t>(including a family history of) . diverticulitis . epilepsy . glaucoma (including a family history of or susceptibility  to) . </a:t>
            </a:r>
            <a:r>
              <a:rPr lang="en-US" b="1" dirty="0"/>
              <a:t>history of steroid myopathy </a:t>
            </a:r>
            <a:r>
              <a:rPr lang="en-US" dirty="0"/>
              <a:t>. history of tuberculosis </a:t>
            </a:r>
            <a:r>
              <a:rPr lang="en-US" dirty="0" err="1"/>
              <a:t>orX</a:t>
            </a:r>
            <a:r>
              <a:rPr lang="en-US" dirty="0"/>
              <a:t>-ray changes (frequent monitoring required) . </a:t>
            </a:r>
            <a:r>
              <a:rPr lang="en-US" b="1" dirty="0"/>
              <a:t>hypertension . hypothyroidism . infection </a:t>
            </a:r>
            <a:r>
              <a:rPr lang="en-US" dirty="0"/>
              <a:t>(particularly untreated) . myasthenia gravis . ocular herpes simplex (risk of corneal perforation) </a:t>
            </a:r>
            <a:r>
              <a:rPr lang="en-US" b="1" dirty="0"/>
              <a:t>. osteoporosis (in children) . osteoporosis (post-menopausal women and the elderly at special risk) (in adults</a:t>
            </a:r>
            <a:r>
              <a:rPr lang="en-US" dirty="0"/>
              <a:t>) . </a:t>
            </a:r>
            <a:r>
              <a:rPr lang="en-US" b="1" dirty="0"/>
              <a:t>peptic ulcer . psychiatric reactions </a:t>
            </a:r>
            <a:r>
              <a:rPr lang="en-US" dirty="0"/>
              <a:t>. recent intestinal anastomoses . recent myocardial infarction (rupture reported) . severe affective disorders (particularly if history of steroid-induced psychosis) . should not be used long-term . thromboembolic disorders . ulcerative colitis</a:t>
            </a:r>
            <a:endParaRPr lang="ar-IQ" dirty="0"/>
          </a:p>
          <a:p>
            <a:pPr algn="just"/>
            <a:r>
              <a:rPr lang="en-US" dirty="0"/>
              <a:t>Duchene muscular dystrophy and systemic sclerosis</a:t>
            </a:r>
          </a:p>
        </p:txBody>
      </p:sp>
    </p:spTree>
    <p:extLst>
      <p:ext uri="{BB962C8B-B14F-4D97-AF65-F5344CB8AC3E}">
        <p14:creationId xmlns:p14="http://schemas.microsoft.com/office/powerpoint/2010/main" val="119123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EB7A-666F-4D9F-91A9-6E7F6908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Prednisolone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8B92-4C5A-4086-8074-A5E90B49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DRUG ACTION </a:t>
            </a:r>
            <a:r>
              <a:rPr lang="en-US" dirty="0"/>
              <a:t>Prednisolone exerts predominantly glucocorticoid effects with minimal mineralocorticoid effects.</a:t>
            </a:r>
            <a:endParaRPr lang="ar-IQ" dirty="0"/>
          </a:p>
          <a:p>
            <a:r>
              <a:rPr lang="en-US" dirty="0"/>
              <a:t>Mild to moderate acute asthma (when oral corticosteroid taken for more than a few days) | Severe or life-threatening acute asthma (when oral corticosteroid taken for more than a few days)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 month–11 years: 2 mg/kg once daily (max. per</a:t>
            </a:r>
          </a:p>
          <a:p>
            <a:r>
              <a:rPr lang="en-US" dirty="0"/>
              <a:t>dose 60 mg) for up to 3 days, longer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747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3A8B-48C0-4E60-8464-19AC27BB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7E3D-C78D-4889-9182-B58622A1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Mild to moderate acute asthma | Severe or life-threatening acute asthma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 month–11 years: 1–2 mg/kg once daily (max. per</a:t>
            </a:r>
          </a:p>
          <a:p>
            <a:r>
              <a:rPr lang="en-US" dirty="0"/>
              <a:t>dose 40 mg) for up to 3 days, longer if necessary</a:t>
            </a:r>
          </a:p>
          <a:p>
            <a:r>
              <a:rPr lang="en-US" dirty="0"/>
              <a:t>▶ Child 12–17 years: 40–50 mg daily for at least 5 days</a:t>
            </a:r>
          </a:p>
          <a:p>
            <a:r>
              <a:rPr lang="en-US" dirty="0"/>
              <a:t>▶ Adult: 40–50 mg daily for at least 5 days</a:t>
            </a:r>
          </a:p>
        </p:txBody>
      </p:sp>
    </p:spTree>
    <p:extLst>
      <p:ext uri="{BB962C8B-B14F-4D97-AF65-F5344CB8AC3E}">
        <p14:creationId xmlns:p14="http://schemas.microsoft.com/office/powerpoint/2010/main" val="159444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2D90-49B8-4D60-8149-30CF2F41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Caution: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985D-10C7-44A3-9C89-15A5DBBB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With systemic use Duchenne’s muscular dystrophy (possible transient rhabdomyolysis and myoglobinuria following strenuous physical activity) . systemic sclerosis (increased incidence of scleroderma renal crisis with a daily dose of 15mg or more)</a:t>
            </a:r>
            <a:endParaRPr lang="ar-IQ" dirty="0"/>
          </a:p>
          <a:p>
            <a:r>
              <a:rPr lang="en-US" b="1" dirty="0"/>
              <a:t>Side effect:</a:t>
            </a:r>
          </a:p>
          <a:p>
            <a:r>
              <a:rPr lang="en-US" dirty="0"/>
              <a:t>With oral use </a:t>
            </a:r>
            <a:r>
              <a:rPr lang="en-US" dirty="0" err="1"/>
              <a:t>Diarrhoea</a:t>
            </a:r>
            <a:r>
              <a:rPr lang="en-US" dirty="0"/>
              <a:t> . dizziness . dyslipidemia .lipomatosis . protein catabolism . scleroderma renal crisis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4D76E-121E-40C1-B248-77FD40434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48941"/>
            <a:ext cx="4788024" cy="211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C6B3-7E31-4918-8D4B-4DDFF6D6C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2477"/>
            <a:ext cx="4139952" cy="2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541B-4F16-4148-A211-3E64686F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to be reviewed in this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3DB5-22C5-42C3-9616-2D2980A2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Inhaled cs</a:t>
            </a:r>
          </a:p>
          <a:p>
            <a:r>
              <a:rPr lang="en-US" sz="2800" b="1" u="sng" dirty="0"/>
              <a:t>Systemic cs</a:t>
            </a:r>
          </a:p>
          <a:p>
            <a:r>
              <a:rPr lang="en-US" sz="2800" b="1" u="sng" dirty="0"/>
              <a:t>Leukotriene receptor antagonist</a:t>
            </a:r>
          </a:p>
          <a:p>
            <a:r>
              <a:rPr lang="en-US" sz="2800" b="1" u="sng" dirty="0"/>
              <a:t>Mast cell stabilizer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8F81-B887-4924-91B6-6E2B44A4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D8F5-E0CF-40C3-B5F3-8082606C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PREGNANCY</a:t>
            </a:r>
            <a:r>
              <a:rPr lang="en-US" dirty="0"/>
              <a:t> As it crosses the placenta 88%of prednisolone is inactivated.</a:t>
            </a:r>
          </a:p>
          <a:p>
            <a:r>
              <a:rPr lang="en-US" b="1" dirty="0"/>
              <a:t>Monitoring</a:t>
            </a:r>
            <a:r>
              <a:rPr lang="en-US" dirty="0"/>
              <a:t> ▶ With systemic use Pregnant women with fluid</a:t>
            </a:r>
          </a:p>
          <a:p>
            <a:r>
              <a:rPr lang="en-US" b="1" u="sng" dirty="0"/>
              <a:t>retention should </a:t>
            </a:r>
            <a:r>
              <a:rPr lang="en-US" dirty="0"/>
              <a:t>be monitored closely.</a:t>
            </a:r>
          </a:p>
          <a:p>
            <a:r>
              <a:rPr lang="en-US" b="1" dirty="0"/>
              <a:t> BREAST FEEDING </a:t>
            </a:r>
            <a:r>
              <a:rPr lang="en-US" dirty="0"/>
              <a:t>Prednisolone appears in small amounts in breast milk but maternal doses of up to 40mg daily are unlikely to cause systemic effects in the infant.</a:t>
            </a:r>
          </a:p>
          <a:p>
            <a:r>
              <a:rPr lang="en-US" b="1" dirty="0"/>
              <a:t>Monitoring</a:t>
            </a:r>
            <a:r>
              <a:rPr lang="en-US" dirty="0"/>
              <a:t> ▶ With systemic use Infant should be monitored for adrenal suppression if mother is taking a dose higher than 40 mg.</a:t>
            </a:r>
          </a:p>
        </p:txBody>
      </p:sp>
    </p:spTree>
    <p:extLst>
      <p:ext uri="{BB962C8B-B14F-4D97-AF65-F5344CB8AC3E}">
        <p14:creationId xmlns:p14="http://schemas.microsoft.com/office/powerpoint/2010/main" val="296950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E21D-F80B-48C3-A588-7C91DA21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05A1-9A26-43A0-8E90-73271C46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MONITORING REQUIREMENTS</a:t>
            </a:r>
          </a:p>
          <a:p>
            <a:pPr algn="just"/>
            <a:r>
              <a:rPr lang="en-US" dirty="0"/>
              <a:t>▶ With systemic use Manufacturer advises </a:t>
            </a:r>
            <a:r>
              <a:rPr lang="en-US" b="1" u="sng" dirty="0"/>
              <a:t>monitor blood pressure and renal function (s-creatinine</a:t>
            </a:r>
            <a:r>
              <a:rPr lang="en-US" dirty="0"/>
              <a:t>) routinely in patients with systemic sclerosis—increased incidence of scleroderma renal crisis.</a:t>
            </a:r>
          </a:p>
        </p:txBody>
      </p:sp>
    </p:spTree>
    <p:extLst>
      <p:ext uri="{BB962C8B-B14F-4D97-AF65-F5344CB8AC3E}">
        <p14:creationId xmlns:p14="http://schemas.microsoft.com/office/powerpoint/2010/main" val="311450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F3C4-251A-44DA-BF56-FDC0CD77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MEDICINAL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0ABA-BD7C-4373-874B-F3F06198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Gastro-resistant tablet</a:t>
            </a:r>
            <a:r>
              <a:rPr lang="en-US" dirty="0"/>
              <a:t>( 1, 2.5,5mg)</a:t>
            </a:r>
          </a:p>
          <a:p>
            <a:r>
              <a:rPr lang="en-US" dirty="0"/>
              <a:t>CAUTIONARY AND ADVISORY </a:t>
            </a:r>
            <a:r>
              <a:rPr lang="en-US" u="sng" dirty="0"/>
              <a:t>LABELS 5, 10, 25</a:t>
            </a:r>
          </a:p>
          <a:p>
            <a:r>
              <a:rPr lang="en-US" b="1" dirty="0"/>
              <a:t>Soluble tablet</a:t>
            </a:r>
            <a:r>
              <a:rPr lang="en-US" dirty="0"/>
              <a:t>(5 mg)</a:t>
            </a:r>
          </a:p>
          <a:p>
            <a:r>
              <a:rPr lang="en-US" dirty="0"/>
              <a:t>CAUTIONARY AND ADVISORY LABELS </a:t>
            </a:r>
            <a:r>
              <a:rPr lang="en-US" u="sng" dirty="0"/>
              <a:t>10, 13, 21</a:t>
            </a:r>
          </a:p>
          <a:p>
            <a:r>
              <a:rPr lang="en-US" b="1" dirty="0"/>
              <a:t>Tablet </a:t>
            </a:r>
            <a:r>
              <a:rPr lang="en-US" dirty="0"/>
              <a:t>(1, 2.5,5, 20,25 mg)</a:t>
            </a:r>
          </a:p>
          <a:p>
            <a:r>
              <a:rPr lang="en-US" dirty="0"/>
              <a:t>CAUTIONARY AND ADVISORY </a:t>
            </a:r>
            <a:r>
              <a:rPr lang="en-US" u="sng" dirty="0"/>
              <a:t>LABELS 10, 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نتيجة بحث الصور عن ‪prednisolon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3810000"/>
          </a:xfrm>
          <a:prstGeom prst="rect">
            <a:avLst/>
          </a:prstGeom>
          <a:noFill/>
        </p:spPr>
      </p:pic>
      <p:pic>
        <p:nvPicPr>
          <p:cNvPr id="3" name="Picture 2" descr="prednisol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01FA-1C42-4BA9-9E41-9E9A9ECF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Leukotriene receptor antagonist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980F7-F7F4-4593-8A6A-25A860CAB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leukotriene receptor antagonist montelukast blocks the effects of cysteinyl leukotrienes in the airways.</a:t>
            </a:r>
          </a:p>
          <a:p>
            <a:pPr algn="just"/>
            <a:r>
              <a:rPr lang="en-US" dirty="0"/>
              <a:t>Montelukast </a:t>
            </a:r>
            <a:r>
              <a:rPr lang="en-US" b="1" u="sng" dirty="0"/>
              <a:t>has not been shown to be more effective than a standard dose of inhaled corticosteroid, but the two drugs appear to have an additive effect</a:t>
            </a:r>
            <a:r>
              <a:rPr lang="en-US" dirty="0"/>
              <a:t>. The leukotriene receptor antagonists may be of </a:t>
            </a:r>
            <a:r>
              <a:rPr lang="en-US" b="1" u="sng" dirty="0"/>
              <a:t>benefit in exercise-induced asthma and in those with concomitant rhinitis, </a:t>
            </a:r>
            <a:r>
              <a:rPr lang="en-US" dirty="0"/>
              <a:t>but they are less effective in those with severe asthma who are also receiving high doses of other drugs.</a:t>
            </a:r>
          </a:p>
          <a:p>
            <a:pPr algn="just"/>
            <a:r>
              <a:rPr lang="en-US" dirty="0"/>
              <a:t>Zafirlukast</a:t>
            </a:r>
          </a:p>
          <a:p>
            <a:pPr algn="just"/>
            <a:r>
              <a:rPr lang="en-US" dirty="0"/>
              <a:t>Lipoxygenase inhibitor is zileuton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5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5641-757A-40B3-BBBD-C6016871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Montelukast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68BDB-80B4-43EF-8BB4-AA6CEC75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INDICATIONS AND DOSE</a:t>
            </a:r>
          </a:p>
          <a:p>
            <a:r>
              <a:rPr lang="en-US" dirty="0"/>
              <a:t>Prophylaxis of asthma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6 months–5 years: 4 mg once daily, dose to be taken in the evening</a:t>
            </a:r>
          </a:p>
          <a:p>
            <a:r>
              <a:rPr lang="en-US" dirty="0"/>
              <a:t>▶ Child 6–14 years: 5 mg once daily, dose to be taken in the evening</a:t>
            </a:r>
          </a:p>
          <a:p>
            <a:r>
              <a:rPr lang="en-US" dirty="0"/>
              <a:t>▶ Child 15–17 years: 10 mg once daily, dose to be taken in the evening</a:t>
            </a:r>
          </a:p>
          <a:p>
            <a:r>
              <a:rPr lang="en-US" dirty="0"/>
              <a:t>▶ Adult: 10 mg once daily, dose to be taken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167117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AD3A-86EE-4107-8CD6-5560FAE2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DCCB-BC93-44A6-B8EA-10EB0F7BE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Symptomatic relief of seasonal allergic rhinitis in patients with asthma.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15–17 years: 10 mg once daily, dose to be taken in the evening</a:t>
            </a:r>
          </a:p>
          <a:p>
            <a:r>
              <a:rPr lang="en-US" dirty="0"/>
              <a:t>▶ Adult: 10 mg once daily, dose to be taken in the evening</a:t>
            </a:r>
          </a:p>
        </p:txBody>
      </p:sp>
    </p:spTree>
    <p:extLst>
      <p:ext uri="{BB962C8B-B14F-4D97-AF65-F5344CB8AC3E}">
        <p14:creationId xmlns:p14="http://schemas.microsoft.com/office/powerpoint/2010/main" val="178980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4B19-B825-405F-BF2B-2BCCF233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D081-0928-44DB-B18E-72A0248E9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 </a:t>
            </a:r>
            <a:r>
              <a:rPr lang="en-US" b="1" dirty="0"/>
              <a:t>SIDE-EFFECTS</a:t>
            </a:r>
          </a:p>
          <a:p>
            <a:pPr algn="just"/>
            <a:r>
              <a:rPr lang="en-US" dirty="0"/>
              <a:t>▶ Common or very common </a:t>
            </a:r>
            <a:r>
              <a:rPr lang="en-US" dirty="0" err="1"/>
              <a:t>Diarrhoea</a:t>
            </a:r>
            <a:r>
              <a:rPr lang="en-US" dirty="0"/>
              <a:t> . fever .</a:t>
            </a:r>
            <a:r>
              <a:rPr lang="ar-IQ" dirty="0"/>
              <a:t> </a:t>
            </a:r>
            <a:r>
              <a:rPr lang="en-US" dirty="0"/>
              <a:t>gastrointestinal discomfort . headache . nausea . Skin</a:t>
            </a:r>
            <a:r>
              <a:rPr lang="ar-IQ" dirty="0"/>
              <a:t> </a:t>
            </a:r>
            <a:r>
              <a:rPr lang="en-US" dirty="0"/>
              <a:t>reactions . upper respiratory tract infection . Vomiting</a:t>
            </a:r>
          </a:p>
          <a:p>
            <a:pPr algn="just"/>
            <a:r>
              <a:rPr lang="en-US" b="1" dirty="0"/>
              <a:t>PREGNANCY</a:t>
            </a:r>
            <a:r>
              <a:rPr lang="en-US" dirty="0"/>
              <a:t> Manufacturer advises avoid unless essential. There is limited evidence for the safe use of montelukast during pregnancy; however, it can be taken as normal in women who have shown a significant improvement in asthma not achievable with other drugs before becoming pregnant</a:t>
            </a:r>
          </a:p>
        </p:txBody>
      </p:sp>
    </p:spTree>
    <p:extLst>
      <p:ext uri="{BB962C8B-B14F-4D97-AF65-F5344CB8AC3E}">
        <p14:creationId xmlns:p14="http://schemas.microsoft.com/office/powerpoint/2010/main" val="4285770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3D5D-F8A4-4783-8895-D102F049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232E-E788-409A-9865-3B400B5B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BREAST FEEDING </a:t>
            </a:r>
            <a:r>
              <a:rPr lang="en-US" dirty="0"/>
              <a:t>Manufacturer advises avoid unless</a:t>
            </a:r>
            <a:r>
              <a:rPr lang="ar-IQ" dirty="0"/>
              <a:t> </a:t>
            </a:r>
            <a:r>
              <a:rPr lang="en-US" dirty="0"/>
              <a:t>essential.</a:t>
            </a:r>
          </a:p>
          <a:p>
            <a:pPr algn="just"/>
            <a:r>
              <a:rPr lang="en-US" dirty="0"/>
              <a:t> </a:t>
            </a:r>
            <a:r>
              <a:rPr lang="en-US" b="1" dirty="0"/>
              <a:t>DIRECTIONS FOR ADMINISTRATION </a:t>
            </a:r>
            <a:r>
              <a:rPr lang="en-US" dirty="0"/>
              <a:t>Granules may be</a:t>
            </a:r>
            <a:r>
              <a:rPr lang="ar-IQ" dirty="0"/>
              <a:t> </a:t>
            </a:r>
            <a:r>
              <a:rPr lang="en-US" dirty="0"/>
              <a:t>swallowed or mixed with cold, soft food (not liquid) and</a:t>
            </a:r>
            <a:r>
              <a:rPr lang="ar-IQ" dirty="0"/>
              <a:t> </a:t>
            </a:r>
            <a:r>
              <a:rPr lang="en-US" dirty="0"/>
              <a:t>taken immediately.</a:t>
            </a:r>
          </a:p>
          <a:p>
            <a:pPr algn="just"/>
            <a:r>
              <a:rPr lang="en-US" dirty="0"/>
              <a:t>With leukotriene receptor antagonist,  prescribers should be alert to the development of eosinophilia, </a:t>
            </a:r>
            <a:r>
              <a:rPr lang="en-US" dirty="0" err="1"/>
              <a:t>vasculitic</a:t>
            </a:r>
            <a:r>
              <a:rPr lang="en-US" dirty="0"/>
              <a:t> rash, worsening pulmonary symptoms, cardiac complications, or peripheral neuropath.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0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نتيجة بحث الصور عن ‪singulair 10 mg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638800" cy="3124200"/>
          </a:xfrm>
          <a:prstGeom prst="rect">
            <a:avLst/>
          </a:prstGeom>
          <a:noFill/>
        </p:spPr>
      </p:pic>
      <p:pic>
        <p:nvPicPr>
          <p:cNvPr id="52228" name="Picture 4" descr="نتيجة بحث الصور عن ‪singulair 4 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4700"/>
            <a:ext cx="4762500" cy="3543300"/>
          </a:xfrm>
          <a:prstGeom prst="rect">
            <a:avLst/>
          </a:prstGeom>
          <a:noFill/>
        </p:spPr>
      </p:pic>
      <p:pic>
        <p:nvPicPr>
          <p:cNvPr id="52230" name="Picture 6" descr="نتيجة بحث الصور عن ‪singulair 4 mg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3352800" cy="4076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609600"/>
            <a:ext cx="28810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err="1"/>
              <a:t>Montelukast</a:t>
            </a:r>
            <a:endParaRPr lang="ar-EG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415E-F4B2-4554-9164-FA45ED48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5DDA1-B4B1-416B-A30A-4A6C3299B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339442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B295-2BF6-4E13-B604-3656E18C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MAST-CELL STABILISERS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300F-713A-4D5C-91D6-D136835B7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Cromoglicate and related therapy: The mode of action of sodium cromoglicate  and nedocromil sodium is not completely understood.</a:t>
            </a:r>
          </a:p>
          <a:p>
            <a:pPr algn="just"/>
            <a:r>
              <a:rPr lang="en-US" dirty="0"/>
              <a:t>They may be of </a:t>
            </a:r>
            <a:r>
              <a:rPr lang="en-US" b="1" u="sng" dirty="0"/>
              <a:t>value in asthma with an allergic basis</a:t>
            </a:r>
            <a:r>
              <a:rPr lang="en-US" dirty="0"/>
              <a:t>, but, in practice, it is difficult to predict who will benefit; they could probably </a:t>
            </a:r>
            <a:r>
              <a:rPr lang="en-US" b="1" u="sng" dirty="0"/>
              <a:t>be given for 4 to 6 weeks to assess response</a:t>
            </a:r>
            <a:r>
              <a:rPr lang="en-US" dirty="0"/>
              <a:t>. Dose frequency is adjusted according to response but </a:t>
            </a:r>
            <a:r>
              <a:rPr lang="en-US" b="1" u="sng" dirty="0"/>
              <a:t>is usually 3 to 4 </a:t>
            </a:r>
            <a:r>
              <a:rPr lang="en-US" dirty="0"/>
              <a:t>times a day initially; this may subsequently be reduced.</a:t>
            </a:r>
          </a:p>
          <a:p>
            <a:pPr algn="just"/>
            <a:r>
              <a:rPr lang="en-US" dirty="0"/>
              <a:t>Sodium cromoglicate can prevent </a:t>
            </a:r>
            <a:r>
              <a:rPr lang="en-US" b="1" dirty="0"/>
              <a:t>exercise-induced asthma</a:t>
            </a:r>
            <a:r>
              <a:rPr lang="en-US" dirty="0"/>
              <a:t>. Sodium cromoglicate and nedocromil sodium may also have a role </a:t>
            </a:r>
            <a:r>
              <a:rPr lang="en-US" b="1" dirty="0"/>
              <a:t>in allergic conjunctivitis</a:t>
            </a:r>
            <a:r>
              <a:rPr lang="en-US" dirty="0"/>
              <a:t>; sodium cromoglicate is used also in </a:t>
            </a:r>
            <a:r>
              <a:rPr lang="en-US" b="1" dirty="0"/>
              <a:t>allergic rhinitis and allergy-related </a:t>
            </a:r>
            <a:r>
              <a:rPr lang="en-US" b="1" dirty="0" err="1"/>
              <a:t>diarrhoea</a:t>
            </a:r>
            <a:r>
              <a:rPr lang="en-US" b="1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0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F0A3-921E-4D51-AD90-23A39BDE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vTT990627ac"/>
              </a:rPr>
              <a:t>Sodium cromoglicate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C74F-EDBD-4269-80B3-9B738858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/>
              <a:t>INDICATIONS AND DOSE</a:t>
            </a:r>
          </a:p>
          <a:p>
            <a:r>
              <a:rPr lang="en-US" b="1" u="sng" dirty="0"/>
              <a:t>Prophylaxis of asthma</a:t>
            </a:r>
          </a:p>
          <a:p>
            <a:r>
              <a:rPr lang="en-US" dirty="0"/>
              <a:t>▶ BY INHALATION OF AEROSOL</a:t>
            </a:r>
          </a:p>
          <a:p>
            <a:r>
              <a:rPr lang="en-US" dirty="0"/>
              <a:t>▶ </a:t>
            </a:r>
            <a:r>
              <a:rPr lang="en-US" b="1" u="sng" dirty="0">
                <a:solidFill>
                  <a:schemeClr val="tx2"/>
                </a:solidFill>
              </a:rPr>
              <a:t>Child 5–17 years AND ADULTS</a:t>
            </a:r>
            <a:r>
              <a:rPr lang="en-US" dirty="0"/>
              <a:t>: </a:t>
            </a:r>
            <a:r>
              <a:rPr lang="en-US" b="1" u="sng" dirty="0"/>
              <a:t>Initially 10 mg 4 times a day, additional dose may also be taken before exercise, increased if necessary to 10 mg 6–8 times a day; maintenance 5 mg 4 times a day</a:t>
            </a:r>
            <a:r>
              <a:rPr lang="en-US" b="1" u="sng" dirty="0">
                <a:solidFill>
                  <a:schemeClr val="tx2"/>
                </a:solidFill>
              </a:rPr>
              <a:t>, 5mg is equivalent to 1 puff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77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8EDB-4432-44A1-A910-70C5EA70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5EA8-B5AB-4BB2-929F-1EF40879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MHRA/CHM ADVICE: PRESSURISED METERED DOSE INHALERS</a:t>
            </a:r>
          </a:p>
          <a:p>
            <a:pPr algn="just"/>
            <a:r>
              <a:rPr lang="en-US" dirty="0"/>
              <a:t>(PMDI): RISK OF AIRWAY OBSTRUCTION FROM ASPIRATION OF LOOSE OBJECTS</a:t>
            </a:r>
          </a:p>
          <a:p>
            <a:pPr algn="just"/>
            <a:r>
              <a:rPr lang="en-US" dirty="0"/>
              <a:t>CAUTIONS</a:t>
            </a:r>
          </a:p>
          <a:p>
            <a:pPr algn="just"/>
            <a:r>
              <a:rPr lang="en-US" dirty="0"/>
              <a:t>▶ When used by inhalation Discontinue if eosinophilic pneumonia occurs</a:t>
            </a:r>
          </a:p>
          <a:p>
            <a:pPr algn="just"/>
            <a:r>
              <a:rPr lang="en-US" b="1" u="sng" dirty="0"/>
              <a:t>SIDE-EFFECTS</a:t>
            </a:r>
          </a:p>
          <a:p>
            <a:pPr algn="just"/>
            <a:r>
              <a:rPr lang="en-US" dirty="0"/>
              <a:t>▶ When used by inhalation Cough . headache . Pneumonia eosinophilic . rhinitis . throat irritation</a:t>
            </a:r>
          </a:p>
          <a:p>
            <a:pPr algn="just"/>
            <a:r>
              <a:rPr lang="en-US" dirty="0"/>
              <a:t>▶ With oral use Arthralgia . nausea . rash</a:t>
            </a:r>
          </a:p>
          <a:p>
            <a:pPr algn="just"/>
            <a:r>
              <a:rPr lang="en-US" b="1" u="sng" dirty="0"/>
              <a:t>SIDE-EFFECTS, FURTHER INFORMATION </a:t>
            </a:r>
            <a:r>
              <a:rPr lang="en-US" dirty="0"/>
              <a:t>When used by inhalation, if paradoxical bronchospasm occurs, a short acting beta2-agonist should be used to control symptoms; treatment with sodium cromoglicate should be discontinued</a:t>
            </a:r>
          </a:p>
        </p:txBody>
      </p:sp>
    </p:spTree>
    <p:extLst>
      <p:ext uri="{BB962C8B-B14F-4D97-AF65-F5344CB8AC3E}">
        <p14:creationId xmlns:p14="http://schemas.microsoft.com/office/powerpoint/2010/main" val="82672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6A0F-BDAF-4346-917E-F30F1280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5885-C1E4-448F-918F-E4560DD9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PREGNANCY </a:t>
            </a:r>
            <a:r>
              <a:rPr lang="en-US" dirty="0"/>
              <a:t>Not known to be harmful.</a:t>
            </a:r>
          </a:p>
          <a:p>
            <a:r>
              <a:rPr lang="en-US" dirty="0"/>
              <a:t>▶ When used by inhalation Can be taken as normal during</a:t>
            </a:r>
          </a:p>
          <a:p>
            <a:r>
              <a:rPr lang="en-US" dirty="0"/>
              <a:t>pregnancy.</a:t>
            </a:r>
          </a:p>
          <a:p>
            <a:r>
              <a:rPr lang="en-US" dirty="0"/>
              <a:t>BREAST FEEDING Unlikely to be present in milk.</a:t>
            </a:r>
          </a:p>
          <a:p>
            <a:r>
              <a:rPr lang="en-US" dirty="0"/>
              <a:t>▶ When used by inhalation Can be taken as normal during</a:t>
            </a:r>
          </a:p>
          <a:p>
            <a:r>
              <a:rPr lang="en-US" dirty="0"/>
              <a:t>breast-feeding.</a:t>
            </a:r>
          </a:p>
          <a:p>
            <a:r>
              <a:rPr lang="en-US" dirty="0"/>
              <a:t>TREATMENT CESSATION</a:t>
            </a:r>
          </a:p>
          <a:p>
            <a:r>
              <a:rPr lang="en-US" dirty="0"/>
              <a:t>▶ </a:t>
            </a:r>
            <a:r>
              <a:rPr lang="en-US" sz="2200" b="1" dirty="0"/>
              <a:t>When used by inhalation Withdrawal of sodium cromoglicate should be done gradually over a period of one week— symptoms of asthma may recur</a:t>
            </a:r>
          </a:p>
        </p:txBody>
      </p:sp>
    </p:spTree>
    <p:extLst>
      <p:ext uri="{BB962C8B-B14F-4D97-AF65-F5344CB8AC3E}">
        <p14:creationId xmlns:p14="http://schemas.microsoft.com/office/powerpoint/2010/main" val="279940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2037"/>
            <a:ext cx="297582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intal pressurised inhalatio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953000" cy="456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21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019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9E08B-19C4-49BF-A096-BDB52A4E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AA63-DCD1-4687-A7B6-A5DDFC70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Inhaled corticosteroid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848E-84BB-4A29-B967-2099CA29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Corticosteroids are effective in asthma; </a:t>
            </a:r>
            <a:r>
              <a:rPr lang="en-US" b="1" u="sng" dirty="0"/>
              <a:t>they reduce airway inflammation (</a:t>
            </a:r>
            <a:r>
              <a:rPr lang="en-US" dirty="0"/>
              <a:t>and hence reduce edema and secretion of mucus into the airway).</a:t>
            </a:r>
          </a:p>
          <a:p>
            <a:r>
              <a:rPr lang="en-US" dirty="0"/>
              <a:t>An inhaled </a:t>
            </a:r>
            <a:r>
              <a:rPr lang="en-US" b="1" u="sng" dirty="0"/>
              <a:t>corticosteroid is used regularly for prophylaxis </a:t>
            </a:r>
            <a:r>
              <a:rPr lang="en-US" dirty="0"/>
              <a:t>of asthma. Regular use of inhaled corticosteroids reduces the risk of exacerbation of asthma.</a:t>
            </a:r>
          </a:p>
          <a:p>
            <a:r>
              <a:rPr lang="en-US" dirty="0"/>
              <a:t>Corticosteroid inhalers must be used regularly for maximum benefit. </a:t>
            </a:r>
            <a:r>
              <a:rPr lang="en-US" b="1" u="sng" dirty="0"/>
              <a:t>Beclomethasone dipropionate, budesonide , fluticasone , and mometasone furoate appear to be equally effective.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5D72-6914-4746-85E0-1C25DB53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Corticosteroids (inhaled)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91EF-BDDA-47F8-AC47-9399C292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IMPORTANT SAFETY INFORMATION</a:t>
            </a:r>
          </a:p>
          <a:p>
            <a:r>
              <a:rPr lang="en-US" dirty="0"/>
              <a:t>MHRA/CHM ADVICE: CORTICOSTEROIDS: RARE RISK </a:t>
            </a:r>
            <a:r>
              <a:rPr lang="en-US" b="1" u="sng" dirty="0"/>
              <a:t>OF CENTRAL SEROUS CHORIORETINOPATHY </a:t>
            </a:r>
            <a:r>
              <a:rPr lang="en-US" dirty="0"/>
              <a:t>WITH LOCAL AS WELL AS SYSTEMIC ADMINISTRATION </a:t>
            </a:r>
          </a:p>
          <a:p>
            <a:r>
              <a:rPr lang="en-US" dirty="0"/>
              <a:t>Central serous chorioretinopathy is a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retinal disorder that has been linked to the systemic use of corticosteroids</a:t>
            </a:r>
            <a:r>
              <a:rPr lang="en-US" dirty="0"/>
              <a:t>. Recently, it has also been reported after local administration of corticosteroids via </a:t>
            </a:r>
            <a:r>
              <a:rPr lang="en-US" b="1" u="sng" dirty="0"/>
              <a:t>inhaled and intranasal, epidural, intra-articular, topical dermal, and periocular routes</a:t>
            </a:r>
            <a:r>
              <a:rPr lang="en-US" dirty="0"/>
              <a:t>.</a:t>
            </a:r>
          </a:p>
          <a:p>
            <a:r>
              <a:rPr lang="en-US" dirty="0"/>
              <a:t>Fluid build up under retina=referral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BEB49-F278-4015-BAC5-03951C2AF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81819"/>
            <a:ext cx="3619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790F-FD31-478C-B59D-7AD6F8F3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SIDE-EFFECTS of inhaled cs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8920-A271-4DBF-9DB4-DCD598E48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▶ </a:t>
            </a:r>
            <a:r>
              <a:rPr lang="en-US" b="1" u="sng" dirty="0"/>
              <a:t>Common or very common </a:t>
            </a:r>
            <a:r>
              <a:rPr lang="en-US" dirty="0"/>
              <a:t>Headache . oral candidiasis .</a:t>
            </a:r>
          </a:p>
          <a:p>
            <a:r>
              <a:rPr lang="en-US" dirty="0"/>
              <a:t>pneumonia (in patients with COPD) (in adults) . Taste altered . voice alteration</a:t>
            </a:r>
          </a:p>
          <a:p>
            <a:r>
              <a:rPr lang="en-US" dirty="0"/>
              <a:t>▶ Uncommon Anxiety . bronchospasm paradoxical . cataract .vision blurred</a:t>
            </a:r>
          </a:p>
          <a:p>
            <a:r>
              <a:rPr lang="en-US" dirty="0"/>
              <a:t>▶ Rare or very rare </a:t>
            </a:r>
            <a:r>
              <a:rPr lang="en-US" b="1" dirty="0"/>
              <a:t>Adrenal suppression </a:t>
            </a:r>
            <a:r>
              <a:rPr lang="en-US" dirty="0"/>
              <a:t>. Behaviour abnormal . glaucoma . growth retardation (in children) .sleep disorder</a:t>
            </a:r>
          </a:p>
        </p:txBody>
      </p:sp>
    </p:spTree>
    <p:extLst>
      <p:ext uri="{BB962C8B-B14F-4D97-AF65-F5344CB8AC3E}">
        <p14:creationId xmlns:p14="http://schemas.microsoft.com/office/powerpoint/2010/main" val="6973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BDDE-D8F9-4C07-8276-F84284A1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SIDE-EFFECTS, FURTHER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4E83-DD21-4B5F-A794-9959E79D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u="sng" dirty="0"/>
              <a:t>Systemic absorption </a:t>
            </a:r>
            <a:r>
              <a:rPr lang="en-US" dirty="0"/>
              <a:t>may follow inhaled administration particularly if </a:t>
            </a:r>
            <a:r>
              <a:rPr lang="en-US" b="1" u="sng" dirty="0"/>
              <a:t>high doses </a:t>
            </a:r>
            <a:r>
              <a:rPr lang="en-US" dirty="0"/>
              <a:t>are used or if treatment </a:t>
            </a:r>
            <a:r>
              <a:rPr lang="en-US" b="1" u="sng" dirty="0"/>
              <a:t>is prolonged</a:t>
            </a:r>
            <a:r>
              <a:rPr lang="en-US" dirty="0"/>
              <a:t>. Therefore also consider the side-effects of systemic corticosteroids.</a:t>
            </a:r>
          </a:p>
          <a:p>
            <a:pPr algn="just"/>
            <a:r>
              <a:rPr lang="en-US" b="1" u="sng" dirty="0"/>
              <a:t>Candidiasis The </a:t>
            </a:r>
            <a:r>
              <a:rPr lang="en-US" dirty="0"/>
              <a:t>risk of oral candidiasis can be reduced by using a </a:t>
            </a:r>
            <a:r>
              <a:rPr lang="en-US" b="1" u="sng" dirty="0"/>
              <a:t>spacer device </a:t>
            </a:r>
            <a:r>
              <a:rPr lang="en-US" dirty="0"/>
              <a:t>with the corticosteroid inhaler; </a:t>
            </a:r>
            <a:r>
              <a:rPr lang="en-US" b="1" u="sng" dirty="0"/>
              <a:t>rinsing the mouth </a:t>
            </a:r>
            <a:r>
              <a:rPr lang="en-US" dirty="0"/>
              <a:t>with water after inhalation of a dose may also be helpful. An </a:t>
            </a:r>
            <a:r>
              <a:rPr lang="en-US" b="1" u="sng" dirty="0"/>
              <a:t>anti-fungal oral suspension or oral gel </a:t>
            </a:r>
            <a:r>
              <a:rPr lang="en-US" dirty="0"/>
              <a:t>can be used to treat oral candidiasis without discontinuing corticosteroid therapy.</a:t>
            </a:r>
          </a:p>
          <a:p>
            <a:pPr algn="just"/>
            <a:r>
              <a:rPr lang="en-US" dirty="0"/>
              <a:t>Paradoxical bronchospasm The potential for paradoxical bronchospasm (calling for discontinuation and alternative therapy) should be borne in mind. </a:t>
            </a:r>
            <a:r>
              <a:rPr lang="en-US" b="1" u="sng" dirty="0"/>
              <a:t>Mild bronchospasm may be prevented by  inhalation of a short acting beta2 agonist </a:t>
            </a:r>
            <a:r>
              <a:rPr lang="en-US" dirty="0"/>
              <a:t>beforehand (or by transfer from an aerosol inhalation to a dry powder inhalation).</a:t>
            </a:r>
          </a:p>
        </p:txBody>
      </p:sp>
    </p:spTree>
    <p:extLst>
      <p:ext uri="{BB962C8B-B14F-4D97-AF65-F5344CB8AC3E}">
        <p14:creationId xmlns:p14="http://schemas.microsoft.com/office/powerpoint/2010/main" val="341219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392B-B4E0-4B1A-9B14-C064BE62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78E79-214D-42A2-9472-1A1CD218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PREGNANCY </a:t>
            </a:r>
            <a:r>
              <a:rPr lang="en-US" sz="2400" dirty="0"/>
              <a:t>Inhaled drugs for asthma can be taken as normal during pregnancy.</a:t>
            </a:r>
          </a:p>
          <a:p>
            <a:r>
              <a:rPr lang="en-US" sz="2400" b="1" dirty="0"/>
              <a:t>BREAST FEEDING </a:t>
            </a:r>
            <a:r>
              <a:rPr lang="en-US" sz="2400" dirty="0"/>
              <a:t>Inhaled corticosteroids for asthma can be taken as normal during breast-feeding.</a:t>
            </a:r>
          </a:p>
          <a:p>
            <a:r>
              <a:rPr lang="en-US" sz="2400" dirty="0"/>
              <a:t> </a:t>
            </a:r>
            <a:r>
              <a:rPr lang="en-US" sz="2400" b="1" dirty="0"/>
              <a:t>MONITORING REQUIREMENTS</a:t>
            </a:r>
          </a:p>
          <a:p>
            <a:pPr algn="just"/>
            <a:r>
              <a:rPr lang="en-US" sz="2400" dirty="0"/>
              <a:t>▶ In </a:t>
            </a:r>
            <a:r>
              <a:rPr lang="en-US" sz="2400" b="1" u="sng" dirty="0"/>
              <a:t>children The height and weight of children </a:t>
            </a:r>
            <a:r>
              <a:rPr lang="en-US" sz="2400" dirty="0"/>
              <a:t>receiving prolonged treatment with inhaled corticosteroids should be </a:t>
            </a:r>
            <a:r>
              <a:rPr lang="en-US" sz="2400" b="1" u="sng" dirty="0"/>
              <a:t>monitore</a:t>
            </a:r>
            <a:r>
              <a:rPr lang="en-US" sz="2400" dirty="0"/>
              <a:t>d annually; if growth is slowed, referral to a pediatrician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108631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نتيجة بحث الصور عن ‪clenil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100"/>
            <a:ext cx="5486400" cy="3390900"/>
          </a:xfrm>
          <a:prstGeom prst="rect">
            <a:avLst/>
          </a:prstGeom>
          <a:noFill/>
        </p:spPr>
      </p:pic>
      <p:pic>
        <p:nvPicPr>
          <p:cNvPr id="53252" name="Picture 4" descr="نتيجة بحث الصور عن ‪beclomethasone with formoter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2971800" cy="4495800"/>
          </a:xfrm>
          <a:prstGeom prst="rect">
            <a:avLst/>
          </a:prstGeom>
          <a:noFill/>
        </p:spPr>
      </p:pic>
      <p:pic>
        <p:nvPicPr>
          <p:cNvPr id="53254" name="Picture 6" descr="نتيجة بحث الصور عن ‪easyhaler beclometason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4038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457200"/>
            <a:ext cx="36953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200" b="1" dirty="0"/>
              <a:t> Beclomethasone</a:t>
            </a:r>
            <a:endParaRPr lang="ar-EG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921</TotalTime>
  <Words>1825</Words>
  <Application>Microsoft Office PowerPoint</Application>
  <PresentationFormat>On-screen Show (4:3)</PresentationFormat>
  <Paragraphs>130</Paragraphs>
  <Slides>36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AdvTT990627ac</vt:lpstr>
      <vt:lpstr>Calibri</vt:lpstr>
      <vt:lpstr>Century Gothic</vt:lpstr>
      <vt:lpstr>Garamond</vt:lpstr>
      <vt:lpstr>Savon</vt:lpstr>
      <vt:lpstr>asthma</vt:lpstr>
      <vt:lpstr>Drugs to be reviewed in this lab</vt:lpstr>
      <vt:lpstr>PowerPoint Presentation</vt:lpstr>
      <vt:lpstr>Inhaled corticosteroid </vt:lpstr>
      <vt:lpstr>Corticosteroids (inhaled)</vt:lpstr>
      <vt:lpstr>SIDE-EFFECTS of inhaled cs </vt:lpstr>
      <vt:lpstr>SIDE-EFFECTS, FURTHER INFORMATION </vt:lpstr>
      <vt:lpstr>PowerPoint Presentation</vt:lpstr>
      <vt:lpstr>PowerPoint Presentation</vt:lpstr>
      <vt:lpstr>PowerPoint Presentation</vt:lpstr>
      <vt:lpstr>PowerPoint Presentation</vt:lpstr>
      <vt:lpstr>Systemic corticosteroid</vt:lpstr>
      <vt:lpstr>Systemic corticosteroid</vt:lpstr>
      <vt:lpstr>Side effect of systemic cs in general</vt:lpstr>
      <vt:lpstr>PowerPoint Presentation</vt:lpstr>
      <vt:lpstr>Cautions of systemic cs in general </vt:lpstr>
      <vt:lpstr>Prednisolone</vt:lpstr>
      <vt:lpstr>PowerPoint Presentation</vt:lpstr>
      <vt:lpstr>Caution: </vt:lpstr>
      <vt:lpstr>PowerPoint Presentation</vt:lpstr>
      <vt:lpstr>PowerPoint Presentation</vt:lpstr>
      <vt:lpstr>MEDICINAL FORMS</vt:lpstr>
      <vt:lpstr>PowerPoint Presentation</vt:lpstr>
      <vt:lpstr>Leukotriene receptor antagonist</vt:lpstr>
      <vt:lpstr>Montelukast </vt:lpstr>
      <vt:lpstr>PowerPoint Presentation</vt:lpstr>
      <vt:lpstr>PowerPoint Presentation</vt:lpstr>
      <vt:lpstr>PowerPoint Presentation</vt:lpstr>
      <vt:lpstr>PowerPoint Presentation</vt:lpstr>
      <vt:lpstr>MAST-CELL STABILISERS</vt:lpstr>
      <vt:lpstr>Sodium cromoglicate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</dc:title>
  <dc:creator>Light of seven</dc:creator>
  <cp:lastModifiedBy>sura abbas</cp:lastModifiedBy>
  <cp:revision>37</cp:revision>
  <dcterms:created xsi:type="dcterms:W3CDTF">2021-01-15T13:00:58Z</dcterms:created>
  <dcterms:modified xsi:type="dcterms:W3CDTF">2021-12-17T12:10:54Z</dcterms:modified>
</cp:coreProperties>
</file>