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EBF6B4-414E-41D1-A6A9-E808EF34E874}" type="datetimeFigureOut">
              <a:rPr lang="en-US" smtClean="0"/>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FFA9F1-8DAD-4748-ABA1-38B4C2CDFB9E}" type="slidenum">
              <a:rPr lang="en-US" smtClean="0"/>
              <a:t>‹#›</a:t>
            </a:fld>
            <a:endParaRPr lang="en-US"/>
          </a:p>
        </p:txBody>
      </p:sp>
    </p:spTree>
    <p:extLst>
      <p:ext uri="{BB962C8B-B14F-4D97-AF65-F5344CB8AC3E}">
        <p14:creationId xmlns:p14="http://schemas.microsoft.com/office/powerpoint/2010/main" val="916702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EBF6B4-414E-41D1-A6A9-E808EF34E874}" type="datetimeFigureOut">
              <a:rPr lang="en-US" smtClean="0"/>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FFA9F1-8DAD-4748-ABA1-38B4C2CDFB9E}" type="slidenum">
              <a:rPr lang="en-US" smtClean="0"/>
              <a:t>‹#›</a:t>
            </a:fld>
            <a:endParaRPr lang="en-US"/>
          </a:p>
        </p:txBody>
      </p:sp>
    </p:spTree>
    <p:extLst>
      <p:ext uri="{BB962C8B-B14F-4D97-AF65-F5344CB8AC3E}">
        <p14:creationId xmlns:p14="http://schemas.microsoft.com/office/powerpoint/2010/main" val="3322704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EBF6B4-414E-41D1-A6A9-E808EF34E874}" type="datetimeFigureOut">
              <a:rPr lang="en-US" smtClean="0"/>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FFA9F1-8DAD-4748-ABA1-38B4C2CDFB9E}" type="slidenum">
              <a:rPr lang="en-US" smtClean="0"/>
              <a:t>‹#›</a:t>
            </a:fld>
            <a:endParaRPr lang="en-US"/>
          </a:p>
        </p:txBody>
      </p:sp>
    </p:spTree>
    <p:extLst>
      <p:ext uri="{BB962C8B-B14F-4D97-AF65-F5344CB8AC3E}">
        <p14:creationId xmlns:p14="http://schemas.microsoft.com/office/powerpoint/2010/main" val="3987552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EBF6B4-414E-41D1-A6A9-E808EF34E874}" type="datetimeFigureOut">
              <a:rPr lang="en-US" smtClean="0"/>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FFA9F1-8DAD-4748-ABA1-38B4C2CDFB9E}" type="slidenum">
              <a:rPr lang="en-US" smtClean="0"/>
              <a:t>‹#›</a:t>
            </a:fld>
            <a:endParaRPr lang="en-US"/>
          </a:p>
        </p:txBody>
      </p:sp>
    </p:spTree>
    <p:extLst>
      <p:ext uri="{BB962C8B-B14F-4D97-AF65-F5344CB8AC3E}">
        <p14:creationId xmlns:p14="http://schemas.microsoft.com/office/powerpoint/2010/main" val="1375028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5EBF6B4-414E-41D1-A6A9-E808EF34E874}" type="datetimeFigureOut">
              <a:rPr lang="en-US" smtClean="0"/>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FFA9F1-8DAD-4748-ABA1-38B4C2CDFB9E}" type="slidenum">
              <a:rPr lang="en-US" smtClean="0"/>
              <a:t>‹#›</a:t>
            </a:fld>
            <a:endParaRPr lang="en-US"/>
          </a:p>
        </p:txBody>
      </p:sp>
    </p:spTree>
    <p:extLst>
      <p:ext uri="{BB962C8B-B14F-4D97-AF65-F5344CB8AC3E}">
        <p14:creationId xmlns:p14="http://schemas.microsoft.com/office/powerpoint/2010/main" val="452376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EBF6B4-414E-41D1-A6A9-E808EF34E874}" type="datetimeFigureOut">
              <a:rPr lang="en-US" smtClean="0"/>
              <a:t>10/6/2021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FFA9F1-8DAD-4748-ABA1-38B4C2CDFB9E}" type="slidenum">
              <a:rPr lang="en-US" smtClean="0"/>
              <a:t>‹#›</a:t>
            </a:fld>
            <a:endParaRPr lang="en-US"/>
          </a:p>
        </p:txBody>
      </p:sp>
    </p:spTree>
    <p:extLst>
      <p:ext uri="{BB962C8B-B14F-4D97-AF65-F5344CB8AC3E}">
        <p14:creationId xmlns:p14="http://schemas.microsoft.com/office/powerpoint/2010/main" val="1330097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EBF6B4-414E-41D1-A6A9-E808EF34E874}" type="datetimeFigureOut">
              <a:rPr lang="en-US" smtClean="0"/>
              <a:t>10/6/2021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FFA9F1-8DAD-4748-ABA1-38B4C2CDFB9E}" type="slidenum">
              <a:rPr lang="en-US" smtClean="0"/>
              <a:t>‹#›</a:t>
            </a:fld>
            <a:endParaRPr lang="en-US"/>
          </a:p>
        </p:txBody>
      </p:sp>
    </p:spTree>
    <p:extLst>
      <p:ext uri="{BB962C8B-B14F-4D97-AF65-F5344CB8AC3E}">
        <p14:creationId xmlns:p14="http://schemas.microsoft.com/office/powerpoint/2010/main" val="3497433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EBF6B4-414E-41D1-A6A9-E808EF34E874}" type="datetimeFigureOut">
              <a:rPr lang="en-US" smtClean="0"/>
              <a:t>10/6/2021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FFA9F1-8DAD-4748-ABA1-38B4C2CDFB9E}" type="slidenum">
              <a:rPr lang="en-US" smtClean="0"/>
              <a:t>‹#›</a:t>
            </a:fld>
            <a:endParaRPr lang="en-US"/>
          </a:p>
        </p:txBody>
      </p:sp>
    </p:spTree>
    <p:extLst>
      <p:ext uri="{BB962C8B-B14F-4D97-AF65-F5344CB8AC3E}">
        <p14:creationId xmlns:p14="http://schemas.microsoft.com/office/powerpoint/2010/main" val="1396361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EBF6B4-414E-41D1-A6A9-E808EF34E874}" type="datetimeFigureOut">
              <a:rPr lang="en-US" smtClean="0"/>
              <a:t>10/6/2021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FFA9F1-8DAD-4748-ABA1-38B4C2CDFB9E}" type="slidenum">
              <a:rPr lang="en-US" smtClean="0"/>
              <a:t>‹#›</a:t>
            </a:fld>
            <a:endParaRPr lang="en-US"/>
          </a:p>
        </p:txBody>
      </p:sp>
    </p:spTree>
    <p:extLst>
      <p:ext uri="{BB962C8B-B14F-4D97-AF65-F5344CB8AC3E}">
        <p14:creationId xmlns:p14="http://schemas.microsoft.com/office/powerpoint/2010/main" val="2348183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5EBF6B4-414E-41D1-A6A9-E808EF34E874}" type="datetimeFigureOut">
              <a:rPr lang="en-US" smtClean="0"/>
              <a:t>10/6/2021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FFA9F1-8DAD-4748-ABA1-38B4C2CDFB9E}" type="slidenum">
              <a:rPr lang="en-US" smtClean="0"/>
              <a:t>‹#›</a:t>
            </a:fld>
            <a:endParaRPr lang="en-US"/>
          </a:p>
        </p:txBody>
      </p:sp>
    </p:spTree>
    <p:extLst>
      <p:ext uri="{BB962C8B-B14F-4D97-AF65-F5344CB8AC3E}">
        <p14:creationId xmlns:p14="http://schemas.microsoft.com/office/powerpoint/2010/main" val="3414734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5EBF6B4-414E-41D1-A6A9-E808EF34E874}" type="datetimeFigureOut">
              <a:rPr lang="en-US" smtClean="0"/>
              <a:t>10/6/2021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FFA9F1-8DAD-4748-ABA1-38B4C2CDFB9E}" type="slidenum">
              <a:rPr lang="en-US" smtClean="0"/>
              <a:t>‹#›</a:t>
            </a:fld>
            <a:endParaRPr lang="en-US"/>
          </a:p>
        </p:txBody>
      </p:sp>
    </p:spTree>
    <p:extLst>
      <p:ext uri="{BB962C8B-B14F-4D97-AF65-F5344CB8AC3E}">
        <p14:creationId xmlns:p14="http://schemas.microsoft.com/office/powerpoint/2010/main" val="1155728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EBF6B4-414E-41D1-A6A9-E808EF34E874}" type="datetimeFigureOut">
              <a:rPr lang="en-US" smtClean="0"/>
              <a:t>10/6/2021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FFA9F1-8DAD-4748-ABA1-38B4C2CDFB9E}" type="slidenum">
              <a:rPr lang="en-US" smtClean="0"/>
              <a:t>‹#›</a:t>
            </a:fld>
            <a:endParaRPr lang="en-US"/>
          </a:p>
        </p:txBody>
      </p:sp>
    </p:spTree>
    <p:extLst>
      <p:ext uri="{BB962C8B-B14F-4D97-AF65-F5344CB8AC3E}">
        <p14:creationId xmlns:p14="http://schemas.microsoft.com/office/powerpoint/2010/main" val="2758816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3117128"/>
          </a:xfrm>
        </p:spPr>
        <p:txBody>
          <a:bodyPr>
            <a:normAutofit fontScale="90000"/>
          </a:bodyPr>
          <a:lstStyle/>
          <a:p>
            <a:pPr>
              <a:lnSpc>
                <a:spcPct val="115000"/>
              </a:lnSpc>
              <a:spcBef>
                <a:spcPts val="0"/>
              </a:spcBef>
            </a:pPr>
            <a:r>
              <a:rPr lang="en-US" b="1" dirty="0">
                <a:solidFill>
                  <a:srgbClr val="0070C0"/>
                </a:solidFill>
                <a:latin typeface="Gill Sans MT" panose="020B0502020104020203" pitchFamily="34" charset="0"/>
                <a:ea typeface="Calibri" panose="020F0502020204030204" pitchFamily="34" charset="0"/>
                <a:cs typeface="Arial" panose="020B0604020202020204" pitchFamily="34" charset="0"/>
              </a:rPr>
              <a:t>Introduction: Historic Background </a:t>
            </a:r>
            <a:r>
              <a:rPr lang="en-US" sz="4000" dirty="0" smtClean="0">
                <a:effectLst/>
                <a:latin typeface="Gill Sans MT" panose="020B0502020104020203" pitchFamily="34" charset="0"/>
                <a:ea typeface="Calibri" panose="020F0502020204030204" pitchFamily="34" charset="0"/>
                <a:cs typeface="Arial" panose="020B0604020202020204" pitchFamily="34" charset="0"/>
              </a:rPr>
              <a:t/>
            </a:r>
            <a:br>
              <a:rPr lang="en-US" sz="4000" dirty="0" smtClean="0">
                <a:effectLst/>
                <a:latin typeface="Gill Sans MT" panose="020B0502020104020203" pitchFamily="34" charset="0"/>
                <a:ea typeface="Calibri" panose="020F0502020204030204" pitchFamily="34" charset="0"/>
                <a:cs typeface="Arial" panose="020B0604020202020204" pitchFamily="34" charset="0"/>
              </a:rPr>
            </a:br>
            <a:r>
              <a:rPr lang="en-US" b="1" dirty="0">
                <a:solidFill>
                  <a:srgbClr val="0070C0"/>
                </a:solidFill>
                <a:latin typeface="Gill Sans MT" panose="020B0502020104020203" pitchFamily="34" charset="0"/>
                <a:ea typeface="Calibri" panose="020F0502020204030204" pitchFamily="34" charset="0"/>
                <a:cs typeface="Arial" panose="020B0604020202020204" pitchFamily="34" charset="0"/>
              </a:rPr>
              <a:t>of Pharmacy </a:t>
            </a:r>
            <a:r>
              <a:rPr lang="en-US" b="1" dirty="0" smtClean="0">
                <a:solidFill>
                  <a:srgbClr val="0070C0"/>
                </a:solidFill>
                <a:latin typeface="Gill Sans MT" panose="020B0502020104020203" pitchFamily="34" charset="0"/>
                <a:ea typeface="Calibri" panose="020F0502020204030204" pitchFamily="34" charset="0"/>
                <a:cs typeface="Arial" panose="020B0604020202020204" pitchFamily="34" charset="0"/>
              </a:rPr>
              <a:t>Practice</a:t>
            </a:r>
            <a:endParaRPr lang="en-US" dirty="0">
              <a:latin typeface="Gill Sans MT" panose="020B0502020104020203" pitchFamily="34" charset="0"/>
            </a:endParaRPr>
          </a:p>
        </p:txBody>
      </p:sp>
      <p:sp>
        <p:nvSpPr>
          <p:cNvPr id="3" name="Subtitle 2"/>
          <p:cNvSpPr>
            <a:spLocks noGrp="1"/>
          </p:cNvSpPr>
          <p:nvPr>
            <p:ph type="subTitle" idx="1"/>
          </p:nvPr>
        </p:nvSpPr>
        <p:spPr>
          <a:xfrm>
            <a:off x="1524000" y="4973781"/>
            <a:ext cx="9144000" cy="1343891"/>
          </a:xfrm>
        </p:spPr>
        <p:txBody>
          <a:bodyPr>
            <a:normAutofit/>
          </a:bodyPr>
          <a:lstStyle/>
          <a:p>
            <a:r>
              <a:rPr lang="en-US" sz="3600" b="1" dirty="0">
                <a:solidFill>
                  <a:srgbClr val="FF0000"/>
                </a:solidFill>
                <a:latin typeface="Sitka Subheading" panose="02000505000000020004" pitchFamily="2" charset="0"/>
                <a:ea typeface="Calibri" panose="020F0502020204030204" pitchFamily="34" charset="0"/>
              </a:rPr>
              <a:t>Dr. Haider Raheem</a:t>
            </a:r>
            <a:endParaRPr lang="en-US" sz="3600" dirty="0">
              <a:solidFill>
                <a:srgbClr val="FF0000"/>
              </a:solidFill>
              <a:latin typeface="Sitka Subheading" panose="02000505000000020004" pitchFamily="2" charset="0"/>
            </a:endParaRPr>
          </a:p>
        </p:txBody>
      </p:sp>
    </p:spTree>
    <p:extLst>
      <p:ext uri="{BB962C8B-B14F-4D97-AF65-F5344CB8AC3E}">
        <p14:creationId xmlns:p14="http://schemas.microsoft.com/office/powerpoint/2010/main" val="9607200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34290"/>
          </a:xfrm>
        </p:spPr>
        <p:txBody>
          <a:bodyPr>
            <a:normAutofit/>
          </a:bodyPr>
          <a:lstStyle/>
          <a:p>
            <a:pPr>
              <a:lnSpc>
                <a:spcPct val="115000"/>
              </a:lnSpc>
              <a:spcBef>
                <a:spcPts val="0"/>
              </a:spcBef>
            </a:pPr>
            <a:r>
              <a:rPr lang="en-US" sz="32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Development of </a:t>
            </a:r>
            <a:r>
              <a:rPr lang="en-US" sz="3200" b="1" dirty="0" smtClean="0">
                <a:solidFill>
                  <a:srgbClr val="0070C0"/>
                </a:solidFill>
                <a:latin typeface="Times New Roman" panose="02020603050405020304" pitchFamily="18" charset="0"/>
                <a:ea typeface="Calibri" panose="020F0502020204030204" pitchFamily="34" charset="0"/>
                <a:cs typeface="Arial" panose="020B0604020202020204" pitchFamily="34" charset="0"/>
              </a:rPr>
              <a:t>medicines</a:t>
            </a:r>
            <a:endParaRPr lang="en-US" sz="3200" dirty="0"/>
          </a:p>
        </p:txBody>
      </p:sp>
      <p:sp>
        <p:nvSpPr>
          <p:cNvPr id="3" name="Content Placeholder 2"/>
          <p:cNvSpPr>
            <a:spLocks noGrp="1"/>
          </p:cNvSpPr>
          <p:nvPr>
            <p:ph idx="1"/>
          </p:nvPr>
        </p:nvSpPr>
        <p:spPr>
          <a:xfrm>
            <a:off x="838200" y="734291"/>
            <a:ext cx="10515600" cy="1494559"/>
          </a:xfrm>
        </p:spPr>
        <p:txBody>
          <a:bodyPr>
            <a:normAutofit fontScale="77500" lnSpcReduction="20000"/>
          </a:bodyPr>
          <a:lstStyle/>
          <a:p>
            <a:pPr marL="342900" lvl="0" indent="-342900" algn="just">
              <a:lnSpc>
                <a:spcPct val="115000"/>
              </a:lnSpc>
              <a:spcBef>
                <a:spcPts val="0"/>
              </a:spcBef>
              <a:buFont typeface="Wingdings" panose="05000000000000000000" pitchFamily="2" charset="2"/>
              <a:buChar char=""/>
            </a:pPr>
            <a:r>
              <a:rPr lang="en-US" dirty="0">
                <a:latin typeface="Times New Roman" panose="02020603050405020304" pitchFamily="18" charset="0"/>
                <a:ea typeface="Calibri" panose="020F0502020204030204" pitchFamily="34" charset="0"/>
                <a:cs typeface="Arial" panose="020B0604020202020204" pitchFamily="34" charset="0"/>
              </a:rPr>
              <a:t>Seventeenth century: cinchona bark extract used for fever, chills – the principal active ingredient being quinine</a:t>
            </a:r>
            <a:r>
              <a:rPr lang="en-US" dirty="0" smtClean="0">
                <a:latin typeface="Times New Roman" panose="02020603050405020304" pitchFamily="18" charset="0"/>
                <a:ea typeface="Calibri" panose="020F0502020204030204" pitchFamily="34" charset="0"/>
                <a:cs typeface="Arial" panose="020B0604020202020204" pitchFamily="34" charset="0"/>
              </a:rPr>
              <a:t>.</a:t>
            </a:r>
          </a:p>
          <a:p>
            <a:pPr marL="342900" lvl="0" indent="-342900" algn="just">
              <a:lnSpc>
                <a:spcPct val="115000"/>
              </a:lnSpc>
              <a:spcBef>
                <a:spcPts val="0"/>
              </a:spcBef>
              <a:buFont typeface="Wingdings" panose="05000000000000000000" pitchFamily="2" charset="2"/>
              <a:buChar char=""/>
            </a:pP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Bef>
                <a:spcPts val="0"/>
              </a:spcBef>
              <a:buFont typeface="Wingdings" panose="05000000000000000000" pitchFamily="2" charset="2"/>
              <a:buChar char=""/>
            </a:pPr>
            <a:r>
              <a:rPr lang="en-US" dirty="0">
                <a:latin typeface="Times New Roman" panose="02020603050405020304" pitchFamily="18" charset="0"/>
                <a:ea typeface="Calibri" panose="020F0502020204030204" pitchFamily="34" charset="0"/>
                <a:cs typeface="Arial" panose="020B0604020202020204" pitchFamily="34" charset="0"/>
              </a:rPr>
              <a:t>Eighteenth century: foxglove plant used for the treatment of heart failure – digitalis.</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36" y="2064326"/>
            <a:ext cx="3311237" cy="466898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2073" y="2064326"/>
            <a:ext cx="3380509" cy="466898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0500" y="2064326"/>
            <a:ext cx="4270664" cy="4668983"/>
          </a:xfrm>
          <a:prstGeom prst="rect">
            <a:avLst/>
          </a:prstGeom>
        </p:spPr>
      </p:pic>
    </p:spTree>
    <p:extLst>
      <p:ext uri="{BB962C8B-B14F-4D97-AF65-F5344CB8AC3E}">
        <p14:creationId xmlns:p14="http://schemas.microsoft.com/office/powerpoint/2010/main" val="8937556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
            <a:ext cx="6146885" cy="1052944"/>
          </a:xfrm>
        </p:spPr>
        <p:txBody>
          <a:bodyPr>
            <a:noAutofit/>
          </a:bodyPr>
          <a:lstStyle/>
          <a:p>
            <a:pPr algn="just">
              <a:lnSpc>
                <a:spcPct val="115000"/>
              </a:lnSpc>
              <a:spcBef>
                <a:spcPts val="0"/>
              </a:spcBef>
            </a:pPr>
            <a:r>
              <a:rPr lang="en-US" sz="3600" b="1" dirty="0" smtClean="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Analgesics and anaesthetics</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052946"/>
            <a:ext cx="6146885" cy="5805053"/>
          </a:xfrm>
        </p:spPr>
        <p:txBody>
          <a:bodyPr>
            <a:normAutofit lnSpcReduction="10000"/>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1804 Serturner isolated morphine from opium</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1832 Isolation of codeine</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1842 Ether used as an anaesthetic and later chloroform</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1876 Stricker showed that salicylic acid had analgesic effects</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1899 Development of aspirin by Bayer</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1961 Development of ibuprofen</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1969 Ibuprofen marketed by Boots</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1983 Ibuprofen registered as an over-the-counter drug in the United Kingdom.</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1346" y="180109"/>
            <a:ext cx="4599710" cy="6539347"/>
          </a:xfrm>
          <a:prstGeom prst="rect">
            <a:avLst/>
          </a:prstGeom>
        </p:spPr>
      </p:pic>
    </p:spTree>
    <p:extLst>
      <p:ext uri="{BB962C8B-B14F-4D97-AF65-F5344CB8AC3E}">
        <p14:creationId xmlns:p14="http://schemas.microsoft.com/office/powerpoint/2010/main" val="22529865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5055" y="0"/>
            <a:ext cx="5548745" cy="581891"/>
          </a:xfrm>
        </p:spPr>
        <p:txBody>
          <a:bodyPr>
            <a:normAutofit fontScale="90000"/>
          </a:bodyPr>
          <a:lstStyle/>
          <a:p>
            <a:pPr algn="just">
              <a:lnSpc>
                <a:spcPct val="115000"/>
              </a:lnSpc>
              <a:spcBef>
                <a:spcPts val="0"/>
              </a:spcBef>
            </a:pPr>
            <a:r>
              <a:rPr lang="en-US" sz="40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Antibacterial drugs</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5805055" y="581891"/>
            <a:ext cx="5548745" cy="6276109"/>
          </a:xfrm>
        </p:spPr>
        <p:txBody>
          <a:bodyPr>
            <a:normAutofit fontScale="85000" lnSpcReduction="10000"/>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1891 Ehrlich coined the term ‘chemotherapy’; methylene blue used for malaria</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1929 Antibiotic activity of penicillin described</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1935 Sulphonamides developed by Domagk</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1939–41 Florey and Chain synthesised penicillin</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1944–5 Streptomycin and chlortetracycline isolated</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1952 Isoniazid which was followed by other antituberculous drugs</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1953 Phenoxymethylpenicillin</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1956 Cephalosporin structure identified</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1964 Cephaloridine marketed</a:t>
            </a:r>
            <a:r>
              <a:rPr lang="en-US" dirty="0" smtClean="0">
                <a:latin typeface="Times New Roman" panose="02020603050405020304" pitchFamily="18" charset="0"/>
                <a:ea typeface="Calibri" panose="020F0502020204030204" pitchFamily="34" charset="0"/>
                <a:cs typeface="Arial" panose="020B0604020202020204" pitchFamily="34" charset="0"/>
              </a:rPr>
              <a:t>.</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83" y="1600633"/>
            <a:ext cx="5389417" cy="3933825"/>
          </a:xfrm>
          <a:prstGeom prst="rect">
            <a:avLst/>
          </a:prstGeom>
        </p:spPr>
      </p:pic>
    </p:spTree>
    <p:extLst>
      <p:ext uri="{BB962C8B-B14F-4D97-AF65-F5344CB8AC3E}">
        <p14:creationId xmlns:p14="http://schemas.microsoft.com/office/powerpoint/2010/main" val="20386791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6146885" cy="1205343"/>
          </a:xfrm>
        </p:spPr>
        <p:txBody>
          <a:bodyPr>
            <a:noAutofit/>
          </a:bodyPr>
          <a:lstStyle/>
          <a:p>
            <a:pPr algn="just">
              <a:lnSpc>
                <a:spcPct val="115000"/>
              </a:lnSpc>
              <a:spcBef>
                <a:spcPts val="0"/>
              </a:spcBef>
            </a:pPr>
            <a:r>
              <a:rPr lang="en-US" sz="3600" b="1" dirty="0" smtClean="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Endocrine system</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052946"/>
            <a:ext cx="6146885" cy="5805053"/>
          </a:xfrm>
        </p:spPr>
        <p:txBody>
          <a:bodyPr>
            <a:normAutofit lnSpcReduction="10000"/>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1914 Crystals of thyroxine</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1921–26 Isolation and crystallisation of insulin</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1929 Isolation of oestrone</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1934 Progesterone synthesised</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1930–40 Isolation of different hormones from adrenal cortex</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1959 First oral contraceptive</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2006 Inhaled insulin marketed</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2007 Pfizer announces that it will no longer market inhaled insulin due to marketing issues.</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7135" y="138545"/>
            <a:ext cx="4657047" cy="6594764"/>
          </a:xfrm>
          <a:prstGeom prst="rect">
            <a:avLst/>
          </a:prstGeom>
        </p:spPr>
      </p:pic>
    </p:spTree>
    <p:extLst>
      <p:ext uri="{BB962C8B-B14F-4D97-AF65-F5344CB8AC3E}">
        <p14:creationId xmlns:p14="http://schemas.microsoft.com/office/powerpoint/2010/main" val="12574730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152400"/>
            <a:ext cx="6146884" cy="1136072"/>
          </a:xfrm>
        </p:spPr>
        <p:txBody>
          <a:bodyPr>
            <a:noAutofit/>
          </a:bodyPr>
          <a:lstStyle/>
          <a:p>
            <a:pPr algn="just">
              <a:lnSpc>
                <a:spcPct val="115000"/>
              </a:lnSpc>
              <a:spcBef>
                <a:spcPts val="0"/>
              </a:spcBef>
            </a:pPr>
            <a:r>
              <a:rPr lang="en-US" sz="3600" b="1" dirty="0" smtClean="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Anticancer agents and immunosuppressants</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288472"/>
            <a:ext cx="6146885" cy="5569527"/>
          </a:xfrm>
        </p:spPr>
        <p:txBody>
          <a:bodyPr>
            <a:normAutofit fontScale="92500" lnSpcReduction="20000"/>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1946 Anticancer effect of nitrogen mustards described</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1951 Mercaptopurine, an anticancer agent with an antimetabolite effect</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1961 Azathioprine, an immunosuppressant</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1970 Identification of paclitaxel</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1992 Marketing authorisation for paclitaxel is granted</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1990 Imatinib and trastuzumab developed</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2000 Trastuzumab reaches registration</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2002 Imatinib reaches registration</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2006 Human papillomavirus vaccine hailed as the most important cervical cancer development since cervical screening.</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8327" y="3837708"/>
            <a:ext cx="4488874" cy="282632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6973" y="281422"/>
            <a:ext cx="2611582" cy="3390034"/>
          </a:xfrm>
          <a:prstGeom prst="rect">
            <a:avLst/>
          </a:prstGeom>
        </p:spPr>
      </p:pic>
    </p:spTree>
    <p:extLst>
      <p:ext uri="{BB962C8B-B14F-4D97-AF65-F5344CB8AC3E}">
        <p14:creationId xmlns:p14="http://schemas.microsoft.com/office/powerpoint/2010/main" val="5430461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1"/>
            <a:ext cx="6146884" cy="1094508"/>
          </a:xfrm>
        </p:spPr>
        <p:txBody>
          <a:bodyPr>
            <a:noAutofit/>
          </a:bodyPr>
          <a:lstStyle/>
          <a:p>
            <a:pPr algn="just">
              <a:lnSpc>
                <a:spcPct val="115000"/>
              </a:lnSpc>
              <a:spcBef>
                <a:spcPts val="0"/>
              </a:spcBef>
            </a:pPr>
            <a:r>
              <a:rPr lang="en-US" sz="3200" b="1" dirty="0" smtClean="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Therapeutic proteins produced by recombinant technology</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094508"/>
            <a:ext cx="6146885" cy="5763491"/>
          </a:xfrm>
        </p:spPr>
        <p:txBody>
          <a:bodyPr>
            <a:normAutofit fontScale="85000" lnSpcReduction="20000"/>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1982 Human insulin</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1986 Human interferon alpha used in hepatitis B and C</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1987 Human tissue plasminogen activator used in heart attacks, human growth hormone</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1989 Erythropoietin used in anaemia</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1991 Granulocyte–macrophage colony–stimulating factor used in neutropenia</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1992–97 Human factors VIII and IX used in haemophilia</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1994 Abciximab used for prevention of blood clot</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1997 Rituximab approved for non-Hodgkin’s lymphoma</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1998 Infliximab approved for Crohn’s disease and arthritis.</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8436" y="3671454"/>
            <a:ext cx="4207717" cy="296487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4088" y="193964"/>
            <a:ext cx="4342065" cy="3297382"/>
          </a:xfrm>
          <a:prstGeom prst="rect">
            <a:avLst/>
          </a:prstGeom>
        </p:spPr>
      </p:pic>
    </p:spTree>
    <p:extLst>
      <p:ext uri="{BB962C8B-B14F-4D97-AF65-F5344CB8AC3E}">
        <p14:creationId xmlns:p14="http://schemas.microsoft.com/office/powerpoint/2010/main" val="31691273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073" y="2"/>
            <a:ext cx="10979727" cy="651162"/>
          </a:xfrm>
        </p:spPr>
        <p:txBody>
          <a:bodyPr>
            <a:normAutofit fontScale="90000"/>
          </a:bodyPr>
          <a:lstStyle/>
          <a:p>
            <a:pPr>
              <a:lnSpc>
                <a:spcPct val="115000"/>
              </a:lnSpc>
              <a:spcBef>
                <a:spcPts val="0"/>
              </a:spcBef>
            </a:pPr>
            <a:r>
              <a:rPr lang="en-US" b="1" dirty="0">
                <a:solidFill>
                  <a:srgbClr val="0070C0"/>
                </a:solidFill>
                <a:latin typeface="Times New Roman" panose="02020603050405020304" pitchFamily="18" charset="0"/>
                <a:ea typeface="Calibri" panose="020F0502020204030204" pitchFamily="34" charset="0"/>
                <a:cs typeface="Arial" panose="020B0604020202020204" pitchFamily="34" charset="0"/>
              </a:rPr>
              <a:t>Adverse </a:t>
            </a:r>
            <a:r>
              <a:rPr lang="en-US" b="1" dirty="0" smtClean="0">
                <a:solidFill>
                  <a:srgbClr val="0070C0"/>
                </a:solidFill>
                <a:latin typeface="Times New Roman" panose="02020603050405020304" pitchFamily="18" charset="0"/>
                <a:ea typeface="Calibri" panose="020F0502020204030204" pitchFamily="34" charset="0"/>
                <a:cs typeface="Arial" panose="020B0604020202020204" pitchFamily="34" charset="0"/>
              </a:rPr>
              <a:t>effects</a:t>
            </a:r>
            <a:endParaRPr lang="en-US" dirty="0"/>
          </a:p>
        </p:txBody>
      </p:sp>
      <p:sp>
        <p:nvSpPr>
          <p:cNvPr id="3" name="Content Placeholder 2"/>
          <p:cNvSpPr>
            <a:spLocks noGrp="1"/>
          </p:cNvSpPr>
          <p:nvPr>
            <p:ph idx="1"/>
          </p:nvPr>
        </p:nvSpPr>
        <p:spPr>
          <a:xfrm>
            <a:off x="374073" y="651165"/>
            <a:ext cx="11457709" cy="3422072"/>
          </a:xfrm>
        </p:spPr>
        <p:txBody>
          <a:bodyPr>
            <a:normAutofit fontScale="77500" lnSpcReduction="20000"/>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1879–90 Sudden deaths during chloroform anaesthesia</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1922 Jaundice associated with salvarsan</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1937 People die after taking elixir of sulphanilamide which contained the solvent diethylene glycol</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1955 Children in the USA infected with a polio vaccine due to a failure in the inactivation process</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1961 Thalidomide – congenital malformations</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1966 Chloramphenicol associated with blood dyscrasias</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1997–99 Withdrawal of terfenadine and astemizole, the first antihistamines with a lower frequency of sedation that were marketed in the mid-1980s, due to increased risk of cardiotoxicity when taken with other drug therapy</a:t>
            </a:r>
            <a:endParaRPr lang="en-US" sz="2000" dirty="0">
              <a:latin typeface="Calibri" panose="020F0502020204030204" pitchFamily="34" charset="0"/>
              <a:ea typeface="Calibri" panose="020F0502020204030204" pitchFamily="34" charset="0"/>
              <a:cs typeface="Arial" panose="020B0604020202020204" pitchFamily="34" charset="0"/>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4364" y="3976255"/>
            <a:ext cx="5403272" cy="2783030"/>
          </a:xfrm>
          <a:prstGeom prst="rect">
            <a:avLst/>
          </a:prstGeom>
        </p:spPr>
      </p:pic>
    </p:spTree>
    <p:extLst>
      <p:ext uri="{BB962C8B-B14F-4D97-AF65-F5344CB8AC3E}">
        <p14:creationId xmlns:p14="http://schemas.microsoft.com/office/powerpoint/2010/main" val="10192034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7964" y="0"/>
            <a:ext cx="5825836" cy="678873"/>
          </a:xfrm>
        </p:spPr>
        <p:txBody>
          <a:bodyPr>
            <a:noAutofit/>
          </a:bodyPr>
          <a:lstStyle/>
          <a:p>
            <a:pPr algn="just">
              <a:lnSpc>
                <a:spcPct val="115000"/>
              </a:lnSpc>
              <a:spcBef>
                <a:spcPts val="0"/>
              </a:spcBef>
            </a:pPr>
            <a:r>
              <a:rPr lang="en-US" sz="32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Adverse effects</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5527964" y="678873"/>
            <a:ext cx="5825836" cy="6179127"/>
          </a:xfrm>
        </p:spPr>
        <p:txBody>
          <a:bodyPr>
            <a:normAutofit fontScale="77500" lnSpcReduction="20000"/>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2000 Withdrawal of cisapride which was a unique product with parasympathomimetic acivity that had a stimulating effect on serotonin receptors as well and was used in gastric conditions, due to increased toxicity in concomitant drug administration</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2004 Withdrawal of rofecoxib, a COX-2 inhibitor, due to increased cardiovascular events</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2006 Withdrawal of ximelagatran, the first oral anticoagulant drug to be released since warfarin, due to liver toxicity</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2006 Development by Pfizer of torcetrapib, which had the main intervention of increasing high-density lipoprotein, stopped due to increased mortality</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2007 Telithromycin associated with exacerbation of myasthenia gravis, occurrence of hepatoxicity, visual disturbances and loss of consciousness; revision in guidelines for its use.</a:t>
            </a:r>
            <a:endParaRPr lang="en-US" sz="2000" dirty="0">
              <a:latin typeface="Calibri" panose="020F0502020204030204" pitchFamily="34" charset="0"/>
              <a:ea typeface="Calibri" panose="020F0502020204030204" pitchFamily="34" charset="0"/>
              <a:cs typeface="Arial" panose="020B0604020202020204" pitchFamily="34" charset="0"/>
            </a:endParaRP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2618" y="221673"/>
            <a:ext cx="4682838" cy="6483928"/>
          </a:xfrm>
          <a:prstGeom prst="rect">
            <a:avLst/>
          </a:prstGeom>
        </p:spPr>
      </p:pic>
    </p:spTree>
    <p:extLst>
      <p:ext uri="{BB962C8B-B14F-4D97-AF65-F5344CB8AC3E}">
        <p14:creationId xmlns:p14="http://schemas.microsoft.com/office/powerpoint/2010/main" val="852744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0"/>
            <a:ext cx="5188526" cy="1408027"/>
          </a:xfrm>
        </p:spPr>
        <p:txBody>
          <a:bodyPr>
            <a:noAutofit/>
          </a:bodyPr>
          <a:lstStyle/>
          <a:p>
            <a:pPr>
              <a:lnSpc>
                <a:spcPct val="115000"/>
              </a:lnSpc>
              <a:spcBef>
                <a:spcPts val="0"/>
              </a:spcBef>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Development of </a:t>
            </a:r>
            <a:r>
              <a:rPr lang="en-US" sz="2800" b="1" dirty="0" smtClean="0">
                <a:solidFill>
                  <a:srgbClr val="0070C0"/>
                </a:solidFill>
                <a:latin typeface="Times New Roman" panose="02020603050405020304" pitchFamily="18" charset="0"/>
                <a:ea typeface="Calibri" panose="020F0502020204030204" pitchFamily="34" charset="0"/>
                <a:cs typeface="Arial" panose="020B0604020202020204" pitchFamily="34" charset="0"/>
              </a:rPr>
              <a:t>pharmaceutical regulation</a:t>
            </a:r>
            <a:r>
              <a:rPr lang="en-US" sz="1800" dirty="0">
                <a:latin typeface="Calibri" panose="020F0502020204030204" pitchFamily="34" charset="0"/>
                <a:ea typeface="Calibri" panose="020F0502020204030204" pitchFamily="34" charset="0"/>
                <a:cs typeface="Arial" panose="020B0604020202020204" pitchFamily="34" charset="0"/>
              </a:rPr>
              <a:t/>
            </a:r>
            <a:br>
              <a:rPr lang="en-US" sz="1800" dirty="0">
                <a:latin typeface="Calibri" panose="020F0502020204030204" pitchFamily="34" charset="0"/>
                <a:ea typeface="Calibri" panose="020F0502020204030204" pitchFamily="34" charset="0"/>
                <a:cs typeface="Arial" panose="020B0604020202020204" pitchFamily="34" charset="0"/>
              </a:rPr>
            </a:br>
            <a:r>
              <a:rPr lang="en-US" sz="24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United Kingdom</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408028"/>
            <a:ext cx="5188527" cy="5449971"/>
          </a:xfrm>
        </p:spPr>
        <p:txBody>
          <a:bodyPr>
            <a:normAutofit fontScale="70000" lnSpcReduction="20000"/>
          </a:bodyPr>
          <a:lstStyle/>
          <a:p>
            <a:pPr marL="342900" lvl="0" indent="-342900" algn="just">
              <a:lnSpc>
                <a:spcPct val="115000"/>
              </a:lnSpc>
              <a:spcBef>
                <a:spcPts val="0"/>
              </a:spcBef>
              <a:buFont typeface="Symbol" panose="05050102010706020507" pitchFamily="18" charset="2"/>
              <a:buChar char=""/>
            </a:pPr>
            <a:r>
              <a:rPr lang="en-US" dirty="0">
                <a:latin typeface="Times New Roman" panose="02020603050405020304" pitchFamily="18" charset="0"/>
                <a:ea typeface="Calibri" panose="020F0502020204030204" pitchFamily="34" charset="0"/>
                <a:cs typeface="Arial" panose="020B0604020202020204" pitchFamily="34" charset="0"/>
              </a:rPr>
              <a:t>1963 As a result of the thalidomide tragedy, the Committee on Safety of Drugs was established</a:t>
            </a:r>
            <a:endParaRPr lang="en-US"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Bef>
                <a:spcPts val="0"/>
              </a:spcBef>
              <a:buFont typeface="Symbol" panose="05050102010706020507" pitchFamily="18" charset="2"/>
              <a:buChar char=""/>
            </a:pPr>
            <a:r>
              <a:rPr lang="en-US" dirty="0">
                <a:latin typeface="Times New Roman" panose="02020603050405020304" pitchFamily="18" charset="0"/>
                <a:ea typeface="Calibri" panose="020F0502020204030204" pitchFamily="34" charset="0"/>
                <a:cs typeface="Arial" panose="020B0604020202020204" pitchFamily="34" charset="0"/>
              </a:rPr>
              <a:t>1968 Under the terms of the Medicines Act, the committee was renamed as Committee on Safety of Medicines (CSM). The Act stated that medicines required a licence to reach the UK market</a:t>
            </a:r>
            <a:endParaRPr lang="en-US"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Bef>
                <a:spcPts val="0"/>
              </a:spcBef>
              <a:buFont typeface="Symbol" panose="05050102010706020507" pitchFamily="18" charset="2"/>
              <a:buChar char=""/>
            </a:pPr>
            <a:r>
              <a:rPr lang="en-US" dirty="0">
                <a:latin typeface="Times New Roman" panose="02020603050405020304" pitchFamily="18" charset="0"/>
                <a:ea typeface="Calibri" panose="020F0502020204030204" pitchFamily="34" charset="0"/>
                <a:cs typeface="Arial" panose="020B0604020202020204" pitchFamily="34" charset="0"/>
              </a:rPr>
              <a:t>1989 Medicines Control Agency (MCA) created</a:t>
            </a:r>
            <a:endParaRPr lang="en-US"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Bef>
                <a:spcPts val="0"/>
              </a:spcBef>
              <a:buFont typeface="Symbol" panose="05050102010706020507" pitchFamily="18" charset="2"/>
              <a:buChar char=""/>
            </a:pPr>
            <a:r>
              <a:rPr lang="en-US" dirty="0">
                <a:latin typeface="Times New Roman" panose="02020603050405020304" pitchFamily="18" charset="0"/>
                <a:ea typeface="Calibri" panose="020F0502020204030204" pitchFamily="34" charset="0"/>
                <a:cs typeface="Arial" panose="020B0604020202020204" pitchFamily="34" charset="0"/>
              </a:rPr>
              <a:t>1994 Medical Devices Agency created</a:t>
            </a:r>
            <a:endParaRPr lang="en-US"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Bef>
                <a:spcPts val="0"/>
              </a:spcBef>
              <a:buFont typeface="Symbol" panose="05050102010706020507" pitchFamily="18" charset="2"/>
              <a:buChar char=""/>
            </a:pPr>
            <a:r>
              <a:rPr lang="en-US" dirty="0">
                <a:latin typeface="Times New Roman" panose="02020603050405020304" pitchFamily="18" charset="0"/>
                <a:ea typeface="Calibri" panose="020F0502020204030204" pitchFamily="34" charset="0"/>
                <a:cs typeface="Arial" panose="020B0604020202020204" pitchFamily="34" charset="0"/>
              </a:rPr>
              <a:t>2003 Medicines and Healthcare Products Regulatory Agency (MHRA) established, bringing together MCA and Medical Devices Agency</a:t>
            </a:r>
            <a:endParaRPr lang="en-US"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Bef>
                <a:spcPts val="0"/>
              </a:spcBef>
              <a:buFont typeface="Symbol" panose="05050102010706020507" pitchFamily="18" charset="2"/>
              <a:buChar char=""/>
            </a:pPr>
            <a:r>
              <a:rPr lang="en-US" dirty="0">
                <a:latin typeface="Times New Roman" panose="02020603050405020304" pitchFamily="18" charset="0"/>
                <a:ea typeface="Calibri" panose="020F0502020204030204" pitchFamily="34" charset="0"/>
                <a:cs typeface="Arial" panose="020B0604020202020204" pitchFamily="34" charset="0"/>
              </a:rPr>
              <a:t>2005 CSM became the Commission on Human Medicines (CHM), which provides advice to the MHRA.      </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3819" y="1408028"/>
            <a:ext cx="5777706" cy="534427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4544" y="1"/>
            <a:ext cx="3976256" cy="1280308"/>
          </a:xfrm>
          <a:prstGeom prst="rect">
            <a:avLst/>
          </a:prstGeom>
        </p:spPr>
      </p:pic>
    </p:spTree>
    <p:extLst>
      <p:ext uri="{BB962C8B-B14F-4D97-AF65-F5344CB8AC3E}">
        <p14:creationId xmlns:p14="http://schemas.microsoft.com/office/powerpoint/2010/main" val="30417003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1"/>
            <a:ext cx="5188526" cy="858981"/>
          </a:xfrm>
        </p:spPr>
        <p:txBody>
          <a:bodyPr>
            <a:noAutofit/>
          </a:bodyPr>
          <a:lstStyle/>
          <a:p>
            <a:pPr algn="just">
              <a:lnSpc>
                <a:spcPct val="115000"/>
              </a:lnSpc>
              <a:spcBef>
                <a:spcPts val="0"/>
              </a:spcBef>
            </a:pPr>
            <a:r>
              <a:rPr lang="en-US" sz="36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European Union</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858982"/>
            <a:ext cx="5188527" cy="4281053"/>
          </a:xfrm>
        </p:spPr>
        <p:txBody>
          <a:bodyPr>
            <a:normAutofit fontScale="77500" lnSpcReduction="20000"/>
          </a:bodyPr>
          <a:lstStyle/>
          <a:p>
            <a:pPr marL="342900" lvl="0" indent="-342900" algn="just">
              <a:lnSpc>
                <a:spcPct val="115000"/>
              </a:lnSpc>
              <a:spcBef>
                <a:spcPts val="0"/>
              </a:spcBef>
              <a:buFont typeface="Symbol" panose="05050102010706020507" pitchFamily="18" charset="2"/>
              <a:buChar char=""/>
            </a:pPr>
            <a:r>
              <a:rPr lang="en-US" dirty="0">
                <a:latin typeface="Times New Roman" panose="02020603050405020304" pitchFamily="18" charset="0"/>
                <a:ea typeface="Calibri" panose="020F0502020204030204" pitchFamily="34" charset="0"/>
                <a:cs typeface="Arial" panose="020B0604020202020204" pitchFamily="34" charset="0"/>
              </a:rPr>
              <a:t>1965 European directive for authorisation of medicinal products for human use presented</a:t>
            </a:r>
            <a:endParaRPr lang="en-US"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Bef>
                <a:spcPts val="0"/>
              </a:spcBef>
              <a:buFont typeface="Symbol" panose="05050102010706020507" pitchFamily="18" charset="2"/>
              <a:buChar char=""/>
            </a:pPr>
            <a:r>
              <a:rPr lang="en-US" dirty="0">
                <a:latin typeface="Times New Roman" panose="02020603050405020304" pitchFamily="18" charset="0"/>
                <a:ea typeface="Calibri" panose="020F0502020204030204" pitchFamily="34" charset="0"/>
                <a:cs typeface="Arial" panose="020B0604020202020204" pitchFamily="34" charset="0"/>
              </a:rPr>
              <a:t>1975 Scientific Committee for Proprietary Medicinal Products for human use (CPMP) established</a:t>
            </a:r>
            <a:endParaRPr lang="en-US"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Bef>
                <a:spcPts val="0"/>
              </a:spcBef>
              <a:buFont typeface="Symbol" panose="05050102010706020507" pitchFamily="18" charset="2"/>
              <a:buChar char=""/>
            </a:pPr>
            <a:r>
              <a:rPr lang="en-US" dirty="0">
                <a:latin typeface="Times New Roman" panose="02020603050405020304" pitchFamily="18" charset="0"/>
                <a:ea typeface="Calibri" panose="020F0502020204030204" pitchFamily="34" charset="0"/>
                <a:cs typeface="Arial" panose="020B0604020202020204" pitchFamily="34" charset="0"/>
              </a:rPr>
              <a:t>1993 Council regulation for the setting up of a European system for marketing authorisation of medicinal products and for the establishment of a European agency</a:t>
            </a:r>
            <a:endParaRPr lang="en-US"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Bef>
                <a:spcPts val="0"/>
              </a:spcBef>
              <a:buFont typeface="Symbol" panose="05050102010706020507" pitchFamily="18" charset="2"/>
              <a:buChar char=""/>
            </a:pPr>
            <a:r>
              <a:rPr lang="en-US" dirty="0">
                <a:latin typeface="Times New Roman" panose="02020603050405020304" pitchFamily="18" charset="0"/>
                <a:ea typeface="Calibri" panose="020F0502020204030204" pitchFamily="34" charset="0"/>
                <a:cs typeface="Arial" panose="020B0604020202020204" pitchFamily="34" charset="0"/>
              </a:rPr>
              <a:t>1995 The European Medicines Agency (EMA) opens in London, UK.</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4618" y="5140035"/>
            <a:ext cx="4585856" cy="1620983"/>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1018" y="124691"/>
            <a:ext cx="5079423" cy="6636327"/>
          </a:xfrm>
          <a:prstGeom prst="rect">
            <a:avLst/>
          </a:prstGeom>
        </p:spPr>
      </p:pic>
    </p:spTree>
    <p:extLst>
      <p:ext uri="{BB962C8B-B14F-4D97-AF65-F5344CB8AC3E}">
        <p14:creationId xmlns:p14="http://schemas.microsoft.com/office/powerpoint/2010/main" val="35949252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6146885" cy="1219201"/>
          </a:xfrm>
        </p:spPr>
        <p:txBody>
          <a:bodyPr>
            <a:noAutofit/>
          </a:bodyPr>
          <a:lstStyle/>
          <a:p>
            <a:pPr>
              <a:lnSpc>
                <a:spcPct val="115000"/>
              </a:lnSpc>
              <a:spcBef>
                <a:spcPts val="0"/>
              </a:spcBef>
            </a:pPr>
            <a:r>
              <a:rPr lang="en-US" sz="32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Tracing the origins of pharmacy</a:t>
            </a:r>
            <a:r>
              <a:rPr lang="en-US" sz="2400" dirty="0" smtClean="0">
                <a:effectLst/>
                <a:latin typeface="Calibri" panose="020F0502020204030204" pitchFamily="34" charset="0"/>
                <a:ea typeface="Calibri" panose="020F0502020204030204" pitchFamily="34" charset="0"/>
                <a:cs typeface="Arial" panose="020B0604020202020204" pitchFamily="34" charset="0"/>
              </a:rPr>
              <a:t/>
            </a:r>
            <a:br>
              <a:rPr lang="en-US" sz="2400" dirty="0" smtClean="0">
                <a:effectLst/>
                <a:latin typeface="Calibri" panose="020F0502020204030204" pitchFamily="34" charset="0"/>
                <a:ea typeface="Calibri" panose="020F0502020204030204" pitchFamily="34" charset="0"/>
                <a:cs typeface="Arial" panose="020B0604020202020204" pitchFamily="34" charset="0"/>
              </a:rPr>
            </a:br>
            <a:r>
              <a:rPr lang="en-US" sz="2800" b="1" dirty="0" smtClean="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Sumerians</a:t>
            </a:r>
            <a:endParaRPr lang="en-US" sz="3200" dirty="0"/>
          </a:p>
        </p:txBody>
      </p:sp>
      <p:sp>
        <p:nvSpPr>
          <p:cNvPr id="3" name="Content Placeholder 2"/>
          <p:cNvSpPr>
            <a:spLocks noGrp="1"/>
          </p:cNvSpPr>
          <p:nvPr>
            <p:ph idx="1"/>
          </p:nvPr>
        </p:nvSpPr>
        <p:spPr>
          <a:xfrm>
            <a:off x="838200" y="1219202"/>
            <a:ext cx="6146885" cy="5638797"/>
          </a:xfrm>
        </p:spPr>
        <p:txBody>
          <a:bodyPr>
            <a:normAutofit fontScale="92500" lnSpcReduction="20000"/>
          </a:bodyPr>
          <a:lstStyle/>
          <a:p>
            <a:pPr mar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The development of cuneiform writing on clay tablets during the third millennium BC included lists of drugs of animal, vegetable and mineral origin that were used in the management of diseases, and prescriptions with details of the ingredients used in their compounding</a:t>
            </a:r>
            <a:r>
              <a:rPr lang="en-US" dirty="0" smtClean="0">
                <a:latin typeface="Times New Roman" panose="02020603050405020304" pitchFamily="18" charset="0"/>
                <a:ea typeface="Calibri" panose="020F0502020204030204" pitchFamily="34" charset="0"/>
                <a:cs typeface="Arial" panose="020B0604020202020204" pitchFamily="34" charset="0"/>
              </a:rPr>
              <a:t>.</a:t>
            </a:r>
          </a:p>
          <a:p>
            <a:pPr marL="0" indent="0" algn="just">
              <a:lnSpc>
                <a:spcPct val="115000"/>
              </a:lnSpc>
              <a:spcBef>
                <a:spcPts val="0"/>
              </a:spcBef>
              <a:buNone/>
            </a:pP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Many of the drugs listed were cited as having multiple uses since ailments were thought to be different manifestations of a condition</a:t>
            </a:r>
            <a:r>
              <a:rPr lang="en-US" dirty="0" smtClean="0">
                <a:latin typeface="Times New Roman" panose="02020603050405020304" pitchFamily="18" charset="0"/>
                <a:ea typeface="Calibri" panose="020F0502020204030204" pitchFamily="34" charset="0"/>
                <a:cs typeface="Arial" panose="020B0604020202020204" pitchFamily="34" charset="0"/>
              </a:rPr>
              <a:t>.</a:t>
            </a:r>
          </a:p>
          <a:p>
            <a:pPr marL="0" indent="0" algn="just">
              <a:lnSpc>
                <a:spcPct val="115000"/>
              </a:lnSpc>
              <a:spcBef>
                <a:spcPts val="0"/>
              </a:spcBef>
              <a:buNone/>
            </a:pP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Use of medicines was carried out by priests (</a:t>
            </a:r>
            <a:r>
              <a:rPr lang="en-US" i="1" dirty="0">
                <a:latin typeface="Times New Roman" panose="02020603050405020304" pitchFamily="18" charset="0"/>
                <a:ea typeface="Calibri" panose="020F0502020204030204" pitchFamily="34" charset="0"/>
                <a:cs typeface="Arial" panose="020B0604020202020204" pitchFamily="34" charset="0"/>
              </a:rPr>
              <a:t>ashipu</a:t>
            </a:r>
            <a:r>
              <a:rPr lang="en-US" dirty="0">
                <a:latin typeface="Times New Roman" panose="02020603050405020304" pitchFamily="18" charset="0"/>
                <a:ea typeface="Calibri" panose="020F0502020204030204" pitchFamily="34" charset="0"/>
                <a:cs typeface="Arial" panose="020B0604020202020204" pitchFamily="34" charset="0"/>
              </a:rPr>
              <a:t>) and physicians (</a:t>
            </a:r>
            <a:r>
              <a:rPr lang="en-US" i="1" dirty="0">
                <a:latin typeface="Times New Roman" panose="02020603050405020304" pitchFamily="18" charset="0"/>
                <a:ea typeface="Calibri" panose="020F0502020204030204" pitchFamily="34" charset="0"/>
                <a:cs typeface="Arial" panose="020B0604020202020204" pitchFamily="34" charset="0"/>
              </a:rPr>
              <a:t>asu</a:t>
            </a:r>
            <a:r>
              <a:rPr lang="en-US" dirty="0">
                <a:latin typeface="Times New Roman" panose="02020603050405020304" pitchFamily="18" charset="0"/>
                <a:ea typeface="Calibri" panose="020F0502020204030204" pitchFamily="34" charset="0"/>
                <a:cs typeface="Arial" panose="020B0604020202020204" pitchFamily="34" charset="0"/>
              </a:rPr>
              <a:t>).</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2800" y="415636"/>
            <a:ext cx="4835236" cy="6109855"/>
          </a:xfrm>
          <a:prstGeom prst="rect">
            <a:avLst/>
          </a:prstGeom>
        </p:spPr>
      </p:pic>
    </p:spTree>
    <p:extLst>
      <p:ext uri="{BB962C8B-B14F-4D97-AF65-F5344CB8AC3E}">
        <p14:creationId xmlns:p14="http://schemas.microsoft.com/office/powerpoint/2010/main" val="28190183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2690" y="152400"/>
            <a:ext cx="5056910" cy="928255"/>
          </a:xfrm>
        </p:spPr>
        <p:txBody>
          <a:bodyPr>
            <a:noAutofit/>
          </a:bodyPr>
          <a:lstStyle/>
          <a:p>
            <a:pPr algn="just">
              <a:lnSpc>
                <a:spcPct val="115000"/>
              </a:lnSpc>
              <a:spcBef>
                <a:spcPts val="0"/>
              </a:spcBef>
            </a:pPr>
            <a:r>
              <a:rPr lang="en-US" sz="32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United States of America</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6982690" y="1080655"/>
            <a:ext cx="5056909" cy="5777345"/>
          </a:xfrm>
        </p:spPr>
        <p:txBody>
          <a:bodyPr>
            <a:normAutofit fontScale="77500" lnSpcReduction="20000"/>
          </a:bodyPr>
          <a:lstStyle/>
          <a:p>
            <a:pPr marL="342900" lvl="0" indent="-342900" algn="just">
              <a:lnSpc>
                <a:spcPct val="115000"/>
              </a:lnSpc>
              <a:spcBef>
                <a:spcPts val="0"/>
              </a:spcBef>
              <a:buFont typeface="Symbol" panose="05050102010706020507" pitchFamily="18" charset="2"/>
              <a:buChar char=""/>
            </a:pPr>
            <a:r>
              <a:rPr lang="en-US" dirty="0">
                <a:latin typeface="Times New Roman" panose="02020603050405020304" pitchFamily="18" charset="0"/>
                <a:ea typeface="Calibri" panose="020F0502020204030204" pitchFamily="34" charset="0"/>
                <a:cs typeface="Arial" panose="020B0604020202020204" pitchFamily="34" charset="0"/>
              </a:rPr>
              <a:t>1906 US Pure Food and Drugs Act which required information on contents and purity of medicines</a:t>
            </a:r>
            <a:endParaRPr lang="en-US"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Bef>
                <a:spcPts val="0"/>
              </a:spcBef>
              <a:buFont typeface="Symbol" panose="05050102010706020507" pitchFamily="18" charset="2"/>
              <a:buChar char=""/>
            </a:pPr>
            <a:r>
              <a:rPr lang="en-US" dirty="0">
                <a:latin typeface="Times New Roman" panose="02020603050405020304" pitchFamily="18" charset="0"/>
                <a:ea typeface="Calibri" panose="020F0502020204030204" pitchFamily="34" charset="0"/>
                <a:cs typeface="Arial" panose="020B0604020202020204" pitchFamily="34" charset="0"/>
              </a:rPr>
              <a:t>1927 Food, Drug and Insecticide Administration takes up regulatory functions</a:t>
            </a:r>
            <a:endParaRPr lang="en-US"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Bef>
                <a:spcPts val="0"/>
              </a:spcBef>
              <a:buFont typeface="Symbol" panose="05050102010706020507" pitchFamily="18" charset="2"/>
              <a:buChar char=""/>
            </a:pPr>
            <a:r>
              <a:rPr lang="en-US" dirty="0">
                <a:latin typeface="Times New Roman" panose="02020603050405020304" pitchFamily="18" charset="0"/>
                <a:ea typeface="Calibri" panose="020F0502020204030204" pitchFamily="34" charset="0"/>
                <a:cs typeface="Arial" panose="020B0604020202020204" pitchFamily="34" charset="0"/>
              </a:rPr>
              <a:t>1930 Food, Drug and Insecticide Administration renamed the Food and Drug Administration (FDA)</a:t>
            </a:r>
            <a:endParaRPr lang="en-US"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Bef>
                <a:spcPts val="0"/>
              </a:spcBef>
              <a:buFont typeface="Symbol" panose="05050102010706020507" pitchFamily="18" charset="2"/>
              <a:buChar char=""/>
            </a:pPr>
            <a:r>
              <a:rPr lang="en-US" dirty="0">
                <a:latin typeface="Times New Roman" panose="02020603050405020304" pitchFamily="18" charset="0"/>
                <a:ea typeface="Calibri" panose="020F0502020204030204" pitchFamily="34" charset="0"/>
                <a:cs typeface="Arial" panose="020B0604020202020204" pitchFamily="34" charset="0"/>
              </a:rPr>
              <a:t>1938 As a result of the sulphanilamide elixir tragedy, the Food Drug and Cosmetics Act was passed which required approval by the FDA before a new drug product was marketed</a:t>
            </a:r>
            <a:endParaRPr lang="en-US"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Bef>
                <a:spcPts val="0"/>
              </a:spcBef>
              <a:buFont typeface="Symbol" panose="05050102010706020507" pitchFamily="18" charset="2"/>
              <a:buChar char=""/>
            </a:pPr>
            <a:r>
              <a:rPr lang="en-US" dirty="0">
                <a:latin typeface="Times New Roman" panose="02020603050405020304" pitchFamily="18" charset="0"/>
                <a:ea typeface="Calibri" panose="020F0502020204030204" pitchFamily="34" charset="0"/>
                <a:cs typeface="Arial" panose="020B0604020202020204" pitchFamily="34" charset="0"/>
              </a:rPr>
              <a:t>1988 Food and Drug Administration Act which established the structure and responsibilities of the agency.</a:t>
            </a:r>
            <a:endParaRPr lang="en-US" sz="2000" dirty="0">
              <a:latin typeface="Calibri" panose="020F0502020204030204" pitchFamily="34" charset="0"/>
              <a:ea typeface="Calibri" panose="020F0502020204030204" pitchFamily="34" charset="0"/>
              <a:cs typeface="Arial" panose="020B0604020202020204" pitchFamily="34" charset="0"/>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963" y="1260764"/>
            <a:ext cx="6608617" cy="4765963"/>
          </a:xfrm>
          <a:prstGeom prst="rect">
            <a:avLst/>
          </a:prstGeom>
        </p:spPr>
      </p:pic>
    </p:spTree>
    <p:extLst>
      <p:ext uri="{BB962C8B-B14F-4D97-AF65-F5344CB8AC3E}">
        <p14:creationId xmlns:p14="http://schemas.microsoft.com/office/powerpoint/2010/main" val="41028770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57" y="1"/>
            <a:ext cx="5264726" cy="761999"/>
          </a:xfrm>
        </p:spPr>
        <p:txBody>
          <a:bodyPr>
            <a:noAutofit/>
          </a:bodyPr>
          <a:lstStyle/>
          <a:p>
            <a:pPr algn="just">
              <a:lnSpc>
                <a:spcPct val="115000"/>
              </a:lnSpc>
              <a:spcBef>
                <a:spcPts val="0"/>
              </a:spcBef>
            </a:pPr>
            <a:r>
              <a:rPr lang="en-US" sz="3600"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International</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166256" y="762000"/>
            <a:ext cx="5264727" cy="3532909"/>
          </a:xfrm>
        </p:spPr>
        <p:txBody>
          <a:bodyPr>
            <a:normAutofit fontScale="77500" lnSpcReduction="20000"/>
          </a:bodyPr>
          <a:lstStyle/>
          <a:p>
            <a:pPr marL="342900" lvl="0" indent="-342900" algn="just">
              <a:lnSpc>
                <a:spcPct val="115000"/>
              </a:lnSpc>
              <a:spcBef>
                <a:spcPts val="0"/>
              </a:spcBef>
              <a:buFont typeface="Symbol" panose="05050102010706020507" pitchFamily="18" charset="2"/>
              <a:buChar char=""/>
            </a:pPr>
            <a:r>
              <a:rPr lang="en-US" dirty="0">
                <a:latin typeface="Times New Roman" panose="02020603050405020304" pitchFamily="18" charset="0"/>
                <a:ea typeface="Calibri" panose="020F0502020204030204" pitchFamily="34" charset="0"/>
                <a:cs typeface="Arial" panose="020B0604020202020204" pitchFamily="34" charset="0"/>
              </a:rPr>
              <a:t>1989 At the WHO Conference of Drug Regulatory Authorities (ICDRA) plans for discussions between Europe, Japan and the USA on harmonisation started</a:t>
            </a:r>
            <a:endParaRPr lang="en-US"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Bef>
                <a:spcPts val="0"/>
              </a:spcBef>
              <a:buFont typeface="Symbol" panose="05050102010706020507" pitchFamily="18" charset="2"/>
              <a:buChar char=""/>
            </a:pPr>
            <a:r>
              <a:rPr lang="en-US" dirty="0">
                <a:latin typeface="Times New Roman" panose="02020603050405020304" pitchFamily="18" charset="0"/>
                <a:ea typeface="Calibri" panose="020F0502020204030204" pitchFamily="34" charset="0"/>
                <a:cs typeface="Arial" panose="020B0604020202020204" pitchFamily="34" charset="0"/>
              </a:rPr>
              <a:t>1990 The International Conference on Harmonisation (ICH) was established. It is a forum of constructive dialogue among the three regions which aims at facilitating exchange, dissemination and communication of information.</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255" y="4170219"/>
            <a:ext cx="5264728" cy="2590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7236" y="900544"/>
            <a:ext cx="6497781" cy="5084619"/>
          </a:xfrm>
          <a:prstGeom prst="rect">
            <a:avLst/>
          </a:prstGeom>
        </p:spPr>
      </p:pic>
    </p:spTree>
    <p:extLst>
      <p:ext uri="{BB962C8B-B14F-4D97-AF65-F5344CB8AC3E}">
        <p14:creationId xmlns:p14="http://schemas.microsoft.com/office/powerpoint/2010/main" val="22921795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109" y="180109"/>
            <a:ext cx="11845636" cy="6525492"/>
          </a:xfrm>
        </p:spPr>
      </p:pic>
    </p:spTree>
    <p:extLst>
      <p:ext uri="{BB962C8B-B14F-4D97-AF65-F5344CB8AC3E}">
        <p14:creationId xmlns:p14="http://schemas.microsoft.com/office/powerpoint/2010/main" val="467167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7964" y="110836"/>
            <a:ext cx="5825836" cy="1149928"/>
          </a:xfrm>
        </p:spPr>
        <p:txBody>
          <a:bodyPr>
            <a:normAutofit/>
          </a:bodyPr>
          <a:lstStyle/>
          <a:p>
            <a:pPr>
              <a:lnSpc>
                <a:spcPct val="115000"/>
              </a:lnSpc>
              <a:spcBef>
                <a:spcPts val="0"/>
              </a:spcBef>
            </a:pPr>
            <a:r>
              <a:rPr lang="en-US"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Egyptians</a:t>
            </a:r>
            <a:endParaRPr lang="en-US" dirty="0"/>
          </a:p>
        </p:txBody>
      </p:sp>
      <p:sp>
        <p:nvSpPr>
          <p:cNvPr id="3" name="Content Placeholder 2"/>
          <p:cNvSpPr>
            <a:spLocks noGrp="1"/>
          </p:cNvSpPr>
          <p:nvPr>
            <p:ph idx="1"/>
          </p:nvPr>
        </p:nvSpPr>
        <p:spPr>
          <a:xfrm>
            <a:off x="5527964" y="1260764"/>
            <a:ext cx="5825836" cy="5597235"/>
          </a:xfrm>
        </p:spPr>
        <p:txBody>
          <a:bodyPr>
            <a:normAutofit fontScale="92500" lnSpcReduction="20000"/>
          </a:bodyPr>
          <a:lstStyle/>
          <a:p>
            <a:pPr mar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The </a:t>
            </a:r>
            <a:r>
              <a:rPr lang="en-US" i="1" dirty="0">
                <a:latin typeface="Times New Roman" panose="02020603050405020304" pitchFamily="18" charset="0"/>
                <a:ea typeface="Calibri" panose="020F0502020204030204" pitchFamily="34" charset="0"/>
                <a:cs typeface="Arial" panose="020B0604020202020204" pitchFamily="34" charset="0"/>
              </a:rPr>
              <a:t>Ebers Papyrus </a:t>
            </a:r>
            <a:r>
              <a:rPr lang="en-US" dirty="0">
                <a:latin typeface="Times New Roman" panose="02020603050405020304" pitchFamily="18" charset="0"/>
                <a:ea typeface="Calibri" panose="020F0502020204030204" pitchFamily="34" charset="0"/>
                <a:cs typeface="Arial" panose="020B0604020202020204" pitchFamily="34" charset="0"/>
              </a:rPr>
              <a:t>(named after Georg Ebers, who purchased it in the nineteenth century) is a document dating back to 1550 BC, which describes prescriptions and modes of administration of drugs including gargles, inhalations, suppositories, ointments and lotions. Many of the drugs listed were included in the Sumerian documents</a:t>
            </a:r>
            <a:r>
              <a:rPr lang="en-US" dirty="0" smtClean="0">
                <a:latin typeface="Times New Roman" panose="02020603050405020304" pitchFamily="18" charset="0"/>
                <a:ea typeface="Calibri" panose="020F0502020204030204" pitchFamily="34" charset="0"/>
                <a:cs typeface="Arial" panose="020B0604020202020204" pitchFamily="34" charset="0"/>
              </a:rPr>
              <a:t>.</a:t>
            </a:r>
          </a:p>
          <a:p>
            <a:pPr marL="0" indent="0" algn="just">
              <a:lnSpc>
                <a:spcPct val="115000"/>
              </a:lnSpc>
              <a:spcBef>
                <a:spcPts val="0"/>
              </a:spcBef>
              <a:buNone/>
            </a:pP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Use of medicines was carried out by priests. Imhotep who is regarded as the earliest physician, was the High Priest of Heliopolis.</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090" y="221672"/>
            <a:ext cx="4904509" cy="6456219"/>
          </a:xfrm>
          <a:prstGeom prst="rect">
            <a:avLst/>
          </a:prstGeom>
        </p:spPr>
      </p:pic>
    </p:spTree>
    <p:extLst>
      <p:ext uri="{BB962C8B-B14F-4D97-AF65-F5344CB8AC3E}">
        <p14:creationId xmlns:p14="http://schemas.microsoft.com/office/powerpoint/2010/main" val="24553527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7964" y="734291"/>
            <a:ext cx="5825836" cy="1219199"/>
          </a:xfrm>
        </p:spPr>
        <p:txBody>
          <a:bodyPr>
            <a:normAutofit/>
          </a:bodyPr>
          <a:lstStyle/>
          <a:p>
            <a:pPr algn="just">
              <a:lnSpc>
                <a:spcPct val="115000"/>
              </a:lnSpc>
              <a:spcBef>
                <a:spcPts val="0"/>
              </a:spcBef>
            </a:pP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Greeks and Romans</a:t>
            </a:r>
            <a:endParaRPr lang="en-US" sz="3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5527964" y="1953491"/>
            <a:ext cx="5825836" cy="4336473"/>
          </a:xfrm>
        </p:spPr>
        <p:txBody>
          <a:bodyPr>
            <a:normAutofit fontScale="92500"/>
          </a:bodyPr>
          <a:lstStyle/>
          <a:p>
            <a:pPr mar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Just as the Egyptians revered Imhotep as the god–physician, the Greeks worshipped Asklepios as their god of healing</a:t>
            </a:r>
            <a:r>
              <a:rPr lang="en-US" dirty="0" smtClean="0">
                <a:latin typeface="Times New Roman" panose="02020603050405020304" pitchFamily="18" charset="0"/>
                <a:ea typeface="Calibri" panose="020F0502020204030204" pitchFamily="34" charset="0"/>
                <a:cs typeface="Arial" panose="020B0604020202020204" pitchFamily="34" charset="0"/>
              </a:rPr>
              <a:t>.</a:t>
            </a:r>
          </a:p>
          <a:p>
            <a:pPr marL="0" indent="0" algn="just">
              <a:lnSpc>
                <a:spcPct val="115000"/>
              </a:lnSpc>
              <a:spcBef>
                <a:spcPts val="0"/>
              </a:spcBef>
              <a:buNone/>
            </a:pP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Later on, the use of medicines was carried out by the </a:t>
            </a:r>
            <a:r>
              <a:rPr lang="en-US" i="1" dirty="0">
                <a:latin typeface="Times New Roman" panose="02020603050405020304" pitchFamily="18" charset="0"/>
                <a:ea typeface="Calibri" panose="020F0502020204030204" pitchFamily="34" charset="0"/>
                <a:cs typeface="Arial" panose="020B0604020202020204" pitchFamily="34" charset="0"/>
              </a:rPr>
              <a:t>rhizotomoi </a:t>
            </a:r>
            <a:r>
              <a:rPr lang="en-US" dirty="0">
                <a:latin typeface="Times New Roman" panose="02020603050405020304" pitchFamily="18" charset="0"/>
                <a:ea typeface="Calibri" panose="020F0502020204030204" pitchFamily="34" charset="0"/>
                <a:cs typeface="Arial" panose="020B0604020202020204" pitchFamily="34" charset="0"/>
              </a:rPr>
              <a:t>(experts in medicinal plants), such as Empedocles, and the </a:t>
            </a:r>
            <a:r>
              <a:rPr lang="en-US" i="1" dirty="0">
                <a:latin typeface="Times New Roman" panose="02020603050405020304" pitchFamily="18" charset="0"/>
                <a:ea typeface="Calibri" panose="020F0502020204030204" pitchFamily="34" charset="0"/>
                <a:cs typeface="Arial" panose="020B0604020202020204" pitchFamily="34" charset="0"/>
              </a:rPr>
              <a:t>pharmakopoloi</a:t>
            </a:r>
            <a:r>
              <a:rPr lang="en-US" dirty="0">
                <a:latin typeface="Times New Roman" panose="02020603050405020304" pitchFamily="18" charset="0"/>
                <a:ea typeface="Calibri" panose="020F0502020204030204" pitchFamily="34" charset="0"/>
                <a:cs typeface="Arial" panose="020B0604020202020204" pitchFamily="34" charset="0"/>
              </a:rPr>
              <a:t> (preparers and sellers of drugs).</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764" y="484909"/>
            <a:ext cx="4601440" cy="5957455"/>
          </a:xfrm>
          <a:prstGeom prst="rect">
            <a:avLst/>
          </a:prstGeom>
        </p:spPr>
      </p:pic>
    </p:spTree>
    <p:extLst>
      <p:ext uri="{BB962C8B-B14F-4D97-AF65-F5344CB8AC3E}">
        <p14:creationId xmlns:p14="http://schemas.microsoft.com/office/powerpoint/2010/main" val="24999007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6146885" cy="1219201"/>
          </a:xfrm>
        </p:spPr>
        <p:txBody>
          <a:bodyPr>
            <a:noAutofit/>
          </a:bodyPr>
          <a:lstStyle/>
          <a:p>
            <a:pPr algn="just">
              <a:lnSpc>
                <a:spcPct val="115000"/>
              </a:lnSpc>
              <a:spcBef>
                <a:spcPts val="0"/>
              </a:spcBef>
            </a:pPr>
            <a:r>
              <a:rPr lang="en-US" sz="3600" b="1" dirty="0" smtClean="0">
                <a:effectLst/>
                <a:latin typeface="Times New Roman" panose="02020603050405020304" pitchFamily="18" charset="0"/>
                <a:ea typeface="Calibri" panose="020F0502020204030204" pitchFamily="34" charset="0"/>
                <a:cs typeface="Arial" panose="020B0604020202020204" pitchFamily="34" charset="0"/>
              </a:rPr>
              <a:t>Hippocrates</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219202"/>
            <a:ext cx="6146885" cy="5638797"/>
          </a:xfrm>
        </p:spPr>
        <p:txBody>
          <a:bodyPr>
            <a:normAutofit fontScale="92500"/>
          </a:bodyPr>
          <a:lstStyle/>
          <a:p>
            <a:pPr mar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Considered to be the father of medicine</a:t>
            </a:r>
            <a:r>
              <a:rPr lang="en-US" dirty="0" smtClean="0">
                <a:latin typeface="Times New Roman" panose="02020603050405020304" pitchFamily="18" charset="0"/>
                <a:ea typeface="Calibri" panose="020F0502020204030204" pitchFamily="34" charset="0"/>
                <a:cs typeface="Arial" panose="020B0604020202020204" pitchFamily="34" charset="0"/>
              </a:rPr>
              <a:t>.</a:t>
            </a:r>
          </a:p>
          <a:p>
            <a:pPr marL="0" indent="0" algn="just">
              <a:lnSpc>
                <a:spcPct val="115000"/>
              </a:lnSpc>
              <a:spcBef>
                <a:spcPts val="0"/>
              </a:spcBef>
              <a:buNone/>
            </a:pP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He is associated with a number of documents known collectively as the </a:t>
            </a:r>
            <a:r>
              <a:rPr lang="en-US" i="1" dirty="0">
                <a:latin typeface="Times New Roman" panose="02020603050405020304" pitchFamily="18" charset="0"/>
                <a:ea typeface="Calibri" panose="020F0502020204030204" pitchFamily="34" charset="0"/>
                <a:cs typeface="Arial" panose="020B0604020202020204" pitchFamily="34" charset="0"/>
              </a:rPr>
              <a:t>Hippocratic Corpus</a:t>
            </a:r>
            <a:r>
              <a:rPr lang="en-US" dirty="0">
                <a:latin typeface="Times New Roman" panose="02020603050405020304" pitchFamily="18" charset="0"/>
                <a:ea typeface="Calibri" panose="020F0502020204030204" pitchFamily="34" charset="0"/>
                <a:cs typeface="Arial" panose="020B0604020202020204" pitchFamily="34" charset="0"/>
              </a:rPr>
              <a:t> dating to 420–370 BC, which list 200–400 drugs of vegetable origin and describe the method of preparation of gargles, ointment and pessaries</a:t>
            </a:r>
            <a:r>
              <a:rPr lang="en-US" dirty="0" smtClean="0">
                <a:latin typeface="Times New Roman" panose="02020603050405020304" pitchFamily="18" charset="0"/>
                <a:ea typeface="Calibri" panose="020F0502020204030204" pitchFamily="34" charset="0"/>
                <a:cs typeface="Arial" panose="020B0604020202020204" pitchFamily="34" charset="0"/>
              </a:rPr>
              <a:t>.</a:t>
            </a:r>
          </a:p>
          <a:p>
            <a:pPr marL="0" indent="0" algn="just">
              <a:lnSpc>
                <a:spcPct val="115000"/>
              </a:lnSpc>
              <a:spcBef>
                <a:spcPts val="0"/>
              </a:spcBef>
              <a:buNone/>
            </a:pP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His works placed emphasis on treating the patient with minimal reference to magical and religious powers.</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6254" y="207818"/>
            <a:ext cx="3532909" cy="6470073"/>
          </a:xfrm>
          <a:prstGeom prst="rect">
            <a:avLst/>
          </a:prstGeom>
        </p:spPr>
      </p:pic>
    </p:spTree>
    <p:extLst>
      <p:ext uri="{BB962C8B-B14F-4D97-AF65-F5344CB8AC3E}">
        <p14:creationId xmlns:p14="http://schemas.microsoft.com/office/powerpoint/2010/main" val="31461112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0853"/>
            <a:ext cx="6146885" cy="1400965"/>
          </a:xfrm>
        </p:spPr>
        <p:txBody>
          <a:bodyPr>
            <a:noAutofit/>
          </a:bodyPr>
          <a:lstStyle/>
          <a:p>
            <a:pPr algn="just">
              <a:lnSpc>
                <a:spcPct val="115000"/>
              </a:lnSpc>
              <a:spcBef>
                <a:spcPts val="0"/>
              </a:spcBef>
            </a:pPr>
            <a:r>
              <a:rPr lang="en-US" sz="4000" b="1" dirty="0" smtClean="0">
                <a:effectLst/>
                <a:latin typeface="Times New Roman" panose="02020603050405020304" pitchFamily="18" charset="0"/>
                <a:ea typeface="Calibri" panose="020F0502020204030204" pitchFamily="34" charset="0"/>
                <a:cs typeface="Arial" panose="020B0604020202020204" pitchFamily="34" charset="0"/>
              </a:rPr>
              <a:t>Galen</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731818"/>
            <a:ext cx="6146885" cy="5126181"/>
          </a:xfrm>
        </p:spPr>
        <p:txBody>
          <a:bodyPr>
            <a:normAutofit/>
          </a:bodyPr>
          <a:lstStyle/>
          <a:p>
            <a:pPr mar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A physician around AD 160</a:t>
            </a:r>
            <a:r>
              <a:rPr lang="en-US" dirty="0" smtClean="0">
                <a:latin typeface="Times New Roman" panose="02020603050405020304" pitchFamily="18" charset="0"/>
                <a:ea typeface="Calibri" panose="020F0502020204030204" pitchFamily="34" charset="0"/>
                <a:cs typeface="Arial" panose="020B0604020202020204" pitchFamily="34" charset="0"/>
              </a:rPr>
              <a:t>.</a:t>
            </a:r>
          </a:p>
          <a:p>
            <a:pPr marL="0" indent="0" algn="just">
              <a:lnSpc>
                <a:spcPct val="115000"/>
              </a:lnSpc>
              <a:spcBef>
                <a:spcPts val="0"/>
              </a:spcBef>
              <a:buNone/>
            </a:pP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He compiled medical knowledge of the time drawing on the documents by Hippocrates and Dioscorides</a:t>
            </a:r>
            <a:r>
              <a:rPr lang="en-US" dirty="0" smtClean="0">
                <a:latin typeface="Times New Roman" panose="02020603050405020304" pitchFamily="18" charset="0"/>
                <a:ea typeface="Calibri" panose="020F0502020204030204" pitchFamily="34" charset="0"/>
                <a:cs typeface="Arial" panose="020B0604020202020204" pitchFamily="34" charset="0"/>
              </a:rPr>
              <a:t>.</a:t>
            </a:r>
          </a:p>
          <a:p>
            <a:pPr marL="0" indent="0" algn="just">
              <a:lnSpc>
                <a:spcPct val="115000"/>
              </a:lnSpc>
              <a:spcBef>
                <a:spcPts val="0"/>
              </a:spcBef>
              <a:buNone/>
            </a:pP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He described the use of formulations made up of numerous plants which were referred to as ‘galenicals’</a:t>
            </a:r>
            <a:r>
              <a:rPr lang="en-US" i="1" dirty="0">
                <a:latin typeface="Times New Roman" panose="02020603050405020304" pitchFamily="18" charset="0"/>
                <a:ea typeface="Calibri" panose="020F0502020204030204" pitchFamily="34" charset="0"/>
                <a:cs typeface="Arial" panose="020B0604020202020204" pitchFamily="34" charset="0"/>
              </a:rPr>
              <a:t>.</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1455" y="330853"/>
            <a:ext cx="4087089" cy="6279419"/>
          </a:xfrm>
          <a:prstGeom prst="rect">
            <a:avLst/>
          </a:prstGeom>
        </p:spPr>
      </p:pic>
    </p:spTree>
    <p:extLst>
      <p:ext uri="{BB962C8B-B14F-4D97-AF65-F5344CB8AC3E}">
        <p14:creationId xmlns:p14="http://schemas.microsoft.com/office/powerpoint/2010/main" val="32689067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7964" y="0"/>
            <a:ext cx="5825836" cy="1066800"/>
          </a:xfrm>
        </p:spPr>
        <p:txBody>
          <a:bodyPr>
            <a:normAutofit/>
          </a:bodyPr>
          <a:lstStyle/>
          <a:p>
            <a:pPr algn="just">
              <a:lnSpc>
                <a:spcPct val="115000"/>
              </a:lnSpc>
              <a:spcBef>
                <a:spcPts val="0"/>
              </a:spcBef>
            </a:pP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The Arabs</a:t>
            </a:r>
            <a:endParaRPr lang="en-US" sz="3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5527964" y="1066800"/>
            <a:ext cx="5825836" cy="5791200"/>
          </a:xfrm>
        </p:spPr>
        <p:txBody>
          <a:bodyPr>
            <a:normAutofit fontScale="77500" lnSpcReduction="20000"/>
          </a:bodyPr>
          <a:lstStyle/>
          <a:p>
            <a:pPr mar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a:t>
            </a:r>
            <a:r>
              <a:rPr lang="en-US" sz="3300" dirty="0">
                <a:latin typeface="Times New Roman" panose="02020603050405020304" pitchFamily="18" charset="0"/>
                <a:ea typeface="Calibri" panose="020F0502020204030204" pitchFamily="34" charset="0"/>
                <a:cs typeface="Arial" panose="020B0604020202020204" pitchFamily="34" charset="0"/>
              </a:rPr>
              <a:t>In the Arab world, a large number of texts including documents related to medicine and works by Galen were translated into Arabic and that is how these documents have been transferred along history. Documents that were prepared included formularies, herbals and books on materia medica and toxicology</a:t>
            </a:r>
            <a:r>
              <a:rPr lang="en-US" sz="3300" dirty="0" smtClean="0">
                <a:latin typeface="Times New Roman" panose="02020603050405020304" pitchFamily="18" charset="0"/>
                <a:ea typeface="Calibri" panose="020F0502020204030204" pitchFamily="34" charset="0"/>
                <a:cs typeface="Arial" panose="020B0604020202020204" pitchFamily="34" charset="0"/>
              </a:rPr>
              <a:t>.</a:t>
            </a:r>
          </a:p>
          <a:p>
            <a:pPr marL="0" indent="0" algn="just">
              <a:lnSpc>
                <a:spcPct val="115000"/>
              </a:lnSpc>
              <a:spcBef>
                <a:spcPts val="0"/>
              </a:spcBef>
              <a:buNone/>
            </a:pPr>
            <a:endParaRPr lang="en-US" sz="2100" dirty="0" smtClean="0">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0"/>
              </a:spcBef>
              <a:buNone/>
            </a:pPr>
            <a:r>
              <a:rPr lang="en-US" sz="3300" dirty="0" smtClean="0">
                <a:latin typeface="Times New Roman" panose="02020603050405020304" pitchFamily="18" charset="0"/>
                <a:ea typeface="Calibri" panose="020F0502020204030204" pitchFamily="34" charset="0"/>
                <a:cs typeface="Arial" panose="020B0604020202020204" pitchFamily="34" charset="0"/>
              </a:rPr>
              <a:t>• </a:t>
            </a:r>
            <a:r>
              <a:rPr lang="en-US" sz="3300" dirty="0">
                <a:latin typeface="Times New Roman" panose="02020603050405020304" pitchFamily="18" charset="0"/>
                <a:ea typeface="Calibri" panose="020F0502020204030204" pitchFamily="34" charset="0"/>
                <a:cs typeface="Arial" panose="020B0604020202020204" pitchFamily="34" charset="0"/>
              </a:rPr>
              <a:t>Avicenna, a Persian philosopher, compiled the book </a:t>
            </a:r>
            <a:r>
              <a:rPr lang="en-US" sz="3300" i="1" dirty="0">
                <a:latin typeface="Times New Roman" panose="02020603050405020304" pitchFamily="18" charset="0"/>
                <a:ea typeface="Calibri" panose="020F0502020204030204" pitchFamily="34" charset="0"/>
                <a:cs typeface="Arial" panose="020B0604020202020204" pitchFamily="34" charset="0"/>
              </a:rPr>
              <a:t>Canon of Medicine</a:t>
            </a:r>
            <a:r>
              <a:rPr lang="en-US" sz="3300" dirty="0">
                <a:latin typeface="Times New Roman" panose="02020603050405020304" pitchFamily="18" charset="0"/>
                <a:ea typeface="Calibri" panose="020F0502020204030204" pitchFamily="34" charset="0"/>
                <a:cs typeface="Arial" panose="020B0604020202020204" pitchFamily="34" charset="0"/>
              </a:rPr>
              <a:t>, in which he merged the Greek and Arab works. The book describes the use of around 760 drugs.</a:t>
            </a:r>
            <a:endParaRPr lang="en-US" sz="2100" dirty="0" smtClean="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645" y="221673"/>
            <a:ext cx="4485410" cy="6470072"/>
          </a:xfrm>
          <a:prstGeom prst="rect">
            <a:avLst/>
          </a:prstGeom>
        </p:spPr>
      </p:pic>
    </p:spTree>
    <p:extLst>
      <p:ext uri="{BB962C8B-B14F-4D97-AF65-F5344CB8AC3E}">
        <p14:creationId xmlns:p14="http://schemas.microsoft.com/office/powerpoint/2010/main" val="37995306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7964" y="0"/>
            <a:ext cx="5825836" cy="1066800"/>
          </a:xfrm>
        </p:spPr>
        <p:txBody>
          <a:bodyPr>
            <a:normAutofit/>
          </a:bodyPr>
          <a:lstStyle/>
          <a:p>
            <a:pPr algn="just">
              <a:lnSpc>
                <a:spcPct val="115000"/>
              </a:lnSpc>
              <a:spcBef>
                <a:spcPts val="0"/>
              </a:spcBef>
            </a:pP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The Arabs</a:t>
            </a:r>
            <a:endParaRPr lang="en-US" sz="3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5527964" y="1066800"/>
            <a:ext cx="5825836" cy="5791200"/>
          </a:xfrm>
        </p:spPr>
        <p:txBody>
          <a:bodyPr>
            <a:normAutofit fontScale="92500" lnSpcReduction="20000"/>
          </a:bodyPr>
          <a:lstStyle/>
          <a:p>
            <a:pPr mar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The use of medications consisting of complex formulations (galenic medicine) was continued</a:t>
            </a:r>
            <a:r>
              <a:rPr lang="en-US" dirty="0" smtClean="0">
                <a:latin typeface="Times New Roman" panose="02020603050405020304" pitchFamily="18" charset="0"/>
                <a:ea typeface="Calibri" panose="020F0502020204030204" pitchFamily="34" charset="0"/>
                <a:cs typeface="Arial" panose="020B0604020202020204" pitchFamily="34" charset="0"/>
              </a:rPr>
              <a:t>.</a:t>
            </a:r>
          </a:p>
          <a:p>
            <a:pPr marL="0" indent="0" algn="just">
              <a:lnSpc>
                <a:spcPct val="115000"/>
              </a:lnSpc>
              <a:spcBef>
                <a:spcPts val="0"/>
              </a:spcBef>
              <a:buNone/>
            </a:pP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This required skilled preparation which was entrusted to apothecaries who opened their shops in the ninth century in Baghdad. The practice of the apothecaries was inspected by the state</a:t>
            </a:r>
            <a:r>
              <a:rPr lang="en-US" dirty="0" smtClean="0">
                <a:latin typeface="Times New Roman" panose="02020603050405020304" pitchFamily="18" charset="0"/>
                <a:ea typeface="Calibri" panose="020F0502020204030204" pitchFamily="34" charset="0"/>
                <a:cs typeface="Arial" panose="020B0604020202020204" pitchFamily="34" charset="0"/>
              </a:rPr>
              <a:t>.</a:t>
            </a:r>
          </a:p>
          <a:p>
            <a:pPr marL="0" indent="0" algn="just">
              <a:lnSpc>
                <a:spcPct val="115000"/>
              </a:lnSpc>
              <a:spcBef>
                <a:spcPts val="0"/>
              </a:spcBef>
              <a:buNone/>
            </a:pP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0"/>
              </a:spcBef>
              <a:buNone/>
            </a:pP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Albucasis, from the Arabic dominion in Spain, prepared documents which included a detailed description of the pharmaceutical process for the preparation of drugs in various dosage forms.</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855" y="533400"/>
            <a:ext cx="4239490" cy="5846618"/>
          </a:xfrm>
          <a:prstGeom prst="rect">
            <a:avLst/>
          </a:prstGeom>
        </p:spPr>
      </p:pic>
    </p:spTree>
    <p:extLst>
      <p:ext uri="{BB962C8B-B14F-4D97-AF65-F5344CB8AC3E}">
        <p14:creationId xmlns:p14="http://schemas.microsoft.com/office/powerpoint/2010/main" val="35717914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1353800" cy="761999"/>
          </a:xfrm>
        </p:spPr>
        <p:txBody>
          <a:bodyPr>
            <a:normAutofit/>
          </a:bodyPr>
          <a:lstStyle/>
          <a:p>
            <a:pPr>
              <a:lnSpc>
                <a:spcPct val="115000"/>
              </a:lnSpc>
              <a:spcBef>
                <a:spcPts val="0"/>
              </a:spcBef>
            </a:pPr>
            <a:r>
              <a:rPr lang="en-US" sz="36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Early definition of the pharmacy </a:t>
            </a:r>
            <a:r>
              <a:rPr lang="en-US" sz="3600" b="1" dirty="0" smtClean="0">
                <a:solidFill>
                  <a:srgbClr val="0070C0"/>
                </a:solidFill>
                <a:latin typeface="Times New Roman" panose="02020603050405020304" pitchFamily="18" charset="0"/>
                <a:ea typeface="Calibri" panose="020F0502020204030204" pitchFamily="34" charset="0"/>
                <a:cs typeface="Arial" panose="020B0604020202020204" pitchFamily="34" charset="0"/>
              </a:rPr>
              <a:t>profession</a:t>
            </a:r>
            <a:endParaRPr lang="en-US" sz="3600" dirty="0"/>
          </a:p>
        </p:txBody>
      </p:sp>
      <p:sp>
        <p:nvSpPr>
          <p:cNvPr id="3" name="Content Placeholder 2"/>
          <p:cNvSpPr>
            <a:spLocks noGrp="1"/>
          </p:cNvSpPr>
          <p:nvPr>
            <p:ph idx="1"/>
          </p:nvPr>
        </p:nvSpPr>
        <p:spPr>
          <a:xfrm>
            <a:off x="0" y="762001"/>
            <a:ext cx="12192000" cy="2493818"/>
          </a:xfrm>
        </p:spPr>
        <p:txBody>
          <a:bodyPr>
            <a:normAutofit fontScale="85000" lnSpcReduction="20000"/>
          </a:bodyPr>
          <a:lstStyle/>
          <a:p>
            <a:pPr marL="342900" lvl="0" indent="-342900" algn="just">
              <a:lnSpc>
                <a:spcPct val="115000"/>
              </a:lnSpc>
              <a:spcBef>
                <a:spcPts val="0"/>
              </a:spcBef>
              <a:buFont typeface="Wingdings" panose="05000000000000000000" pitchFamily="2" charset="2"/>
              <a:buChar char=""/>
            </a:pPr>
            <a:r>
              <a:rPr lang="en-US" dirty="0">
                <a:latin typeface="Times New Roman" panose="02020603050405020304" pitchFamily="18" charset="0"/>
                <a:ea typeface="Calibri" panose="020F0502020204030204" pitchFamily="34" charset="0"/>
                <a:cs typeface="Arial" panose="020B0604020202020204" pitchFamily="34" charset="0"/>
              </a:rPr>
              <a:t>Early nineteenth century: retail pharmacies developed a separate manufacturing area, which included an area for extraction and purification, necessary for extraction of plant alkaloids such as quinine from cinchona bark used for malaria. Boehringer and Merck have their origins in community pharmacies in Stuttgart (1817) and Darmstadt (1827), Germany, respectively</a:t>
            </a:r>
            <a:r>
              <a:rPr lang="en-US" dirty="0" smtClean="0">
                <a:latin typeface="Times New Roman" panose="02020603050405020304" pitchFamily="18" charset="0"/>
                <a:ea typeface="Calibri" panose="020F0502020204030204" pitchFamily="34" charset="0"/>
                <a:cs typeface="Arial" panose="020B0604020202020204" pitchFamily="34" charset="0"/>
              </a:rPr>
              <a:t>.</a:t>
            </a:r>
          </a:p>
          <a:p>
            <a:pPr marL="342900" lvl="0" indent="-342900" algn="just">
              <a:lnSpc>
                <a:spcPct val="115000"/>
              </a:lnSpc>
              <a:spcBef>
                <a:spcPts val="0"/>
              </a:spcBef>
              <a:buFont typeface="Wingdings" panose="05000000000000000000" pitchFamily="2" charset="2"/>
              <a:buChar char=""/>
            </a:pP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Bef>
                <a:spcPts val="0"/>
              </a:spcBef>
              <a:buFont typeface="Wingdings" panose="05000000000000000000" pitchFamily="2" charset="2"/>
              <a:buChar char=""/>
            </a:pPr>
            <a:r>
              <a:rPr lang="en-US" dirty="0">
                <a:latin typeface="Times New Roman" panose="02020603050405020304" pitchFamily="18" charset="0"/>
                <a:ea typeface="Calibri" panose="020F0502020204030204" pitchFamily="34" charset="0"/>
                <a:cs typeface="Arial" panose="020B0604020202020204" pitchFamily="34" charset="0"/>
              </a:rPr>
              <a:t>Late nineteenth century: separation of the manufacturing business from the retail community pharmacy.</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9527" y="2895600"/>
            <a:ext cx="8672945" cy="3865418"/>
          </a:xfrm>
          <a:prstGeom prst="rect">
            <a:avLst/>
          </a:prstGeom>
        </p:spPr>
      </p:pic>
    </p:spTree>
    <p:extLst>
      <p:ext uri="{BB962C8B-B14F-4D97-AF65-F5344CB8AC3E}">
        <p14:creationId xmlns:p14="http://schemas.microsoft.com/office/powerpoint/2010/main" val="24825710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TotalTime>
  <Words>1492</Words>
  <Application>Microsoft Office PowerPoint</Application>
  <PresentationFormat>Widescreen</PresentationFormat>
  <Paragraphs>129</Paragraphs>
  <Slides>22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Calibri</vt:lpstr>
      <vt:lpstr>Calibri Light</vt:lpstr>
      <vt:lpstr>Gill Sans MT</vt:lpstr>
      <vt:lpstr>Sitka Subheading</vt:lpstr>
      <vt:lpstr>Symbol</vt:lpstr>
      <vt:lpstr>Times New Roman</vt:lpstr>
      <vt:lpstr>Wingdings</vt:lpstr>
      <vt:lpstr>Office Theme</vt:lpstr>
      <vt:lpstr>Introduction: Historic Background  of Pharmacy Practice</vt:lpstr>
      <vt:lpstr>Tracing the origins of pharmacy Sumerians</vt:lpstr>
      <vt:lpstr>Egyptians</vt:lpstr>
      <vt:lpstr>Greeks and Romans</vt:lpstr>
      <vt:lpstr>Hippocrates</vt:lpstr>
      <vt:lpstr>Galen</vt:lpstr>
      <vt:lpstr>The Arabs</vt:lpstr>
      <vt:lpstr>The Arabs</vt:lpstr>
      <vt:lpstr>Early definition of the pharmacy profession</vt:lpstr>
      <vt:lpstr>Development of medicines</vt:lpstr>
      <vt:lpstr>Analgesics and anaesthetics</vt:lpstr>
      <vt:lpstr>Antibacterial drugs</vt:lpstr>
      <vt:lpstr>Endocrine system</vt:lpstr>
      <vt:lpstr>Anticancer agents and immunosuppressants</vt:lpstr>
      <vt:lpstr>Therapeutic proteins produced by recombinant technology</vt:lpstr>
      <vt:lpstr>Adverse effects</vt:lpstr>
      <vt:lpstr>Adverse effects</vt:lpstr>
      <vt:lpstr>Development of pharmaceutical regulation United Kingdom</vt:lpstr>
      <vt:lpstr>European Union</vt:lpstr>
      <vt:lpstr>United States of America</vt:lpstr>
      <vt:lpstr>International</vt:lpstr>
      <vt:lpstr>PowerPoint Presentation</vt:lpstr>
    </vt:vector>
  </TitlesOfParts>
  <Company>Microsoft (C)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Historic Background  of Pharmacy Practice</dc:title>
  <dc:creator>haider raheem</dc:creator>
  <cp:lastModifiedBy>haider raheem</cp:lastModifiedBy>
  <cp:revision>15</cp:revision>
  <dcterms:created xsi:type="dcterms:W3CDTF">2021-10-05T20:56:32Z</dcterms:created>
  <dcterms:modified xsi:type="dcterms:W3CDTF">2021-10-06T09:10:50Z</dcterms:modified>
</cp:coreProperties>
</file>