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5" r:id="rId2"/>
    <p:sldId id="262" r:id="rId3"/>
    <p:sldId id="286" r:id="rId4"/>
    <p:sldId id="264" r:id="rId5"/>
    <p:sldId id="265" r:id="rId6"/>
    <p:sldId id="266" r:id="rId7"/>
    <p:sldId id="270" r:id="rId8"/>
    <p:sldId id="287" r:id="rId9"/>
    <p:sldId id="288" r:id="rId10"/>
    <p:sldId id="289" r:id="rId11"/>
    <p:sldId id="307" r:id="rId12"/>
    <p:sldId id="308" r:id="rId13"/>
    <p:sldId id="309" r:id="rId14"/>
    <p:sldId id="282" r:id="rId15"/>
    <p:sldId id="271" r:id="rId16"/>
    <p:sldId id="273" r:id="rId17"/>
    <p:sldId id="256" r:id="rId18"/>
    <p:sldId id="312" r:id="rId19"/>
    <p:sldId id="313" r:id="rId20"/>
    <p:sldId id="317" r:id="rId21"/>
    <p:sldId id="321" r:id="rId22"/>
    <p:sldId id="315" r:id="rId23"/>
    <p:sldId id="316" r:id="rId24"/>
    <p:sldId id="318" r:id="rId25"/>
    <p:sldId id="296" r:id="rId26"/>
    <p:sldId id="301" r:id="rId27"/>
    <p:sldId id="303" r:id="rId28"/>
    <p:sldId id="304" r:id="rId29"/>
    <p:sldId id="319" r:id="rId30"/>
    <p:sldId id="320" r:id="rId31"/>
    <p:sldId id="324" r:id="rId32"/>
    <p:sldId id="323" r:id="rId33"/>
    <p:sldId id="325" r:id="rId34"/>
    <p:sldId id="32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50" d="100"/>
          <a:sy n="50" d="100"/>
        </p:scale>
        <p:origin x="-1267" y="-91"/>
      </p:cViewPr>
      <p:guideLst>
        <p:guide orient="horz" pos="2160"/>
        <p:guide pos="2880"/>
      </p:guideLst>
    </p:cSldViewPr>
  </p:slideViewPr>
  <p:outlineViewPr>
    <p:cViewPr>
      <p:scale>
        <a:sx n="33" d="100"/>
        <a:sy n="33" d="100"/>
      </p:scale>
      <p:origin x="0" y="116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77DCC3-DE87-46E9-BE4A-FACB7840664D}" type="datetimeFigureOut">
              <a:rPr lang="ar-IQ" smtClean="0"/>
              <a:t>22/03/1444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88B2F3-C6E0-488C-B9F5-5AD06E57C8E1}" type="slidenum">
              <a:rPr lang="ar-IQ" smtClean="0"/>
              <a:t>‹#›</a:t>
            </a:fld>
            <a:endParaRPr lang="ar-IQ"/>
          </a:p>
        </p:txBody>
      </p:sp>
    </p:spTree>
    <p:extLst>
      <p:ext uri="{BB962C8B-B14F-4D97-AF65-F5344CB8AC3E}">
        <p14:creationId xmlns:p14="http://schemas.microsoft.com/office/powerpoint/2010/main" val="15453420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088B2F3-C6E0-488C-B9F5-5AD06E57C8E1}" type="slidenum">
              <a:rPr lang="ar-IQ" smtClean="0"/>
              <a:t>22</a:t>
            </a:fld>
            <a:endParaRPr lang="ar-IQ"/>
          </a:p>
        </p:txBody>
      </p:sp>
    </p:spTree>
    <p:extLst>
      <p:ext uri="{BB962C8B-B14F-4D97-AF65-F5344CB8AC3E}">
        <p14:creationId xmlns:p14="http://schemas.microsoft.com/office/powerpoint/2010/main" val="192389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8B2F3-C6E0-488C-B9F5-5AD06E57C8E1}" type="slidenum">
              <a:rPr lang="ar-IQ" smtClean="0"/>
              <a:t>25</a:t>
            </a:fld>
            <a:endParaRPr lang="ar-IQ"/>
          </a:p>
        </p:txBody>
      </p:sp>
    </p:spTree>
    <p:extLst>
      <p:ext uri="{BB962C8B-B14F-4D97-AF65-F5344CB8AC3E}">
        <p14:creationId xmlns:p14="http://schemas.microsoft.com/office/powerpoint/2010/main" val="69449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76800"/>
          </a:xfrm>
          <a:solidFill>
            <a:schemeClr val="accent6">
              <a:lumMod val="20000"/>
              <a:lumOff val="80000"/>
            </a:schemeClr>
          </a:solidFill>
        </p:spPr>
        <p:txBody>
          <a:bodyPr>
            <a:normAutofit fontScale="90000"/>
          </a:bodyPr>
          <a:lstStyle/>
          <a:p>
            <a:r>
              <a:rPr lang="en-US" sz="4900" dirty="0" smtClean="0">
                <a:solidFill>
                  <a:schemeClr val="accent4">
                    <a:lumMod val="50000"/>
                  </a:schemeClr>
                </a:solidFill>
                <a:latin typeface="Cooper Black" pitchFamily="18" charset="0"/>
              </a:rPr>
              <a:t>Community pharmacy lab</a:t>
            </a:r>
            <a:br>
              <a:rPr lang="en-US" sz="4900" dirty="0" smtClean="0">
                <a:solidFill>
                  <a:schemeClr val="accent4">
                    <a:lumMod val="50000"/>
                  </a:schemeClr>
                </a:solidFill>
                <a:latin typeface="Cooper Black" pitchFamily="18" charset="0"/>
              </a:rPr>
            </a:br>
            <a:r>
              <a:rPr lang="en-US" sz="4900" dirty="0" smtClean="0">
                <a:solidFill>
                  <a:schemeClr val="accent4">
                    <a:lumMod val="50000"/>
                  </a:schemeClr>
                </a:solidFill>
                <a:latin typeface="Cooper Black" pitchFamily="18" charset="0"/>
              </a:rPr>
              <a:t>fourth stage students</a:t>
            </a:r>
            <a:br>
              <a:rPr lang="en-US" sz="4900" dirty="0" smtClean="0">
                <a:solidFill>
                  <a:schemeClr val="accent4">
                    <a:lumMod val="50000"/>
                  </a:schemeClr>
                </a:solidFill>
                <a:latin typeface="Cooper Black" pitchFamily="18" charset="0"/>
              </a:rPr>
            </a:br>
            <a:r>
              <a:rPr lang="en-US" sz="9600" dirty="0" smtClean="0">
                <a:solidFill>
                  <a:schemeClr val="accent4">
                    <a:lumMod val="50000"/>
                  </a:schemeClr>
                </a:solidFill>
                <a:latin typeface="Cooper Black" pitchFamily="18" charset="0"/>
              </a:rPr>
              <a:t>Cough</a:t>
            </a:r>
            <a:br>
              <a:rPr lang="en-US" sz="9600" dirty="0" smtClean="0">
                <a:solidFill>
                  <a:schemeClr val="accent4">
                    <a:lumMod val="50000"/>
                  </a:schemeClr>
                </a:solidFill>
                <a:latin typeface="Cooper Black" pitchFamily="18" charset="0"/>
              </a:rPr>
            </a:br>
            <a:r>
              <a:rPr lang="en-US" sz="4800" dirty="0" smtClean="0">
                <a:solidFill>
                  <a:schemeClr val="accent4">
                    <a:lumMod val="50000"/>
                  </a:schemeClr>
                </a:solidFill>
                <a:latin typeface="Cooper Black" pitchFamily="18" charset="0"/>
              </a:rPr>
              <a:t>Assistant lecturers</a:t>
            </a:r>
            <a:r>
              <a:rPr lang="en-US" sz="4800" dirty="0">
                <a:solidFill>
                  <a:schemeClr val="accent4">
                    <a:lumMod val="50000"/>
                  </a:schemeClr>
                </a:solidFill>
                <a:latin typeface="Cooper Black" pitchFamily="18" charset="0"/>
              </a:rPr>
              <a:t/>
            </a:r>
            <a:br>
              <a:rPr lang="en-US" sz="4800" dirty="0">
                <a:solidFill>
                  <a:schemeClr val="accent4">
                    <a:lumMod val="50000"/>
                  </a:schemeClr>
                </a:solidFill>
                <a:latin typeface="Cooper Black" pitchFamily="18" charset="0"/>
              </a:rPr>
            </a:br>
            <a:r>
              <a:rPr lang="en-US" sz="3600" dirty="0" err="1" smtClean="0">
                <a:solidFill>
                  <a:schemeClr val="accent4">
                    <a:lumMod val="50000"/>
                  </a:schemeClr>
                </a:solidFill>
                <a:latin typeface="Cooper Black" pitchFamily="18" charset="0"/>
              </a:rPr>
              <a:t>zahraa</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abdulGhani</a:t>
            </a:r>
            <a:r>
              <a:rPr lang="en-US" sz="3600" dirty="0" smtClean="0">
                <a:solidFill>
                  <a:schemeClr val="accent4">
                    <a:lumMod val="50000"/>
                  </a:schemeClr>
                </a:solidFill>
                <a:latin typeface="Cooper Black" pitchFamily="18" charset="0"/>
              </a:rPr>
              <a:t/>
            </a:r>
            <a:br>
              <a:rPr lang="en-US" sz="3600" dirty="0" smtClean="0">
                <a:solidFill>
                  <a:schemeClr val="accent4">
                    <a:lumMod val="50000"/>
                  </a:schemeClr>
                </a:solidFill>
                <a:latin typeface="Cooper Black" pitchFamily="18" charset="0"/>
              </a:rPr>
            </a:br>
            <a:r>
              <a:rPr lang="en-US" sz="3600" dirty="0" err="1" smtClean="0">
                <a:solidFill>
                  <a:schemeClr val="accent4">
                    <a:lumMod val="50000"/>
                  </a:schemeClr>
                </a:solidFill>
                <a:latin typeface="Cooper Black" pitchFamily="18" charset="0"/>
              </a:rPr>
              <a:t>lubab</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Tareq</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Nafea</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latin typeface="DaunPenh" pitchFamily="2" charset="0"/>
                <a:cs typeface="DaunPenh" pitchFamily="2" charset="0"/>
              </a:rPr>
              <a:t>MSc in clinical pharmacy</a:t>
            </a:r>
            <a:endParaRPr lang="ar-IQ" dirty="0">
              <a:solidFill>
                <a:schemeClr val="accent2">
                  <a:lumMod val="75000"/>
                </a:schemeClr>
              </a:solidFill>
              <a:latin typeface="DaunPenh"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247864"/>
          </a:xfrm>
          <a:prstGeom prst="rect">
            <a:avLst/>
          </a:prstGeom>
          <a:solidFill>
            <a:schemeClr val="accent6">
              <a:lumMod val="60000"/>
              <a:lumOff val="40000"/>
            </a:schemeClr>
          </a:solidFill>
        </p:spPr>
        <p:txBody>
          <a:bodyPr wrap="square">
            <a:spAutoFit/>
          </a:bodyPr>
          <a:lstStyle/>
          <a:p>
            <a:pPr algn="just"/>
            <a:r>
              <a:rPr lang="en-US" sz="2000" b="1" i="1" dirty="0">
                <a:latin typeface="Times New Roman" pitchFamily="18" charset="0"/>
                <a:cs typeface="Times New Roman" pitchFamily="18" charset="0"/>
              </a:rPr>
              <a:t>Referral </a:t>
            </a:r>
            <a:r>
              <a:rPr lang="en-US" sz="2000" b="1" i="1" dirty="0" smtClean="0">
                <a:latin typeface="Times New Roman" pitchFamily="18" charset="0"/>
                <a:cs typeface="Times New Roman" pitchFamily="18" charset="0"/>
              </a:rPr>
              <a:t>conditions: </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Cough lasting 2 week</a:t>
            </a:r>
            <a:r>
              <a:rPr lang="en-US" sz="2000" dirty="0" smtClean="0">
                <a:latin typeface="Times New Roman" pitchFamily="18" charset="0"/>
                <a:cs typeface="Times New Roman" pitchFamily="18" charset="0"/>
              </a:rPr>
              <a:t>s or more and not improving, sputum </a:t>
            </a:r>
            <a:r>
              <a:rPr lang="en-US" sz="2000" dirty="0">
                <a:latin typeface="Times New Roman" pitchFamily="18" charset="0"/>
                <a:cs typeface="Times New Roman" pitchFamily="18" charset="0"/>
              </a:rPr>
              <a:t>(yellow, green, rusty or blood-stained),chest pain, shortness of breath, </a:t>
            </a:r>
            <a:r>
              <a:rPr lang="en-US" sz="2000" dirty="0" smtClean="0">
                <a:latin typeface="Times New Roman" pitchFamily="18" charset="0"/>
                <a:cs typeface="Times New Roman" pitchFamily="18" charset="0"/>
              </a:rPr>
              <a:t>wheezing, recurrent </a:t>
            </a:r>
            <a:r>
              <a:rPr lang="en-US" sz="2000" dirty="0">
                <a:latin typeface="Times New Roman" pitchFamily="18" charset="0"/>
                <a:cs typeface="Times New Roman" pitchFamily="18" charset="0"/>
              </a:rPr>
              <a:t>nocturnal cough, suspected adverse drug reaction and failed medication requiring referral to a physician</a:t>
            </a:r>
            <a:r>
              <a:rPr lang="en-US" sz="2000" dirty="0" smtClean="0">
                <a:latin typeface="Times New Roman" pitchFamily="18" charset="0"/>
                <a:cs typeface="Times New Roman" pitchFamily="18" charset="0"/>
              </a:rPr>
              <a:t>.</a:t>
            </a:r>
          </a:p>
          <a:p>
            <a:pPr lvl="0"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Tuberculosis </a:t>
            </a:r>
            <a:r>
              <a:rPr lang="en-US" sz="2000" b="1" i="1" dirty="0">
                <a:latin typeface="Times New Roman" pitchFamily="18" charset="0"/>
                <a:cs typeface="Times New Roman" pitchFamily="18" charset="0"/>
              </a:rPr>
              <a:t>(</a:t>
            </a:r>
            <a:r>
              <a:rPr lang="en-US" sz="2000" b="1" i="1" dirty="0" smtClean="0">
                <a:latin typeface="Times New Roman" pitchFamily="18" charset="0"/>
                <a:cs typeface="Times New Roman" pitchFamily="18" charset="0"/>
              </a:rPr>
              <a:t>TB)</a:t>
            </a:r>
            <a:r>
              <a:rPr lang="en-US" sz="2000" b="1" dirty="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Chronic bronchitis</a:t>
            </a:r>
            <a:r>
              <a:rPr lang="en-US" sz="2000" dirty="0" smtClean="0">
                <a:latin typeface="Times New Roman" pitchFamily="18" charset="0"/>
                <a:cs typeface="Times New Roman" pitchFamily="18" charset="0"/>
              </a:rPr>
              <a:t>{ Fever, </a:t>
            </a:r>
            <a:r>
              <a:rPr lang="en-US" sz="2000" dirty="0">
                <a:latin typeface="Times New Roman" pitchFamily="18" charset="0"/>
                <a:cs typeface="Times New Roman" pitchFamily="18" charset="0"/>
              </a:rPr>
              <a:t>night sweats, weight loss, and </a:t>
            </a:r>
            <a:r>
              <a:rPr lang="en-US" sz="2000" dirty="0" smtClean="0">
                <a:latin typeface="Times New Roman" pitchFamily="18" charset="0"/>
                <a:cs typeface="Times New Roman" pitchFamily="18" charset="0"/>
              </a:rPr>
              <a:t>hemoptysis: </a:t>
            </a:r>
            <a:r>
              <a:rPr lang="en-US" sz="2000" dirty="0">
                <a:latin typeface="Times New Roman" pitchFamily="18" charset="0"/>
                <a:cs typeface="Times New Roman" pitchFamily="18" charset="0"/>
              </a:rPr>
              <a:t>may indicate TB (tuberculosis) ------------referral for further </a:t>
            </a:r>
            <a:r>
              <a:rPr lang="en-US" sz="2000" dirty="0" smtClean="0">
                <a:latin typeface="Times New Roman" pitchFamily="18" charset="0"/>
                <a:cs typeface="Times New Roman" pitchFamily="18" charset="0"/>
              </a:rPr>
              <a:t>investigations} .</a:t>
            </a:r>
            <a:endParaRPr lang="en-US" sz="2000" b="1" dirty="0">
              <a:latin typeface="Times New Roman" pitchFamily="18" charset="0"/>
              <a:cs typeface="Times New Roman" pitchFamily="18" charset="0"/>
            </a:endParaRPr>
          </a:p>
          <a:p>
            <a:pPr lvl="0"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Asthma</a:t>
            </a:r>
            <a:r>
              <a:rPr lang="en-US" sz="2000" b="1" i="1" dirty="0">
                <a:latin typeface="Times New Roman" pitchFamily="18" charset="0"/>
                <a:cs typeface="Times New Roman" pitchFamily="18" charset="0"/>
              </a:rPr>
              <a:t>:</a:t>
            </a:r>
            <a:r>
              <a:rPr lang="en-US" sz="2000" dirty="0">
                <a:latin typeface="Times New Roman" pitchFamily="18" charset="0"/>
                <a:cs typeface="Times New Roman" pitchFamily="18" charset="0"/>
              </a:rPr>
              <a:t> a recurrent night-time </a:t>
            </a:r>
            <a:r>
              <a:rPr lang="en-US" sz="2000" dirty="0" smtClean="0">
                <a:latin typeface="Times New Roman" pitchFamily="18" charset="0"/>
                <a:cs typeface="Times New Roman" pitchFamily="18" charset="0"/>
              </a:rPr>
              <a:t>cough with </a:t>
            </a:r>
            <a:r>
              <a:rPr lang="en-US" sz="2000" dirty="0">
                <a:latin typeface="Times New Roman" pitchFamily="18" charset="0"/>
                <a:cs typeface="Times New Roman" pitchFamily="18" charset="0"/>
              </a:rPr>
              <a:t>or without wheezing may indicates Asthma---------------- referral for further investigations .(Especially if there is a family history of eczema, asthma, hay fever </a:t>
            </a:r>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indicate asthma, especially in </a:t>
            </a:r>
            <a:r>
              <a:rPr lang="en-US" sz="2000" dirty="0" smtClean="0">
                <a:latin typeface="Times New Roman" pitchFamily="18" charset="0"/>
                <a:cs typeface="Times New Roman" pitchFamily="18" charset="0"/>
              </a:rPr>
              <a:t>children.</a:t>
            </a:r>
          </a:p>
          <a:p>
            <a:pPr lvl="0" algn="just"/>
            <a:r>
              <a:rPr lang="en-US" sz="2000" b="1" i="1" dirty="0" smtClean="0">
                <a:latin typeface="Times New Roman" pitchFamily="18" charset="0"/>
                <a:cs typeface="Times New Roman" pitchFamily="18" charset="0"/>
              </a:rPr>
              <a:t>-</a:t>
            </a:r>
            <a:r>
              <a:rPr lang="en-US" sz="2000" b="1" i="1" dirty="0">
                <a:latin typeface="Times New Roman" pitchFamily="18" charset="0"/>
                <a:cs typeface="Times New Roman" pitchFamily="18" charset="0"/>
              </a:rPr>
              <a:t>Smoking: </a:t>
            </a:r>
            <a:r>
              <a:rPr lang="en-US" sz="2000" dirty="0">
                <a:latin typeface="Times New Roman" pitchFamily="18" charset="0"/>
                <a:cs typeface="Times New Roman" pitchFamily="18" charset="0"/>
              </a:rPr>
              <a:t>if cough is related to smoking, refer the patient to primary care provider; such cough should not be self-treated with cough suppressant and/or </a:t>
            </a:r>
            <a:r>
              <a:rPr lang="en-US" sz="2000" dirty="0" smtClean="0">
                <a:latin typeface="Times New Roman" pitchFamily="18" charset="0"/>
                <a:cs typeface="Times New Roman" pitchFamily="18" charset="0"/>
              </a:rPr>
              <a:t>expectorant. (</a:t>
            </a:r>
            <a:r>
              <a:rPr lang="en-US" sz="2000" dirty="0">
                <a:latin typeface="Times New Roman" pitchFamily="18" charset="0"/>
                <a:cs typeface="Times New Roman" pitchFamily="18" charset="0"/>
              </a:rPr>
              <a:t>Patient who smokes is more prone to chronic recurrent cough. Over time this might be develops into chronic bronchitis or emphysema)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0" algn="just"/>
            <a:r>
              <a:rPr lang="en-US" sz="2000" b="1" i="1" dirty="0" smtClean="0">
                <a:latin typeface="Times New Roman" pitchFamily="18" charset="0"/>
                <a:cs typeface="Times New Roman" pitchFamily="18" charset="0"/>
              </a:rPr>
              <a:t>-Postnasal Drip: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a common cause of coughing and may be due to sinusitis-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referral for further </a:t>
            </a:r>
            <a:r>
              <a:rPr lang="en-US" sz="2000" dirty="0" smtClean="0">
                <a:latin typeface="Times New Roman" pitchFamily="18" charset="0"/>
                <a:cs typeface="Times New Roman" pitchFamily="18" charset="0"/>
              </a:rPr>
              <a:t>investigations.(</a:t>
            </a:r>
            <a:r>
              <a:rPr lang="en-US" sz="2000" dirty="0">
                <a:latin typeface="Times New Roman" pitchFamily="18" charset="0"/>
                <a:cs typeface="Times New Roman" pitchFamily="18" charset="0"/>
              </a:rPr>
              <a:t>Postnasal Drip is characterized by a nasal discharge that flows behind the nose and into the throat . Patient present with swallowing mucus or frequent clearing of the throat more than </a:t>
            </a:r>
            <a:r>
              <a:rPr lang="en-US" sz="2000" dirty="0" smtClean="0">
                <a:latin typeface="Times New Roman" pitchFamily="18" charset="0"/>
                <a:cs typeface="Times New Roman" pitchFamily="18" charset="0"/>
              </a:rPr>
              <a:t>usual).</a:t>
            </a:r>
            <a:endParaRPr lang="en-US" sz="2000" dirty="0">
              <a:latin typeface="Times New Roman" pitchFamily="18" charset="0"/>
              <a:cs typeface="Times New Roman" pitchFamily="18" charset="0"/>
            </a:endParaRPr>
          </a:p>
          <a:p>
            <a:pPr lvl="0" algn="just"/>
            <a:endParaRPr lang="en-US" sz="2000" dirty="0">
              <a:latin typeface="Times New Roman" pitchFamily="18" charset="0"/>
              <a:cs typeface="Times New Roman" pitchFamily="18" charset="0"/>
            </a:endParaRPr>
          </a:p>
          <a:p>
            <a:pPr lvl="0"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38536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2358"/>
            <a:ext cx="9220200" cy="6247864"/>
          </a:xfrm>
          <a:prstGeom prst="rect">
            <a:avLst/>
          </a:prstGeom>
          <a:solidFill>
            <a:schemeClr val="accent6">
              <a:lumMod val="60000"/>
              <a:lumOff val="40000"/>
            </a:schemeClr>
          </a:solidFill>
        </p:spPr>
        <p:txBody>
          <a:bodyPr wrap="square">
            <a:spAutoFit/>
          </a:bodyPr>
          <a:lstStyle/>
          <a:p>
            <a:pPr lvl="0" algn="just"/>
            <a:r>
              <a:rPr lang="en-US" sz="2000" b="1" i="1" dirty="0" smtClean="0">
                <a:latin typeface="Times New Roman" pitchFamily="18" charset="0"/>
                <a:cs typeface="Times New Roman" pitchFamily="18" charset="0"/>
              </a:rPr>
              <a:t>Croup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usually occurs in infants. The cough has a harsh barking quality and paroxysmal (occurring in bouts) . It develops 1 day or so after the onset of cold-like symptoms, often associated with difficulty in breathing , stridor (noisy inspiration) or noise in throat on breathing in)----------- referral for further investigations.</a:t>
            </a:r>
            <a:endParaRPr lang="en-US" sz="2000" i="1" dirty="0" smtClean="0">
              <a:latin typeface="Times New Roman" pitchFamily="18" charset="0"/>
              <a:cs typeface="Times New Roman" pitchFamily="18" charset="0"/>
            </a:endParaRPr>
          </a:p>
          <a:p>
            <a:pPr lvl="0"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Whooping cough </a:t>
            </a:r>
            <a:r>
              <a:rPr lang="en-US" sz="2000" i="1" dirty="0" smtClean="0">
                <a:latin typeface="Times New Roman" pitchFamily="18" charset="0"/>
                <a:cs typeface="Times New Roman" pitchFamily="18" charset="0"/>
              </a:rPr>
              <a:t>(pertussis):</a:t>
            </a:r>
            <a:r>
              <a:rPr lang="en-US" sz="2000" dirty="0" smtClean="0">
                <a:latin typeface="Times New Roman" pitchFamily="18" charset="0"/>
                <a:cs typeface="Times New Roman" pitchFamily="18" charset="0"/>
              </a:rPr>
              <a:t>it starts with catarrhal symptoms. The bouts of coughing prevent normal breathing and the whoop represents the desperate attempt to get a breath. </a:t>
            </a:r>
          </a:p>
          <a:p>
            <a:pPr algn="just"/>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Cardiovascular:</a:t>
            </a:r>
            <a:r>
              <a:rPr lang="en-US" sz="2000" b="1" dirty="0" smtClean="0">
                <a:latin typeface="Times New Roman" pitchFamily="18" charset="0"/>
                <a:cs typeface="Times New Roman" pitchFamily="18" charset="0"/>
              </a:rPr>
              <a:t> coughing </a:t>
            </a:r>
            <a:r>
              <a:rPr lang="en-US" sz="2000" dirty="0" smtClean="0">
                <a:latin typeface="Times New Roman" pitchFamily="18" charset="0"/>
                <a:cs typeface="Times New Roman" pitchFamily="18" charset="0"/>
              </a:rPr>
              <a:t>can be a symptom of heart failure. If there is a history of heart disease, especially with a persisting cough,</a:t>
            </a:r>
            <a:r>
              <a:rPr lang="en-US" sz="2000" dirty="0" smtClean="0"/>
              <a:t> or cough with frothy sputum, breathlessness (especially in bed during the night) may indicate heart failure------------- referral for further investigations.</a:t>
            </a:r>
          </a:p>
          <a:p>
            <a:pPr algn="just"/>
            <a:r>
              <a:rPr lang="en-US" sz="2000" dirty="0" smtClean="0"/>
              <a:t>(Note: other symptom of heart failure may be swollen ankles).</a:t>
            </a:r>
          </a:p>
          <a:p>
            <a:pPr algn="just"/>
            <a:r>
              <a:rPr lang="en-US" sz="2000" dirty="0" smtClean="0"/>
              <a:t> ( </a:t>
            </a:r>
            <a:r>
              <a:rPr lang="ar-IQ" sz="2000" dirty="0" smtClean="0"/>
              <a:t>لذلك نسال المريض عن </a:t>
            </a:r>
            <a:r>
              <a:rPr lang="en-US" sz="2000" dirty="0" smtClean="0"/>
              <a:t>history of C.V. disease)</a:t>
            </a:r>
          </a:p>
          <a:p>
            <a:pPr algn="just"/>
            <a:r>
              <a:rPr lang="en-US" sz="2000" dirty="0" smtClean="0"/>
              <a:t>(if there is a history of heart disease especially with a persisting cough, then referral is advisable </a:t>
            </a:r>
            <a:r>
              <a:rPr lang="en-US" sz="2000" dirty="0" smtClean="0">
                <a:latin typeface="Times New Roman" pitchFamily="18" charset="0"/>
                <a:cs typeface="Times New Roman" pitchFamily="18" charset="0"/>
              </a:rPr>
              <a:t>then referral is advisable.</a:t>
            </a:r>
          </a:p>
          <a:p>
            <a:pPr lvl="0" algn="just"/>
            <a:r>
              <a:rPr lang="en-US" sz="2000" b="1" i="1" dirty="0" smtClean="0">
                <a:latin typeface="Times New Roman" pitchFamily="18" charset="0"/>
                <a:cs typeface="Times New Roman" pitchFamily="18" charset="0"/>
              </a:rPr>
              <a:t>-Gastro-</a:t>
            </a:r>
            <a:r>
              <a:rPr lang="en-US" sz="2000" b="1" i="1" dirty="0" err="1" smtClean="0">
                <a:latin typeface="Times New Roman" pitchFamily="18" charset="0"/>
                <a:cs typeface="Times New Roman" pitchFamily="18" charset="0"/>
              </a:rPr>
              <a:t>oesophageal</a:t>
            </a:r>
            <a:r>
              <a:rPr lang="en-US" sz="2000" b="1" i="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can cause coughing. Sometimes such reflux is asymptomatic apart from coughing. Or Coughing during the recumbent (supine, lying down), with heartburn may indicate Gastro esophageal  reflux disease(GERD) which may be improved by antacid or histamine-2 receptor antagonists(H2RA) .</a:t>
            </a:r>
          </a:p>
          <a:p>
            <a:pPr algn="just"/>
            <a:r>
              <a:rPr lang="en-U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Others </a:t>
            </a:r>
            <a:r>
              <a:rPr lang="en-US" sz="2000" dirty="0" smtClean="0">
                <a:latin typeface="Times New Roman" pitchFamily="18" charset="0"/>
                <a:cs typeface="Times New Roman" pitchFamily="18" charset="0"/>
              </a:rPr>
              <a:t>Chest pain, shortness of breath (SOB), wheezing, Whooping------------- referral for further investigations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261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991600" cy="6400800"/>
          </a:xfrm>
          <a:solidFill>
            <a:schemeClr val="accent6">
              <a:lumMod val="60000"/>
              <a:lumOff val="40000"/>
            </a:schemeClr>
          </a:solidFill>
        </p:spPr>
        <p:txBody>
          <a:bodyPr>
            <a:normAutofit fontScale="85000" lnSpcReduction="10000"/>
          </a:bodyPr>
          <a:lstStyle/>
          <a:p>
            <a:pPr marL="0" indent="0" algn="just">
              <a:buNone/>
            </a:pPr>
            <a:r>
              <a:rPr lang="en-US" b="1" i="1" dirty="0" smtClean="0"/>
              <a:t>Medication</a:t>
            </a:r>
            <a:r>
              <a:rPr lang="en-US" b="1" i="1" dirty="0"/>
              <a:t>:</a:t>
            </a:r>
          </a:p>
          <a:p>
            <a:pPr marL="514350" indent="-514350" algn="just">
              <a:buFont typeface="+mj-lt"/>
              <a:buAutoNum type="alphaUcPeriod"/>
            </a:pPr>
            <a:r>
              <a:rPr lang="en-US" dirty="0" smtClean="0"/>
              <a:t>If </a:t>
            </a:r>
            <a:r>
              <a:rPr lang="en-US" dirty="0"/>
              <a:t>one or more appropriate remedies have been tried without success (failed medication) ------------- referral for further investigations </a:t>
            </a:r>
            <a:r>
              <a:rPr lang="en-US" dirty="0" smtClean="0"/>
              <a:t>.</a:t>
            </a:r>
          </a:p>
          <a:p>
            <a:pPr marL="514350" indent="-514350" algn="just">
              <a:buFont typeface="+mj-lt"/>
              <a:buAutoNum type="alphaUcPeriod"/>
            </a:pPr>
            <a:r>
              <a:rPr lang="en-US" dirty="0" smtClean="0"/>
              <a:t>Effective </a:t>
            </a:r>
            <a:r>
              <a:rPr lang="en-US" dirty="0"/>
              <a:t>product for similar previous cough: the pharmacist should consider patient's satisfaction or dissatisfaction with specific products i.e. patient's </a:t>
            </a:r>
            <a:r>
              <a:rPr lang="en-US" dirty="0" err="1"/>
              <a:t>preferability</a:t>
            </a:r>
            <a:r>
              <a:rPr lang="en-US" dirty="0"/>
              <a:t> </a:t>
            </a:r>
            <a:r>
              <a:rPr lang="en-US" dirty="0" smtClean="0"/>
              <a:t>.</a:t>
            </a:r>
          </a:p>
          <a:p>
            <a:pPr marL="514350" indent="-514350" algn="just">
              <a:buFont typeface="+mj-lt"/>
              <a:buAutoNum type="alphaUcPeriod"/>
            </a:pPr>
            <a:r>
              <a:rPr lang="en-US" dirty="0" smtClean="0"/>
              <a:t>Drug-induced </a:t>
            </a:r>
            <a:r>
              <a:rPr lang="en-US" dirty="0"/>
              <a:t>cough: e.g.: </a:t>
            </a:r>
          </a:p>
          <a:p>
            <a:pPr marL="0" indent="0" algn="just">
              <a:buNone/>
            </a:pPr>
            <a:r>
              <a:rPr lang="en-US" b="1" dirty="0" smtClean="0"/>
              <a:t>1-Angiotensin-converting </a:t>
            </a:r>
            <a:r>
              <a:rPr lang="en-US" b="1" dirty="0"/>
              <a:t>enzyme (ACE) </a:t>
            </a:r>
            <a:r>
              <a:rPr lang="en-US" b="1" dirty="0" smtClean="0"/>
              <a:t>inhibitors:</a:t>
            </a:r>
            <a:r>
              <a:rPr lang="en-US" dirty="0" smtClean="0"/>
              <a:t> </a:t>
            </a:r>
            <a:r>
              <a:rPr lang="en-US" dirty="0"/>
              <a:t>(e.g. captopril, </a:t>
            </a:r>
            <a:r>
              <a:rPr lang="en-US" dirty="0" err="1"/>
              <a:t>lisinopril</a:t>
            </a:r>
            <a:r>
              <a:rPr lang="en-US" dirty="0"/>
              <a:t>, </a:t>
            </a:r>
            <a:r>
              <a:rPr lang="en-US" dirty="0" err="1"/>
              <a:t>Enalapril</a:t>
            </a:r>
            <a:r>
              <a:rPr lang="en-US" dirty="0"/>
              <a:t> ……) can induce cough in about 10% of patients (especially women), the cough is usually nonproductive, occurs within the first few months of therapy-----------refer and suggest the alternative: Angiotensin –II receptor antagonists (valsartan, losartan, </a:t>
            </a:r>
            <a:r>
              <a:rPr lang="en-US" dirty="0" smtClean="0"/>
              <a:t>….).</a:t>
            </a:r>
          </a:p>
          <a:p>
            <a:pPr marL="0" indent="0" algn="just">
              <a:buNone/>
            </a:pPr>
            <a:r>
              <a:rPr lang="en-US" b="1" dirty="0" smtClean="0"/>
              <a:t>2-The </a:t>
            </a:r>
            <a:r>
              <a:rPr lang="en-US" b="1" dirty="0" err="1"/>
              <a:t>antiarrythmic</a:t>
            </a:r>
            <a:r>
              <a:rPr lang="en-US" b="1" dirty="0"/>
              <a:t> agent</a:t>
            </a:r>
            <a:r>
              <a:rPr lang="en-US" dirty="0"/>
              <a:t> </a:t>
            </a:r>
            <a:r>
              <a:rPr lang="en-US" dirty="0" smtClean="0"/>
              <a:t>:</a:t>
            </a:r>
            <a:r>
              <a:rPr lang="en-US" dirty="0" err="1" smtClean="0"/>
              <a:t>amiodarone</a:t>
            </a:r>
            <a:r>
              <a:rPr lang="en-US" dirty="0"/>
              <a:t>.</a:t>
            </a:r>
          </a:p>
          <a:p>
            <a:pPr marL="0" indent="0" algn="just">
              <a:buNone/>
            </a:pPr>
            <a:endParaRPr lang="en-US" dirty="0"/>
          </a:p>
        </p:txBody>
      </p:sp>
    </p:spTree>
    <p:extLst>
      <p:ext uri="{BB962C8B-B14F-4D97-AF65-F5344CB8AC3E}">
        <p14:creationId xmlns:p14="http://schemas.microsoft.com/office/powerpoint/2010/main" val="217569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01424"/>
          </a:xfrm>
          <a:prstGeom prst="rect">
            <a:avLst/>
          </a:prstGeom>
          <a:solidFill>
            <a:schemeClr val="accent6">
              <a:lumMod val="60000"/>
              <a:lumOff val="40000"/>
            </a:schemeClr>
          </a:solidFill>
        </p:spPr>
        <p:txBody>
          <a:bodyPr wrap="square">
            <a:spAutoFit/>
          </a:bodyPr>
          <a:lstStyle/>
          <a:p>
            <a:pPr algn="just"/>
            <a:r>
              <a:rPr lang="en-US" sz="2800" b="1" dirty="0"/>
              <a:t>Treatment </a:t>
            </a:r>
            <a:r>
              <a:rPr lang="en-US" sz="2800" b="1" dirty="0" smtClean="0"/>
              <a:t>timescale:-</a:t>
            </a:r>
            <a:endParaRPr lang="en-US" sz="2800" b="1" dirty="0"/>
          </a:p>
          <a:p>
            <a:pPr algn="just"/>
            <a:r>
              <a:rPr lang="en-US" sz="2800" dirty="0"/>
              <a:t> </a:t>
            </a:r>
            <a:r>
              <a:rPr lang="en-US" sz="2800" dirty="0" smtClean="0"/>
              <a:t>The </a:t>
            </a:r>
            <a:r>
              <a:rPr lang="en-US" sz="2800" dirty="0"/>
              <a:t>patient should seek medical attention if the cough does not improve in 7-10 days. Or if the cough persists longer than 3 weeks even if it has respond to OTC drugs </a:t>
            </a:r>
            <a:r>
              <a:rPr lang="en-US" sz="2800" dirty="0" smtClean="0"/>
              <a:t>.</a:t>
            </a:r>
            <a:endParaRPr lang="en-US" sz="2800" dirty="0"/>
          </a:p>
          <a:p>
            <a:pPr algn="just"/>
            <a:r>
              <a:rPr lang="en-US" sz="2800" b="1" dirty="0" smtClean="0"/>
              <a:t>Management:</a:t>
            </a:r>
            <a:endParaRPr lang="en-US" sz="2800" b="1" dirty="0"/>
          </a:p>
          <a:p>
            <a:pPr algn="just"/>
            <a:r>
              <a:rPr lang="en-US" sz="2400" dirty="0"/>
              <a:t>Non-drug measures:</a:t>
            </a:r>
          </a:p>
          <a:p>
            <a:pPr algn="just"/>
            <a:r>
              <a:rPr lang="en-US" sz="2400" dirty="0"/>
              <a:t>*slowly dissolving hard candies or other lozenges in the mouth may sooth the irritated throat and decreases the dry cough.</a:t>
            </a:r>
          </a:p>
          <a:p>
            <a:pPr algn="just"/>
            <a:r>
              <a:rPr lang="en-US" sz="2400" dirty="0"/>
              <a:t>(They don’t contain an active ingredient and considered to be safe in children and pregnant women) </a:t>
            </a:r>
            <a:r>
              <a:rPr lang="en-US" sz="2400" dirty="0" smtClean="0"/>
              <a:t>.If </a:t>
            </a:r>
            <a:r>
              <a:rPr lang="en-US" sz="2400" dirty="0"/>
              <a:t>recommended they should be given 3-4 times daily </a:t>
            </a:r>
            <a:r>
              <a:rPr lang="en-US" sz="2400" dirty="0" smtClean="0"/>
              <a:t>.</a:t>
            </a:r>
            <a:endParaRPr lang="en-US" sz="2400" dirty="0"/>
          </a:p>
          <a:p>
            <a:pPr algn="just"/>
            <a:r>
              <a:rPr lang="en-US" sz="2400" dirty="0"/>
              <a:t>*General advice to patient with cough and cold is to increase fluid intake to about 2Ls / day </a:t>
            </a:r>
            <a:r>
              <a:rPr lang="en-US" sz="2400" dirty="0" smtClean="0"/>
              <a:t>.(</a:t>
            </a:r>
            <a:r>
              <a:rPr lang="en-US" sz="2400" dirty="0"/>
              <a:t>About 8 to 10 glasses daily).</a:t>
            </a:r>
          </a:p>
        </p:txBody>
      </p:sp>
    </p:spTree>
    <p:extLst>
      <p:ext uri="{BB962C8B-B14F-4D97-AF65-F5344CB8AC3E}">
        <p14:creationId xmlns:p14="http://schemas.microsoft.com/office/powerpoint/2010/main" val="104493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67200"/>
            <a:ext cx="2715147" cy="27151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838200" y="838200"/>
            <a:ext cx="74676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latin typeface="Elephant" pitchFamily="18" charset="0"/>
              </a:rPr>
              <a:t>Cough Suppressant</a:t>
            </a:r>
            <a:endParaRPr lang="ar-IQ" sz="5400" dirty="0">
              <a:latin typeface="Elephant" pitchFamily="18" charset="0"/>
            </a:endParaRPr>
          </a:p>
        </p:txBody>
      </p:sp>
      <p:pic>
        <p:nvPicPr>
          <p:cNvPr id="8" name="Picture 2"/>
          <p:cNvPicPr>
            <a:picLocks noChangeAspect="1" noChangeArrowheads="1"/>
          </p:cNvPicPr>
          <p:nvPr/>
        </p:nvPicPr>
        <p:blipFill>
          <a:blip r:embed="rId2"/>
          <a:srcRect/>
          <a:stretch>
            <a:fillRect/>
          </a:stretch>
        </p:blipFill>
        <p:spPr bwMode="auto">
          <a:xfrm>
            <a:off x="1066800" y="1676400"/>
            <a:ext cx="6629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838200"/>
            <a:ext cx="7010400" cy="5257800"/>
          </a:xfrm>
          <a:prstGeom prst="rect">
            <a:avLst/>
          </a:prstGeom>
          <a:noFill/>
          <a:ln w="9525">
            <a:noFill/>
            <a:miter lim="800000"/>
            <a:headEnd/>
            <a:tailEnd/>
          </a:ln>
          <a:effectLst/>
        </p:spPr>
      </p:pic>
    </p:spTree>
    <p:extLst>
      <p:ext uri="{BB962C8B-B14F-4D97-AF65-F5344CB8AC3E}">
        <p14:creationId xmlns:p14="http://schemas.microsoft.com/office/powerpoint/2010/main" val="1531157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534400" cy="5867400"/>
          </a:xfrm>
          <a:solidFill>
            <a:schemeClr val="accent6">
              <a:lumMod val="60000"/>
              <a:lumOff val="40000"/>
            </a:schemeClr>
          </a:solidFill>
        </p:spPr>
        <p:txBody>
          <a:bodyPr>
            <a:normAutofit fontScale="70000" lnSpcReduction="20000"/>
          </a:bodyPr>
          <a:lstStyle/>
          <a:p>
            <a:pPr marL="0" indent="0">
              <a:buNone/>
            </a:pPr>
            <a:r>
              <a:rPr lang="en-US" sz="3400" b="1" i="1" u="sng" dirty="0"/>
              <a:t>Non-prescription medications:</a:t>
            </a:r>
          </a:p>
          <a:p>
            <a:pPr marL="0" indent="0">
              <a:buNone/>
            </a:pPr>
            <a:r>
              <a:rPr lang="en-US" dirty="0" smtClean="0"/>
              <a:t> </a:t>
            </a:r>
            <a:r>
              <a:rPr lang="en-US" b="1" dirty="0" smtClean="0">
                <a:solidFill>
                  <a:srgbClr val="0070C0"/>
                </a:solidFill>
              </a:rPr>
              <a:t>A-Antitussive </a:t>
            </a:r>
            <a:r>
              <a:rPr lang="en-US" b="1" dirty="0">
                <a:solidFill>
                  <a:srgbClr val="0070C0"/>
                </a:solidFill>
              </a:rPr>
              <a:t>(cough suppressants): </a:t>
            </a:r>
            <a:r>
              <a:rPr lang="en-US" dirty="0"/>
              <a:t>used for dry cough. </a:t>
            </a:r>
          </a:p>
          <a:p>
            <a:pPr marL="0" indent="0">
              <a:buNone/>
            </a:pPr>
            <a:r>
              <a:rPr lang="en-US" dirty="0" smtClean="0"/>
              <a:t> </a:t>
            </a:r>
            <a:r>
              <a:rPr lang="en-US" sz="3400" b="1" dirty="0"/>
              <a:t>1-Codiene:</a:t>
            </a:r>
            <a:endParaRPr lang="en-US" b="1" dirty="0"/>
          </a:p>
          <a:p>
            <a:pPr marL="0" indent="0">
              <a:buNone/>
            </a:pPr>
            <a:r>
              <a:rPr lang="ar-IQ" dirty="0"/>
              <a:t>ملاحظة: إن هذا الدواء لا يتوفر حاليا في العراق منفردا ولكنه موجود ضمن </a:t>
            </a:r>
            <a:r>
              <a:rPr lang="ar-IQ" dirty="0" smtClean="0"/>
              <a:t>الـ :  </a:t>
            </a:r>
            <a:endParaRPr lang="en-US" dirty="0" smtClean="0"/>
          </a:p>
          <a:p>
            <a:pPr marL="0" indent="0">
              <a:buNone/>
            </a:pPr>
            <a:r>
              <a:rPr lang="en-US" dirty="0" smtClean="0"/>
              <a:t>cough </a:t>
            </a:r>
            <a:r>
              <a:rPr lang="en-US" dirty="0"/>
              <a:t>mixtures</a:t>
            </a:r>
          </a:p>
          <a:p>
            <a:pPr marL="0" indent="0">
              <a:buNone/>
            </a:pPr>
            <a:r>
              <a:rPr lang="en-US" b="1" dirty="0" smtClean="0"/>
              <a:t>e.g</a:t>
            </a:r>
            <a:r>
              <a:rPr lang="en-US" b="1" dirty="0"/>
              <a:t>. </a:t>
            </a:r>
            <a:r>
              <a:rPr lang="en-US" dirty="0"/>
              <a:t>of codeine containing cough mixtures available in Iraq are: </a:t>
            </a:r>
          </a:p>
          <a:p>
            <a:pPr marL="0" indent="0">
              <a:buNone/>
            </a:pPr>
            <a:r>
              <a:rPr lang="en-US" dirty="0" err="1" smtClean="0"/>
              <a:t>Tussiram</a:t>
            </a:r>
            <a:r>
              <a:rPr lang="en-US" dirty="0"/>
              <a:t>® syrup, </a:t>
            </a:r>
            <a:r>
              <a:rPr lang="en-US" dirty="0" err="1"/>
              <a:t>Pulmocodin</a:t>
            </a:r>
            <a:r>
              <a:rPr lang="en-US" dirty="0"/>
              <a:t>® syrup…</a:t>
            </a:r>
          </a:p>
          <a:p>
            <a:endParaRPr lang="en-US" dirty="0"/>
          </a:p>
          <a:p>
            <a:pPr marL="0" indent="0">
              <a:buNone/>
            </a:pPr>
            <a:r>
              <a:rPr lang="en-US" b="1" i="1" u="sng" dirty="0"/>
              <a:t>S/</a:t>
            </a:r>
            <a:r>
              <a:rPr lang="en-US" b="1" i="1" u="sng" dirty="0" err="1"/>
              <a:t>Es</a:t>
            </a:r>
            <a:r>
              <a:rPr lang="en-US" b="1" i="1" u="sng" dirty="0"/>
              <a:t>: </a:t>
            </a:r>
            <a:r>
              <a:rPr lang="en-US" dirty="0"/>
              <a:t>even at OTC doses codeine can cause constipation and at high doses, respiratory </a:t>
            </a:r>
            <a:r>
              <a:rPr lang="en-US" dirty="0" smtClean="0"/>
              <a:t>depression, </a:t>
            </a:r>
            <a:r>
              <a:rPr lang="en-US" dirty="0"/>
              <a:t>therefore it is best avoided in patients with impaired respiratory function e.g. Asthma </a:t>
            </a:r>
            <a:r>
              <a:rPr lang="en-US" dirty="0" smtClean="0"/>
              <a:t>.</a:t>
            </a:r>
            <a:endParaRPr lang="en-US" dirty="0"/>
          </a:p>
          <a:p>
            <a:pPr marL="0" indent="0">
              <a:buNone/>
            </a:pPr>
            <a:r>
              <a:rPr lang="en-US" dirty="0"/>
              <a:t>) </a:t>
            </a:r>
            <a:r>
              <a:rPr lang="ar-IQ" dirty="0"/>
              <a:t>ولكن وعلى الرغم من ذلك فان مصدر رقم 3 يذكر مايلي:</a:t>
            </a:r>
          </a:p>
          <a:p>
            <a:r>
              <a:rPr lang="en-US" dirty="0"/>
              <a:t>However, in practice this is very rarely observed and does not </a:t>
            </a:r>
            <a:r>
              <a:rPr lang="en-US" dirty="0" smtClean="0"/>
              <a:t>prevent </a:t>
            </a:r>
            <a:r>
              <a:rPr lang="en-US" dirty="0"/>
              <a:t>the use of cough suppressant in asthmatic patients) </a:t>
            </a:r>
            <a:r>
              <a:rPr lang="en-US" dirty="0" smtClean="0"/>
              <a:t>.</a:t>
            </a:r>
          </a:p>
          <a:p>
            <a:r>
              <a:rPr lang="en-US" dirty="0" smtClean="0"/>
              <a:t>(</a:t>
            </a:r>
            <a:r>
              <a:rPr lang="en-US" dirty="0"/>
              <a:t>Note: </a:t>
            </a:r>
            <a:r>
              <a:rPr lang="en-US" dirty="0" err="1"/>
              <a:t>Codiene</a:t>
            </a:r>
            <a:r>
              <a:rPr lang="en-US" dirty="0"/>
              <a:t> is well known as a drug of abuse and sales must be </a:t>
            </a:r>
            <a:r>
              <a:rPr lang="en-US" dirty="0" smtClean="0"/>
              <a:t>   refused </a:t>
            </a:r>
            <a:r>
              <a:rPr lang="en-US" dirty="0"/>
              <a:t>because of knowledge or likelihood of abuse) </a:t>
            </a:r>
            <a:r>
              <a:rPr lang="en-US" dirty="0" smtClean="0"/>
              <a:t>.</a:t>
            </a:r>
            <a:endParaRPr lang="en-US" dirty="0"/>
          </a:p>
        </p:txBody>
      </p:sp>
    </p:spTree>
    <p:extLst>
      <p:ext uri="{BB962C8B-B14F-4D97-AF65-F5344CB8AC3E}">
        <p14:creationId xmlns:p14="http://schemas.microsoft.com/office/powerpoint/2010/main" val="17738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8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50903"/>
            <a:ext cx="3387511"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34233"/>
            <a:ext cx="3352801" cy="3352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515258"/>
            <a:ext cx="2085975"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90" y="381000"/>
            <a:ext cx="2952750" cy="2438400"/>
          </a:xfrm>
          <a:prstGeom prst="rect">
            <a:avLst/>
          </a:prstGeom>
        </p:spPr>
      </p:pic>
    </p:spTree>
    <p:extLst>
      <p:ext uri="{BB962C8B-B14F-4D97-AF65-F5344CB8AC3E}">
        <p14:creationId xmlns:p14="http://schemas.microsoft.com/office/powerpoint/2010/main" val="401011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4162"/>
          </a:xfrm>
        </p:spPr>
        <p:txBody>
          <a:bodyPr>
            <a:normAutofit/>
          </a:bodyPr>
          <a:lstStyle/>
          <a:p>
            <a:r>
              <a:rPr lang="en-US" sz="5400" b="1" dirty="0" smtClean="0">
                <a:latin typeface="Andalus" pitchFamily="18" charset="-78"/>
                <a:cs typeface="Andalus" pitchFamily="18" charset="-78"/>
              </a:rPr>
              <a:t>Dextromethorphan…</a:t>
            </a:r>
            <a:endParaRPr lang="ar-IQ" sz="5400" b="1" dirty="0" smtClean="0">
              <a:latin typeface="Andalus" pitchFamily="18" charset="-78"/>
              <a:cs typeface="Andalus" pitchFamily="18" charset="-78"/>
            </a:endParaRPr>
          </a:p>
        </p:txBody>
      </p:sp>
      <p:pic>
        <p:nvPicPr>
          <p:cNvPr id="1026" name="Picture 2"/>
          <p:cNvPicPr>
            <a:picLocks noChangeAspect="1" noChangeArrowheads="1"/>
          </p:cNvPicPr>
          <p:nvPr/>
        </p:nvPicPr>
        <p:blipFill>
          <a:blip r:embed="rId3"/>
          <a:srcRect/>
          <a:stretch>
            <a:fillRect/>
          </a:stretch>
        </p:blipFill>
        <p:spPr bwMode="auto">
          <a:xfrm>
            <a:off x="914400" y="1447800"/>
            <a:ext cx="7391400" cy="4953000"/>
          </a:xfrm>
          <a:prstGeom prst="rect">
            <a:avLst/>
          </a:prstGeom>
          <a:noFill/>
          <a:ln w="9525">
            <a:noFill/>
            <a:miter lim="800000"/>
            <a:headEnd/>
            <a:tailEnd/>
          </a:ln>
          <a:effectLst/>
        </p:spPr>
      </p:pic>
    </p:spTree>
    <p:extLst>
      <p:ext uri="{BB962C8B-B14F-4D97-AF65-F5344CB8AC3E}">
        <p14:creationId xmlns:p14="http://schemas.microsoft.com/office/powerpoint/2010/main" val="4012951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457200"/>
            <a:ext cx="8915400" cy="5715000"/>
          </a:xfrm>
          <a:solidFill>
            <a:schemeClr val="accent6">
              <a:lumMod val="60000"/>
              <a:lumOff val="40000"/>
            </a:schemeClr>
          </a:solidFill>
        </p:spPr>
        <p:txBody>
          <a:bodyPr>
            <a:normAutofit fontScale="85000" lnSpcReduction="20000"/>
          </a:bodyPr>
          <a:lstStyle/>
          <a:p>
            <a:pPr marL="0" indent="0">
              <a:buNone/>
            </a:pPr>
            <a:r>
              <a:rPr lang="en-US" b="1" dirty="0"/>
              <a:t>2-Dextromethorphan (</a:t>
            </a:r>
            <a:r>
              <a:rPr lang="en-US" b="1" dirty="0" err="1"/>
              <a:t>Sedilar</a:t>
            </a:r>
            <a:r>
              <a:rPr lang="en-US" b="1" dirty="0"/>
              <a:t>® tablet, drop,)</a:t>
            </a:r>
          </a:p>
          <a:p>
            <a:pPr marL="0" indent="0">
              <a:buNone/>
            </a:pPr>
            <a:r>
              <a:rPr lang="en-US" dirty="0"/>
              <a:t>Generally it is considered non-sedating and has fewer side effects </a:t>
            </a:r>
            <a:r>
              <a:rPr lang="en-US" dirty="0" smtClean="0"/>
              <a:t>.</a:t>
            </a:r>
            <a:endParaRPr lang="en-US" dirty="0"/>
          </a:p>
          <a:p>
            <a:r>
              <a:rPr lang="en-US" dirty="0"/>
              <a:t> Dose </a:t>
            </a:r>
            <a:r>
              <a:rPr lang="en-US" dirty="0" smtClean="0"/>
              <a:t>:</a:t>
            </a:r>
            <a:endParaRPr lang="en-US" dirty="0"/>
          </a:p>
          <a:p>
            <a:endParaRPr lang="en-US" dirty="0" smtClean="0"/>
          </a:p>
          <a:p>
            <a:endParaRPr lang="en-US" dirty="0"/>
          </a:p>
          <a:p>
            <a:r>
              <a:rPr lang="en-US" dirty="0"/>
              <a:t>dextromethorphan</a:t>
            </a:r>
            <a:r>
              <a:rPr lang="ar-IQ" dirty="0" smtClean="0"/>
              <a:t>ملاحظة: لكننا </a:t>
            </a:r>
            <a:r>
              <a:rPr lang="ar-IQ" dirty="0"/>
              <a:t>اخترنا الجرع اعلاه </a:t>
            </a:r>
            <a:r>
              <a:rPr lang="ar-IQ" dirty="0" smtClean="0"/>
              <a:t>لسهولتها........</a:t>
            </a:r>
            <a:endParaRPr lang="ar-IQ" dirty="0"/>
          </a:p>
          <a:p>
            <a:pPr marL="0" indent="0" algn="ctr">
              <a:buNone/>
            </a:pPr>
            <a:r>
              <a:rPr lang="en-US" dirty="0" smtClean="0"/>
              <a:t>------------------------------------------------------------------------</a:t>
            </a:r>
          </a:p>
          <a:p>
            <a:pPr marL="0" indent="0">
              <a:buNone/>
            </a:pPr>
            <a:r>
              <a:rPr lang="ar-IQ" b="1" dirty="0" smtClean="0"/>
              <a:t>3</a:t>
            </a:r>
            <a:r>
              <a:rPr lang="en-US" b="1" dirty="0" smtClean="0"/>
              <a:t> </a:t>
            </a:r>
            <a:r>
              <a:rPr lang="ar-IQ" b="1" dirty="0" smtClean="0"/>
              <a:t>-</a:t>
            </a:r>
            <a:r>
              <a:rPr lang="en-US" b="1" dirty="0"/>
              <a:t>Diphenhydramine (</a:t>
            </a:r>
            <a:r>
              <a:rPr lang="en-US" b="1" dirty="0" err="1"/>
              <a:t>Allermine</a:t>
            </a:r>
            <a:r>
              <a:rPr lang="en-US" b="1" dirty="0"/>
              <a:t>®):</a:t>
            </a:r>
            <a:r>
              <a:rPr lang="en-US" dirty="0"/>
              <a:t> Which is one of the sedating antihistamines.</a:t>
            </a:r>
          </a:p>
          <a:p>
            <a:r>
              <a:rPr lang="en-US" dirty="0"/>
              <a:t>The antitussive doses are </a:t>
            </a:r>
            <a:r>
              <a:rPr lang="en-US" dirty="0" smtClean="0"/>
              <a:t>:</a:t>
            </a:r>
            <a:endParaRPr lang="en-US" dirty="0"/>
          </a:p>
          <a:p>
            <a:pPr marL="0" indent="0">
              <a:buNone/>
            </a:pPr>
            <a:endParaRPr lang="en-US" dirty="0"/>
          </a:p>
          <a:p>
            <a:endParaRPr lang="en-US" dirty="0"/>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519069"/>
              </p:ext>
            </p:extLst>
          </p:nvPr>
        </p:nvGraphicFramePr>
        <p:xfrm>
          <a:off x="1600200" y="5410200"/>
          <a:ext cx="5122328" cy="960120"/>
        </p:xfrm>
        <a:graphic>
          <a:graphicData uri="http://schemas.openxmlformats.org/drawingml/2006/table">
            <a:tbl>
              <a:tblPr rtl="1" firstRow="1" firstCol="1" lastRow="1" lastCol="1" bandRow="1" bandCol="1"/>
              <a:tblGrid>
                <a:gridCol w="1803400"/>
                <a:gridCol w="1804035"/>
                <a:gridCol w="1514893"/>
              </a:tblGrid>
              <a:tr h="228600">
                <a:tc>
                  <a:txBody>
                    <a:bodyPr/>
                    <a:lstStyle/>
                    <a:p>
                      <a:pPr marL="114300" marR="0" algn="l" rtl="1">
                        <a:spcBef>
                          <a:spcPts val="0"/>
                        </a:spcBef>
                        <a:spcAft>
                          <a:spcPts val="0"/>
                        </a:spcAft>
                      </a:pPr>
                      <a:r>
                        <a:rPr lang="en-US" sz="1200" b="1" dirty="0">
                          <a:effectLst/>
                          <a:latin typeface="Times New Roman"/>
                          <a:ea typeface="Times New Roman"/>
                        </a:rPr>
                        <a:t>2-6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dirty="0">
                          <a:effectLst/>
                          <a:latin typeface="Times New Roman"/>
                          <a:ea typeface="Times New Roman"/>
                        </a:rPr>
                        <a:t>6 -12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Adult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300" marR="0" algn="l" rtl="1">
                        <a:spcBef>
                          <a:spcPts val="0"/>
                        </a:spcBef>
                        <a:spcAft>
                          <a:spcPts val="0"/>
                        </a:spcAft>
                      </a:pPr>
                      <a:r>
                        <a:rPr lang="en-US" sz="1200" b="1">
                          <a:effectLst/>
                          <a:latin typeface="Times New Roman"/>
                          <a:ea typeface="Times New Roman"/>
                        </a:rPr>
                        <a:t>6.5 mg every 4hours </a:t>
                      </a:r>
                      <a:endParaRPr lang="en-US" sz="1200">
                        <a:effectLst/>
                        <a:latin typeface="Times New Roman"/>
                        <a:ea typeface="Times New Roman"/>
                      </a:endParaRPr>
                    </a:p>
                    <a:p>
                      <a:pPr marL="114300" marR="0" algn="l" rtl="1">
                        <a:spcBef>
                          <a:spcPts val="0"/>
                        </a:spcBef>
                        <a:spcAft>
                          <a:spcPts val="0"/>
                        </a:spcAft>
                      </a:pPr>
                      <a:r>
                        <a:rPr lang="en-US" sz="1200" b="1">
                          <a:effectLst/>
                          <a:latin typeface="Times New Roman"/>
                          <a:ea typeface="Times New Roman"/>
                        </a:rPr>
                        <a:t> (max. 37.5mg/day)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12.5 mg every 4hours </a:t>
                      </a:r>
                      <a:endParaRPr lang="en-US" sz="1200" dirty="0">
                        <a:effectLst/>
                        <a:latin typeface="Times New Roman"/>
                        <a:ea typeface="Times New Roman"/>
                      </a:endParaRPr>
                    </a:p>
                    <a:p>
                      <a:pPr marL="114300" marR="0" algn="l" rtl="1">
                        <a:spcBef>
                          <a:spcPts val="0"/>
                        </a:spcBef>
                        <a:spcAft>
                          <a:spcPts val="0"/>
                        </a:spcAft>
                      </a:pPr>
                      <a:r>
                        <a:rPr lang="en-US" sz="1200" b="1" dirty="0">
                          <a:effectLst/>
                          <a:latin typeface="Times New Roman"/>
                          <a:ea typeface="Times New Roman"/>
                        </a:rPr>
                        <a:t> (max. 75mg/day)</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25 mg every 4hours </a:t>
                      </a:r>
                      <a:endParaRPr lang="en-US" sz="1200" dirty="0">
                        <a:effectLst/>
                        <a:latin typeface="Times New Roman"/>
                        <a:ea typeface="Times New Roman"/>
                      </a:endParaRPr>
                    </a:p>
                    <a:p>
                      <a:pPr marL="114300" marR="0" algn="l" rtl="1">
                        <a:spcBef>
                          <a:spcPts val="0"/>
                        </a:spcBef>
                        <a:spcAft>
                          <a:spcPts val="0"/>
                        </a:spcAft>
                      </a:pPr>
                      <a:r>
                        <a:rPr lang="en-US" sz="1200" b="1" dirty="0">
                          <a:effectLst/>
                          <a:latin typeface="Times New Roman"/>
                          <a:ea typeface="Times New Roman"/>
                        </a:rPr>
                        <a:t> (max. 150mg/day) </a:t>
                      </a:r>
                      <a:endParaRPr lang="en-US" sz="1200" dirty="0">
                        <a:effectLst/>
                        <a:latin typeface="Times New Roman"/>
                        <a:ea typeface="Times New Roman"/>
                      </a:endParaRPr>
                    </a:p>
                    <a:p>
                      <a:pPr marL="114300" marR="0" algn="l" rtl="1">
                        <a:spcBef>
                          <a:spcPts val="0"/>
                        </a:spcBef>
                        <a:spcAft>
                          <a:spcPts val="0"/>
                        </a:spcAft>
                      </a:pPr>
                      <a:r>
                        <a:rPr lang="ar-SY" sz="1200" b="1" dirty="0">
                          <a:effectLst/>
                          <a:latin typeface="Times New Roman"/>
                          <a:ea typeface="Times New Roman"/>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03022574"/>
              </p:ext>
            </p:extLst>
          </p:nvPr>
        </p:nvGraphicFramePr>
        <p:xfrm>
          <a:off x="1066800" y="2514600"/>
          <a:ext cx="6057900" cy="365760"/>
        </p:xfrm>
        <a:graphic>
          <a:graphicData uri="http://schemas.openxmlformats.org/drawingml/2006/table">
            <a:tbl>
              <a:tblPr rtl="1" firstRow="1" firstCol="1" lastRow="1" lastCol="1" bandRow="1" bandCol="1"/>
              <a:tblGrid>
                <a:gridCol w="1691640"/>
                <a:gridCol w="2217420"/>
                <a:gridCol w="2148840"/>
              </a:tblGrid>
              <a:tr h="0">
                <a:tc>
                  <a:txBody>
                    <a:bodyPr/>
                    <a:lstStyle/>
                    <a:p>
                      <a:pPr marL="114300" marR="0" algn="l" rtl="1">
                        <a:spcBef>
                          <a:spcPts val="0"/>
                        </a:spcBef>
                        <a:spcAft>
                          <a:spcPts val="0"/>
                        </a:spcAft>
                      </a:pPr>
                      <a:r>
                        <a:rPr lang="en-US" sz="1200" b="1" dirty="0">
                          <a:effectLst/>
                          <a:latin typeface="Times New Roman"/>
                          <a:ea typeface="Times New Roman"/>
                        </a:rPr>
                        <a:t>1-5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5 -12 years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Adults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a:spcBef>
                          <a:spcPts val="0"/>
                        </a:spcBef>
                        <a:spcAft>
                          <a:spcPts val="0"/>
                        </a:spcAft>
                      </a:pPr>
                      <a:r>
                        <a:rPr lang="en-US" sz="1200" b="1">
                          <a:effectLst/>
                          <a:latin typeface="Times New Roman"/>
                          <a:ea typeface="Times New Roman"/>
                        </a:rPr>
                        <a:t>2.5 mg  four times daily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effectLst/>
                          <a:latin typeface="Times New Roman"/>
                          <a:ea typeface="Times New Roman"/>
                        </a:rPr>
                        <a:t>7.5 mg  four times daily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dirty="0">
                          <a:effectLst/>
                          <a:latin typeface="Times New Roman"/>
                          <a:ea typeface="Times New Roman"/>
                        </a:rPr>
                        <a:t>15 mg  four times daily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3269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9227"/>
            <a:ext cx="8229600" cy="4525963"/>
          </a:xfrm>
          <a:prstGeom prst="rect">
            <a:avLst/>
          </a:prstGeom>
          <a:solidFill>
            <a:schemeClr val="accent5">
              <a:lumMod val="40000"/>
              <a:lumOff val="6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IQ" sz="2400" dirty="0" smtClean="0"/>
              <a:t>) للاطلاع) </a:t>
            </a:r>
            <a:r>
              <a:rPr lang="en-US" sz="2400" dirty="0" smtClean="0"/>
              <a:t>Pediatric Dextromethorphan doses:</a:t>
            </a:r>
          </a:p>
          <a:p>
            <a:r>
              <a:rPr lang="en-US" sz="2400" dirty="0" smtClean="0"/>
              <a:t>  </a:t>
            </a:r>
            <a:r>
              <a:rPr lang="ar-IQ" sz="2400" dirty="0" smtClean="0"/>
              <a:t>كثيرا ماتوصف قطرات الـ</a:t>
            </a:r>
            <a:r>
              <a:rPr lang="en-US" sz="2400" dirty="0" err="1" smtClean="0"/>
              <a:t>Sedilar</a:t>
            </a:r>
            <a:r>
              <a:rPr lang="en-US" sz="2400" dirty="0" smtClean="0"/>
              <a:t>  </a:t>
            </a:r>
            <a:r>
              <a:rPr lang="ar-IQ" sz="2400" dirty="0" smtClean="0"/>
              <a:t>بجرع خاطئة وكبيرة لان اغلب المصادر لاتعطي جرعته تحت السنة وكما يلي فيرجى الانتباه لها رجاءا:</a:t>
            </a:r>
            <a:endParaRPr lang="en-US" sz="2400" dirty="0" smtClean="0"/>
          </a:p>
          <a:p>
            <a:pPr marL="0" indent="0">
              <a:buNone/>
            </a:pPr>
            <a:endParaRPr lang="en-US" sz="2400" dirty="0"/>
          </a:p>
          <a:p>
            <a:pPr marL="0" indent="0">
              <a:buNone/>
            </a:pPr>
            <a:endParaRPr lang="ar-IQ" sz="2400" dirty="0" smtClean="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994183709"/>
              </p:ext>
            </p:extLst>
          </p:nvPr>
        </p:nvGraphicFramePr>
        <p:xfrm>
          <a:off x="1828800" y="1524000"/>
          <a:ext cx="5372737" cy="1981200"/>
        </p:xfrm>
        <a:graphic>
          <a:graphicData uri="http://schemas.openxmlformats.org/drawingml/2006/table">
            <a:tbl>
              <a:tblPr rtl="1" firstRow="1" firstCol="1" lastRow="1" lastCol="1" bandRow="1" bandCol="1"/>
              <a:tblGrid>
                <a:gridCol w="2013673"/>
                <a:gridCol w="1567942"/>
                <a:gridCol w="1791122"/>
              </a:tblGrid>
              <a:tr h="792480">
                <a:tc>
                  <a:txBody>
                    <a:bodyPr/>
                    <a:lstStyle/>
                    <a:p>
                      <a:pPr marL="114300" marR="0" algn="l" rtl="1">
                        <a:spcBef>
                          <a:spcPts val="0"/>
                        </a:spcBef>
                        <a:spcAft>
                          <a:spcPts val="0"/>
                        </a:spcAft>
                      </a:pPr>
                      <a:r>
                        <a:rPr lang="en-US" sz="1200" b="1" dirty="0">
                          <a:effectLst/>
                          <a:latin typeface="Times New Roman"/>
                          <a:ea typeface="Times New Roman"/>
                        </a:rPr>
                        <a:t>Equivalent no. of  drops  of (sedilar®drop:15mg/ml)</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Dose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dirty="0">
                          <a:effectLst/>
                          <a:latin typeface="Times New Roman"/>
                          <a:ea typeface="Times New Roman"/>
                        </a:rPr>
                        <a:t>Age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114300" marR="0" algn="l" rtl="1">
                        <a:spcBef>
                          <a:spcPts val="0"/>
                        </a:spcBef>
                        <a:spcAft>
                          <a:spcPts val="0"/>
                        </a:spcAft>
                      </a:pPr>
                      <a:r>
                        <a:rPr lang="en-US" sz="1200" b="1" dirty="0">
                          <a:effectLst/>
                          <a:latin typeface="Times New Roman"/>
                          <a:ea typeface="Times New Roman"/>
                        </a:rPr>
                        <a:t>About 1drop </a:t>
                      </a:r>
                      <a:r>
                        <a:rPr lang="en-US" sz="1200" b="1" dirty="0" err="1">
                          <a:effectLst/>
                          <a:latin typeface="Times New Roman"/>
                          <a:ea typeface="Times New Roman"/>
                        </a:rPr>
                        <a:t>t.i.d</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0.5-1 mg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dirty="0">
                          <a:effectLst/>
                          <a:latin typeface="Times New Roman"/>
                          <a:ea typeface="Times New Roman"/>
                        </a:rPr>
                        <a:t>1-3 months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114300" marR="0" algn="l" rtl="1">
                        <a:spcBef>
                          <a:spcPts val="0"/>
                        </a:spcBef>
                        <a:spcAft>
                          <a:spcPts val="0"/>
                        </a:spcAft>
                      </a:pPr>
                      <a:r>
                        <a:rPr lang="en-US" sz="1200" b="1">
                          <a:effectLst/>
                          <a:latin typeface="Times New Roman"/>
                          <a:ea typeface="Times New Roman"/>
                        </a:rPr>
                        <a:t>About 2drop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a:effectLst/>
                          <a:latin typeface="Times New Roman"/>
                          <a:ea typeface="Times New Roman"/>
                        </a:rPr>
                        <a:t>1-2 mg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3-6 months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114300" marR="0" algn="l" rtl="1">
                        <a:spcBef>
                          <a:spcPts val="0"/>
                        </a:spcBef>
                        <a:spcAft>
                          <a:spcPts val="0"/>
                        </a:spcAft>
                      </a:pPr>
                      <a:r>
                        <a:rPr lang="en-US" sz="1200" b="1">
                          <a:effectLst/>
                          <a:latin typeface="Times New Roman"/>
                          <a:ea typeface="Times New Roman"/>
                        </a:rPr>
                        <a:t>About 3drop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a:effectLst/>
                          <a:latin typeface="Times New Roman"/>
                          <a:ea typeface="Times New Roman"/>
                        </a:rPr>
                        <a:t>2-4 mg t.i.d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0">
                        <a:spcBef>
                          <a:spcPts val="0"/>
                        </a:spcBef>
                        <a:spcAft>
                          <a:spcPts val="0"/>
                        </a:spcAft>
                      </a:pPr>
                      <a:r>
                        <a:rPr lang="en-US" sz="1200" b="1" dirty="0">
                          <a:effectLst/>
                          <a:latin typeface="Times New Roman"/>
                          <a:ea typeface="Times New Roman"/>
                        </a:rPr>
                        <a:t>7months-1 year</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87549"/>
            <a:ext cx="8229600" cy="1981200"/>
          </a:xfrm>
          <a:prstGeom prst="rect">
            <a:avLst/>
          </a:prstGeom>
        </p:spPr>
      </p:pic>
    </p:spTree>
    <p:extLst>
      <p:ext uri="{BB962C8B-B14F-4D97-AF65-F5344CB8AC3E}">
        <p14:creationId xmlns:p14="http://schemas.microsoft.com/office/powerpoint/2010/main" val="53560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sedi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67200"/>
            <a:ext cx="4463142"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5" y="152400"/>
            <a:ext cx="7294075" cy="3683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5465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52400"/>
            <a:ext cx="8305800" cy="6248400"/>
          </a:xfrm>
          <a:solidFill>
            <a:schemeClr val="accent6">
              <a:lumMod val="60000"/>
              <a:lumOff val="40000"/>
            </a:schemeClr>
          </a:solidFill>
        </p:spPr>
        <p:txBody>
          <a:bodyPr>
            <a:noAutofit/>
          </a:bodyPr>
          <a:lstStyle/>
          <a:p>
            <a:pPr marL="0" indent="0">
              <a:buNone/>
            </a:pPr>
            <a:r>
              <a:rPr lang="en-US" sz="2800" b="1" dirty="0">
                <a:solidFill>
                  <a:srgbClr val="0070C0"/>
                </a:solidFill>
              </a:rPr>
              <a:t>B-Expectorants and </a:t>
            </a:r>
            <a:r>
              <a:rPr lang="en-US" sz="2800" b="1" dirty="0" err="1">
                <a:solidFill>
                  <a:srgbClr val="0070C0"/>
                </a:solidFill>
              </a:rPr>
              <a:t>Mucolytics</a:t>
            </a:r>
            <a:r>
              <a:rPr lang="en-US" sz="2800" b="1" dirty="0">
                <a:solidFill>
                  <a:srgbClr val="0070C0"/>
                </a:solidFill>
              </a:rPr>
              <a:t>: </a:t>
            </a:r>
            <a:r>
              <a:rPr lang="en-US" sz="2800" dirty="0"/>
              <a:t>which are used for wet cough.( But see the placebo effects of cough preparations later).</a:t>
            </a:r>
          </a:p>
          <a:p>
            <a:pPr marL="0" indent="0">
              <a:buNone/>
            </a:pPr>
            <a:r>
              <a:rPr lang="en-US" sz="2800" b="1" dirty="0">
                <a:solidFill>
                  <a:schemeClr val="tx2">
                    <a:lumMod val="60000"/>
                    <a:lumOff val="40000"/>
                  </a:schemeClr>
                </a:solidFill>
              </a:rPr>
              <a:t>1-Glyceryl </a:t>
            </a:r>
            <a:r>
              <a:rPr lang="en-US" sz="2800" b="1" dirty="0" err="1">
                <a:solidFill>
                  <a:schemeClr val="tx2">
                    <a:lumMod val="60000"/>
                    <a:lumOff val="40000"/>
                  </a:schemeClr>
                </a:solidFill>
              </a:rPr>
              <a:t>guaiacolate</a:t>
            </a:r>
            <a:r>
              <a:rPr lang="en-US" sz="2800" b="1" dirty="0">
                <a:solidFill>
                  <a:schemeClr val="tx2">
                    <a:lumMod val="60000"/>
                    <a:lumOff val="40000"/>
                  </a:schemeClr>
                </a:solidFill>
              </a:rPr>
              <a:t> (also called </a:t>
            </a:r>
            <a:r>
              <a:rPr lang="en-US" sz="2800" b="1" dirty="0" err="1">
                <a:solidFill>
                  <a:schemeClr val="tx2">
                    <a:lumMod val="60000"/>
                    <a:lumOff val="40000"/>
                  </a:schemeClr>
                </a:solidFill>
              </a:rPr>
              <a:t>Guaifenesin</a:t>
            </a:r>
            <a:r>
              <a:rPr lang="en-US" sz="2800" b="1" dirty="0">
                <a:solidFill>
                  <a:schemeClr val="tx2">
                    <a:lumMod val="60000"/>
                    <a:lumOff val="40000"/>
                  </a:schemeClr>
                </a:solidFill>
              </a:rPr>
              <a:t>): </a:t>
            </a:r>
            <a:r>
              <a:rPr lang="en-US" sz="2800" dirty="0"/>
              <a:t>Which is the only FDA approved OTC expectorant </a:t>
            </a:r>
            <a:r>
              <a:rPr lang="en-US" sz="2800" dirty="0" smtClean="0"/>
              <a:t>.</a:t>
            </a:r>
            <a:endParaRPr lang="en-US" sz="2800" dirty="0"/>
          </a:p>
          <a:p>
            <a:pPr marL="0" indent="0">
              <a:buNone/>
            </a:pPr>
            <a:r>
              <a:rPr lang="en-US" sz="2800" dirty="0"/>
              <a:t>Doses </a:t>
            </a:r>
            <a:r>
              <a:rPr lang="en-US" sz="2800" dirty="0" smtClean="0"/>
              <a:t>:  </a:t>
            </a:r>
            <a:endParaRPr lang="en-US" sz="2800" dirty="0"/>
          </a:p>
          <a:p>
            <a:r>
              <a:rPr lang="ar-IQ" sz="2800" dirty="0" smtClean="0"/>
              <a:t>ملاحظة: لكننا </a:t>
            </a:r>
            <a:r>
              <a:rPr lang="ar-IQ" sz="2800" dirty="0"/>
              <a:t>اخترنا الجرع اعلاه </a:t>
            </a:r>
            <a:r>
              <a:rPr lang="ar-IQ" sz="2800" dirty="0" smtClean="0"/>
              <a:t>لسهولتها........</a:t>
            </a:r>
            <a:endParaRPr lang="en-US" sz="2800" dirty="0" smtClean="0"/>
          </a:p>
          <a:p>
            <a:endParaRPr lang="ar-IQ" sz="2800" dirty="0"/>
          </a:p>
        </p:txBody>
      </p:sp>
      <p:graphicFrame>
        <p:nvGraphicFramePr>
          <p:cNvPr id="4" name="Table 3"/>
          <p:cNvGraphicFramePr>
            <a:graphicFrameLocks noGrp="1"/>
          </p:cNvGraphicFramePr>
          <p:nvPr>
            <p:extLst>
              <p:ext uri="{D42A27DB-BD31-4B8C-83A1-F6EECF244321}">
                <p14:modId xmlns:p14="http://schemas.microsoft.com/office/powerpoint/2010/main" val="2445194550"/>
              </p:ext>
            </p:extLst>
          </p:nvPr>
        </p:nvGraphicFramePr>
        <p:xfrm>
          <a:off x="1447800" y="3886200"/>
          <a:ext cx="6018234" cy="670561"/>
        </p:xfrm>
        <a:graphic>
          <a:graphicData uri="http://schemas.openxmlformats.org/drawingml/2006/table">
            <a:tbl>
              <a:tblPr rtl="1" firstRow="1" firstCol="1" lastRow="1" lastCol="1" bandRow="1" bandCol="1"/>
              <a:tblGrid>
                <a:gridCol w="1691640"/>
                <a:gridCol w="2217420"/>
                <a:gridCol w="2109174"/>
              </a:tblGrid>
              <a:tr h="487681">
                <a:tc>
                  <a:txBody>
                    <a:bodyPr/>
                    <a:lstStyle/>
                    <a:p>
                      <a:pPr marL="114300" marR="0" algn="l" rtl="1">
                        <a:spcBef>
                          <a:spcPts val="0"/>
                        </a:spcBef>
                        <a:spcAft>
                          <a:spcPts val="0"/>
                        </a:spcAft>
                      </a:pPr>
                      <a:r>
                        <a:rPr lang="en-US" sz="1200" b="1" dirty="0">
                          <a:effectLst/>
                          <a:latin typeface="Times New Roman"/>
                          <a:ea typeface="Times New Roman"/>
                        </a:rPr>
                        <a:t>1-6 years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6 -12 years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l" rtl="1">
                        <a:spcBef>
                          <a:spcPts val="0"/>
                        </a:spcBef>
                        <a:spcAft>
                          <a:spcPts val="0"/>
                        </a:spcAft>
                      </a:pPr>
                      <a:r>
                        <a:rPr lang="en-US" sz="1200" b="1">
                          <a:effectLst/>
                          <a:latin typeface="Times New Roman"/>
                          <a:ea typeface="Times New Roman"/>
                        </a:rPr>
                        <a:t>Adults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l" rtl="1">
                        <a:spcBef>
                          <a:spcPts val="0"/>
                        </a:spcBef>
                        <a:spcAft>
                          <a:spcPts val="0"/>
                        </a:spcAft>
                      </a:pPr>
                      <a:r>
                        <a:rPr lang="en-US" sz="1200" b="1">
                          <a:effectLst/>
                          <a:latin typeface="Times New Roman"/>
                          <a:ea typeface="Times New Roman"/>
                        </a:rPr>
                        <a:t>50 mg  four times daily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dirty="0">
                          <a:effectLst/>
                          <a:latin typeface="Times New Roman"/>
                          <a:ea typeface="Times New Roman"/>
                        </a:rPr>
                        <a:t>100 mg  four times daily</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200" b="1" dirty="0">
                          <a:effectLst/>
                          <a:latin typeface="Times New Roman"/>
                          <a:ea typeface="Times New Roman"/>
                        </a:rPr>
                        <a:t>200 mg  four times daily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a:xfrm>
            <a:off x="456156" y="4648200"/>
            <a:ext cx="8078244" cy="17526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0070C0"/>
                </a:solidFill>
              </a:rPr>
              <a:t>2-Bromohexine </a:t>
            </a:r>
            <a:r>
              <a:rPr lang="en-US" dirty="0" smtClean="0"/>
              <a:t>(</a:t>
            </a:r>
            <a:r>
              <a:rPr lang="en-US" dirty="0" err="1" smtClean="0"/>
              <a:t>Solvodin</a:t>
            </a:r>
            <a:r>
              <a:rPr lang="en-US" dirty="0" smtClean="0"/>
              <a:t>® syrup, and tablet): which is one of the mucolytic drugs, used for wet cough.</a:t>
            </a:r>
            <a:endParaRPr lang="en-US" dirty="0"/>
          </a:p>
        </p:txBody>
      </p:sp>
    </p:spTree>
    <p:extLst>
      <p:ext uri="{BB962C8B-B14F-4D97-AF65-F5344CB8AC3E}">
        <p14:creationId xmlns:p14="http://schemas.microsoft.com/office/powerpoint/2010/main" val="876060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915400" cy="5943600"/>
          </a:xfrm>
          <a:solidFill>
            <a:schemeClr val="accent6">
              <a:lumMod val="60000"/>
              <a:lumOff val="40000"/>
            </a:schemeClr>
          </a:solidFill>
        </p:spPr>
        <p:txBody>
          <a:bodyPr>
            <a:normAutofit fontScale="40000" lnSpcReduction="20000"/>
          </a:bodyPr>
          <a:lstStyle/>
          <a:p>
            <a:pPr marL="0" indent="0" algn="just">
              <a:buNone/>
            </a:pPr>
            <a:r>
              <a:rPr lang="en-US" sz="4400" b="1" dirty="0">
                <a:solidFill>
                  <a:srgbClr val="0070C0"/>
                </a:solidFill>
              </a:rPr>
              <a:t>C-Additional Constituents:</a:t>
            </a:r>
          </a:p>
          <a:p>
            <a:pPr algn="just"/>
            <a:endParaRPr lang="en-US" dirty="0"/>
          </a:p>
          <a:p>
            <a:pPr marL="0" indent="0" algn="just">
              <a:buNone/>
            </a:pPr>
            <a:r>
              <a:rPr lang="en-US" sz="4500" b="1" dirty="0"/>
              <a:t>1-Theophylline: </a:t>
            </a:r>
            <a:r>
              <a:rPr lang="en-US" sz="5000" dirty="0"/>
              <a:t>which is one of the bronchodilators, and it is available in some OTC products but it is best avoided because patients requiring medication to help with shortness of breath (SOB) or wheeze are best referred </a:t>
            </a:r>
            <a:r>
              <a:rPr lang="en-US" sz="5000" dirty="0" smtClean="0"/>
              <a:t>.</a:t>
            </a:r>
            <a:endParaRPr lang="en-US" sz="5000" dirty="0"/>
          </a:p>
          <a:p>
            <a:pPr marL="0" indent="0" algn="just">
              <a:buNone/>
            </a:pPr>
            <a:endParaRPr lang="en-US" sz="5000" dirty="0"/>
          </a:p>
          <a:p>
            <a:pPr marL="0" indent="0" algn="just">
              <a:buNone/>
            </a:pPr>
            <a:r>
              <a:rPr lang="en-US" sz="4500" b="1" dirty="0"/>
              <a:t>2-Sympathomimetics (e.g. Pseudoephedrine and </a:t>
            </a:r>
            <a:r>
              <a:rPr lang="en-US" sz="4500" b="1" dirty="0" err="1"/>
              <a:t>Phenylphrine</a:t>
            </a:r>
            <a:r>
              <a:rPr lang="en-US" sz="4500" b="1" dirty="0"/>
              <a:t>):</a:t>
            </a:r>
            <a:r>
              <a:rPr lang="en-US" sz="4500" dirty="0"/>
              <a:t> these are commonly included in cough and cold remedies for their bronchodilator and decongestant actions </a:t>
            </a:r>
            <a:r>
              <a:rPr lang="en-US" sz="4500" dirty="0" smtClean="0"/>
              <a:t>.</a:t>
            </a:r>
            <a:endParaRPr lang="en-US" sz="4500" dirty="0"/>
          </a:p>
          <a:p>
            <a:pPr marL="0" indent="0" algn="just">
              <a:buNone/>
            </a:pPr>
            <a:r>
              <a:rPr lang="en-US" sz="4500" dirty="0"/>
              <a:t>They may be useful if the patient has blocked nose as well as cough, but they can increase the BP ,stimulate the heart, and alter the diabetic control therefore they are  not recommended for patients with :</a:t>
            </a:r>
          </a:p>
          <a:p>
            <a:pPr marL="0" indent="0" algn="just">
              <a:buNone/>
            </a:pPr>
            <a:r>
              <a:rPr lang="en-US" sz="4500" dirty="0"/>
              <a:t>Coronary artery diseases (Angina, MI, ….), Hypertension, Diabetes mellitus, and Hyperthyroidism </a:t>
            </a:r>
            <a:r>
              <a:rPr lang="en-US" sz="4500" dirty="0" smtClean="0"/>
              <a:t>.</a:t>
            </a:r>
            <a:endParaRPr lang="en-US" sz="4500" dirty="0"/>
          </a:p>
          <a:p>
            <a:pPr marL="0" indent="0" algn="just">
              <a:buNone/>
            </a:pPr>
            <a:endParaRPr lang="en-US" sz="4500" dirty="0"/>
          </a:p>
          <a:p>
            <a:pPr marL="0" indent="0" algn="just">
              <a:buNone/>
            </a:pPr>
            <a:r>
              <a:rPr lang="en-US" sz="4500" b="1" dirty="0"/>
              <a:t>3-Sedating Antihistamine: like Diphenhydramine, and </a:t>
            </a:r>
            <a:r>
              <a:rPr lang="en-US" sz="4500" b="1" dirty="0" err="1"/>
              <a:t>chlorpheniramine</a:t>
            </a:r>
            <a:r>
              <a:rPr lang="en-US" sz="4500" dirty="0"/>
              <a:t>,…., which may be added to antitussives ( combination with expectorant is illogical) and they are effective especially if the dry cough is disturbing </a:t>
            </a:r>
            <a:r>
              <a:rPr lang="en-US" sz="4500" dirty="0" smtClean="0"/>
              <a:t>sleep.</a:t>
            </a:r>
            <a:endParaRPr lang="en-US" sz="4500" dirty="0"/>
          </a:p>
          <a:p>
            <a:pPr marL="0" indent="0" algn="just">
              <a:buNone/>
            </a:pPr>
            <a:r>
              <a:rPr lang="en-US" sz="4500" dirty="0"/>
              <a:t>S/</a:t>
            </a:r>
            <a:r>
              <a:rPr lang="en-US" sz="4500" dirty="0" err="1"/>
              <a:t>Es</a:t>
            </a:r>
            <a:r>
              <a:rPr lang="en-US" sz="4500" dirty="0"/>
              <a:t>: include sedation and drowsiness and anticholinergic S/</a:t>
            </a:r>
            <a:r>
              <a:rPr lang="en-US" sz="4500" dirty="0" err="1"/>
              <a:t>Es</a:t>
            </a:r>
            <a:r>
              <a:rPr lang="en-US" sz="4500" dirty="0"/>
              <a:t> (i.e. dry mouth, urinary retention, constipation, </a:t>
            </a:r>
            <a:r>
              <a:rPr lang="en-US" sz="4500" dirty="0" smtClean="0"/>
              <a:t>…..).</a:t>
            </a:r>
            <a:endParaRPr lang="en-US" sz="4500" dirty="0"/>
          </a:p>
          <a:p>
            <a:pPr marL="0" indent="0" algn="just">
              <a:buNone/>
            </a:pPr>
            <a:r>
              <a:rPr lang="en-US" sz="4500" dirty="0"/>
              <a:t>They are not recommended </a:t>
            </a:r>
            <a:r>
              <a:rPr lang="en-US" sz="4500" dirty="0" smtClean="0"/>
              <a:t>(</a:t>
            </a:r>
            <a:r>
              <a:rPr lang="en-US" sz="4500" dirty="0"/>
              <a:t>or used with caution </a:t>
            </a:r>
            <a:r>
              <a:rPr lang="en-US" sz="4500" dirty="0" smtClean="0"/>
              <a:t>) </a:t>
            </a:r>
            <a:r>
              <a:rPr lang="en-US" sz="4500" dirty="0"/>
              <a:t>for patients with:</a:t>
            </a:r>
          </a:p>
          <a:p>
            <a:pPr marL="0" indent="0" algn="just">
              <a:buNone/>
            </a:pPr>
            <a:r>
              <a:rPr lang="en-US" sz="4500" dirty="0"/>
              <a:t>Glaucoma or prostate </a:t>
            </a:r>
            <a:r>
              <a:rPr lang="en-US" sz="4500" dirty="0" smtClean="0"/>
              <a:t>hypertrophy.</a:t>
            </a:r>
            <a:endParaRPr lang="en-US" sz="4500" dirty="0"/>
          </a:p>
          <a:p>
            <a:pPr marL="0" indent="0" algn="just">
              <a:buNone/>
            </a:pPr>
            <a:endParaRPr lang="en-US" dirty="0"/>
          </a:p>
        </p:txBody>
      </p:sp>
    </p:spTree>
    <p:extLst>
      <p:ext uri="{BB962C8B-B14F-4D97-AF65-F5344CB8AC3E}">
        <p14:creationId xmlns:p14="http://schemas.microsoft.com/office/powerpoint/2010/main" val="2929273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403" y="0"/>
            <a:ext cx="8839200" cy="6477000"/>
          </a:xfrm>
          <a:solidFill>
            <a:schemeClr val="accent6">
              <a:lumMod val="60000"/>
              <a:lumOff val="40000"/>
            </a:schemeClr>
          </a:solidFill>
        </p:spPr>
        <p:txBody>
          <a:bodyPr>
            <a:noAutofit/>
          </a:bodyPr>
          <a:lstStyle/>
          <a:p>
            <a:pPr marL="0" indent="0">
              <a:buNone/>
            </a:pPr>
            <a:r>
              <a:rPr lang="en-US" sz="1800" b="1" dirty="0">
                <a:solidFill>
                  <a:schemeClr val="accent5">
                    <a:lumMod val="75000"/>
                  </a:schemeClr>
                </a:solidFill>
              </a:rPr>
              <a:t>Further </a:t>
            </a:r>
            <a:r>
              <a:rPr lang="en-US" sz="1800" b="1" dirty="0" smtClean="0">
                <a:solidFill>
                  <a:schemeClr val="accent5">
                    <a:lumMod val="75000"/>
                  </a:schemeClr>
                </a:solidFill>
              </a:rPr>
              <a:t>reading: </a:t>
            </a:r>
            <a:endParaRPr lang="en-US" sz="1800" b="1" dirty="0">
              <a:solidFill>
                <a:schemeClr val="accent5">
                  <a:lumMod val="75000"/>
                </a:schemeClr>
              </a:solidFill>
            </a:endParaRPr>
          </a:p>
          <a:p>
            <a:pPr marL="0" indent="0" algn="just">
              <a:buNone/>
            </a:pPr>
            <a:r>
              <a:rPr lang="en-US" sz="1800" b="1" dirty="0"/>
              <a:t>1-Placebo effects of cough preparations </a:t>
            </a:r>
            <a:r>
              <a:rPr lang="en-US" sz="1800" b="1" dirty="0" smtClean="0"/>
              <a:t>.</a:t>
            </a:r>
            <a:endParaRPr lang="en-US" sz="1800" b="1" dirty="0"/>
          </a:p>
          <a:p>
            <a:pPr marL="0" indent="0" algn="just">
              <a:buNone/>
            </a:pPr>
            <a:r>
              <a:rPr lang="en-US" sz="1800" dirty="0"/>
              <a:t> </a:t>
            </a:r>
            <a:r>
              <a:rPr lang="en-US" sz="1800" dirty="0" smtClean="0"/>
              <a:t>        Antitussive </a:t>
            </a:r>
            <a:r>
              <a:rPr lang="en-US" sz="1800" dirty="0"/>
              <a:t>probably have a limited role in the treatment of acute non-productive cough .patients should be encouraged to increase fluid intake and told that their symptoms will resolve in time on their own. If medication is required then any active ingredient could be recommended and the side effect profile and abuse tendency   rather than clinical efficacy will drive choice. On this basis:</a:t>
            </a:r>
          </a:p>
          <a:p>
            <a:pPr marL="0" indent="0" algn="just">
              <a:buNone/>
            </a:pPr>
            <a:r>
              <a:rPr lang="en-US" sz="1800" dirty="0"/>
              <a:t>*Dextromethorphan: will be 1st line therapy.</a:t>
            </a:r>
          </a:p>
          <a:p>
            <a:pPr marL="0" indent="0" algn="just">
              <a:buNone/>
            </a:pPr>
            <a:r>
              <a:rPr lang="en-US" sz="1800" dirty="0"/>
              <a:t>*</a:t>
            </a:r>
            <a:r>
              <a:rPr lang="en-US" sz="1800" dirty="0" err="1"/>
              <a:t>Codiene</a:t>
            </a:r>
            <a:r>
              <a:rPr lang="en-US" sz="1800" dirty="0"/>
              <a:t>: will be 2nd line therapy (because of side effect profile and abuse tendency).   </a:t>
            </a:r>
          </a:p>
          <a:p>
            <a:pPr marL="0" indent="0" algn="just">
              <a:buNone/>
            </a:pPr>
            <a:r>
              <a:rPr lang="en-US" sz="1800" dirty="0"/>
              <a:t>*Antihistamine: should not be used routinely, unless night-time sedation is perceived additional benefit to the patient sleep. </a:t>
            </a:r>
          </a:p>
          <a:p>
            <a:pPr marL="0" indent="0" algn="just">
              <a:buNone/>
            </a:pPr>
            <a:r>
              <a:rPr lang="en-US" sz="1800" dirty="0"/>
              <a:t>           In addition, most products to treat productive cough are probably no more effective than placebos, however, if the patient has confidence in a product's efficacy then their use should not be discourage</a:t>
            </a:r>
            <a:r>
              <a:rPr lang="en-US" sz="1800" dirty="0" smtClean="0"/>
              <a:t>.</a:t>
            </a:r>
          </a:p>
          <a:p>
            <a:pPr marL="0" indent="0" algn="just">
              <a:buNone/>
            </a:pPr>
            <a:endParaRPr lang="en-US" sz="1800" dirty="0"/>
          </a:p>
          <a:p>
            <a:pPr marL="0" indent="0" algn="just">
              <a:buNone/>
            </a:pPr>
            <a:r>
              <a:rPr lang="en-US" sz="1800" b="1" dirty="0"/>
              <a:t>2-Diabetic patient and the sugar contents of cough medicines:</a:t>
            </a:r>
          </a:p>
          <a:p>
            <a:pPr marL="0" indent="0" algn="just">
              <a:buNone/>
            </a:pPr>
            <a:r>
              <a:rPr lang="en-US" sz="1800" dirty="0"/>
              <a:t>       Current thinking is that in short –term acute conditions the amount of sugar in cough medicines is relatively unimportant </a:t>
            </a:r>
            <a:r>
              <a:rPr lang="en-US" sz="1800" dirty="0" smtClean="0"/>
              <a:t>.</a:t>
            </a:r>
            <a:endParaRPr lang="en-US" sz="1800" dirty="0"/>
          </a:p>
          <a:p>
            <a:pPr marL="0" indent="0" algn="just">
              <a:buNone/>
            </a:pPr>
            <a:r>
              <a:rPr lang="en-US" sz="1800" dirty="0"/>
              <a:t>(However sugar-free products are available and may be used for diabetic patients and by patients who wish to reduce sugar intake for themselves and their children as part of dental health) </a:t>
            </a:r>
            <a:r>
              <a:rPr lang="en-US" sz="1800" dirty="0" smtClean="0"/>
              <a:t>.</a:t>
            </a:r>
            <a:endParaRPr lang="en-US" sz="1800" dirty="0"/>
          </a:p>
          <a:p>
            <a:pPr marL="0" indent="0" algn="just">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842926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69518"/>
            <a:ext cx="3662363" cy="366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06164"/>
            <a:ext cx="3324225" cy="3989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724400"/>
            <a:ext cx="2476500" cy="1647825"/>
          </a:xfrm>
          <a:prstGeom prst="rect">
            <a:avLst/>
          </a:prstGeom>
        </p:spPr>
      </p:pic>
    </p:spTree>
    <p:extLst>
      <p:ext uri="{BB962C8B-B14F-4D97-AF65-F5344CB8AC3E}">
        <p14:creationId xmlns:p14="http://schemas.microsoft.com/office/powerpoint/2010/main" val="179166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4154984"/>
          </a:xfrm>
          <a:prstGeom prst="rect">
            <a:avLst/>
          </a:prstGeom>
        </p:spPr>
        <p:txBody>
          <a:bodyPr wrap="square">
            <a:spAutoFit/>
          </a:bodyPr>
          <a:lstStyle/>
          <a:p>
            <a:pPr algn="just"/>
            <a:r>
              <a:rPr lang="en-US" sz="4400" dirty="0">
                <a:latin typeface="Times New Roman" pitchFamily="18" charset="0"/>
                <a:cs typeface="Times New Roman" pitchFamily="18" charset="0"/>
              </a:rPr>
              <a:t>Coughing is a protective reflex action caused when the airway is being irritated or obstructed. Its  purpose is to clear the airway so that breathing can continue normally.</a:t>
            </a:r>
          </a:p>
          <a:p>
            <a:pPr algn="just"/>
            <a:r>
              <a:rPr lang="en-US" sz="4400" dirty="0">
                <a:latin typeface="Times New Roman" pitchFamily="18" charset="0"/>
                <a:cs typeface="Times New Roman" pitchFamily="18"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13157"/>
            <a:ext cx="1798637"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15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2274"/>
            <a:ext cx="342900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2838450" cy="37894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055993"/>
            <a:ext cx="2362200" cy="2279255"/>
          </a:xfrm>
          <a:prstGeom prst="rect">
            <a:avLst/>
          </a:prstGeom>
        </p:spPr>
      </p:pic>
    </p:spTree>
    <p:extLst>
      <p:ext uri="{BB962C8B-B14F-4D97-AF65-F5344CB8AC3E}">
        <p14:creationId xmlns:p14="http://schemas.microsoft.com/office/powerpoint/2010/main" val="698569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14312"/>
            <a:ext cx="2447925" cy="244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04800"/>
            <a:ext cx="3163540" cy="316354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098" y="3485041"/>
            <a:ext cx="4572000" cy="3176604"/>
          </a:xfrm>
          <a:prstGeom prst="rect">
            <a:avLst/>
          </a:prstGeom>
        </p:spPr>
      </p:pic>
    </p:spTree>
    <p:extLst>
      <p:ext uri="{BB962C8B-B14F-4D97-AF65-F5344CB8AC3E}">
        <p14:creationId xmlns:p14="http://schemas.microsoft.com/office/powerpoint/2010/main" val="2850975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0965"/>
            <a:ext cx="3057525" cy="3057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040188"/>
            <a:ext cx="1952625" cy="234315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096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444" y="4724400"/>
            <a:ext cx="2895600" cy="165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6622" y="2167415"/>
            <a:ext cx="3424844"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549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3267704" cy="2514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57200"/>
            <a:ext cx="2143125" cy="214312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647700"/>
            <a:ext cx="2133600" cy="213360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124200"/>
            <a:ext cx="5502015" cy="3648075"/>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953" y="381000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7635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76" y="802482"/>
            <a:ext cx="7978035" cy="3424236"/>
          </a:xfrm>
          <a:prstGeom prst="rect">
            <a:avLst/>
          </a:prstGeom>
        </p:spPr>
      </p:pic>
      <p:sp>
        <p:nvSpPr>
          <p:cNvPr id="3" name="Rectangle 2"/>
          <p:cNvSpPr/>
          <p:nvPr/>
        </p:nvSpPr>
        <p:spPr>
          <a:xfrm>
            <a:off x="667575" y="4648200"/>
            <a:ext cx="7978035" cy="923330"/>
          </a:xfrm>
          <a:prstGeom prst="rect">
            <a:avLst/>
          </a:prstGeom>
          <a:noFill/>
        </p:spPr>
        <p:txBody>
          <a:bodyPr wrap="square" lIns="91440" tIns="45720" rIns="91440" bIns="45720">
            <a:spAutoFit/>
          </a:bodyPr>
          <a:lstStyle/>
          <a:p>
            <a:pPr algn="ctr"/>
            <a:r>
              <a:rPr lang="en-US" sz="5400" b="1" i="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Thank you</a:t>
            </a:r>
            <a:endParaRPr lang="en-US" sz="5400" b="1" i="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3552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04800" y="609600"/>
            <a:ext cx="84582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685800" y="228600"/>
            <a:ext cx="7696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28600"/>
            <a:ext cx="8763000" cy="6019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867400" y="3581400"/>
            <a:ext cx="32766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494085"/>
          </a:xfrm>
          <a:prstGeom prst="rect">
            <a:avLst/>
          </a:prstGeom>
          <a:solidFill>
            <a:schemeClr val="accent6">
              <a:lumMod val="60000"/>
              <a:lumOff val="40000"/>
            </a:schemeClr>
          </a:solidFill>
        </p:spPr>
        <p:txBody>
          <a:bodyPr wrap="square">
            <a:spAutoFit/>
          </a:bodyPr>
          <a:lstStyle/>
          <a:p>
            <a:pPr algn="just"/>
            <a:r>
              <a:rPr lang="en-US" sz="3600" b="1" i="1" dirty="0">
                <a:latin typeface="Times New Roman" pitchFamily="18" charset="0"/>
                <a:cs typeface="Times New Roman" pitchFamily="18" charset="0"/>
              </a:rPr>
              <a:t>Types of cough</a:t>
            </a:r>
            <a:endParaRPr lang="en-US" sz="3600" dirty="0">
              <a:latin typeface="Times New Roman" pitchFamily="18" charset="0"/>
              <a:cs typeface="Times New Roman" pitchFamily="18" charset="0"/>
            </a:endParaRPr>
          </a:p>
          <a:p>
            <a:pPr lvl="0" algn="just"/>
            <a:r>
              <a:rPr lang="en-US" sz="3200" b="1" i="1" dirty="0">
                <a:latin typeface="Times New Roman" pitchFamily="18" charset="0"/>
                <a:cs typeface="Times New Roman" pitchFamily="18" charset="0"/>
              </a:rPr>
              <a:t>Unproductive (</a:t>
            </a:r>
            <a:r>
              <a:rPr lang="en-US" sz="3200" b="1" i="1" dirty="0" smtClean="0">
                <a:latin typeface="Times New Roman" pitchFamily="18" charset="0"/>
                <a:cs typeface="Times New Roman" pitchFamily="18" charset="0"/>
              </a:rPr>
              <a:t>dry):</a:t>
            </a:r>
            <a:r>
              <a:rPr lang="en-US" sz="32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no sputum is produced caused by viral infection and is self-limiting.</a:t>
            </a:r>
          </a:p>
          <a:p>
            <a:pPr lvl="0" algn="just"/>
            <a:r>
              <a:rPr lang="en-US" sz="3600" b="1" i="1" dirty="0">
                <a:latin typeface="Times New Roman" pitchFamily="18" charset="0"/>
                <a:cs typeface="Times New Roman" pitchFamily="18" charset="0"/>
              </a:rPr>
              <a:t>Productive (chesty or loose):</a:t>
            </a:r>
            <a:r>
              <a:rPr lang="en-US" sz="3600" b="1" dirty="0">
                <a:latin typeface="Times New Roman" pitchFamily="18" charset="0"/>
                <a:cs typeface="Times New Roman" pitchFamily="18" charset="0"/>
              </a:rPr>
              <a:t> </a:t>
            </a:r>
            <a:r>
              <a:rPr lang="en-US" sz="2400" dirty="0">
                <a:latin typeface="Times New Roman" pitchFamily="18" charset="0"/>
                <a:cs typeface="Times New Roman" pitchFamily="18" charset="0"/>
              </a:rPr>
              <a:t>sputum is normally produced but over secretion to coughing may be caused by irritation of the airways due to infection, allergy, etc., or when the cilia are not working properly (e.g. in smokers). </a:t>
            </a:r>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Non-</a:t>
            </a:r>
            <a:r>
              <a:rPr lang="en-US" sz="2400" dirty="0" err="1" smtClean="0">
                <a:latin typeface="Times New Roman" pitchFamily="18" charset="0"/>
                <a:cs typeface="Times New Roman" pitchFamily="18" charset="0"/>
              </a:rPr>
              <a:t>coloured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(clear or whitish) sputum is uninfected and known as </a:t>
            </a:r>
            <a:r>
              <a:rPr lang="en-US" sz="2400" dirty="0" err="1">
                <a:latin typeface="Times New Roman" pitchFamily="18" charset="0"/>
                <a:cs typeface="Times New Roman" pitchFamily="18" charset="0"/>
              </a:rPr>
              <a:t>mucoid</a:t>
            </a:r>
            <a:r>
              <a:rPr lang="en-US" sz="2400" dirty="0" smtClean="0">
                <a:latin typeface="Times New Roman" pitchFamily="18" charset="0"/>
                <a:cs typeface="Times New Roman" pitchFamily="18" charset="0"/>
              </a:rPr>
              <a:t>.</a:t>
            </a:r>
          </a:p>
          <a:p>
            <a:pPr lvl="0" algn="just"/>
            <a:r>
              <a:rPr lang="en-US" sz="2400" dirty="0" err="1" smtClean="0">
                <a:latin typeface="Times New Roman" pitchFamily="18" charset="0"/>
                <a:cs typeface="Times New Roman" pitchFamily="18" charset="0"/>
              </a:rPr>
              <a:t>Coloured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sputum may indicate a bacterial chest infection such as bronchitis or pneumonia and require referral. In these situations the sputum is described as green, yellow or rust-</a:t>
            </a:r>
            <a:r>
              <a:rPr lang="en-US" sz="2400" dirty="0" err="1">
                <a:latin typeface="Times New Roman" pitchFamily="18" charset="0"/>
                <a:cs typeface="Times New Roman" pitchFamily="18" charset="0"/>
              </a:rPr>
              <a:t>coloured</a:t>
            </a:r>
            <a:r>
              <a:rPr lang="en-US" sz="2400" dirty="0">
                <a:latin typeface="Times New Roman" pitchFamily="18" charset="0"/>
                <a:cs typeface="Times New Roman" pitchFamily="18" charset="0"/>
              </a:rPr>
              <a:t> thick mucus and the patient is more unwell usually with a raised temperature, shivers and sweats. Sometimes blood may be present in the sputum (</a:t>
            </a:r>
            <a:r>
              <a:rPr lang="en-US" sz="2400" dirty="0" err="1">
                <a:latin typeface="Times New Roman" pitchFamily="18" charset="0"/>
                <a:cs typeface="Times New Roman" pitchFamily="18" charset="0"/>
              </a:rPr>
              <a:t>haemoptysis</a:t>
            </a:r>
            <a:r>
              <a:rPr lang="en-US" sz="2400" dirty="0">
                <a:latin typeface="Times New Roman" pitchFamily="18" charset="0"/>
                <a:cs typeface="Times New Roman" pitchFamily="18" charset="0"/>
              </a:rPr>
              <a:t>), with a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ranging from pink to deep red. </a:t>
            </a:r>
            <a:r>
              <a:rPr lang="en-US" sz="2400" dirty="0" err="1">
                <a:latin typeface="Times New Roman" pitchFamily="18" charset="0"/>
                <a:cs typeface="Times New Roman" pitchFamily="18" charset="0"/>
              </a:rPr>
              <a:t>Haemoptysis</a:t>
            </a:r>
            <a:r>
              <a:rPr lang="en-US" sz="2400" dirty="0">
                <a:latin typeface="Times New Roman" pitchFamily="18" charset="0"/>
                <a:cs typeface="Times New Roman" pitchFamily="18" charset="0"/>
              </a:rPr>
              <a:t> is an indication for referral.</a:t>
            </a:r>
          </a:p>
        </p:txBody>
      </p:sp>
    </p:spTree>
    <p:extLst>
      <p:ext uri="{BB962C8B-B14F-4D97-AF65-F5344CB8AC3E}">
        <p14:creationId xmlns:p14="http://schemas.microsoft.com/office/powerpoint/2010/main" val="359559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1143000"/>
            <a:ext cx="9144000" cy="4524315"/>
          </a:xfrm>
          <a:prstGeom prst="rect">
            <a:avLst/>
          </a:prstGeom>
          <a:solidFill>
            <a:schemeClr val="accent6">
              <a:lumMod val="60000"/>
              <a:lumOff val="40000"/>
            </a:schemeClr>
          </a:solidFill>
        </p:spPr>
        <p:txBody>
          <a:bodyPr wrap="square">
            <a:spAutoFit/>
          </a:bodyPr>
          <a:lstStyle/>
          <a:p>
            <a:r>
              <a:rPr lang="en-US" sz="2800" b="1" i="1" dirty="0">
                <a:latin typeface="Times New Roman" pitchFamily="18" charset="0"/>
                <a:cs typeface="Times New Roman" pitchFamily="18" charset="0"/>
              </a:rPr>
              <a:t>Significance of questions and answers</a:t>
            </a:r>
            <a:endParaRPr lang="en-US" sz="2800" dirty="0">
              <a:latin typeface="Times New Roman" pitchFamily="18" charset="0"/>
              <a:cs typeface="Times New Roman" pitchFamily="18" charset="0"/>
            </a:endParaRPr>
          </a:p>
          <a:p>
            <a:pPr lvl="0"/>
            <a:r>
              <a:rPr lang="en-US" sz="2000" i="1" u="sng" dirty="0">
                <a:latin typeface="Times New Roman" pitchFamily="18" charset="0"/>
                <a:cs typeface="Times New Roman" pitchFamily="18" charset="0"/>
              </a:rPr>
              <a:t>Age:</a:t>
            </a:r>
            <a:r>
              <a:rPr lang="en-US" sz="2000" u="sng" dirty="0">
                <a:latin typeface="Times New Roman" pitchFamily="18" charset="0"/>
                <a:cs typeface="Times New Roman" pitchFamily="18" charset="0"/>
              </a:rPr>
              <a:t> </a:t>
            </a:r>
            <a:r>
              <a:rPr lang="en-US" sz="2000" dirty="0">
                <a:latin typeface="Times New Roman" pitchFamily="18" charset="0"/>
                <a:cs typeface="Times New Roman" pitchFamily="18" charset="0"/>
              </a:rPr>
              <a:t>the patient is – child or adult – will influence the choice of treatment.</a:t>
            </a:r>
          </a:p>
          <a:p>
            <a:pPr lvl="0"/>
            <a:r>
              <a:rPr lang="en-US" sz="2000" i="1" u="sng" dirty="0">
                <a:latin typeface="Times New Roman" pitchFamily="18" charset="0"/>
                <a:cs typeface="Times New Roman" pitchFamily="18" charset="0"/>
              </a:rPr>
              <a:t>Duration:</a:t>
            </a:r>
            <a:r>
              <a:rPr lang="en-US" sz="2000" dirty="0">
                <a:latin typeface="Times New Roman" pitchFamily="18" charset="0"/>
                <a:cs typeface="Times New Roman" pitchFamily="18" charset="0"/>
              </a:rPr>
              <a:t> most coughs are self-limiting and will be better within a few days with or without treatment. In general, a cough of longer than 2 weeks’ duration </a:t>
            </a:r>
            <a:r>
              <a:rPr lang="en-US" sz="2000" dirty="0" smtClean="0">
                <a:latin typeface="Times New Roman" pitchFamily="18" charset="0"/>
                <a:cs typeface="Times New Roman" pitchFamily="18" charset="0"/>
              </a:rPr>
              <a:t>should </a:t>
            </a:r>
            <a:r>
              <a:rPr lang="en-US" sz="2000" dirty="0">
                <a:latin typeface="Times New Roman" pitchFamily="18" charset="0"/>
                <a:cs typeface="Times New Roman" pitchFamily="18" charset="0"/>
              </a:rPr>
              <a:t>be referred</a:t>
            </a:r>
            <a:r>
              <a:rPr lang="en-US" sz="2000" dirty="0" smtClean="0">
                <a:latin typeface="Times New Roman" pitchFamily="18" charset="0"/>
                <a:cs typeface="Times New Roman" pitchFamily="18" charset="0"/>
              </a:rPr>
              <a:t>.</a:t>
            </a:r>
          </a:p>
          <a:p>
            <a:pPr lvl="0"/>
            <a:r>
              <a:rPr lang="en-US" sz="2000" i="1" u="sng" dirty="0" smtClean="0">
                <a:latin typeface="Times New Roman" pitchFamily="18" charset="0"/>
                <a:cs typeface="Times New Roman" pitchFamily="18" charset="0"/>
              </a:rPr>
              <a:t>Nature </a:t>
            </a:r>
            <a:r>
              <a:rPr lang="en-US" sz="2000" i="1" u="sng" dirty="0">
                <a:latin typeface="Times New Roman" pitchFamily="18" charset="0"/>
                <a:cs typeface="Times New Roman" pitchFamily="18" charset="0"/>
              </a:rPr>
              <a:t>of cough</a:t>
            </a:r>
          </a:p>
          <a:p>
            <a:pPr lv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A-Dry</a:t>
            </a:r>
            <a:endParaRPr lang="en-US" sz="2000" dirty="0">
              <a:latin typeface="Times New Roman" pitchFamily="18" charset="0"/>
              <a:cs typeface="Times New Roman" pitchFamily="18" charset="0"/>
            </a:endParaRPr>
          </a:p>
          <a:p>
            <a:pPr lv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B-Wet </a:t>
            </a:r>
            <a:r>
              <a:rPr lang="en-US" sz="2000" dirty="0">
                <a:latin typeface="Times New Roman" pitchFamily="18" charset="0"/>
                <a:cs typeface="Times New Roman" pitchFamily="18" charset="0"/>
              </a:rPr>
              <a:t>(i.e. there is </a:t>
            </a:r>
            <a:r>
              <a:rPr lang="en-US" sz="2000" dirty="0" smtClean="0">
                <a:latin typeface="Times New Roman" pitchFamily="18" charset="0"/>
                <a:cs typeface="Times New Roman" pitchFamily="18" charset="0"/>
              </a:rPr>
              <a:t>sputum)</a:t>
            </a:r>
            <a:endParaRPr lang="en-US" sz="2000" dirty="0">
              <a:latin typeface="Times New Roman" pitchFamily="18" charset="0"/>
              <a:cs typeface="Times New Roman" pitchFamily="18" charset="0"/>
            </a:endParaRPr>
          </a:p>
          <a:p>
            <a:pPr lvl="0"/>
            <a:r>
              <a:rPr lang="en-US" sz="2000" i="1" u="sng" dirty="0">
                <a:latin typeface="Times New Roman" pitchFamily="18" charset="0"/>
                <a:cs typeface="Times New Roman" pitchFamily="18" charset="0"/>
              </a:rPr>
              <a:t>Associated symptoms</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cold</a:t>
            </a:r>
            <a:r>
              <a:rPr lang="en-US" sz="2000" dirty="0">
                <a:latin typeface="Times New Roman" pitchFamily="18" charset="0"/>
                <a:cs typeface="Times New Roman" pitchFamily="18" charset="0"/>
              </a:rPr>
              <a:t>, sore throat and catarrh may be associated </a:t>
            </a:r>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a cough. </a:t>
            </a:r>
            <a:endParaRPr lang="en-US" sz="2000" dirty="0" smtClean="0">
              <a:latin typeface="Times New Roman" pitchFamily="18" charset="0"/>
              <a:cs typeface="Times New Roman" pitchFamily="18" charset="0"/>
            </a:endParaRPr>
          </a:p>
          <a:p>
            <a:pPr lvl="0"/>
            <a:r>
              <a:rPr lang="en-US" sz="2000" i="1" u="sng" dirty="0" smtClean="0">
                <a:latin typeface="Times New Roman" pitchFamily="18" charset="0"/>
                <a:cs typeface="Times New Roman" pitchFamily="18" charset="0"/>
              </a:rPr>
              <a:t>Postnasal </a:t>
            </a:r>
            <a:r>
              <a:rPr lang="en-US" sz="2000" i="1" u="sng" dirty="0">
                <a:latin typeface="Times New Roman" pitchFamily="18" charset="0"/>
                <a:cs typeface="Times New Roman" pitchFamily="18" charset="0"/>
              </a:rPr>
              <a:t>drip</a:t>
            </a:r>
            <a:r>
              <a:rPr lang="en-US" sz="2000" dirty="0">
                <a:latin typeface="Times New Roman" pitchFamily="18" charset="0"/>
                <a:cs typeface="Times New Roman" pitchFamily="18" charset="0"/>
              </a:rPr>
              <a:t>: is a common cause of coughing and may be due to sinusitis.</a:t>
            </a:r>
          </a:p>
          <a:p>
            <a:pPr lvl="0"/>
            <a:r>
              <a:rPr lang="en-US" sz="2000" i="1" u="sng" dirty="0">
                <a:latin typeface="Times New Roman" pitchFamily="18" charset="0"/>
                <a:cs typeface="Times New Roman" pitchFamily="18" charset="0"/>
              </a:rPr>
              <a:t>Smoking habit</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smoking will exacerbate a cough and can cause coughing since it is irritating to the lungs. On stopping, the cough may initially become worse as the cleaning action of the cilia is re-established during the first few days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107515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1924</Words>
  <Application>Microsoft Office PowerPoint</Application>
  <PresentationFormat>On-screen Show (4:3)</PresentationFormat>
  <Paragraphs>141</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Community pharmacy lab fourth stage students Cough Assistant lecturers zahraa abdulGhani lubab Tareq Nafea MSc in clinical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Non-pharmacological Treatment</vt:lpstr>
      <vt:lpstr>PowerPoint Presentation</vt:lpstr>
      <vt:lpstr>PowerPoint Presentation</vt:lpstr>
      <vt:lpstr>Cough Suppressant</vt:lpstr>
      <vt:lpstr>PowerPoint Presentation</vt:lpstr>
      <vt:lpstr>PowerPoint Presentation</vt:lpstr>
      <vt:lpstr>PowerPoint Presentation</vt:lpstr>
      <vt:lpstr>PowerPoint Presentation</vt:lpstr>
      <vt:lpstr>Dextromethorphan…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Maher</cp:lastModifiedBy>
  <cp:revision>160</cp:revision>
  <dcterms:created xsi:type="dcterms:W3CDTF">2006-08-16T00:00:00Z</dcterms:created>
  <dcterms:modified xsi:type="dcterms:W3CDTF">2022-10-17T20:52:04Z</dcterms:modified>
</cp:coreProperties>
</file>