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401" r:id="rId5"/>
    <p:sldId id="351" r:id="rId6"/>
    <p:sldId id="352" r:id="rId7"/>
    <p:sldId id="402" r:id="rId8"/>
    <p:sldId id="403" r:id="rId9"/>
    <p:sldId id="404" r:id="rId10"/>
    <p:sldId id="405" r:id="rId11"/>
    <p:sldId id="354" r:id="rId12"/>
    <p:sldId id="406" r:id="rId13"/>
    <p:sldId id="407" r:id="rId14"/>
    <p:sldId id="408" r:id="rId15"/>
    <p:sldId id="409" r:id="rId16"/>
    <p:sldId id="410" r:id="rId17"/>
    <p:sldId id="411" r:id="rId18"/>
    <p:sldId id="412" r:id="rId19"/>
    <p:sldId id="413" r:id="rId20"/>
    <p:sldId id="414" r:id="rId21"/>
    <p:sldId id="415" r:id="rId22"/>
    <p:sldId id="417" r:id="rId23"/>
    <p:sldId id="416" r:id="rId24"/>
    <p:sldId id="418" r:id="rId25"/>
    <p:sldId id="419" r:id="rId26"/>
    <p:sldId id="420" r:id="rId27"/>
    <p:sldId id="421" r:id="rId28"/>
    <p:sldId id="422" r:id="rId29"/>
    <p:sldId id="423" r:id="rId30"/>
    <p:sldId id="424" r:id="rId31"/>
    <p:sldId id="425" r:id="rId32"/>
    <p:sldId id="426" r:id="rId33"/>
    <p:sldId id="299" r:id="rId34"/>
    <p:sldId id="427" r:id="rId35"/>
    <p:sldId id="355" r:id="rId36"/>
    <p:sldId id="428" r:id="rId37"/>
    <p:sldId id="357" r:id="rId38"/>
    <p:sldId id="429" r:id="rId39"/>
    <p:sldId id="277" r:id="rId40"/>
    <p:sldId id="358" r:id="rId41"/>
    <p:sldId id="430" r:id="rId42"/>
    <p:sldId id="431" r:id="rId43"/>
    <p:sldId id="321" r:id="rId44"/>
    <p:sldId id="362" r:id="rId45"/>
    <p:sldId id="361" r:id="rId46"/>
    <p:sldId id="432" r:id="rId47"/>
    <p:sldId id="433" r:id="rId48"/>
    <p:sldId id="356" r:id="rId49"/>
    <p:sldId id="363" r:id="rId50"/>
    <p:sldId id="434" r:id="rId51"/>
    <p:sldId id="2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386" autoAdjust="0"/>
    <p:restoredTop sz="94660"/>
  </p:normalViewPr>
  <p:slideViewPr>
    <p:cSldViewPr snapToGrid="0">
      <p:cViewPr varScale="1">
        <p:scale>
          <a:sx n="70" d="100"/>
          <a:sy n="70" d="100"/>
        </p:scale>
        <p:origin x="-134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pPr/>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pPr/>
              <a:t>‹#›</a:t>
            </a:fld>
            <a:endParaRPr lang="en-US"/>
          </a:p>
        </p:txBody>
      </p:sp>
    </p:spTree>
    <p:extLst>
      <p:ext uri="{BB962C8B-B14F-4D97-AF65-F5344CB8AC3E}">
        <p14:creationId xmlns:p14="http://schemas.microsoft.com/office/powerpoint/2010/main" xmlns=""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3449780"/>
          </a:xfrm>
        </p:spPr>
        <p:txBody>
          <a:bodyPr>
            <a:noAutofit/>
          </a:bodyPr>
          <a:lstStyle/>
          <a:p>
            <a:r>
              <a:rPr lang="en-US" sz="9600" b="1" dirty="0" smtClean="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Cost-Utility </a:t>
            </a:r>
            <a:r>
              <a:rPr lang="en-US" sz="96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Analysis</a:t>
            </a:r>
            <a:endParaRPr lang="en-US" sz="11500" dirty="0"/>
          </a:p>
        </p:txBody>
      </p:sp>
      <p:sp>
        <p:nvSpPr>
          <p:cNvPr id="3" name="Subtitle 2"/>
          <p:cNvSpPr>
            <a:spLocks noGrp="1"/>
          </p:cNvSpPr>
          <p:nvPr>
            <p:ph type="subTitle" idx="1"/>
          </p:nvPr>
        </p:nvSpPr>
        <p:spPr>
          <a:xfrm>
            <a:off x="1524000" y="4932218"/>
            <a:ext cx="9144000" cy="1274617"/>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xmlns=""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983"/>
            <a:ext cx="10515600" cy="99305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30036"/>
            <a:ext cx="10515600" cy="5527963"/>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To estimate utility weights for various conditions or “health states” between perfect health and death, two broad methods are used to elicit, or generate, these scores: </a:t>
            </a:r>
            <a:r>
              <a:rPr lang="en-US" dirty="0">
                <a:solidFill>
                  <a:srgbClr val="FF0000"/>
                </a:solidFill>
                <a:latin typeface="Times New Roman" panose="02020603050405020304" pitchFamily="18" charset="0"/>
                <a:ea typeface="Calibri" panose="020F0502020204030204" pitchFamily="34" charset="0"/>
              </a:rPr>
              <a:t>direct elicitation </a:t>
            </a:r>
            <a:r>
              <a:rPr lang="en-US" dirty="0">
                <a:latin typeface="Times New Roman" panose="02020603050405020304" pitchFamily="18" charset="0"/>
                <a:ea typeface="Calibri" panose="020F0502020204030204" pitchFamily="34" charset="0"/>
              </a:rPr>
              <a:t>and </a:t>
            </a:r>
            <a:r>
              <a:rPr lang="en-US" dirty="0">
                <a:solidFill>
                  <a:srgbClr val="FF0000"/>
                </a:solidFill>
                <a:latin typeface="Times New Roman" panose="02020603050405020304" pitchFamily="18" charset="0"/>
                <a:ea typeface="Calibri" panose="020F0502020204030204" pitchFamily="34" charset="0"/>
              </a:rPr>
              <a:t>indirect elicitation</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Direct </a:t>
            </a:r>
            <a:r>
              <a:rPr lang="en-US" dirty="0">
                <a:latin typeface="Times New Roman" panose="02020603050405020304" pitchFamily="18" charset="0"/>
                <a:ea typeface="Calibri" panose="020F0502020204030204" pitchFamily="34" charset="0"/>
              </a:rPr>
              <a:t>elicitation methods (</a:t>
            </a:r>
            <a:r>
              <a:rPr lang="en-US" b="1" dirty="0">
                <a:solidFill>
                  <a:srgbClr val="FF0000"/>
                </a:solidFill>
                <a:latin typeface="Times New Roman" panose="02020603050405020304" pitchFamily="18" charset="0"/>
                <a:ea typeface="Calibri" panose="020F0502020204030204" pitchFamily="34" charset="0"/>
              </a:rPr>
              <a:t>rating scale</a:t>
            </a:r>
            <a:r>
              <a:rPr lang="en-US" dirty="0">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standard gamble</a:t>
            </a:r>
            <a:r>
              <a:rPr lang="en-US" dirty="0">
                <a:latin typeface="Times New Roman" panose="02020603050405020304" pitchFamily="18" charset="0"/>
                <a:ea typeface="Calibri" panose="020F0502020204030204" pitchFamily="34" charset="0"/>
              </a:rPr>
              <a:t>, and </a:t>
            </a:r>
            <a:r>
              <a:rPr lang="en-US" b="1" dirty="0">
                <a:solidFill>
                  <a:srgbClr val="FF0000"/>
                </a:solidFill>
                <a:latin typeface="Times New Roman" panose="02020603050405020304" pitchFamily="18" charset="0"/>
                <a:ea typeface="Calibri" panose="020F0502020204030204" pitchFamily="34" charset="0"/>
              </a:rPr>
              <a:t>time tradeoff</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Indirect </a:t>
            </a:r>
            <a:r>
              <a:rPr lang="en-US" dirty="0">
                <a:latin typeface="Times New Roman" panose="02020603050405020304" pitchFamily="18" charset="0"/>
                <a:ea typeface="Calibri" panose="020F0502020204030204" pitchFamily="34" charset="0"/>
              </a:rPr>
              <a:t>elicitation methods, using standardized weightings (e.g., </a:t>
            </a:r>
            <a:r>
              <a:rPr lang="en-US" b="1" dirty="0">
                <a:solidFill>
                  <a:srgbClr val="FF0000"/>
                </a:solidFill>
                <a:latin typeface="Times New Roman" panose="02020603050405020304" pitchFamily="18" charset="0"/>
                <a:ea typeface="Calibri" panose="020F0502020204030204" pitchFamily="34" charset="0"/>
              </a:rPr>
              <a:t>EQ-5D</a:t>
            </a:r>
            <a:r>
              <a:rPr lang="en-US" dirty="0">
                <a:latin typeface="Times New Roman" panose="02020603050405020304" pitchFamily="18" charset="0"/>
                <a:ea typeface="Calibri" panose="020F0502020204030204" pitchFamily="34" charset="0"/>
              </a:rPr>
              <a:t> and </a:t>
            </a:r>
            <a:r>
              <a:rPr lang="en-US" b="1" dirty="0">
                <a:solidFill>
                  <a:srgbClr val="FF0000"/>
                </a:solidFill>
                <a:latin typeface="Times New Roman" panose="02020603050405020304" pitchFamily="18" charset="0"/>
                <a:ea typeface="Calibri" panose="020F0502020204030204" pitchFamily="34" charset="0"/>
              </a:rPr>
              <a:t>SF-6D</a:t>
            </a:r>
            <a:r>
              <a:rPr lang="en-US" dirty="0">
                <a:latin typeface="Times New Roman" panose="02020603050405020304" pitchFamily="18" charset="0"/>
                <a:ea typeface="Calibri" panose="020F0502020204030204" pitchFamily="34" charset="0"/>
              </a:rPr>
              <a:t> surveys).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43164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0"/>
            <a:ext cx="10515600" cy="92033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When Is Cost-Utility Analysis Appropriate?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9"/>
            <a:ext cx="10515600" cy="576349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Drummond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enumerated several circumstances in which CUA may be the most appropriate analytic approach:</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 When health-related quality of life is </a:t>
            </a:r>
            <a:r>
              <a:rPr lang="en-US" i="1" dirty="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important outcome—for example, when comparing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interventions that are not expected to have an impact on mortality</a:t>
            </a:r>
            <a:r>
              <a:rPr lang="en-US" dirty="0">
                <a:latin typeface="Times New Roman" panose="02020603050405020304" pitchFamily="18" charset="0"/>
                <a:ea typeface="Calibri" panose="020F0502020204030204" pitchFamily="34" charset="0"/>
                <a:cs typeface="Arial" panose="020B0604020202020204" pitchFamily="34" charset="0"/>
              </a:rPr>
              <a:t>, but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potential impact on patient function and well-being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treatments for osteoarthritis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 When health-related quality of life is </a:t>
            </a:r>
            <a:r>
              <a:rPr lang="en-US" i="1" dirty="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important outcome—for example, evaluation of the outcomes associated with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treatment of acute myocardial infarction</a:t>
            </a:r>
            <a:r>
              <a:rPr lang="en-US" dirty="0">
                <a:latin typeface="Times New Roman" panose="02020603050405020304" pitchFamily="18" charset="0"/>
                <a:ea typeface="Calibri" panose="020F0502020204030204" pitchFamily="34" charset="0"/>
                <a:cs typeface="Arial" panose="020B0604020202020204" pitchFamily="34" charset="0"/>
              </a:rPr>
              <a:t>. Not only is lives saved an important outcome measure, but also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quality of the lives saved</a:t>
            </a:r>
            <a:r>
              <a:rPr lang="en-US" dirty="0">
                <a:latin typeface="Times New Roman" panose="02020603050405020304" pitchFamily="18" charset="0"/>
                <a:ea typeface="Calibri" panose="020F0502020204030204" pitchFamily="34" charset="0"/>
                <a:cs typeface="Arial" panose="020B0604020202020204" pitchFamily="34" charset="0"/>
              </a:rPr>
              <a:t> (eg,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impact of a treatment-induced stroke in a survivor</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6663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2839"/>
            <a:ext cx="10515600" cy="110389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When Is Cost-Utility Analysis Appropriate?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16729"/>
            <a:ext cx="10515600" cy="432261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3. When the intervention affects both morbidity and mortality and a combined unit of outcome is desired—for example, evaluation of a therapy,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estrogen use by postmenopausal women</a:t>
            </a:r>
            <a:r>
              <a:rPr lang="en-US" dirty="0">
                <a:latin typeface="Times New Roman" panose="02020603050405020304" pitchFamily="18" charset="0"/>
                <a:ea typeface="Calibri" panose="020F0502020204030204" pitchFamily="34" charset="0"/>
                <a:cs typeface="Arial" panose="020B0604020202020204" pitchFamily="34" charset="0"/>
              </a:rPr>
              <a:t>, that can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improve quality of life may reduce mortality from certain conditions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heart disease</a:t>
            </a:r>
            <a:r>
              <a:rPr lang="en-US" dirty="0">
                <a:latin typeface="Times New Roman" panose="02020603050405020304" pitchFamily="18" charset="0"/>
                <a:ea typeface="Calibri" panose="020F0502020204030204" pitchFamily="34" charset="0"/>
                <a:cs typeface="Arial" panose="020B0604020202020204" pitchFamily="34" charset="0"/>
              </a:rPr>
              <a:t>), but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may increase mortality from other conditions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uterine cancer</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40327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00"/>
            <a:ext cx="10515600" cy="110389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When Is Cost-Utility Analysis Appropriate?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96290"/>
            <a:ext cx="10515600" cy="53617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4. When the interventions being compared have a wide range of potential outcomes and there is a need to have a common unit of outcome for comparison. This is most commonly the case when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decision-maker must allocate limited resources among interventions </a:t>
            </a:r>
            <a:r>
              <a:rPr lang="en-US" dirty="0">
                <a:latin typeface="Times New Roman" panose="02020603050405020304" pitchFamily="18" charset="0"/>
                <a:ea typeface="Calibri" panose="020F0502020204030204" pitchFamily="34" charset="0"/>
                <a:cs typeface="Arial" panose="020B0604020202020204" pitchFamily="34" charset="0"/>
              </a:rPr>
              <a:t>that have different objectives and resultant benefits—for example,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choice between providing increased prenatal care or expanding a hypertension screening and treatment program</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5. When the objective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to compare an intervention with others that have already been evaluated in terms of cost per QALY</a:t>
            </a:r>
            <a:r>
              <a:rPr lang="en-US" dirty="0">
                <a:latin typeface="Times New Roman" panose="02020603050405020304" pitchFamily="18" charset="0"/>
                <a:ea typeface="Calibri" panose="020F0502020204030204" pitchFamily="34" charset="0"/>
                <a:cs typeface="Arial" panose="020B0604020202020204" pitchFamily="34" charset="0"/>
              </a:rPr>
              <a:t> (or equivalent) gained.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1135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583"/>
            <a:ext cx="10515600" cy="110389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Steps in Calculating QALYs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050473"/>
            <a:ext cx="10515600" cy="480752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To calculate QALYs, the following steps apply: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 Develop a description of each disease state or condition of interest.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 Choose a method for determining utilities.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3. Choose subjects who will determine utilities.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4. Sum the product of utility scores by the length of life for each option to obtain QALYs.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Each of these steps is explained below.</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37649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1274"/>
            <a:ext cx="10515600" cy="1103890"/>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1: Develop a Description of Each Disease State or Condition of Interest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424544"/>
            <a:ext cx="10515600" cy="416732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description should concisely depict the usual health effects expected from the disease state or condition. It should include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amount of pain or discomfort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any restrictions on activities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time it may take for treatment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possible</a:t>
            </a:r>
            <a:r>
              <a:rPr lang="en-US" sz="1800" dirty="0">
                <a:solidFill>
                  <a:srgbClr val="FF0000"/>
                </a:solidFill>
                <a:latin typeface="LegacySerifStd-Book"/>
                <a:ea typeface="Calibri" panose="020F0502020204030204" pitchFamily="34" charset="0"/>
                <a:cs typeface="LegacySerifStd-Book"/>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changes in health perceptions </a:t>
            </a:r>
            <a:r>
              <a:rPr lang="en-US" dirty="0">
                <a:latin typeface="Times New Roman" panose="02020603050405020304" pitchFamily="18" charset="0"/>
                <a:ea typeface="Calibri" panose="020F0502020204030204" pitchFamily="34" charset="0"/>
                <a:cs typeface="Arial" panose="020B0604020202020204" pitchFamily="34" charset="0"/>
              </a:rPr>
              <a:t>(worry or concern),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any mental changes</a:t>
            </a:r>
            <a:r>
              <a:rPr lang="en-US" dirty="0">
                <a:latin typeface="Times New Roman" panose="02020603050405020304" pitchFamily="18" charset="0"/>
                <a:ea typeface="Calibri" panose="020F0502020204030204" pitchFamily="34" charset="0"/>
                <a:cs typeface="Arial" panose="020B0604020202020204" pitchFamily="34" charset="0"/>
              </a:rPr>
              <a:t>. Example describing hospital-based kidney dialysis is presented below:</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19540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5127"/>
            <a:ext cx="10515600" cy="133003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Description of Hospital-Based Kidney Dialysis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175164"/>
            <a:ext cx="10515600" cy="426657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You often feel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tired</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sluggish</a:t>
            </a:r>
            <a:r>
              <a:rPr lang="en-US" dirty="0">
                <a:latin typeface="Times New Roman" panose="02020603050405020304" pitchFamily="18" charset="0"/>
                <a:ea typeface="Calibri" panose="020F0502020204030204" pitchFamily="34" charset="0"/>
                <a:cs typeface="Arial" panose="020B0604020202020204" pitchFamily="34" charset="0"/>
              </a:rPr>
              <a:t>.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piece of tubing </a:t>
            </a:r>
            <a:r>
              <a:rPr lang="en-US" dirty="0">
                <a:latin typeface="Times New Roman" panose="02020603050405020304" pitchFamily="18" charset="0"/>
                <a:ea typeface="Calibri" panose="020F0502020204030204" pitchFamily="34" charset="0"/>
                <a:cs typeface="Arial" panose="020B0604020202020204" pitchFamily="34" charset="0"/>
              </a:rPr>
              <a:t>has been inserted into your arm or leg, which may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restrict your movement</a:t>
            </a:r>
            <a:r>
              <a:rPr lang="en-US" dirty="0">
                <a:latin typeface="Times New Roman" panose="02020603050405020304" pitchFamily="18" charset="0"/>
                <a:ea typeface="Calibri" panose="020F0502020204030204" pitchFamily="34" charset="0"/>
                <a:cs typeface="Arial" panose="020B0604020202020204" pitchFamily="34" charset="0"/>
              </a:rPr>
              <a:t>. There is no severe pain but rather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chronic discomfort</a:t>
            </a:r>
            <a:r>
              <a:rPr lang="en-US" dirty="0">
                <a:latin typeface="Times New Roman" panose="02020603050405020304" pitchFamily="18" charset="0"/>
                <a:ea typeface="Calibri" panose="020F0502020204030204" pitchFamily="34" charset="0"/>
                <a:cs typeface="Arial" panose="020B0604020202020204" pitchFamily="34" charset="0"/>
              </a:rPr>
              <a:t>. You must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go to the hospital </a:t>
            </a:r>
            <a:r>
              <a:rPr lang="en-US" dirty="0">
                <a:latin typeface="Times New Roman" panose="02020603050405020304" pitchFamily="18" charset="0"/>
                <a:ea typeface="Calibri" panose="020F0502020204030204" pitchFamily="34" charset="0"/>
                <a:cs typeface="Arial" panose="020B0604020202020204" pitchFamily="34" charset="0"/>
              </a:rPr>
              <a:t>twice a week for 6 hours per visit. You must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follow a strict diet </a:t>
            </a:r>
            <a:r>
              <a:rPr lang="en-US" dirty="0">
                <a:latin typeface="Times New Roman" panose="02020603050405020304" pitchFamily="18" charset="0"/>
                <a:ea typeface="Calibri" panose="020F0502020204030204" pitchFamily="34" charset="0"/>
                <a:cs typeface="Arial" panose="020B0604020202020204" pitchFamily="34" charset="0"/>
              </a:rPr>
              <a:t>(low salt, little meat, no alcohol). Many people become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depressed</a:t>
            </a:r>
            <a:r>
              <a:rPr lang="en-US" dirty="0">
                <a:latin typeface="Times New Roman" panose="02020603050405020304" pitchFamily="18" charset="0"/>
                <a:ea typeface="Calibri" panose="020F0502020204030204" pitchFamily="34" charset="0"/>
                <a:cs typeface="Arial" panose="020B0604020202020204" pitchFamily="34" charset="0"/>
              </a:rPr>
              <a:t> because of the nuisances and restrictions, and some feel they are being kept alive by a machine.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27006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6"/>
            <a:ext cx="10515600" cy="1330037"/>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2: Choose Method for Determining Utilities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745674"/>
            <a:ext cx="10515600" cy="501534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three most common methods for determining preference, or utility, weights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rating scales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standard gamble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SG</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time tradeoff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TTO</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each of these methods, a disease state or condition or multiple disease states or conditions are described to subjects who help determine where these disease states or conditions fall between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0.0</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dead</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perfect health</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707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914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Rating Scale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25237"/>
            <a:ext cx="10515600" cy="583276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 RS consists of a line on a page with scaled markings, somewhat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like a thermometer </a:t>
            </a:r>
            <a:r>
              <a:rPr lang="en-US" dirty="0">
                <a:latin typeface="Times New Roman" panose="02020603050405020304" pitchFamily="18" charset="0"/>
                <a:ea typeface="Calibri" panose="020F0502020204030204" pitchFamily="34" charset="0"/>
                <a:cs typeface="Arial" panose="020B0604020202020204" pitchFamily="34" charset="0"/>
              </a:rPr>
              <a:t>with perfect health at the top (100) and death at bottom (0).</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An instrument called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Visual Analog Scale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VAS</a:t>
            </a:r>
            <a:r>
              <a:rPr lang="en-US" dirty="0">
                <a:latin typeface="Times New Roman" panose="02020603050405020304" pitchFamily="18" charset="0"/>
                <a:ea typeface="Calibri" panose="020F0502020204030204" pitchFamily="34" charset="0"/>
                <a:cs typeface="Arial" panose="020B0604020202020204" pitchFamily="34" charset="0"/>
              </a:rPr>
              <a:t>) is similar to the RS, but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does not have any markings </a:t>
            </a:r>
            <a:r>
              <a:rPr lang="en-US" dirty="0">
                <a:latin typeface="Times New Roman" panose="02020603050405020304" pitchFamily="18" charset="0"/>
                <a:ea typeface="Calibri" panose="020F0502020204030204" pitchFamily="34" charset="0"/>
                <a:cs typeface="Arial" panose="020B0604020202020204" pitchFamily="34" charset="0"/>
              </a:rPr>
              <a:t>between the best and worst scores,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subjects are told to mark an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somewhere between the two extremes to indicate their preferences</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As an example, if they place a disease state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70</a:t>
            </a:r>
            <a:r>
              <a:rPr lang="en-US" dirty="0">
                <a:latin typeface="Times New Roman" panose="02020603050405020304" pitchFamily="18" charset="0"/>
                <a:ea typeface="Calibri" panose="020F0502020204030204" pitchFamily="34" charset="0"/>
                <a:cs typeface="Arial" panose="020B0604020202020204" pitchFamily="34" charset="0"/>
              </a:rPr>
              <a:t> on the scale, the disease state is given a utility score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0.7</a:t>
            </a:r>
            <a:r>
              <a:rPr lang="en-US" dirty="0">
                <a:latin typeface="Times New Roman" panose="02020603050405020304" pitchFamily="18" charset="0"/>
                <a:ea typeface="Calibri" panose="020F0502020204030204" pitchFamily="34" charset="0"/>
                <a:cs typeface="Arial" panose="020B0604020202020204" pitchFamily="34" charset="0"/>
              </a:rPr>
              <a:t>. Most people would agree that mild seasonal allergies would not decrease a person’s quality of life as much as being in a coma for the year. Therefore,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preference score for mild allergies would be near the 1.0</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or 100</a:t>
            </a:r>
            <a:r>
              <a:rPr lang="en-US" dirty="0">
                <a:latin typeface="Times New Roman" panose="02020603050405020304" pitchFamily="18" charset="0"/>
                <a:ea typeface="Calibri" panose="020F0502020204030204" pitchFamily="34" charset="0"/>
                <a:cs typeface="Arial" panose="020B0604020202020204" pitchFamily="34" charset="0"/>
              </a:rPr>
              <a:t>) mark at the top of the RS,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and the value for being in a coma would be near 0</a:t>
            </a:r>
            <a:r>
              <a:rPr lang="en-US" dirty="0">
                <a:latin typeface="Times New Roman" panose="02020603050405020304" pitchFamily="18" charset="0"/>
                <a:ea typeface="Calibri" panose="020F0502020204030204" pitchFamily="34" charset="0"/>
                <a:cs typeface="Arial" panose="020B0604020202020204" pitchFamily="34" charset="0"/>
              </a:rPr>
              <a:t>, or the bottom of the scale.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80797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914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Rating Scale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199" y="1025237"/>
            <a:ext cx="5382492" cy="5832763"/>
          </a:xfrm>
        </p:spPr>
        <p:txBody>
          <a:bodyPr>
            <a:normAutofit fontScale="92500" lnSpcReduction="1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6.2 Rating scale (RS) with example estimates for various disease states or conditions. </a:t>
            </a:r>
            <a:r>
              <a:rPr lang="en-US" dirty="0">
                <a:latin typeface="Times New Roman" panose="02020603050405020304" pitchFamily="18" charset="0"/>
                <a:ea typeface="Calibri" panose="020F0502020204030204" pitchFamily="34" charset="0"/>
                <a:cs typeface="Arial" panose="020B0604020202020204" pitchFamily="34" charset="0"/>
              </a:rPr>
              <a:t>The RS uses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thermometer-like illustration </a:t>
            </a:r>
            <a:r>
              <a:rPr lang="en-US" dirty="0">
                <a:latin typeface="Times New Roman" panose="02020603050405020304" pitchFamily="18" charset="0"/>
                <a:ea typeface="Calibri" panose="020F0502020204030204" pitchFamily="34" charset="0"/>
                <a:cs typeface="Arial" panose="020B0604020202020204" pitchFamily="34" charset="0"/>
              </a:rPr>
              <a:t>to ask respondents to estimate the utility of different health states ranging from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dead</a:t>
            </a:r>
            <a:r>
              <a:rPr lang="en-US" dirty="0">
                <a:latin typeface="Times New Roman" panose="02020603050405020304" pitchFamily="18" charset="0"/>
                <a:ea typeface="Calibri" panose="020F0502020204030204" pitchFamily="34" charset="0"/>
                <a:cs typeface="Arial" panose="020B0604020202020204" pitchFamily="34" charset="0"/>
              </a:rPr>
              <a:t>) to 1.0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perfect health</a:t>
            </a:r>
            <a:r>
              <a:rPr lang="en-US" dirty="0">
                <a:latin typeface="Times New Roman" panose="02020603050405020304" pitchFamily="18" charset="0"/>
                <a:ea typeface="Calibri" panose="020F0502020204030204" pitchFamily="34" charset="0"/>
                <a:cs typeface="Arial" panose="020B0604020202020204" pitchFamily="34" charset="0"/>
              </a:rPr>
              <a:t>). In this example, the respondent estimated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being in a coma for 1 year has a lower utility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0.1</a:t>
            </a:r>
            <a:r>
              <a:rPr lang="en-US" dirty="0">
                <a:latin typeface="Times New Roman" panose="02020603050405020304" pitchFamily="18" charset="0"/>
                <a:ea typeface="Calibri" panose="020F0502020204030204" pitchFamily="34" charset="0"/>
                <a:cs typeface="Arial" panose="020B0604020202020204" pitchFamily="34" charset="0"/>
              </a:rPr>
              <a:t>) than having hospital dialysis for 1 year (0.6). Both are lower than the utility estimate for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mild allergies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0.9</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879827" y="0"/>
            <a:ext cx="4363249" cy="6858000"/>
          </a:xfrm>
          <a:prstGeom prst="rect">
            <a:avLst/>
          </a:prstGeom>
        </p:spPr>
      </p:pic>
    </p:spTree>
    <p:extLst>
      <p:ext uri="{BB962C8B-B14F-4D97-AF65-F5344CB8AC3E}">
        <p14:creationId xmlns:p14="http://schemas.microsoft.com/office/powerpoint/2010/main" xmlns="" val="531840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8071"/>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Cost-Utility Analysis?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867891"/>
            <a:ext cx="10515600" cy="399010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CUA is a formal economic technique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assessing the efficiency of healthcare interventions</a:t>
            </a:r>
            <a:r>
              <a:rPr lang="en-US" dirty="0">
                <a:latin typeface="Times New Roman" panose="02020603050405020304" pitchFamily="18" charset="0"/>
                <a:ea typeface="Calibri" panose="020F0502020204030204" pitchFamily="34" charset="0"/>
                <a:cs typeface="Arial" panose="020B0604020202020204" pitchFamily="34" charset="0"/>
              </a:rPr>
              <a:t>. It is considered by some to be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specific type of cost-effectiveness analysis </a:t>
            </a:r>
            <a:r>
              <a:rPr lang="en-US" dirty="0">
                <a:latin typeface="Times New Roman" panose="02020603050405020304" pitchFamily="18" charset="0"/>
                <a:ea typeface="Calibri" panose="020F0502020204030204" pitchFamily="34" charset="0"/>
                <a:cs typeface="Arial" panose="020B0604020202020204" pitchFamily="34" charset="0"/>
              </a:rPr>
              <a:t>in which the measure of effectiveness is a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utility-</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preference-adjusted</a:t>
            </a:r>
            <a:r>
              <a:rPr lang="en-US" dirty="0">
                <a:latin typeface="Times New Roman" panose="02020603050405020304" pitchFamily="18" charset="0"/>
                <a:ea typeface="Calibri" panose="020F0502020204030204" pitchFamily="34" charset="0"/>
                <a:cs typeface="Arial" panose="020B0604020202020204" pitchFamily="34" charset="0"/>
              </a:rPr>
              <a:t> outcome.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6"/>
            <a:ext cx="10515600" cy="12330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Standard Gamble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48691"/>
            <a:ext cx="10515600" cy="50569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this method, each subject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offered two alternatives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Alternative 1</a:t>
            </a:r>
            <a:r>
              <a:rPr lang="en-US" dirty="0">
                <a:latin typeface="Times New Roman" panose="02020603050405020304" pitchFamily="18" charset="0"/>
                <a:ea typeface="Calibri" panose="020F0502020204030204" pitchFamily="34" charset="0"/>
                <a:cs typeface="Arial" panose="020B0604020202020204" pitchFamily="34" charset="0"/>
              </a:rPr>
              <a:t> is treatment with two possible outcomes: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either the return to normal health </a:t>
            </a:r>
            <a:r>
              <a:rPr lang="en-US" dirty="0">
                <a:latin typeface="Times New Roman" panose="02020603050405020304" pitchFamily="18" charset="0"/>
                <a:ea typeface="Calibri" panose="020F0502020204030204" pitchFamily="34" charset="0"/>
                <a:cs typeface="Arial" panose="020B0604020202020204" pitchFamily="34" charset="0"/>
              </a:rPr>
              <a:t>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immediate death</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Alternative 2</a:t>
            </a:r>
            <a:r>
              <a:rPr lang="en-US" dirty="0">
                <a:latin typeface="Times New Roman" panose="02020603050405020304" pitchFamily="18" charset="0"/>
                <a:ea typeface="Calibri" panose="020F0502020204030204" pitchFamily="34" charset="0"/>
                <a:cs typeface="Arial" panose="020B0604020202020204" pitchFamily="34" charset="0"/>
              </a:rPr>
              <a: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certain outcome of a chronic disease state for life based on a person’s life expectancy </a:t>
            </a:r>
            <a:r>
              <a:rPr lang="en-US" dirty="0">
                <a:latin typeface="Times New Roman" panose="02020603050405020304" pitchFamily="18" charset="0"/>
                <a:ea typeface="Calibri" panose="020F0502020204030204" pitchFamily="34" charset="0"/>
                <a:cs typeface="Arial" panose="020B0604020202020204" pitchFamily="34" charset="0"/>
              </a:rPr>
              <a:t>(Fig. 6.3).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of normal health</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(versus immediate death, or 1− </a:t>
            </a:r>
            <a:r>
              <a:rPr lang="en-US" i="1" dirty="0">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for Alternative 1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varied until the subject is indifferent between Alternatives 1 and 2 </a:t>
            </a:r>
            <a:r>
              <a:rPr lang="en-US" dirty="0">
                <a:latin typeface="Times New Roman" panose="02020603050405020304" pitchFamily="18" charset="0"/>
                <a:ea typeface="Calibri" panose="020F0502020204030204" pitchFamily="34" charset="0"/>
                <a:cs typeface="Arial" panose="020B0604020202020204" pitchFamily="34" charset="0"/>
              </a:rPr>
              <a:t>(living with the disease state or condition).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12449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054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Standard Gamble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073236"/>
            <a:ext cx="10515600" cy="2784764"/>
          </a:xfrm>
        </p:spPr>
        <p:txBody>
          <a:bodyPr>
            <a:normAutofit fontScale="77500" lnSpcReduction="2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6.3 Standard gamble (SG). </a:t>
            </a:r>
            <a:r>
              <a:rPr lang="en-US" dirty="0">
                <a:latin typeface="Times New Roman" panose="02020603050405020304" pitchFamily="18" charset="0"/>
                <a:ea typeface="Calibri" panose="020F0502020204030204" pitchFamily="34" charset="0"/>
                <a:cs typeface="Arial" panose="020B0604020202020204" pitchFamily="34" charset="0"/>
              </a:rPr>
              <a:t>Using the SG approach, the respondent is asked to think about being in a chronic health state and then told that he or she could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gamble on an intervention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 operation</a:t>
            </a:r>
            <a:r>
              <a:rPr lang="en-US" dirty="0">
                <a:latin typeface="Times New Roman" panose="02020603050405020304" pitchFamily="18" charset="0"/>
                <a:ea typeface="Calibri" panose="020F0502020204030204" pitchFamily="34" charset="0"/>
                <a:cs typeface="Arial" panose="020B0604020202020204" pitchFamily="34" charset="0"/>
              </a:rPr>
              <a:t>) that could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either cure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condition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although he or she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might die from the intervention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probability = 1-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p</a:t>
            </a:r>
            <a:r>
              <a:rPr lang="en-US" dirty="0">
                <a:latin typeface="Times New Roman" panose="02020603050405020304" pitchFamily="18" charset="0"/>
                <a:ea typeface="Calibri" panose="020F0502020204030204" pitchFamily="34" charset="0"/>
                <a:cs typeface="Arial" panose="020B0604020202020204" pitchFamily="34" charset="0"/>
              </a:rPr>
              <a:t>). A base probability is given and the respondent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asked whether he or she would have the intervention or live with the chronic condition</a:t>
            </a:r>
            <a:r>
              <a:rPr lang="en-US" dirty="0">
                <a:latin typeface="Times New Roman" panose="02020603050405020304" pitchFamily="18" charset="0"/>
                <a:ea typeface="Calibri" panose="020F0502020204030204" pitchFamily="34" charset="0"/>
                <a:cs typeface="Arial" panose="020B0604020202020204" pitchFamily="34" charset="0"/>
              </a:rPr>
              <a:t>. This probability is varied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until the respondent is indifferent </a:t>
            </a:r>
            <a:r>
              <a:rPr lang="en-US" dirty="0">
                <a:latin typeface="Times New Roman" panose="02020603050405020304" pitchFamily="18" charset="0"/>
                <a:ea typeface="Calibri" panose="020F0502020204030204" pitchFamily="34" charset="0"/>
                <a:cs typeface="Arial" panose="020B0604020202020204" pitchFamily="34" charset="0"/>
              </a:rPr>
              <a:t>(the two options are difficult to choose between). The probability at this indifference point is the utility associated with the condition.</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868525" y="900545"/>
            <a:ext cx="6454949" cy="3048454"/>
          </a:xfrm>
          <a:prstGeom prst="rect">
            <a:avLst/>
          </a:prstGeom>
        </p:spPr>
      </p:pic>
    </p:spTree>
    <p:extLst>
      <p:ext uri="{BB962C8B-B14F-4D97-AF65-F5344CB8AC3E}">
        <p14:creationId xmlns:p14="http://schemas.microsoft.com/office/powerpoint/2010/main" xmlns="" val="3388325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919"/>
            <a:ext cx="10515600" cy="12330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Standard Gamble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37481"/>
            <a:ext cx="10515600" cy="536811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As an example, a person considers </a:t>
            </a:r>
            <a:r>
              <a:rPr lang="en-US" dirty="0">
                <a:solidFill>
                  <a:srgbClr val="FF0000"/>
                </a:solidFill>
                <a:latin typeface="Times New Roman" panose="02020603050405020304" pitchFamily="18" charset="0"/>
                <a:ea typeface="Calibri" panose="020F0502020204030204" pitchFamily="34" charset="0"/>
              </a:rPr>
              <a:t>two options</a:t>
            </a:r>
            <a:r>
              <a:rPr lang="en-US" dirty="0">
                <a:latin typeface="Times New Roman" panose="02020603050405020304" pitchFamily="18" charset="0"/>
                <a:ea typeface="Calibri" panose="020F0502020204030204" pitchFamily="34" charset="0"/>
              </a:rPr>
              <a:t>: a </a:t>
            </a:r>
            <a:r>
              <a:rPr lang="en-US" dirty="0">
                <a:solidFill>
                  <a:srgbClr val="FF0000"/>
                </a:solidFill>
                <a:latin typeface="Times New Roman" panose="02020603050405020304" pitchFamily="18" charset="0"/>
                <a:ea typeface="Calibri" panose="020F0502020204030204" pitchFamily="34" charset="0"/>
              </a:rPr>
              <a:t>kidney transplant with a 20% probability of dying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80% chance of returning to normal health</a:t>
            </a:r>
            <a:r>
              <a:rPr lang="en-US" dirty="0">
                <a:latin typeface="Times New Roman" panose="02020603050405020304" pitchFamily="18" charset="0"/>
                <a:ea typeface="Calibri" panose="020F0502020204030204" pitchFamily="34" charset="0"/>
              </a:rPr>
              <a:t>) during the operation (Alternative 1) or </a:t>
            </a:r>
            <a:r>
              <a:rPr lang="en-US" dirty="0">
                <a:solidFill>
                  <a:srgbClr val="FF0000"/>
                </a:solidFill>
                <a:latin typeface="Times New Roman" panose="02020603050405020304" pitchFamily="18" charset="0"/>
                <a:ea typeface="Calibri" panose="020F0502020204030204" pitchFamily="34" charset="0"/>
              </a:rPr>
              <a:t>certain dialysis for the rest of his or her life </a:t>
            </a:r>
            <a:r>
              <a:rPr lang="en-US" dirty="0">
                <a:latin typeface="Times New Roman" panose="02020603050405020304" pitchFamily="18" charset="0"/>
                <a:ea typeface="Calibri" panose="020F0502020204030204" pitchFamily="34" charset="0"/>
              </a:rPr>
              <a:t>(Alternative 2).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the person says he or she would have the operation if the chance of the successful operation </a:t>
            </a:r>
            <a:r>
              <a:rPr lang="en-US" i="1" dirty="0">
                <a:latin typeface="Times New Roman" panose="02020603050405020304" pitchFamily="18" charset="0"/>
                <a:ea typeface="Calibri" panose="020F0502020204030204" pitchFamily="34" charset="0"/>
              </a:rPr>
              <a:t>p </a:t>
            </a:r>
            <a:r>
              <a:rPr lang="en-US" dirty="0">
                <a:latin typeface="Times New Roman" panose="02020603050405020304" pitchFamily="18" charset="0"/>
                <a:ea typeface="Calibri" panose="020F0502020204030204" pitchFamily="34" charset="0"/>
              </a:rPr>
              <a:t>is 80% (chance of immediate death, 20%), </a:t>
            </a:r>
            <a:r>
              <a:rPr lang="en-US" dirty="0">
                <a:solidFill>
                  <a:srgbClr val="FF0000"/>
                </a:solidFill>
                <a:latin typeface="Times New Roman" panose="02020603050405020304" pitchFamily="18" charset="0"/>
                <a:ea typeface="Calibri" panose="020F0502020204030204" pitchFamily="34" charset="0"/>
              </a:rPr>
              <a:t>the percent chance of success is </a:t>
            </a:r>
            <a:r>
              <a:rPr lang="en-US" i="1" dirty="0">
                <a:solidFill>
                  <a:srgbClr val="FF0000"/>
                </a:solidFill>
                <a:latin typeface="Times New Roman" panose="02020603050405020304" pitchFamily="18" charset="0"/>
                <a:ea typeface="Calibri" panose="020F0502020204030204" pitchFamily="34" charset="0"/>
              </a:rPr>
              <a:t>decreased </a:t>
            </a:r>
            <a:r>
              <a:rPr lang="en-US" dirty="0">
                <a:solidFill>
                  <a:srgbClr val="FF0000"/>
                </a:solidFill>
                <a:latin typeface="Times New Roman" panose="02020603050405020304" pitchFamily="18" charset="0"/>
                <a:ea typeface="Calibri" panose="020F0502020204030204" pitchFamily="34" charset="0"/>
              </a:rPr>
              <a:t>until the person reaches his or her point of indifference </a:t>
            </a:r>
            <a:r>
              <a:rPr lang="en-US" dirty="0">
                <a:latin typeface="Times New Roman" panose="02020603050405020304" pitchFamily="18" charset="0"/>
                <a:ea typeface="Calibri" panose="020F0502020204030204" pitchFamily="34" charset="0"/>
              </a:rPr>
              <a:t>(the point where the two options are nearly equal and the person cannot decide between the two). </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9104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0"/>
            <a:ext cx="10515600" cy="12330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Standard Gamble</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0879"/>
            <a:ext cx="10515600" cy="5654722"/>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the person says he or she would not have the operation if the percent chance for success was 80% (chance of dying, 20%), </a:t>
            </a:r>
            <a:r>
              <a:rPr lang="en-US" dirty="0">
                <a:solidFill>
                  <a:srgbClr val="FF0000"/>
                </a:solidFill>
                <a:latin typeface="Times New Roman" panose="02020603050405020304" pitchFamily="18" charset="0"/>
                <a:ea typeface="Calibri" panose="020F0502020204030204" pitchFamily="34" charset="0"/>
              </a:rPr>
              <a:t>the percent chance of success is </a:t>
            </a:r>
            <a:r>
              <a:rPr lang="en-US" i="1" dirty="0">
                <a:solidFill>
                  <a:srgbClr val="FF0000"/>
                </a:solidFill>
                <a:latin typeface="Times New Roman" panose="02020603050405020304" pitchFamily="18" charset="0"/>
                <a:ea typeface="Calibri" panose="020F0502020204030204" pitchFamily="34" charset="0"/>
              </a:rPr>
              <a:t>increased </a:t>
            </a:r>
            <a:r>
              <a:rPr lang="en-US" dirty="0">
                <a:solidFill>
                  <a:srgbClr val="FF0000"/>
                </a:solidFill>
                <a:latin typeface="Times New Roman" panose="02020603050405020304" pitchFamily="18" charset="0"/>
                <a:ea typeface="Calibri" panose="020F0502020204030204" pitchFamily="34" charset="0"/>
              </a:rPr>
              <a:t>until the person reaches his or her point of indifference</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Let </a:t>
            </a:r>
            <a:r>
              <a:rPr lang="en-US" dirty="0">
                <a:latin typeface="Times New Roman" panose="02020603050405020304" pitchFamily="18" charset="0"/>
                <a:ea typeface="Calibri" panose="020F0502020204030204" pitchFamily="34" charset="0"/>
              </a:rPr>
              <a:t>us say that </a:t>
            </a:r>
            <a:r>
              <a:rPr lang="en-US" dirty="0">
                <a:solidFill>
                  <a:srgbClr val="FF0000"/>
                </a:solidFill>
                <a:latin typeface="Times New Roman" panose="02020603050405020304" pitchFamily="18" charset="0"/>
                <a:ea typeface="Calibri" panose="020F0502020204030204" pitchFamily="34" charset="0"/>
              </a:rPr>
              <a:t>the first person chooses a 70% chance </a:t>
            </a:r>
            <a:r>
              <a:rPr lang="en-US" dirty="0">
                <a:latin typeface="Times New Roman" panose="02020603050405020304" pitchFamily="18" charset="0"/>
                <a:ea typeface="Calibri" panose="020F0502020204030204" pitchFamily="34" charset="0"/>
              </a:rPr>
              <a:t>(</a:t>
            </a:r>
            <a:r>
              <a:rPr lang="en-US" i="1" dirty="0">
                <a:solidFill>
                  <a:srgbClr val="FF0000"/>
                </a:solidFill>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of a successful operation</a:t>
            </a:r>
            <a:r>
              <a:rPr lang="en-US" dirty="0">
                <a:latin typeface="Times New Roman" panose="02020603050405020304" pitchFamily="18" charset="0"/>
                <a:ea typeface="Calibri" panose="020F0502020204030204" pitchFamily="34" charset="0"/>
              </a:rPr>
              <a:t> (with a 30% chance [1−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of immediate death) </a:t>
            </a:r>
            <a:r>
              <a:rPr lang="en-US" dirty="0">
                <a:solidFill>
                  <a:srgbClr val="FF0000"/>
                </a:solidFill>
                <a:latin typeface="Times New Roman" panose="02020603050405020304" pitchFamily="18" charset="0"/>
                <a:ea typeface="Calibri" panose="020F0502020204030204" pitchFamily="34" charset="0"/>
              </a:rPr>
              <a:t>as the point of indifference </a:t>
            </a:r>
            <a:r>
              <a:rPr lang="en-US" dirty="0">
                <a:latin typeface="Times New Roman" panose="02020603050405020304" pitchFamily="18" charset="0"/>
                <a:ea typeface="Calibri" panose="020F0502020204030204" pitchFamily="34" charset="0"/>
              </a:rPr>
              <a:t>between having a kidney transplant and living with kidney dialysis for life. The utility score for this person for this disease state or condition (kidney dialysis) would be calculated as the probability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of living a normal life after the operation, or </a:t>
            </a:r>
            <a:r>
              <a:rPr lang="en-US" dirty="0">
                <a:solidFill>
                  <a:srgbClr val="FF0000"/>
                </a:solidFill>
                <a:latin typeface="Times New Roman" panose="02020603050405020304" pitchFamily="18" charset="0"/>
                <a:ea typeface="Calibri" panose="020F0502020204030204" pitchFamily="34" charset="0"/>
              </a:rPr>
              <a:t>0.7</a:t>
            </a:r>
            <a:r>
              <a:rPr lang="en-US" dirty="0">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70636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663"/>
            <a:ext cx="10515600" cy="13161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Time Tradeoff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05719"/>
            <a:ext cx="10515600" cy="529988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third technique for measuring health preferences, or utilities, is the TTO method (Fig. 6.4). Again, the subject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offered two alternatives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Alternative </a:t>
            </a:r>
            <a:r>
              <a:rPr lang="en-US" dirty="0">
                <a:latin typeface="Times New Roman" panose="02020603050405020304" pitchFamily="18" charset="0"/>
                <a:ea typeface="Calibri" panose="020F0502020204030204" pitchFamily="34" charset="0"/>
                <a:cs typeface="Arial" panose="020B0604020202020204" pitchFamily="34" charset="0"/>
              </a:rPr>
              <a:t>1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certain disease state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a specific length of time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the life expectancy for a person with the disease, and then death.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Alternative </a:t>
            </a:r>
            <a:r>
              <a:rPr lang="en-US" dirty="0">
                <a:latin typeface="Times New Roman" panose="02020603050405020304" pitchFamily="18" charset="0"/>
                <a:ea typeface="Calibri" panose="020F0502020204030204" pitchFamily="34" charset="0"/>
                <a:cs typeface="Arial" panose="020B0604020202020204" pitchFamily="34" charset="0"/>
              </a:rPr>
              <a:t>2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being healthy for time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which is less than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Time </a:t>
            </a:r>
            <a:r>
              <a:rPr lang="en-US" i="1" dirty="0">
                <a:latin typeface="Times New Roman" panose="02020603050405020304" pitchFamily="18" charset="0"/>
                <a:ea typeface="Calibri" panose="020F0502020204030204" pitchFamily="34" charset="0"/>
                <a:cs typeface="Arial" panose="020B0604020202020204" pitchFamily="34" charset="0"/>
              </a:rPr>
              <a:t>x </a:t>
            </a:r>
            <a:r>
              <a:rPr lang="en-US" dirty="0">
                <a:latin typeface="Times New Roman" panose="02020603050405020304" pitchFamily="18" charset="0"/>
                <a:ea typeface="Calibri" panose="020F0502020204030204" pitchFamily="34" charset="0"/>
                <a:cs typeface="Arial" panose="020B0604020202020204" pitchFamily="34" charset="0"/>
              </a:rPr>
              <a:t>is varied until the respondent is indifferent between the two alternatives.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utility score </a:t>
            </a:r>
            <a:r>
              <a:rPr lang="en-US" dirty="0">
                <a:latin typeface="Times New Roman" panose="02020603050405020304" pitchFamily="18" charset="0"/>
                <a:ea typeface="Calibri" panose="020F0502020204030204" pitchFamily="34" charset="0"/>
                <a:cs typeface="Arial" panose="020B0604020202020204" pitchFamily="34" charset="0"/>
              </a:rPr>
              <a:t>for the health state is calculated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x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divided by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84923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38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Time Tradeoff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267200"/>
            <a:ext cx="10515600" cy="2590798"/>
          </a:xfrm>
        </p:spPr>
        <p:txBody>
          <a:bodyPr>
            <a:normAutofit fontScale="85000" lnSpcReduction="20000"/>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6.4 Time tradeoff (TTO). </a:t>
            </a:r>
            <a:r>
              <a:rPr lang="en-US" dirty="0">
                <a:latin typeface="Times New Roman" panose="02020603050405020304" pitchFamily="18" charset="0"/>
                <a:ea typeface="Calibri" panose="020F0502020204030204" pitchFamily="34" charset="0"/>
                <a:cs typeface="Arial" panose="020B0604020202020204" pitchFamily="34" charset="0"/>
              </a:rPr>
              <a:t>This TTO schematic represents the choice a respondent makes about trading off years of life for better health for a shorter period of time. The respondent is given the choice of living a full life (to time </a:t>
            </a:r>
            <a:r>
              <a:rPr lang="en-US" i="1" dirty="0">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with a specific condition or living fewer years (to time </a:t>
            </a:r>
            <a:r>
              <a:rPr lang="en-US" i="1" dirty="0">
                <a:latin typeface="Times New Roman" panose="02020603050405020304" pitchFamily="18" charset="0"/>
                <a:ea typeface="Calibri" panose="020F0502020204030204" pitchFamily="34" charset="0"/>
                <a:cs typeface="Arial" panose="020B0604020202020204" pitchFamily="34" charset="0"/>
              </a:rPr>
              <a:t>x</a:t>
            </a:r>
            <a:r>
              <a:rPr lang="en-US" dirty="0">
                <a:latin typeface="Times New Roman" panose="02020603050405020304" pitchFamily="18" charset="0"/>
                <a:ea typeface="Calibri" panose="020F0502020204030204" pitchFamily="34" charset="0"/>
                <a:cs typeface="Arial" panose="020B0604020202020204" pitchFamily="34" charset="0"/>
              </a:rPr>
              <a:t>) without the condition (being healthy).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time of living healthy is varied until the respondent is indifferent between living in full health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x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years and living with the condition for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years</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utility</a:t>
            </a:r>
            <a:r>
              <a:rPr lang="en-US" dirty="0">
                <a:latin typeface="Times New Roman" panose="02020603050405020304" pitchFamily="18" charset="0"/>
                <a:ea typeface="Calibri" panose="020F0502020204030204" pitchFamily="34" charset="0"/>
                <a:cs typeface="Arial" panose="020B0604020202020204" pitchFamily="34" charset="0"/>
              </a:rPr>
              <a:t> calculated for the condition is </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x</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376969" y="873863"/>
            <a:ext cx="9438061" cy="3393337"/>
          </a:xfrm>
          <a:prstGeom prst="rect">
            <a:avLst/>
          </a:prstGeom>
        </p:spPr>
      </p:pic>
    </p:spTree>
    <p:extLst>
      <p:ext uri="{BB962C8B-B14F-4D97-AF65-F5344CB8AC3E}">
        <p14:creationId xmlns:p14="http://schemas.microsoft.com/office/powerpoint/2010/main" xmlns="" val="287996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618"/>
            <a:ext cx="10515600" cy="10806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Time Tradeoff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593273"/>
            <a:ext cx="10515600" cy="5112327"/>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For example, a person with a life expectancy of 40 years is given two options: </a:t>
            </a:r>
            <a:r>
              <a:rPr lang="en-US" b="1" dirty="0">
                <a:latin typeface="Times New Roman" panose="02020603050405020304" pitchFamily="18" charset="0"/>
                <a:ea typeface="Calibri" panose="020F0502020204030204" pitchFamily="34" charset="0"/>
              </a:rPr>
              <a:t>Alternative 1</a:t>
            </a:r>
            <a:r>
              <a:rPr lang="en-US" dirty="0">
                <a:latin typeface="Times New Roman" panose="02020603050405020304" pitchFamily="18" charset="0"/>
                <a:ea typeface="Calibri" panose="020F0502020204030204" pitchFamily="34" charset="0"/>
              </a:rPr>
              <a:t> is </a:t>
            </a:r>
            <a:r>
              <a:rPr lang="en-US" dirty="0">
                <a:solidFill>
                  <a:srgbClr val="FF0000"/>
                </a:solidFill>
                <a:latin typeface="Times New Roman" panose="02020603050405020304" pitchFamily="18" charset="0"/>
                <a:ea typeface="Calibri" panose="020F0502020204030204" pitchFamily="34" charset="0"/>
              </a:rPr>
              <a:t>having a chronic condition </a:t>
            </a:r>
            <a:r>
              <a:rPr lang="en-US" dirty="0">
                <a:latin typeface="Times New Roman" panose="02020603050405020304" pitchFamily="18" charset="0"/>
                <a:ea typeface="Calibri" panose="020F0502020204030204" pitchFamily="34" charset="0"/>
              </a:rPr>
              <a:t>(e.g., </a:t>
            </a:r>
            <a:r>
              <a:rPr lang="en-US" dirty="0">
                <a:solidFill>
                  <a:srgbClr val="FF0000"/>
                </a:solidFill>
                <a:latin typeface="Times New Roman" panose="02020603050405020304" pitchFamily="18" charset="0"/>
                <a:ea typeface="Calibri" panose="020F0502020204030204" pitchFamily="34" charset="0"/>
              </a:rPr>
              <a:t>kidney disease </a:t>
            </a:r>
            <a:r>
              <a:rPr lang="en-US" dirty="0">
                <a:latin typeface="Times New Roman" panose="02020603050405020304" pitchFamily="18" charset="0"/>
                <a:ea typeface="Calibri" panose="020F0502020204030204" pitchFamily="34" charset="0"/>
              </a:rPr>
              <a:t>or </a:t>
            </a:r>
            <a:r>
              <a:rPr lang="en-US" dirty="0">
                <a:solidFill>
                  <a:srgbClr val="FF0000"/>
                </a:solidFill>
                <a:latin typeface="Times New Roman" panose="02020603050405020304" pitchFamily="18" charset="0"/>
                <a:ea typeface="Calibri" panose="020F0502020204030204" pitchFamily="34" charset="0"/>
              </a:rPr>
              <a:t>diabetes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for 40 years</a:t>
            </a:r>
            <a:r>
              <a:rPr lang="en-US" dirty="0">
                <a:latin typeface="Times New Roman" panose="02020603050405020304" pitchFamily="18" charset="0"/>
                <a:ea typeface="Calibri" panose="020F0502020204030204" pitchFamily="34" charset="0"/>
              </a:rPr>
              <a:t>, and </a:t>
            </a:r>
            <a:r>
              <a:rPr lang="en-US" b="1" dirty="0">
                <a:latin typeface="Times New Roman" panose="02020603050405020304" pitchFamily="18" charset="0"/>
                <a:ea typeface="Calibri" panose="020F0502020204030204" pitchFamily="34" charset="0"/>
              </a:rPr>
              <a:t>Alternative 2</a:t>
            </a:r>
            <a:r>
              <a:rPr lang="en-US" dirty="0">
                <a:latin typeface="Times New Roman" panose="02020603050405020304" pitchFamily="18" charset="0"/>
                <a:ea typeface="Calibri" panose="020F0502020204030204" pitchFamily="34" charset="0"/>
              </a:rPr>
              <a:t> is </a:t>
            </a:r>
            <a:r>
              <a:rPr lang="en-US" dirty="0">
                <a:solidFill>
                  <a:srgbClr val="FF0000"/>
                </a:solidFill>
                <a:latin typeface="Times New Roman" panose="02020603050405020304" pitchFamily="18" charset="0"/>
                <a:ea typeface="Calibri" panose="020F0502020204030204" pitchFamily="34" charset="0"/>
              </a:rPr>
              <a:t>being healthy </a:t>
            </a:r>
            <a:r>
              <a:rPr lang="en-US" dirty="0">
                <a:latin typeface="Times New Roman" panose="02020603050405020304" pitchFamily="18" charset="0"/>
                <a:ea typeface="Calibri" panose="020F0502020204030204" pitchFamily="34" charset="0"/>
              </a:rPr>
              <a:t>(no disease) </a:t>
            </a:r>
            <a:r>
              <a:rPr lang="en-US" dirty="0">
                <a:solidFill>
                  <a:srgbClr val="FF0000"/>
                </a:solidFill>
                <a:latin typeface="Times New Roman" panose="02020603050405020304" pitchFamily="18" charset="0"/>
                <a:ea typeface="Calibri" panose="020F0502020204030204" pitchFamily="34" charset="0"/>
              </a:rPr>
              <a:t>for 20 years followed by death</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the person says he or she would rather have the disease for 40 years (</a:t>
            </a:r>
            <a:r>
              <a:rPr lang="en-US" i="1" dirty="0">
                <a:latin typeface="Times New Roman" panose="02020603050405020304" pitchFamily="18" charset="0"/>
                <a:ea typeface="Calibri" panose="020F0502020204030204" pitchFamily="34" charset="0"/>
              </a:rPr>
              <a:t>t</a:t>
            </a:r>
            <a:r>
              <a:rPr lang="en-US" dirty="0">
                <a:latin typeface="Times New Roman" panose="02020603050405020304" pitchFamily="18" charset="0"/>
                <a:ea typeface="Calibri" panose="020F0502020204030204" pitchFamily="34" charset="0"/>
              </a:rPr>
              <a:t>) than be healthy for 20 years, </a:t>
            </a:r>
            <a:r>
              <a:rPr lang="en-US" dirty="0">
                <a:solidFill>
                  <a:srgbClr val="FF0000"/>
                </a:solidFill>
                <a:latin typeface="Times New Roman" panose="02020603050405020304" pitchFamily="18" charset="0"/>
                <a:ea typeface="Calibri" panose="020F0502020204030204" pitchFamily="34" charset="0"/>
              </a:rPr>
              <a:t>the number of years </a:t>
            </a:r>
            <a:r>
              <a:rPr lang="en-US" dirty="0">
                <a:latin typeface="Times New Roman" panose="02020603050405020304" pitchFamily="18" charset="0"/>
                <a:ea typeface="Calibri" panose="020F0502020204030204" pitchFamily="34" charset="0"/>
              </a:rPr>
              <a:t>(</a:t>
            </a:r>
            <a:r>
              <a:rPr lang="en-US" i="1" dirty="0">
                <a:solidFill>
                  <a:srgbClr val="FF0000"/>
                </a:solidFill>
                <a:latin typeface="Times New Roman" panose="02020603050405020304" pitchFamily="18" charset="0"/>
                <a:ea typeface="Calibri" panose="020F0502020204030204" pitchFamily="34" charset="0"/>
              </a:rPr>
              <a:t>x</a:t>
            </a:r>
            <a:r>
              <a:rPr lang="en-US" dirty="0">
                <a:latin typeface="Times New Roman" panose="02020603050405020304" pitchFamily="18" charset="0"/>
                <a:ea typeface="Calibri" panose="020F0502020204030204" pitchFamily="34" charset="0"/>
              </a:rPr>
              <a:t>) in the healthy state is </a:t>
            </a:r>
            <a:r>
              <a:rPr lang="en-US" i="1" dirty="0">
                <a:solidFill>
                  <a:srgbClr val="FF0000"/>
                </a:solidFill>
                <a:latin typeface="Times New Roman" panose="02020603050405020304" pitchFamily="18" charset="0"/>
                <a:ea typeface="Calibri" panose="020F0502020204030204" pitchFamily="34" charset="0"/>
              </a:rPr>
              <a:t>increased</a:t>
            </a:r>
            <a:r>
              <a:rPr lang="en-US" dirty="0">
                <a:solidFill>
                  <a:srgbClr val="FF0000"/>
                </a:solidFill>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until the person is indifferent between the two alternatives. </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393975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0"/>
            <a:ext cx="10515600" cy="11914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Time Tradeoff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78173"/>
            <a:ext cx="10515600" cy="5609231"/>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the person would rather be healthy for 20 years than have the disease for 40 years, </a:t>
            </a:r>
            <a:r>
              <a:rPr lang="en-US" dirty="0">
                <a:solidFill>
                  <a:srgbClr val="FF0000"/>
                </a:solidFill>
                <a:latin typeface="Times New Roman" panose="02020603050405020304" pitchFamily="18" charset="0"/>
                <a:ea typeface="Calibri" panose="020F0502020204030204" pitchFamily="34" charset="0"/>
              </a:rPr>
              <a:t>the number of years </a:t>
            </a:r>
            <a:r>
              <a:rPr lang="en-US" dirty="0">
                <a:latin typeface="Times New Roman" panose="02020603050405020304" pitchFamily="18" charset="0"/>
                <a:ea typeface="Calibri" panose="020F0502020204030204" pitchFamily="34" charset="0"/>
              </a:rPr>
              <a:t>(</a:t>
            </a:r>
            <a:r>
              <a:rPr lang="en-US" i="1" dirty="0">
                <a:solidFill>
                  <a:srgbClr val="FF0000"/>
                </a:solidFill>
                <a:latin typeface="Times New Roman" panose="02020603050405020304" pitchFamily="18" charset="0"/>
                <a:ea typeface="Calibri" panose="020F0502020204030204" pitchFamily="34" charset="0"/>
              </a:rPr>
              <a:t>x</a:t>
            </a:r>
            <a:r>
              <a:rPr lang="en-US" dirty="0">
                <a:latin typeface="Times New Roman" panose="02020603050405020304" pitchFamily="18" charset="0"/>
                <a:ea typeface="Calibri" panose="020F0502020204030204" pitchFamily="34" charset="0"/>
              </a:rPr>
              <a:t>) in the healthy state is </a:t>
            </a:r>
            <a:r>
              <a:rPr lang="en-US" i="1" dirty="0">
                <a:solidFill>
                  <a:srgbClr val="FF0000"/>
                </a:solidFill>
                <a:latin typeface="Times New Roman" panose="02020603050405020304" pitchFamily="18" charset="0"/>
                <a:ea typeface="Calibri" panose="020F0502020204030204" pitchFamily="34" charset="0"/>
              </a:rPr>
              <a:t>decreased </a:t>
            </a:r>
            <a:r>
              <a:rPr lang="en-US" i="1" dirty="0" smtClean="0">
                <a:solidFill>
                  <a:srgbClr val="FF0000"/>
                </a:solidFill>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until </a:t>
            </a:r>
            <a:r>
              <a:rPr lang="en-US" dirty="0">
                <a:latin typeface="Times New Roman" panose="02020603050405020304" pitchFamily="18" charset="0"/>
                <a:ea typeface="Calibri" panose="020F0502020204030204" pitchFamily="34" charset="0"/>
              </a:rPr>
              <a:t>the person is indifferent between the two alternatives.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Let </a:t>
            </a:r>
            <a:r>
              <a:rPr lang="en-US" dirty="0">
                <a:latin typeface="Times New Roman" panose="02020603050405020304" pitchFamily="18" charset="0"/>
                <a:ea typeface="Calibri" panose="020F0502020204030204" pitchFamily="34" charset="0"/>
              </a:rPr>
              <a:t>us say that for a person who expects to live 40 more years, </a:t>
            </a:r>
            <a:r>
              <a:rPr lang="en-US" dirty="0">
                <a:solidFill>
                  <a:srgbClr val="FF0000"/>
                </a:solidFill>
                <a:latin typeface="Times New Roman" panose="02020603050405020304" pitchFamily="18" charset="0"/>
                <a:ea typeface="Calibri" panose="020F0502020204030204" pitchFamily="34" charset="0"/>
              </a:rPr>
              <a:t>the person’s point of indifference is 30 years of health versus 40 years of kidney disease</a:t>
            </a:r>
            <a:r>
              <a:rPr lang="en-US" dirty="0">
                <a:latin typeface="Times New Roman" panose="02020603050405020304" pitchFamily="18" charset="0"/>
                <a:ea typeface="Calibri" panose="020F0502020204030204" pitchFamily="34" charset="0"/>
              </a:rPr>
              <a:t>. The utility score would be </a:t>
            </a:r>
            <a:r>
              <a:rPr lang="en-US" i="1" dirty="0">
                <a:solidFill>
                  <a:srgbClr val="FF0000"/>
                </a:solidFill>
                <a:latin typeface="Times New Roman" panose="02020603050405020304" pitchFamily="18" charset="0"/>
                <a:ea typeface="Calibri" panose="020F0502020204030204" pitchFamily="34" charset="0"/>
              </a:rPr>
              <a:t>x</a:t>
            </a:r>
            <a:r>
              <a:rPr lang="en-US" dirty="0">
                <a:solidFill>
                  <a:srgbClr val="FF0000"/>
                </a:solidFill>
                <a:latin typeface="Times New Roman" panose="02020603050405020304" pitchFamily="18" charset="0"/>
                <a:ea typeface="Calibri" panose="020F0502020204030204" pitchFamily="34" charset="0"/>
              </a:rPr>
              <a:t>/ </a:t>
            </a:r>
            <a:r>
              <a:rPr lang="en-US" i="1" dirty="0">
                <a:solidFill>
                  <a:srgbClr val="FF0000"/>
                </a:solidFill>
                <a:latin typeface="Times New Roman" panose="02020603050405020304" pitchFamily="18" charset="0"/>
                <a:ea typeface="Calibri" panose="020F0502020204030204" pitchFamily="34" charset="0"/>
              </a:rPr>
              <a:t>t </a:t>
            </a:r>
            <a:r>
              <a:rPr lang="en-US" dirty="0">
                <a:solidFill>
                  <a:srgbClr val="FF0000"/>
                </a:solidFill>
                <a:latin typeface="Times New Roman" panose="02020603050405020304" pitchFamily="18" charset="0"/>
                <a:ea typeface="Calibri" panose="020F0502020204030204" pitchFamily="34" charset="0"/>
              </a:rPr>
              <a:t>= 30 / 40 </a:t>
            </a:r>
            <a:r>
              <a:rPr lang="en-US" dirty="0">
                <a:latin typeface="Times New Roman" panose="02020603050405020304" pitchFamily="18" charset="0"/>
                <a:ea typeface="Calibri" panose="020F0502020204030204" pitchFamily="34" charset="0"/>
              </a:rPr>
              <a:t>or </a:t>
            </a:r>
            <a:r>
              <a:rPr lang="en-US" dirty="0">
                <a:solidFill>
                  <a:srgbClr val="FF0000"/>
                </a:solidFill>
                <a:latin typeface="Times New Roman" panose="02020603050405020304" pitchFamily="18" charset="0"/>
                <a:ea typeface="Calibri" panose="020F0502020204030204" pitchFamily="34" charset="0"/>
              </a:rPr>
              <a:t>0.75</a:t>
            </a:r>
            <a:r>
              <a:rPr lang="en-US" dirty="0">
                <a:latin typeface="Times New Roman" panose="02020603050405020304" pitchFamily="18" charset="0"/>
                <a:ea typeface="Calibri" panose="020F0502020204030204" pitchFamily="34" charset="0"/>
              </a:rPr>
              <a:t>.</a:t>
            </a:r>
            <a:r>
              <a:rPr lang="en-US" sz="1800" dirty="0">
                <a:latin typeface="LegacySerifStd-Book"/>
                <a:ea typeface="Calibri" panose="020F0502020204030204" pitchFamily="34" charset="0"/>
                <a:cs typeface="LegacySerifStd-Book"/>
              </a:rPr>
              <a:t> </a:t>
            </a:r>
            <a:endParaRPr lang="en-US" sz="1800" dirty="0" smtClean="0">
              <a:latin typeface="LegacySerifStd-Book"/>
              <a:ea typeface="Calibri" panose="020F0502020204030204" pitchFamily="34" charset="0"/>
              <a:cs typeface="LegacySerifStd-Book"/>
            </a:endParaRPr>
          </a:p>
          <a:p>
            <a:pPr marL="0" algn="just">
              <a:lnSpc>
                <a:spcPct val="115000"/>
              </a:lnSpc>
              <a:spcBef>
                <a:spcPts val="0"/>
              </a:spcBef>
            </a:pPr>
            <a:endParaRPr lang="en-US" sz="1800" dirty="0" smtClean="0">
              <a:latin typeface="LegacySerifStd-Book"/>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As </a:t>
            </a:r>
            <a:r>
              <a:rPr lang="en-US" dirty="0">
                <a:latin typeface="Times New Roman" panose="02020603050405020304" pitchFamily="18" charset="0"/>
                <a:ea typeface="Calibri" panose="020F0502020204030204" pitchFamily="34" charset="0"/>
              </a:rPr>
              <a:t>with the SG method illustrated above, these calculations are for chronic diseases or conditions, and calculations for a temporary health state are more complex and can be found elsewhere.</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618658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6"/>
            <a:ext cx="10515600" cy="121920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Comparisons of the Three Methods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246909"/>
            <a:ext cx="10515600" cy="561109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of using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RS</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method to determine utilities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many disease states or conditions can be described to each subject</a:t>
            </a:r>
            <a:r>
              <a:rPr lang="en-US" dirty="0">
                <a:latin typeface="Times New Roman" panose="02020603050405020304" pitchFamily="18" charset="0"/>
                <a:ea typeface="Calibri" panose="020F0502020204030204" pitchFamily="34" charset="0"/>
                <a:cs typeface="Arial" panose="020B0604020202020204" pitchFamily="34" charset="0"/>
              </a:rPr>
              <a:t>, and this method can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conducted via a questionnaire without face-to-face interaction</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One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disadvantage </a:t>
            </a:r>
            <a:r>
              <a:rPr lang="en-US" dirty="0">
                <a:latin typeface="Times New Roman" panose="02020603050405020304" pitchFamily="18" charset="0"/>
                <a:ea typeface="Calibri" panose="020F0502020204030204" pitchFamily="34" charset="0"/>
                <a:cs typeface="Arial" panose="020B0604020202020204" pitchFamily="34" charset="0"/>
              </a:rPr>
              <a:t>of using the RS method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does not incorporate time into the utility score</a:t>
            </a:r>
            <a:r>
              <a:rPr lang="en-US" dirty="0">
                <a:latin typeface="Times New Roman" panose="02020603050405020304" pitchFamily="18" charset="0"/>
                <a:ea typeface="Calibri" panose="020F0502020204030204" pitchFamily="34" charset="0"/>
                <a:cs typeface="Arial" panose="020B0604020202020204" pitchFamily="34" charset="0"/>
              </a:rPr>
              <a:t> as easily as the other two methods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a:t>
            </a:r>
            <a:r>
              <a:rPr lang="en-US" dirty="0">
                <a:latin typeface="Times New Roman" panose="02020603050405020304" pitchFamily="18" charset="0"/>
                <a:ea typeface="Calibri" panose="020F0502020204030204" pitchFamily="34" charset="0"/>
                <a:cs typeface="Arial" panose="020B0604020202020204" pitchFamily="34" charset="0"/>
              </a:rPr>
              <a:t> of using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SG </a:t>
            </a:r>
            <a:r>
              <a:rPr lang="en-US" dirty="0">
                <a:latin typeface="Times New Roman" panose="02020603050405020304" pitchFamily="18" charset="0"/>
                <a:ea typeface="Calibri" panose="020F0502020204030204" pitchFamily="34" charset="0"/>
                <a:cs typeface="Arial" panose="020B0604020202020204" pitchFamily="34" charset="0"/>
              </a:rPr>
              <a:t>method is that it is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gold standard</a:t>
            </a:r>
            <a:r>
              <a:rPr lang="en-US" dirty="0">
                <a:latin typeface="Times New Roman" panose="02020603050405020304" pitchFamily="18" charset="0"/>
                <a:ea typeface="Calibri" panose="020F0502020204030204" pitchFamily="34" charset="0"/>
                <a:cs typeface="Arial" panose="020B0604020202020204" pitchFamily="34" charset="0"/>
              </a:rPr>
              <a:t>” and based on economic theory.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more difficult for the participants</a:t>
            </a:r>
            <a:r>
              <a:rPr lang="en-US" dirty="0">
                <a:latin typeface="Times New Roman" panose="02020603050405020304" pitchFamily="18" charset="0"/>
                <a:ea typeface="Calibri" panose="020F0502020204030204" pitchFamily="34" charset="0"/>
                <a:cs typeface="Arial" panose="020B0604020202020204" pitchFamily="34" charset="0"/>
              </a:rPr>
              <a:t>, and few disease states or conditions can be “cured” by an intervention that brings a person back to “normal health.” This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better administered in a face-to-face setting</a:t>
            </a:r>
            <a:r>
              <a:rPr lang="en-US" dirty="0">
                <a:latin typeface="Times New Roman" panose="02020603050405020304" pitchFamily="18" charset="0"/>
                <a:ea typeface="Calibri" panose="020F0502020204030204" pitchFamily="34" charset="0"/>
                <a:cs typeface="Arial" panose="020B0604020202020204" pitchFamily="34" charset="0"/>
              </a:rPr>
              <a:t>, or through an iterative process.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47673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618"/>
            <a:ext cx="10515600" cy="142701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Comparisons of the Three Methods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939636"/>
            <a:ext cx="10515600" cy="476596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Some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advantages</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of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TTO</a:t>
            </a:r>
            <a:r>
              <a:rPr lang="en-US" dirty="0">
                <a:latin typeface="Times New Roman" panose="02020603050405020304" pitchFamily="18" charset="0"/>
                <a:ea typeface="Calibri" panose="020F0502020204030204" pitchFamily="34" charset="0"/>
                <a:cs typeface="Arial" panose="020B0604020202020204" pitchFamily="34" charset="0"/>
              </a:rPr>
              <a:t> method are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is more adaptable to diseases states than the SG</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incorporates the time </a:t>
            </a:r>
            <a:r>
              <a:rPr lang="en-US" dirty="0">
                <a:latin typeface="Times New Roman" panose="02020603050405020304" pitchFamily="18" charset="0"/>
                <a:ea typeface="Calibri" panose="020F0502020204030204" pitchFamily="34" charset="0"/>
                <a:cs typeface="Arial" panose="020B0604020202020204" pitchFamily="34" charset="0"/>
              </a:rPr>
              <a:t>in the disease state or condition more easily than the RS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Unfortunately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average utility scores </a:t>
            </a:r>
            <a:r>
              <a:rPr lang="en-US" dirty="0">
                <a:latin typeface="Times New Roman" panose="02020603050405020304" pitchFamily="18" charset="0"/>
                <a:ea typeface="Calibri" panose="020F0502020204030204" pitchFamily="34" charset="0"/>
                <a:cs typeface="Arial" panose="020B0604020202020204" pitchFamily="34" charset="0"/>
              </a:rPr>
              <a:t>for each disease state or condition may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a:t>
            </a:r>
            <a:r>
              <a:rPr lang="en-US" dirty="0">
                <a:latin typeface="Times New Roman" panose="02020603050405020304" pitchFamily="18" charset="0"/>
                <a:ea typeface="Calibri" panose="020F0502020204030204" pitchFamily="34" charset="0"/>
                <a:cs typeface="Arial" panose="020B0604020202020204" pitchFamily="34" charset="0"/>
              </a:rPr>
              <a:t> depending on which method is used.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RS scores have been shown to be consistently lower than either SG or TTO scores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TTO scores are sometimes lower than SG scores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22198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130232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7745"/>
            <a:ext cx="10515600" cy="550025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As mentioned in lecture 3, some consider </a:t>
            </a:r>
            <a:r>
              <a:rPr lang="en-US" b="1" dirty="0">
                <a:latin typeface="Times New Roman" panose="02020603050405020304" pitchFamily="18" charset="0"/>
                <a:ea typeface="Calibri" panose="020F0502020204030204" pitchFamily="34" charset="0"/>
                <a:cs typeface="Arial" panose="020B0604020202020204" pitchFamily="34" charset="0"/>
              </a:rPr>
              <a:t>cost-utility analysis </a:t>
            </a:r>
            <a:r>
              <a:rPr lang="en-US" dirty="0">
                <a:latin typeface="Times New Roman" panose="02020603050405020304" pitchFamily="18" charset="0"/>
                <a:ea typeface="Calibri" panose="020F0502020204030204" pitchFamily="34" charset="0"/>
                <a:cs typeface="Arial" panose="020B0604020202020204" pitchFamily="34" charset="0"/>
              </a:rPr>
              <a:t>(CUA) a subset of CEA because the outcomes are assessed using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special type of clinical outcome</a:t>
            </a:r>
            <a:r>
              <a:rPr lang="en-US" dirty="0">
                <a:latin typeface="Times New Roman" panose="02020603050405020304" pitchFamily="18" charset="0"/>
                <a:ea typeface="Calibri" panose="020F0502020204030204" pitchFamily="34" charset="0"/>
                <a:cs typeface="Arial" panose="020B0604020202020204" pitchFamily="34" charset="0"/>
              </a:rPr>
              <a:t> measure, usually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quality-adjusted</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life-year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QALY</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CUA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takes patient preferences</a:t>
            </a:r>
            <a:r>
              <a:rPr lang="en-US" dirty="0">
                <a:latin typeface="Times New Roman" panose="02020603050405020304" pitchFamily="18" charset="0"/>
                <a:ea typeface="Calibri" panose="020F0502020204030204" pitchFamily="34" charset="0"/>
                <a:cs typeface="Arial" panose="020B0604020202020204" pitchFamily="34" charset="0"/>
              </a:rPr>
              <a:t>, also referred to as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utilities</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into account when measuring health consequences.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Some </a:t>
            </a:r>
            <a:r>
              <a:rPr lang="en-US" dirty="0">
                <a:latin typeface="Times New Roman" panose="02020603050405020304" pitchFamily="18" charset="0"/>
                <a:ea typeface="Calibri" panose="020F0502020204030204" pitchFamily="34" charset="0"/>
                <a:cs typeface="Arial" panose="020B0604020202020204" pitchFamily="34" charset="0"/>
              </a:rPr>
              <a:t>authors prefer to use other terms, such as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preference weight </a:t>
            </a:r>
            <a:r>
              <a:rPr lang="en-US" dirty="0">
                <a:latin typeface="Times New Roman" panose="02020603050405020304" pitchFamily="18" charset="0"/>
                <a:ea typeface="Calibri" panose="020F0502020204030204" pitchFamily="34" charset="0"/>
                <a:cs typeface="Arial" panose="020B0604020202020204" pitchFamily="34" charset="0"/>
              </a:rPr>
              <a:t>or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preference value</a:t>
            </a:r>
            <a:r>
              <a:rPr lang="en-US" dirty="0">
                <a:latin typeface="Times New Roman" panose="02020603050405020304" pitchFamily="18" charset="0"/>
                <a:ea typeface="Calibri" panose="020F0502020204030204" pitchFamily="34" charset="0"/>
                <a:cs typeface="Arial" panose="020B0604020202020204" pitchFamily="34" charset="0"/>
              </a:rPr>
              <a:t>, in place of the word </a:t>
            </a:r>
            <a:r>
              <a:rPr lang="en-US" i="1" dirty="0">
                <a:latin typeface="Times New Roman" panose="02020603050405020304" pitchFamily="18" charset="0"/>
                <a:ea typeface="Calibri" panose="020F0502020204030204" pitchFamily="34" charset="0"/>
                <a:cs typeface="Arial" panose="020B0604020202020204" pitchFamily="34" charset="0"/>
              </a:rPr>
              <a:t>utility</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16182"/>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3: Choose Subjects Who Will Determine Utilities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16182"/>
            <a:ext cx="10515600" cy="5541818"/>
          </a:xfrm>
        </p:spPr>
        <p:txBody>
          <a:bodyPr>
            <a:normAutofit fontScale="925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the previous examples of the three methods, the term </a:t>
            </a:r>
            <a:r>
              <a:rPr lang="en-US" i="1" dirty="0">
                <a:latin typeface="Times New Roman" panose="02020603050405020304" pitchFamily="18" charset="0"/>
                <a:ea typeface="Calibri" panose="020F0502020204030204" pitchFamily="34" charset="0"/>
                <a:cs typeface="Arial" panose="020B0604020202020204" pitchFamily="34" charset="0"/>
              </a:rPr>
              <a:t>subject </a:t>
            </a:r>
            <a:r>
              <a:rPr lang="en-US" dirty="0">
                <a:latin typeface="Times New Roman" panose="02020603050405020304" pitchFamily="18" charset="0"/>
                <a:ea typeface="Calibri" panose="020F0502020204030204" pitchFamily="34" charset="0"/>
                <a:cs typeface="Arial" panose="020B0604020202020204" pitchFamily="34" charset="0"/>
              </a:rPr>
              <a:t>was used to describe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person who would be questioned to determine the utility</a:t>
            </a:r>
            <a:r>
              <a:rPr lang="en-US" dirty="0">
                <a:latin typeface="Times New Roman" panose="02020603050405020304" pitchFamily="18" charset="0"/>
                <a:ea typeface="Calibri" panose="020F0502020204030204" pitchFamily="34" charset="0"/>
                <a:cs typeface="Arial" panose="020B0604020202020204" pitchFamily="34" charset="0"/>
              </a:rPr>
              <a:t>, or preference scores. Who is this subject? Who should determine utilities,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patient with the disease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health care professional</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caregiver</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people from the general public</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advantage of eliciting utility scores from patients with the disease or condition of interest is that these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patients may understand the effects of the disease better than the general public</a:t>
            </a:r>
            <a:r>
              <a:rPr lang="en-US" dirty="0">
                <a:latin typeface="Times New Roman" panose="02020603050405020304" pitchFamily="18" charset="0"/>
                <a:ea typeface="Calibri" panose="020F0502020204030204" pitchFamily="34" charset="0"/>
                <a:cs typeface="Arial" panose="020B0604020202020204" pitchFamily="34" charset="0"/>
              </a:rPr>
              <a:t>. However, some believe these patients provide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biased view </a:t>
            </a:r>
            <a:r>
              <a:rPr lang="en-US" dirty="0">
                <a:latin typeface="Times New Roman" panose="02020603050405020304" pitchFamily="18" charset="0"/>
                <a:ea typeface="Calibri" panose="020F0502020204030204" pitchFamily="34" charset="0"/>
                <a:cs typeface="Arial" panose="020B0604020202020204" pitchFamily="34" charset="0"/>
              </a:rPr>
              <a:t>of their disease compared with other diseases.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many cases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patient with the specific disease state or condition reports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higher utility scores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than others </a:t>
            </a:r>
            <a:r>
              <a:rPr lang="en-US" dirty="0">
                <a:latin typeface="Times New Roman" panose="02020603050405020304" pitchFamily="18" charset="0"/>
                <a:ea typeface="Calibri" panose="020F0502020204030204" pitchFamily="34" charset="0"/>
                <a:cs typeface="Arial" panose="020B0604020202020204" pitchFamily="34" charset="0"/>
              </a:rPr>
              <a:t>(e.g., general population, caregivers).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32652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4"/>
            <a:ext cx="10515600" cy="1316182"/>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3: Choose Subjects Who Will Determine Utilities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454726"/>
            <a:ext cx="10515600" cy="540327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Some contend that health care professionals could provide good estimates because they understand various diseases. Others argue that these professionals may not rate discomfort and disability as seriously as patients or the general public. For example, researchers found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when patients were asked about side effects of medications to treat hepatitis C</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patients were more concerned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gave lower utility scores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than the providers about the side effects of treatment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the literature,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health care professionals are often asked to determine utility scores</a:t>
            </a:r>
            <a:r>
              <a:rPr lang="en-US" dirty="0">
                <a:latin typeface="Times New Roman" panose="02020603050405020304" pitchFamily="18" charset="0"/>
                <a:ea typeface="Calibri" panose="020F0502020204030204" pitchFamily="34" charset="0"/>
                <a:cs typeface="Arial" panose="020B0604020202020204" pitchFamily="34" charset="0"/>
              </a:rPr>
              <a:t>. This may be based on practicality because these professionals have had experience with the disease states and are easily accessible for interviews.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547779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583"/>
            <a:ext cx="10515600" cy="191192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4: Multiply Utilities by the Length of Life for Each Option to Obtain QALYs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618509"/>
            <a:ext cx="10515600" cy="408709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comparing the options, the difference in the length of life permitted by each option is multiplied by the utility scores obtained above. For example, in Table 6.1, we will assume that the utility score for each year of additional life is constant.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actuality</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many conditions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utilities would change over time as the condition improves or worsens</a:t>
            </a:r>
            <a:r>
              <a:rPr lang="en-US" dirty="0">
                <a:latin typeface="Times New Roman" panose="02020603050405020304" pitchFamily="18" charset="0"/>
                <a:ea typeface="Calibri" panose="020F0502020204030204" pitchFamily="34" charset="0"/>
                <a:cs typeface="Arial" panose="020B0604020202020204" pitchFamily="34" charset="0"/>
              </a:rPr>
              <a:t> (see Fig. 6.1B).</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32723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161143" y="769626"/>
            <a:ext cx="9652000" cy="900545"/>
          </a:xfrm>
        </p:spPr>
        <p:txBody>
          <a:bodyPr>
            <a:noAutofit/>
          </a:bodyPr>
          <a:lstStyle/>
          <a:p>
            <a:pPr>
              <a:lnSpc>
                <a:spcPct val="115000"/>
              </a:lnSpc>
              <a:spcBef>
                <a:spcPts val="0"/>
              </a:spcBef>
            </a:pPr>
            <a:r>
              <a:rPr lang="en-US" sz="2800" b="1" dirty="0">
                <a:latin typeface="Times New Roman" panose="02020603050405020304" pitchFamily="18" charset="0"/>
                <a:ea typeface="Calibri" panose="020F0502020204030204" pitchFamily="34" charset="0"/>
                <a:cs typeface="Arial" panose="020B0604020202020204" pitchFamily="34" charset="0"/>
              </a:rPr>
              <a:t>Table 6.1 QALY Calculations.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65018" y="1670171"/>
            <a:ext cx="10867034" cy="3982484"/>
          </a:xfrm>
          <a:prstGeom prst="rect">
            <a:avLst/>
          </a:prstGeom>
        </p:spPr>
      </p:pic>
    </p:spTree>
    <p:extLst>
      <p:ext uri="{BB962C8B-B14F-4D97-AF65-F5344CB8AC3E}">
        <p14:creationId xmlns:p14="http://schemas.microsoft.com/office/powerpoint/2010/main" xmlns="" val="2662344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910"/>
            <a:ext cx="10515600" cy="1911926"/>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Step 4: Multiply Utilities by the Length of Life for Each Option to Obtain QALYs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396836"/>
            <a:ext cx="10515600" cy="4308763"/>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Table 6.1, we compare two treatment options, drug A and drug B. Although drug B extends the person’s life for more years, the quality of life for those years is lower than with drug A. If a CEA were conducted, </a:t>
            </a:r>
            <a:r>
              <a:rPr lang="en-US" dirty="0">
                <a:solidFill>
                  <a:srgbClr val="FF0000"/>
                </a:solidFill>
                <a:latin typeface="Times New Roman" panose="02020603050405020304" pitchFamily="18" charset="0"/>
                <a:ea typeface="Calibri" panose="020F0502020204030204" pitchFamily="34" charset="0"/>
              </a:rPr>
              <a:t>option B would be relatively</a:t>
            </a:r>
            <a:r>
              <a:rPr lang="en-US" sz="1800" dirty="0">
                <a:solidFill>
                  <a:srgbClr val="FF0000"/>
                </a:solidFill>
                <a:latin typeface="LegacySerifStd-Book"/>
                <a:ea typeface="Calibri" panose="020F0502020204030204" pitchFamily="34" charset="0"/>
                <a:cs typeface="LegacySerifStd-Book"/>
              </a:rPr>
              <a:t> </a:t>
            </a:r>
            <a:r>
              <a:rPr lang="en-US" dirty="0">
                <a:solidFill>
                  <a:srgbClr val="FF0000"/>
                </a:solidFill>
                <a:latin typeface="Times New Roman" panose="02020603050405020304" pitchFamily="18" charset="0"/>
                <a:ea typeface="Calibri" panose="020F0502020204030204" pitchFamily="34" charset="0"/>
              </a:rPr>
              <a:t>cost-effective </a:t>
            </a:r>
            <a:r>
              <a:rPr lang="en-US" dirty="0">
                <a:latin typeface="Times New Roman" panose="02020603050405020304" pitchFamily="18" charset="0"/>
                <a:ea typeface="Calibri" panose="020F0502020204030204" pitchFamily="34" charset="0"/>
              </a:rPr>
              <a:t>at an incremental cost per year of life of $5,000. If the quality of those years is incorporated into the equation by calculating QALYs, </a:t>
            </a:r>
            <a:r>
              <a:rPr lang="en-US" dirty="0">
                <a:solidFill>
                  <a:srgbClr val="FF0000"/>
                </a:solidFill>
                <a:latin typeface="Times New Roman" panose="02020603050405020304" pitchFamily="18" charset="0"/>
                <a:ea typeface="Calibri" panose="020F0502020204030204" pitchFamily="34" charset="0"/>
              </a:rPr>
              <a:t>option A becomes </a:t>
            </a:r>
            <a:r>
              <a:rPr lang="en-US" b="1" dirty="0">
                <a:solidFill>
                  <a:srgbClr val="FF0000"/>
                </a:solidFill>
                <a:latin typeface="Times New Roman" panose="02020603050405020304" pitchFamily="18" charset="0"/>
                <a:ea typeface="Calibri" panose="020F0502020204030204" pitchFamily="34" charset="0"/>
              </a:rPr>
              <a:t>dominant </a:t>
            </a:r>
            <a:r>
              <a:rPr lang="en-US" dirty="0">
                <a:solidFill>
                  <a:srgbClr val="FF0000"/>
                </a:solidFill>
                <a:latin typeface="Times New Roman" panose="02020603050405020304" pitchFamily="18" charset="0"/>
                <a:ea typeface="Calibri" panose="020F0502020204030204" pitchFamily="34" charset="0"/>
              </a:rPr>
              <a:t>in that it costs less and provides a better outcome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more QALYs</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35553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1492"/>
            <a:ext cx="10515600" cy="18703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Cost-Utility Analysis and Healthcare Interventions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3061855"/>
            <a:ext cx="10515600" cy="379614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Table 6.2 illustrate the different elements that are needed to conduct CEA and CUA when comparing two alternatives. An assumption in the table is that quality of life (utility) remains constant over the full life expectancy.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229131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484909" y="1069877"/>
            <a:ext cx="11180618" cy="900545"/>
          </a:xfrm>
        </p:spPr>
        <p:txBody>
          <a:bodyPr>
            <a:noAutofit/>
          </a:bodyPr>
          <a:lstStyle/>
          <a:p>
            <a:pPr>
              <a:lnSpc>
                <a:spcPct val="115000"/>
              </a:lnSpc>
              <a:spcBef>
                <a:spcPts val="0"/>
              </a:spcBef>
            </a:pPr>
            <a:r>
              <a:rPr lang="en-US" sz="2800" b="1" dirty="0">
                <a:latin typeface="Times New Roman" panose="02020603050405020304" pitchFamily="18" charset="0"/>
                <a:ea typeface="Calibri" panose="020F0502020204030204" pitchFamily="34" charset="0"/>
                <a:cs typeface="Arial" panose="020B0604020202020204" pitchFamily="34" charset="0"/>
              </a:rPr>
              <a:t>Table 6.2 Economic analysis of two alternatives treatment interventions.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mc="http://schemas.openxmlformats.org/markup-compatibility/2006" xmlns:p14="http://schemas.microsoft.com/office/powerpoint/2010/main" xmlns="" val="618926327"/>
              </p:ext>
            </p:extLst>
          </p:nvPr>
        </p:nvGraphicFramePr>
        <p:xfrm>
          <a:off x="430319" y="2123262"/>
          <a:ext cx="11346872" cy="2892460"/>
        </p:xfrm>
        <a:graphic>
          <a:graphicData uri="http://schemas.openxmlformats.org/drawingml/2006/table">
            <a:tbl>
              <a:tblPr firstRow="1" firstCol="1" bandRow="1">
                <a:tableStyleId>{B301B821-A1FF-4177-AEE7-76D212191A09}</a:tableStyleId>
              </a:tblPr>
              <a:tblGrid>
                <a:gridCol w="2276830">
                  <a:extLst>
                    <a:ext uri="{9D8B030D-6E8A-4147-A177-3AD203B41FA5}">
                      <a16:colId xmlns:mc="http://schemas.openxmlformats.org/markup-compatibility/2006" xmlns:a16="http://schemas.microsoft.com/office/drawing/2014/main" xmlns="" val="1899379747"/>
                    </a:ext>
                  </a:extLst>
                </a:gridCol>
                <a:gridCol w="2287932">
                  <a:extLst>
                    <a:ext uri="{9D8B030D-6E8A-4147-A177-3AD203B41FA5}">
                      <a16:colId xmlns:mc="http://schemas.openxmlformats.org/markup-compatibility/2006" xmlns:a16="http://schemas.microsoft.com/office/drawing/2014/main" xmlns="" val="2972103199"/>
                    </a:ext>
                  </a:extLst>
                </a:gridCol>
                <a:gridCol w="2579427">
                  <a:extLst>
                    <a:ext uri="{9D8B030D-6E8A-4147-A177-3AD203B41FA5}">
                      <a16:colId xmlns:mc="http://schemas.openxmlformats.org/markup-compatibility/2006" xmlns:a16="http://schemas.microsoft.com/office/drawing/2014/main" xmlns="" val="2828777568"/>
                    </a:ext>
                  </a:extLst>
                </a:gridCol>
                <a:gridCol w="2166065">
                  <a:extLst>
                    <a:ext uri="{9D8B030D-6E8A-4147-A177-3AD203B41FA5}">
                      <a16:colId xmlns:mc="http://schemas.openxmlformats.org/markup-compatibility/2006" xmlns:a16="http://schemas.microsoft.com/office/drawing/2014/main" xmlns="" val="3984364199"/>
                    </a:ext>
                  </a:extLst>
                </a:gridCol>
                <a:gridCol w="2036618">
                  <a:extLst>
                    <a:ext uri="{9D8B030D-6E8A-4147-A177-3AD203B41FA5}">
                      <a16:colId xmlns:mc="http://schemas.openxmlformats.org/markup-compatibility/2006" xmlns:a16="http://schemas.microsoft.com/office/drawing/2014/main" xmlns="" val="1304913743"/>
                    </a:ext>
                  </a:extLst>
                </a:gridCol>
              </a:tblGrid>
              <a:tr h="984004">
                <a:tc>
                  <a:txBody>
                    <a:bodyPr/>
                    <a:lstStyle/>
                    <a:p>
                      <a:pPr marL="0" marR="0" algn="just" rtl="0">
                        <a:lnSpc>
                          <a:spcPct val="115000"/>
                        </a:lnSpc>
                        <a:spcBef>
                          <a:spcPts val="0"/>
                        </a:spcBef>
                        <a:spcAft>
                          <a:spcPts val="0"/>
                        </a:spcAft>
                      </a:pPr>
                      <a:r>
                        <a:rPr lang="en-US" sz="2400" dirty="0">
                          <a:effectLst/>
                          <a:cs typeface="+mj-cs"/>
                        </a:rPr>
                        <a:t>Intervention</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Cost ($)</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dirty="0">
                          <a:effectLst/>
                          <a:cs typeface="+mj-cs"/>
                        </a:rPr>
                        <a:t>Effectiveness </a:t>
                      </a:r>
                      <a:endParaRPr lang="en-US" sz="2400" dirty="0" smtClean="0">
                        <a:effectLst/>
                        <a:cs typeface="+mj-cs"/>
                      </a:endParaRPr>
                    </a:p>
                    <a:p>
                      <a:pPr marL="0" marR="0" algn="just" rtl="0">
                        <a:lnSpc>
                          <a:spcPct val="115000"/>
                        </a:lnSpc>
                        <a:spcBef>
                          <a:spcPts val="0"/>
                        </a:spcBef>
                        <a:spcAft>
                          <a:spcPts val="0"/>
                        </a:spcAft>
                      </a:pPr>
                      <a:r>
                        <a:rPr lang="en-US" sz="2400" dirty="0" smtClean="0">
                          <a:effectLst/>
                          <a:cs typeface="+mj-cs"/>
                        </a:rPr>
                        <a:t>(</a:t>
                      </a:r>
                      <a:r>
                        <a:rPr lang="en-US" sz="2400" dirty="0">
                          <a:effectLst/>
                          <a:cs typeface="+mj-cs"/>
                        </a:rPr>
                        <a:t>life expectancy)</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Health state (utility)</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QALYs</a:t>
                      </a:r>
                      <a:endParaRPr lang="en-US" sz="1800">
                        <a:effectLst/>
                        <a:latin typeface="Times New Roman" panose="02020603050405020304" pitchFamily="18" charset="0"/>
                        <a:ea typeface="Calibri" panose="020F0502020204030204" pitchFamily="34" charset="0"/>
                        <a:cs typeface="+mj-cs"/>
                      </a:endParaRPr>
                    </a:p>
                  </a:txBody>
                  <a:tcPr marL="68580" marR="68580" marT="0" marB="0"/>
                </a:tc>
                <a:extLst>
                  <a:ext uri="{0D108BD9-81ED-4DB2-BD59-A6C34878D82A}">
                    <a16:rowId xmlns:mc="http://schemas.openxmlformats.org/markup-compatibility/2006" xmlns:a16="http://schemas.microsoft.com/office/drawing/2014/main" xmlns="" val="2736594942"/>
                  </a:ext>
                </a:extLst>
              </a:tr>
              <a:tr h="477114">
                <a:tc>
                  <a:txBody>
                    <a:bodyPr/>
                    <a:lstStyle/>
                    <a:p>
                      <a:pPr marL="0" marR="0" algn="just" rtl="0">
                        <a:lnSpc>
                          <a:spcPct val="115000"/>
                        </a:lnSpc>
                        <a:spcBef>
                          <a:spcPts val="0"/>
                        </a:spcBef>
                        <a:spcAft>
                          <a:spcPts val="0"/>
                        </a:spcAft>
                      </a:pPr>
                      <a:r>
                        <a:rPr lang="en-US" sz="2400">
                          <a:effectLst/>
                          <a:cs typeface="+mj-cs"/>
                        </a:rPr>
                        <a:t>Treatment A</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dirty="0">
                          <a:effectLst/>
                          <a:cs typeface="+mj-cs"/>
                        </a:rPr>
                        <a:t>20,000</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4.5</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0.60</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2.7</a:t>
                      </a:r>
                      <a:endParaRPr lang="en-US" sz="1800">
                        <a:effectLst/>
                        <a:latin typeface="Times New Roman" panose="02020603050405020304" pitchFamily="18" charset="0"/>
                        <a:ea typeface="Calibri" panose="020F0502020204030204" pitchFamily="34" charset="0"/>
                        <a:cs typeface="+mj-cs"/>
                      </a:endParaRPr>
                    </a:p>
                  </a:txBody>
                  <a:tcPr marL="68580" marR="68580" marT="0" marB="0"/>
                </a:tc>
                <a:extLst>
                  <a:ext uri="{0D108BD9-81ED-4DB2-BD59-A6C34878D82A}">
                    <a16:rowId xmlns:mc="http://schemas.openxmlformats.org/markup-compatibility/2006" xmlns:a16="http://schemas.microsoft.com/office/drawing/2014/main" xmlns="" val="2725308507"/>
                  </a:ext>
                </a:extLst>
              </a:tr>
              <a:tr h="477114">
                <a:tc>
                  <a:txBody>
                    <a:bodyPr/>
                    <a:lstStyle/>
                    <a:p>
                      <a:pPr marL="0" marR="0" algn="just" rtl="0">
                        <a:lnSpc>
                          <a:spcPct val="115000"/>
                        </a:lnSpc>
                        <a:spcBef>
                          <a:spcPts val="0"/>
                        </a:spcBef>
                        <a:spcAft>
                          <a:spcPts val="0"/>
                        </a:spcAft>
                      </a:pPr>
                      <a:r>
                        <a:rPr lang="en-US" sz="2400" dirty="0">
                          <a:effectLst/>
                          <a:cs typeface="+mj-cs"/>
                        </a:rPr>
                        <a:t>Treatment B</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dirty="0">
                          <a:effectLst/>
                          <a:cs typeface="+mj-cs"/>
                        </a:rPr>
                        <a:t>10,000</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3.5</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a:effectLst/>
                          <a:cs typeface="+mj-cs"/>
                        </a:rPr>
                        <a:t>0.72</a:t>
                      </a:r>
                      <a:endParaRPr lang="en-US" sz="1800">
                        <a:effectLst/>
                        <a:latin typeface="Times New Roman" panose="02020603050405020304" pitchFamily="18" charset="0"/>
                        <a:ea typeface="Calibri" panose="020F0502020204030204" pitchFamily="34" charset="0"/>
                        <a:cs typeface="+mj-cs"/>
                      </a:endParaRPr>
                    </a:p>
                  </a:txBody>
                  <a:tcPr marL="68580" marR="68580" marT="0" marB="0"/>
                </a:tc>
                <a:tc>
                  <a:txBody>
                    <a:bodyPr/>
                    <a:lstStyle/>
                    <a:p>
                      <a:pPr marL="0" marR="0" algn="just" rtl="0">
                        <a:lnSpc>
                          <a:spcPct val="115000"/>
                        </a:lnSpc>
                        <a:spcBef>
                          <a:spcPts val="0"/>
                        </a:spcBef>
                        <a:spcAft>
                          <a:spcPts val="0"/>
                        </a:spcAft>
                      </a:pPr>
                      <a:r>
                        <a:rPr lang="en-US" sz="2400" dirty="0">
                          <a:effectLst/>
                          <a:cs typeface="+mj-cs"/>
                        </a:rPr>
                        <a:t>2.5</a:t>
                      </a:r>
                      <a:endParaRPr lang="en-US" sz="1800" dirty="0">
                        <a:effectLst/>
                        <a:latin typeface="Times New Roman" panose="02020603050405020304" pitchFamily="18" charset="0"/>
                        <a:ea typeface="Calibri" panose="020F0502020204030204" pitchFamily="34" charset="0"/>
                        <a:cs typeface="+mj-cs"/>
                      </a:endParaRPr>
                    </a:p>
                  </a:txBody>
                  <a:tcPr marL="68580" marR="68580" marT="0" marB="0"/>
                </a:tc>
                <a:extLst>
                  <a:ext uri="{0D108BD9-81ED-4DB2-BD59-A6C34878D82A}">
                    <a16:rowId xmlns:mc="http://schemas.openxmlformats.org/markup-compatibility/2006" xmlns:a16="http://schemas.microsoft.com/office/drawing/2014/main" xmlns="" val="2548390608"/>
                  </a:ext>
                </a:extLst>
              </a:tr>
              <a:tr h="477114">
                <a:tc gridSpan="5">
                  <a:txBody>
                    <a:bodyPr/>
                    <a:lstStyle/>
                    <a:p>
                      <a:pPr marL="0" marR="0" algn="just" rtl="0">
                        <a:lnSpc>
                          <a:spcPct val="115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Incremental cost-effectiveness</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ratio = $20,000 - $10,000 / 4.5 y – 3.5 y = $ 10,000 per life-year gained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just" rtl="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just" rtl="0">
                        <a:lnSpc>
                          <a:spcPct val="115000"/>
                        </a:lnSpc>
                        <a:spcBef>
                          <a:spcPts val="0"/>
                        </a:spcBef>
                        <a:spcAft>
                          <a:spcPts val="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just" rtl="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just" rtl="0">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7114">
                <a:tc gridSpan="5">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Incremental cost-utility</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ratio = $20,000 - $10,000 / 2.7 QALY – 2.5 QALY = $ 50,000 per QALY gained</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bl>
          </a:graphicData>
        </a:graphic>
      </p:graphicFrame>
    </p:spTree>
    <p:extLst>
      <p:ext uri="{BB962C8B-B14F-4D97-AF65-F5344CB8AC3E}">
        <p14:creationId xmlns:p14="http://schemas.microsoft.com/office/powerpoint/2010/main" xmlns="" val="2853107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06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69818"/>
            <a:ext cx="10515600" cy="5888182"/>
          </a:xfrm>
        </p:spPr>
        <p:txBody>
          <a:bodyPr>
            <a:normAutofit lnSpcReduction="10000"/>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Oncoplatin</a:t>
            </a:r>
            <a:r>
              <a:rPr lang="en-US" dirty="0">
                <a:latin typeface="Times New Roman" panose="02020603050405020304" pitchFamily="18" charset="0"/>
                <a:ea typeface="Calibri" panose="020F0502020204030204" pitchFamily="34" charset="0"/>
                <a:cs typeface="Arial" panose="020B0604020202020204" pitchFamily="34" charset="0"/>
              </a:rPr>
              <a:t> cost $3,000 more than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Oncotaxel</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$10,000 </a:t>
            </a:r>
            <a:r>
              <a:rPr lang="en-US" dirty="0">
                <a:latin typeface="Times New Roman" panose="02020603050405020304" pitchFamily="18" charset="0"/>
                <a:ea typeface="Calibri" panose="020F0502020204030204" pitchFamily="34" charset="0"/>
                <a:cs typeface="Arial" panose="020B0604020202020204" pitchFamily="34" charset="0"/>
              </a:rPr>
              <a:t>versus $7,000, respectively) and produced an additional 0.04 QALY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0.19</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0.15</a:t>
            </a:r>
            <a:r>
              <a:rPr lang="en-US" dirty="0">
                <a:latin typeface="Times New Roman" panose="02020603050405020304" pitchFamily="18" charset="0"/>
                <a:ea typeface="Calibri" panose="020F0502020204030204" pitchFamily="34" charset="0"/>
                <a:cs typeface="Arial" panose="020B0604020202020204" pitchFamily="34" charset="0"/>
              </a:rPr>
              <a:t>); therefore, the incremental ratio was $75,000 per extra QALY. Is Oncoplatin more cost-effective than Oncotaxel? It depends on the value of a QALY. There has been debate on the value of a QALY, and broad ranges of estimates have appeared in the literature.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often-cited value from the US literature is $50,000 per QALY</a:t>
            </a:r>
            <a:r>
              <a:rPr lang="en-US" dirty="0">
                <a:latin typeface="Times New Roman" panose="02020603050405020304" pitchFamily="18" charset="0"/>
                <a:ea typeface="Calibri" panose="020F0502020204030204" pitchFamily="34" charset="0"/>
                <a:cs typeface="Arial" panose="020B0604020202020204" pitchFamily="34" charset="0"/>
              </a:rPr>
              <a:t>. Below are incremental net benefit calculations using a λ of $50,000 as an estimate of the value of the health benefit of one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INB = (λ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Δ QALYs) − Δ Costs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INB</a:t>
            </a:r>
            <a:r>
              <a:rPr lang="en-US" baseline="-25000" dirty="0">
                <a:latin typeface="Times New Roman" panose="02020603050405020304" pitchFamily="18" charset="0"/>
                <a:ea typeface="Calibri" panose="020F0502020204030204" pitchFamily="34" charset="0"/>
                <a:cs typeface="Arial" panose="020B0604020202020204" pitchFamily="34" charset="0"/>
              </a:rPr>
              <a:t>λ=$50,000 </a:t>
            </a:r>
            <a:r>
              <a:rPr lang="en-US" dirty="0">
                <a:latin typeface="Times New Roman" panose="02020603050405020304" pitchFamily="18" charset="0"/>
                <a:ea typeface="Calibri" panose="020F0502020204030204" pitchFamily="34" charset="0"/>
                <a:cs typeface="Arial" panose="020B0604020202020204" pitchFamily="34" charset="0"/>
              </a:rPr>
              <a:t>= ($50,000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Arial" panose="020B0604020202020204" pitchFamily="34" charset="0"/>
              </a:rPr>
              <a:t> 0.04 QALY) − $3,000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INB</a:t>
            </a:r>
            <a:r>
              <a:rPr lang="en-US" baseline="-25000" dirty="0">
                <a:latin typeface="Times New Roman" panose="02020603050405020304" pitchFamily="18" charset="0"/>
                <a:ea typeface="Calibri" panose="020F0502020204030204" pitchFamily="34" charset="0"/>
                <a:cs typeface="Arial" panose="020B0604020202020204" pitchFamily="34" charset="0"/>
              </a:rPr>
              <a:t>λ=$50,000 </a:t>
            </a:r>
            <a:r>
              <a:rPr lang="en-US" dirty="0">
                <a:latin typeface="Times New Roman" panose="02020603050405020304" pitchFamily="18" charset="0"/>
                <a:ea typeface="Calibri" panose="020F0502020204030204" pitchFamily="34" charset="0"/>
                <a:cs typeface="Arial" panose="020B0604020202020204" pitchFamily="34" charset="0"/>
              </a:rPr>
              <a:t>= −$1,000</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94468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5"/>
            <a:ext cx="10515600" cy="1080655"/>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Incremental Net Benefit Analysis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48690"/>
            <a:ext cx="10515600" cy="52093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Because the INB is less than zero,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Oncoplatin is not cost-effective compared with Oncotaxel when λ = $50,000</a:t>
            </a:r>
            <a:r>
              <a:rPr lang="en-US" dirty="0">
                <a:latin typeface="Times New Roman" panose="02020603050405020304" pitchFamily="18" charset="0"/>
                <a:ea typeface="Calibri" panose="020F0502020204030204" pitchFamily="34" charset="0"/>
                <a:cs typeface="Arial" panose="020B0604020202020204" pitchFamily="34" charset="0"/>
              </a:rPr>
              <a:t>. The $50,000 per QALY estimate has been cited since the 1980s without adjustment for inflation and would be approximately double if inflated to 2012 dollars. The figure that follows indicates that if the λ were varied from $20,000 to $100,000 per QALY, the INB of Oncoplatin compared with Oncotaxel would range from −$2,200 to more than $1,000, indicating that the answer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Is Oncoplatin cost-effective compared with Oncotaxel</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would depend on </a:t>
            </a:r>
            <a:r>
              <a:rPr lang="en-US" dirty="0">
                <a:latin typeface="Times New Roman" panose="02020603050405020304" pitchFamily="18" charset="0"/>
                <a:ea typeface="Calibri" panose="020F0502020204030204" pitchFamily="34" charset="0"/>
                <a:cs typeface="Arial" panose="020B0604020202020204" pitchFamily="34" charset="0"/>
              </a:rPr>
              <a:t>(i.e., be sensitive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value placed on a QALY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λ</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70662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5652655"/>
            <a:ext cx="9144001" cy="1205345"/>
          </a:xfrm>
        </p:spPr>
        <p:txBody>
          <a:bodyPr>
            <a:normAutofit/>
          </a:bodyPr>
          <a:lstStyle/>
          <a:p>
            <a:pPr>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6.5 Calculation of INB for range of lambda values for QALYs.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523999" y="1122363"/>
            <a:ext cx="9144001" cy="4336328"/>
          </a:xfrm>
          <a:prstGeom prst="rect">
            <a:avLst/>
          </a:prstGeom>
          <a:noFill/>
          <a:ln>
            <a:noFill/>
          </a:ln>
        </p:spPr>
      </p:pic>
    </p:spTree>
    <p:extLst>
      <p:ext uri="{BB962C8B-B14F-4D97-AF65-F5344CB8AC3E}">
        <p14:creationId xmlns:p14="http://schemas.microsoft.com/office/powerpoint/2010/main" xmlns="" val="340575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745"/>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161308"/>
            <a:ext cx="10515600" cy="4696691"/>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most common outcome unit </a:t>
            </a:r>
            <a:r>
              <a:rPr lang="en-US" dirty="0">
                <a:latin typeface="Times New Roman" panose="02020603050405020304" pitchFamily="18" charset="0"/>
                <a:ea typeface="Calibri" panose="020F0502020204030204" pitchFamily="34" charset="0"/>
                <a:cs typeface="Arial" panose="020B0604020202020204" pitchFamily="34" charset="0"/>
              </a:rPr>
              <a:t>used in CUA is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QALY</a:t>
            </a:r>
            <a:r>
              <a:rPr lang="en-US" dirty="0">
                <a:latin typeface="Times New Roman" panose="02020603050405020304" pitchFamily="18" charset="0"/>
                <a:ea typeface="Calibri" panose="020F0502020204030204" pitchFamily="34" charset="0"/>
                <a:cs typeface="Arial" panose="020B0604020202020204" pitchFamily="34" charset="0"/>
              </a:rPr>
              <a:t>, which incorporates both the quality (morbidity) and quantity (mortality) of life</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Other </a:t>
            </a:r>
            <a:r>
              <a:rPr lang="en-US" dirty="0">
                <a:latin typeface="Times New Roman" panose="02020603050405020304" pitchFamily="18" charset="0"/>
                <a:ea typeface="Calibri" panose="020F0502020204030204" pitchFamily="34" charset="0"/>
                <a:cs typeface="Arial" panose="020B0604020202020204" pitchFamily="34" charset="0"/>
              </a:rPr>
              <a:t>outcome units that are seen less frequently include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disability-adjusted life-years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DALYs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healthy-year equivalents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HYEs</a:t>
            </a:r>
            <a:r>
              <a:rPr lang="en-US" dirty="0">
                <a:latin typeface="Times New Roman" panose="02020603050405020304" pitchFamily="18" charset="0"/>
                <a:ea typeface="Calibri" panose="020F0502020204030204" pitchFamily="34" charset="0"/>
                <a:cs typeface="Arial" panose="020B0604020202020204" pitchFamily="34" charset="0"/>
              </a:rPr>
              <a:t>), among others.</a:t>
            </a:r>
            <a:r>
              <a:rPr lang="en-US" sz="1800" dirty="0">
                <a:latin typeface="LegacySerifStd-Book"/>
                <a:ea typeface="LegacySerifStd-Book"/>
                <a:cs typeface="LegacySerifStd-Book"/>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58124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2"/>
            <a:ext cx="10515600" cy="11914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Health-Related Quality of Life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25562"/>
            <a:ext cx="10515600" cy="5532437"/>
          </a:xfrm>
        </p:spPr>
        <p:txBody>
          <a:bodyPr>
            <a:normAutofit/>
          </a:bodyPr>
          <a:lstStyle/>
          <a:p>
            <a:pPr marL="0" indent="0" algn="just">
              <a:lnSpc>
                <a:spcPct val="115000"/>
              </a:lnSpc>
              <a:spcBef>
                <a:spcPts val="0"/>
              </a:spcBef>
              <a:buNone/>
            </a:pPr>
            <a:r>
              <a:rPr lang="en-US" sz="3200" b="1" dirty="0">
                <a:solidFill>
                  <a:srgbClr val="FF0000"/>
                </a:solidFill>
                <a:latin typeface="Times New Roman" panose="02020603050405020304" pitchFamily="18" charset="0"/>
                <a:ea typeface="Calibri" panose="020F0502020204030204" pitchFamily="34" charset="0"/>
              </a:rPr>
              <a:t>Definitions</a:t>
            </a:r>
          </a:p>
          <a:p>
            <a:pPr marL="0" algn="just">
              <a:lnSpc>
                <a:spcPct val="115000"/>
              </a:lnSpc>
              <a:spcBef>
                <a:spcPts val="0"/>
              </a:spcBef>
            </a:pPr>
            <a:r>
              <a:rPr lang="en-US" dirty="0">
                <a:latin typeface="Times New Roman" panose="02020603050405020304" pitchFamily="18" charset="0"/>
                <a:ea typeface="Calibri" panose="020F0502020204030204" pitchFamily="34" charset="0"/>
              </a:rPr>
              <a:t>It may be helpful to distinguish between the terms </a:t>
            </a:r>
            <a:r>
              <a:rPr lang="en-US" dirty="0">
                <a:solidFill>
                  <a:srgbClr val="FF0000"/>
                </a:solidFill>
                <a:latin typeface="Times New Roman" panose="02020603050405020304" pitchFamily="18" charset="0"/>
                <a:ea typeface="Calibri" panose="020F0502020204030204" pitchFamily="34" charset="0"/>
              </a:rPr>
              <a:t>quality of life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QoL</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health-related quality of life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HRQoL</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first term, QoL, is a broad concept with many aspects that measures people’s overall perception of their life. </a:t>
            </a:r>
            <a:r>
              <a:rPr lang="en-US" dirty="0">
                <a:solidFill>
                  <a:srgbClr val="FF0000"/>
                </a:solidFill>
                <a:latin typeface="Times New Roman" panose="02020603050405020304" pitchFamily="18" charset="0"/>
                <a:ea typeface="Calibri" panose="020F0502020204030204" pitchFamily="34" charset="0"/>
              </a:rPr>
              <a:t>QoL includes both health-related and non–health-related aspects</a:t>
            </a:r>
            <a:r>
              <a:rPr lang="en-US" dirty="0">
                <a:latin typeface="Times New Roman" panose="02020603050405020304" pitchFamily="18" charset="0"/>
                <a:ea typeface="Calibri" panose="020F0502020204030204" pitchFamily="34" charset="0"/>
              </a:rPr>
              <a:t> of their lives (e.g., economical, political, cultural).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solidFill>
                  <a:srgbClr val="FF0000"/>
                </a:solidFill>
                <a:latin typeface="Times New Roman" panose="02020603050405020304" pitchFamily="18" charset="0"/>
                <a:ea typeface="Calibri" panose="020F0502020204030204" pitchFamily="34" charset="0"/>
              </a:rPr>
              <a:t>HRQoL</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is the part of a person’s overall QoL that “</a:t>
            </a:r>
            <a:r>
              <a:rPr lang="en-US" dirty="0">
                <a:solidFill>
                  <a:srgbClr val="FF0000"/>
                </a:solidFill>
                <a:latin typeface="Times New Roman" panose="02020603050405020304" pitchFamily="18" charset="0"/>
                <a:ea typeface="Calibri" panose="020F0502020204030204" pitchFamily="34" charset="0"/>
              </a:rPr>
              <a:t>represents the functional effect of an illness </a:t>
            </a:r>
            <a:r>
              <a:rPr lang="en-US" dirty="0">
                <a:latin typeface="Times New Roman" panose="02020603050405020304" pitchFamily="18" charset="0"/>
                <a:ea typeface="Calibri" panose="020F0502020204030204" pitchFamily="34" charset="0"/>
              </a:rPr>
              <a:t>and its consequent therapy upon a patient, as perceived by the patient.”</a:t>
            </a:r>
          </a:p>
        </p:txBody>
      </p:sp>
    </p:spTree>
    <p:extLst>
      <p:ext uri="{BB962C8B-B14F-4D97-AF65-F5344CB8AC3E}">
        <p14:creationId xmlns:p14="http://schemas.microsoft.com/office/powerpoint/2010/main" xmlns="" val="1429022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01781"/>
          </a:xfrm>
        </p:spPr>
        <p:txBody>
          <a:bodyPr>
            <a:noAutofit/>
          </a:bodyPr>
          <a:lstStyle/>
          <a:p>
            <a:pPr algn="just">
              <a:lnSpc>
                <a:spcPct val="115000"/>
              </a:lnSpc>
              <a:spcBef>
                <a:spcPts val="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HRQoL Measures Vs. Utility Measures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401782"/>
            <a:ext cx="10515600" cy="6456218"/>
          </a:xfrm>
        </p:spPr>
        <p:txBody>
          <a:bodyPr>
            <a:normAutofit/>
          </a:bodyPr>
          <a:lstStyle/>
          <a:p>
            <a:pPr marL="0" indent="0" algn="ctr">
              <a:lnSpc>
                <a:spcPct val="115000"/>
              </a:lnSpc>
              <a:spcBef>
                <a:spcPts val="0"/>
              </a:spcBef>
              <a:buNone/>
            </a:pPr>
            <a:r>
              <a:rPr lang="en-US" sz="2400" dirty="0">
                <a:latin typeface="Times New Roman" panose="02020603050405020304" pitchFamily="18" charset="0"/>
                <a:ea typeface="Calibri" panose="020F0502020204030204" pitchFamily="34" charset="0"/>
                <a:cs typeface="Arial" panose="020B0604020202020204" pitchFamily="34" charset="0"/>
              </a:rPr>
              <a:t>Table 6.3 Comparison of health measures</a:t>
            </a:r>
            <a:r>
              <a:rPr lang="en-US" sz="2400" dirty="0" smtClean="0">
                <a:latin typeface="Times New Roman" panose="02020603050405020304" pitchFamily="18" charset="0"/>
                <a:ea typeface="Calibri" panose="020F050202020403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003578" y="802163"/>
            <a:ext cx="8184843" cy="6055837"/>
          </a:xfrm>
          <a:prstGeom prst="rect">
            <a:avLst/>
          </a:prstGeom>
        </p:spPr>
      </p:pic>
    </p:spTree>
    <p:extLst>
      <p:ext uri="{BB962C8B-B14F-4D97-AF65-F5344CB8AC3E}">
        <p14:creationId xmlns:p14="http://schemas.microsoft.com/office/powerpoint/2010/main" xmlns="" val="982553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2"/>
            <a:ext cx="10515600" cy="1191491"/>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General or Generic Measures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25562"/>
            <a:ext cx="10515600" cy="5532437"/>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 </a:t>
            </a:r>
            <a:r>
              <a:rPr lang="en-US" dirty="0">
                <a:latin typeface="Times New Roman" panose="02020603050405020304" pitchFamily="18" charset="0"/>
                <a:ea typeface="Calibri" panose="020F0502020204030204" pitchFamily="34" charset="0"/>
                <a:cs typeface="Arial" panose="020B0604020202020204" pitchFamily="34" charset="0"/>
              </a:rPr>
              <a:t>of </a:t>
            </a:r>
            <a:r>
              <a:rPr lang="en-US" b="1" dirty="0">
                <a:latin typeface="Times New Roman" panose="02020603050405020304" pitchFamily="18" charset="0"/>
                <a:ea typeface="Calibri" panose="020F0502020204030204" pitchFamily="34" charset="0"/>
                <a:cs typeface="Arial" panose="020B0604020202020204" pitchFamily="34" charset="0"/>
              </a:rPr>
              <a:t>generic health status </a:t>
            </a:r>
            <a:r>
              <a:rPr lang="en-US" dirty="0">
                <a:latin typeface="Times New Roman" panose="02020603050405020304" pitchFamily="18" charset="0"/>
                <a:ea typeface="Calibri" panose="020F0502020204030204" pitchFamily="34" charset="0"/>
                <a:cs typeface="Arial" panose="020B0604020202020204" pitchFamily="34" charset="0"/>
              </a:rPr>
              <a:t>instruments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scores can be compared for many disease states and conditions</a:t>
            </a:r>
            <a:r>
              <a:rPr lang="en-US" dirty="0">
                <a:latin typeface="Times New Roman" panose="02020603050405020304" pitchFamily="18" charset="0"/>
                <a:ea typeface="Calibri" panose="020F0502020204030204" pitchFamily="34" charset="0"/>
                <a:cs typeface="Arial" panose="020B0604020202020204" pitchFamily="34" charset="0"/>
              </a:rPr>
              <a:t>. On the other hand, general measures may not be sensitive to clinically relevant differences for every disease or condition.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Table 6.4 Examples of General HRQoL measures.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1" y="3981058"/>
            <a:ext cx="10515600" cy="2613705"/>
          </a:xfrm>
          <a:prstGeom prst="rect">
            <a:avLst/>
          </a:prstGeom>
        </p:spPr>
      </p:pic>
    </p:spTree>
    <p:extLst>
      <p:ext uri="{BB962C8B-B14F-4D97-AF65-F5344CB8AC3E}">
        <p14:creationId xmlns:p14="http://schemas.microsoft.com/office/powerpoint/2010/main" xmlns="" val="403170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4"/>
            <a:ext cx="10515600" cy="93588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Medical Outcomes Short-Form Surveys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29847"/>
            <a:ext cx="10515600" cy="572815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SF-36</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short form </a:t>
            </a:r>
            <a:r>
              <a:rPr lang="en-US" dirty="0">
                <a:latin typeface="Times New Roman" panose="02020603050405020304" pitchFamily="18" charset="0"/>
                <a:ea typeface="Calibri" panose="020F0502020204030204" pitchFamily="34" charset="0"/>
                <a:cs typeface="Arial" panose="020B0604020202020204" pitchFamily="34" charset="0"/>
              </a:rPr>
              <a:t>of the Medical Outcomes Survey that consists of 36 items)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 multipurpose survey of general or generic health status</a:t>
            </a:r>
            <a:r>
              <a:rPr lang="en-US" dirty="0">
                <a:latin typeface="Times New Roman" panose="02020603050405020304" pitchFamily="18" charset="0"/>
                <a:ea typeface="Calibri" panose="020F0502020204030204" pitchFamily="34" charset="0"/>
                <a:cs typeface="Arial" panose="020B0604020202020204" pitchFamily="34" charset="0"/>
              </a:rPr>
              <a:t>. The SF-36 yields a profile of eight concepts as well as summary physical and mental health measures. The SF-36 also includes a self-evaluation of change in health during the past year. Both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standard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4-week</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acute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1-week</a:t>
            </a:r>
            <a:r>
              <a:rPr lang="en-US" dirty="0">
                <a:latin typeface="Times New Roman" panose="02020603050405020304" pitchFamily="18" charset="0"/>
                <a:ea typeface="Calibri" panose="020F0502020204030204" pitchFamily="34" charset="0"/>
                <a:cs typeface="Arial" panose="020B0604020202020204" pitchFamily="34" charset="0"/>
              </a:rPr>
              <a:t>) recall versions have been published.</a:t>
            </a:r>
            <a:r>
              <a:rPr lang="en-US" sz="1800" dirty="0">
                <a:latin typeface="LegacySerifStd-Book"/>
                <a:ea typeface="Calibri" panose="020F0502020204030204" pitchFamily="34" charset="0"/>
                <a:cs typeface="LegacySerifStd-Book"/>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A </a:t>
            </a:r>
            <a:r>
              <a:rPr lang="en-US" dirty="0">
                <a:latin typeface="Times New Roman" panose="02020603050405020304" pitchFamily="18" charset="0"/>
                <a:ea typeface="Calibri" panose="020F0502020204030204" pitchFamily="34" charset="0"/>
                <a:cs typeface="Arial" panose="020B0604020202020204" pitchFamily="34" charset="0"/>
              </a:rPr>
              <a:t>slightly different newer version (version 2) and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shorter version consisting of 12 questions</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SF-12</a:t>
            </a:r>
            <a:r>
              <a:rPr lang="en-US" dirty="0">
                <a:latin typeface="Times New Roman" panose="02020603050405020304" pitchFamily="18" charset="0"/>
                <a:ea typeface="Calibri" panose="020F0502020204030204" pitchFamily="34" charset="0"/>
                <a:cs typeface="Arial" panose="020B0604020202020204" pitchFamily="34" charset="0"/>
              </a:rPr>
              <a:t>) have also been developed. The goal of creating the SF-12 was to be brief enough for practical use yet encompass the important physical and mental measures of the full SF-36.</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724863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3163"/>
            <a:ext cx="10515600" cy="132556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Domains of Health Status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978726"/>
            <a:ext cx="10515600" cy="3879273"/>
          </a:xfrm>
        </p:spPr>
        <p:txBody>
          <a:bodyPr>
            <a:normAutofit/>
          </a:bodyPr>
          <a:lstStyle/>
          <a:p>
            <a:pPr marL="0" algn="just">
              <a:lnSpc>
                <a:spcPct val="115000"/>
              </a:lnSpc>
              <a:spcBef>
                <a:spcPts val="0"/>
              </a:spcBef>
            </a:pPr>
            <a:r>
              <a:rPr lang="en-US" b="1" dirty="0">
                <a:solidFill>
                  <a:srgbClr val="FF0000"/>
                </a:solidFill>
                <a:latin typeface="Times New Roman" panose="02020603050405020304" pitchFamily="18" charset="0"/>
                <a:ea typeface="Calibri" panose="020F0502020204030204" pitchFamily="34" charset="0"/>
              </a:rPr>
              <a:t>Four</a:t>
            </a:r>
            <a:r>
              <a:rPr lang="en-US" dirty="0">
                <a:latin typeface="Times New Roman" panose="02020603050405020304" pitchFamily="18" charset="0"/>
                <a:ea typeface="Calibri" panose="020F0502020204030204" pitchFamily="34" charset="0"/>
              </a:rPr>
              <a:t> essential dimensions, or domains, </a:t>
            </a:r>
            <a:r>
              <a:rPr lang="en-US" b="1" dirty="0">
                <a:solidFill>
                  <a:srgbClr val="FF0000"/>
                </a:solidFill>
                <a:latin typeface="Times New Roman" panose="02020603050405020304" pitchFamily="18" charset="0"/>
                <a:ea typeface="Calibri" panose="020F0502020204030204" pitchFamily="34" charset="0"/>
              </a:rPr>
              <a:t>should be included </a:t>
            </a:r>
            <a:r>
              <a:rPr lang="en-US" dirty="0">
                <a:latin typeface="Times New Roman" panose="02020603050405020304" pitchFamily="18" charset="0"/>
                <a:ea typeface="Calibri" panose="020F0502020204030204" pitchFamily="34" charset="0"/>
              </a:rPr>
              <a:t>in all HRQoL instruments: </a:t>
            </a:r>
            <a:r>
              <a:rPr lang="en-US" dirty="0">
                <a:solidFill>
                  <a:srgbClr val="FF0000"/>
                </a:solidFill>
                <a:latin typeface="Times New Roman" panose="02020603050405020304" pitchFamily="18" charset="0"/>
                <a:ea typeface="Calibri" panose="020F0502020204030204" pitchFamily="34" charset="0"/>
              </a:rPr>
              <a:t>physical functioning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psychological functioning</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social and role functioning</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general health perceptions</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22765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7" y="0"/>
            <a:ext cx="10515600" cy="111533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Assessing HRQoL Instruments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0879"/>
            <a:ext cx="10515600" cy="580712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Similar to utility measures, assessments using HRQoL measures may be viewed cautiously by prescribers or decision makers who have been trained to collect and interpret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hard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objective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data</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blood pressure measurements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radiography results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blood concentrations of biologic markers</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Patient-based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assessments of pain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depression</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anxiety </a:t>
            </a:r>
            <a:r>
              <a:rPr lang="en-US" dirty="0">
                <a:latin typeface="Times New Roman" panose="02020603050405020304" pitchFamily="18" charset="0"/>
                <a:ea typeface="Calibri" panose="020F0502020204030204" pitchFamily="34" charset="0"/>
                <a:cs typeface="Arial" panose="020B0604020202020204" pitchFamily="34" charset="0"/>
              </a:rPr>
              <a:t>are examples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important outcomes that are more subjective in nature</a:t>
            </a:r>
            <a:r>
              <a:rPr lang="en-US" dirty="0">
                <a:latin typeface="Times New Roman" panose="02020603050405020304" pitchFamily="18" charset="0"/>
                <a:ea typeface="Calibri" panose="020F0502020204030204" pitchFamily="34" charset="0"/>
                <a:cs typeface="Arial" panose="020B0604020202020204" pitchFamily="34" charset="0"/>
              </a:rPr>
              <a:t>. Therefore, it is important to assess the psychometric properties of these HRQoL instruments, including consistency (i.e., </a:t>
            </a:r>
            <a:r>
              <a:rPr lang="en-US" b="1" dirty="0">
                <a:latin typeface="Times New Roman" panose="02020603050405020304" pitchFamily="18" charset="0"/>
                <a:ea typeface="Calibri" panose="020F0502020204030204" pitchFamily="34" charset="0"/>
                <a:cs typeface="Arial" panose="020B0604020202020204" pitchFamily="34" charset="0"/>
              </a:rPr>
              <a:t>reliability</a:t>
            </a:r>
            <a:r>
              <a:rPr lang="en-US" dirty="0">
                <a:latin typeface="Times New Roman" panose="02020603050405020304" pitchFamily="18" charset="0"/>
                <a:ea typeface="Calibri" panose="020F0502020204030204" pitchFamily="34" charset="0"/>
                <a:cs typeface="Arial" panose="020B0604020202020204" pitchFamily="34" charset="0"/>
              </a:rPr>
              <a:t>), precision (i.e., </a:t>
            </a:r>
            <a:r>
              <a:rPr lang="en-US" b="1" dirty="0">
                <a:latin typeface="Times New Roman" panose="02020603050405020304" pitchFamily="18" charset="0"/>
                <a:ea typeface="Calibri" panose="020F0502020204030204" pitchFamily="34" charset="0"/>
                <a:cs typeface="Arial" panose="020B0604020202020204" pitchFamily="34" charset="0"/>
              </a:rPr>
              <a:t>validity</a:t>
            </a:r>
            <a:r>
              <a:rPr lang="en-US" dirty="0">
                <a:latin typeface="Times New Roman" panose="02020603050405020304" pitchFamily="18" charset="0"/>
                <a:ea typeface="Calibri" panose="020F0502020204030204" pitchFamily="34" charset="0"/>
                <a:cs typeface="Arial" panose="020B0604020202020204" pitchFamily="34" charset="0"/>
              </a:rPr>
              <a:t>), and their ability to measure meaningful clinical changes (i.e., </a:t>
            </a:r>
            <a:r>
              <a:rPr lang="en-US" b="1" dirty="0">
                <a:latin typeface="Times New Roman" panose="02020603050405020304" pitchFamily="18" charset="0"/>
                <a:ea typeface="Calibri" panose="020F0502020204030204" pitchFamily="34" charset="0"/>
                <a:cs typeface="Arial" panose="020B0604020202020204" pitchFamily="34" charset="0"/>
              </a:rPr>
              <a:t>responsiveness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997964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158"/>
            <a:ext cx="10515600" cy="111533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Reliability</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715490"/>
            <a:ext cx="10515600" cy="414250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Reliability refers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consistency of an instrument</a:t>
            </a:r>
            <a:r>
              <a:rPr lang="en-US" dirty="0">
                <a:latin typeface="Times New Roman" panose="02020603050405020304" pitchFamily="18" charset="0"/>
                <a:ea typeface="Calibri" panose="020F0502020204030204" pitchFamily="34" charset="0"/>
                <a:cs typeface="Arial" panose="020B0604020202020204" pitchFamily="34" charset="0"/>
              </a:rPr>
              <a:t>. For example, does the instrument produce the same score on multiple administrations? The three common types of reliability measures are test–retest reliability, internal consistency, and interrater reliability</a:t>
            </a:r>
            <a:r>
              <a:rPr lang="en-US" dirty="0" smtClean="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38111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4" y="201353"/>
            <a:ext cx="10515600" cy="97235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Reliability</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87355"/>
            <a:ext cx="10515600" cy="5670645"/>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Note </a:t>
            </a:r>
            <a:r>
              <a:rPr lang="en-US" dirty="0">
                <a:latin typeface="Times New Roman" panose="02020603050405020304" pitchFamily="18" charset="0"/>
                <a:ea typeface="Calibri" panose="020F0502020204030204" pitchFamily="34" charset="0"/>
                <a:cs typeface="Arial" panose="020B0604020202020204" pitchFamily="34" charset="0"/>
              </a:rPr>
              <a:t>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 instrument can be tested and found to be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reliable </a:t>
            </a:r>
            <a:r>
              <a:rPr lang="en-US" dirty="0">
                <a:latin typeface="Times New Roman" panose="02020603050405020304" pitchFamily="18" charset="0"/>
                <a:ea typeface="Calibri" panose="020F0502020204030204" pitchFamily="34" charset="0"/>
                <a:cs typeface="Arial" panose="020B0604020202020204" pitchFamily="34" charset="0"/>
              </a:rPr>
              <a:t>(i.e., it elicits similar scores on readministration)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yet imprecise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valid</a:t>
            </a:r>
            <a:r>
              <a:rPr lang="en-US" dirty="0">
                <a:latin typeface="Times New Roman" panose="02020603050405020304" pitchFamily="18" charset="0"/>
                <a:ea typeface="Calibri" panose="020F0502020204030204" pitchFamily="34" charset="0"/>
                <a:cs typeface="Arial" panose="020B0604020202020204" pitchFamily="34" charset="0"/>
              </a:rPr>
              <a:t>). In other words, scores</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calculated using an HRQoL instrument might be reliably (consistently) wrong.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If </a:t>
            </a:r>
            <a:r>
              <a:rPr lang="en-US" dirty="0">
                <a:latin typeface="Times New Roman" panose="02020603050405020304" pitchFamily="18" charset="0"/>
                <a:ea typeface="Calibri" panose="020F0502020204030204" pitchFamily="34" charset="0"/>
                <a:cs typeface="Arial" panose="020B0604020202020204" pitchFamily="34" charset="0"/>
              </a:rPr>
              <a:t>a physician’s office had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scale to measure patients’ weights</a:t>
            </a:r>
            <a:r>
              <a:rPr lang="en-US" dirty="0">
                <a:latin typeface="Times New Roman" panose="02020603050405020304" pitchFamily="18" charset="0"/>
                <a:ea typeface="Calibri" panose="020F0502020204030204" pitchFamily="34" charset="0"/>
                <a:cs typeface="Arial" panose="020B0604020202020204" pitchFamily="34" charset="0"/>
              </a:rPr>
              <a:t>, and this scale indicated a weight for each patient that was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exactly 25 lb lower than each person’s actual weight</a:t>
            </a:r>
            <a:r>
              <a:rPr lang="en-US" dirty="0">
                <a:latin typeface="Times New Roman" panose="02020603050405020304" pitchFamily="18" charset="0"/>
                <a:ea typeface="Calibri" panose="020F0502020204030204" pitchFamily="34" charset="0"/>
                <a:cs typeface="Arial" panose="020B0604020202020204" pitchFamily="34" charset="0"/>
              </a:rPr>
              <a:t>, this scale would be considered to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reliable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consistent from visit to visit</a:t>
            </a:r>
            <a:r>
              <a:rPr lang="en-US" dirty="0">
                <a:latin typeface="Times New Roman" panose="02020603050405020304" pitchFamily="18" charset="0"/>
                <a:ea typeface="Calibri" panose="020F0502020204030204" pitchFamily="34" charset="0"/>
                <a:cs typeface="Arial" panose="020B0604020202020204" pitchFamily="34" charset="0"/>
              </a:rPr>
              <a:t>) but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not valid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wrong estimation of patients’ true weights</a:t>
            </a:r>
            <a:r>
              <a:rPr lang="en-US" dirty="0">
                <a:latin typeface="Times New Roman" panose="02020603050405020304" pitchFamily="18" charset="0"/>
                <a:ea typeface="Calibri" panose="020F0502020204030204" pitchFamily="34" charset="0"/>
                <a:cs typeface="Arial" panose="020B0604020202020204" pitchFamily="34" charset="0"/>
              </a:rPr>
              <a:t>). Figure 6.6 illustrates the difference between the terms reliability and validity.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695285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998" y="139157"/>
            <a:ext cx="9144001" cy="3028806"/>
          </a:xfrm>
          <a:prstGeom prst="rect">
            <a:avLst/>
          </a:prstGeom>
        </p:spPr>
      </p:pic>
      <p:sp>
        <p:nvSpPr>
          <p:cNvPr id="2" name="Title 1"/>
          <p:cNvSpPr>
            <a:spLocks noGrp="1"/>
          </p:cNvSpPr>
          <p:nvPr>
            <p:ph type="ctrTitle"/>
          </p:nvPr>
        </p:nvSpPr>
        <p:spPr>
          <a:xfrm flipV="1">
            <a:off x="1524000" y="14465"/>
            <a:ext cx="9144000" cy="124691"/>
          </a:xfrm>
        </p:spPr>
        <p:txBody>
          <a:bodyPr>
            <a:normAutofit fontScale="90000"/>
          </a:bodyPr>
          <a:lstStyle/>
          <a:p>
            <a:endParaRPr lang="en-US" dirty="0"/>
          </a:p>
        </p:txBody>
      </p:sp>
      <p:sp>
        <p:nvSpPr>
          <p:cNvPr id="3" name="Subtitle 2"/>
          <p:cNvSpPr>
            <a:spLocks noGrp="1"/>
          </p:cNvSpPr>
          <p:nvPr>
            <p:ph type="subTitle" idx="1"/>
          </p:nvPr>
        </p:nvSpPr>
        <p:spPr>
          <a:xfrm>
            <a:off x="1523999" y="3292654"/>
            <a:ext cx="9144001" cy="3565347"/>
          </a:xfrm>
        </p:spPr>
        <p:txBody>
          <a:bodyPr>
            <a:no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6.6.</a:t>
            </a:r>
            <a:r>
              <a:rPr lang="en-US" dirty="0">
                <a:latin typeface="Times New Roman" panose="02020603050405020304" pitchFamily="18" charset="0"/>
                <a:ea typeface="Calibri" panose="020F0502020204030204" pitchFamily="34" charset="0"/>
                <a:cs typeface="Arial" panose="020B0604020202020204" pitchFamily="34" charset="0"/>
              </a:rPr>
              <a:t> This figure uses three targets to indicate how accurate the scores (</a:t>
            </a:r>
            <a:r>
              <a:rPr lang="en-US" i="1" dirty="0">
                <a:latin typeface="Times New Roman" panose="02020603050405020304" pitchFamily="18" charset="0"/>
                <a:ea typeface="Calibri" panose="020F0502020204030204" pitchFamily="34" charset="0"/>
                <a:cs typeface="Arial" panose="020B0604020202020204" pitchFamily="34" charset="0"/>
              </a:rPr>
              <a:t>bullets</a:t>
            </a:r>
            <a:r>
              <a:rPr lang="en-US" dirty="0">
                <a:latin typeface="Times New Roman" panose="02020603050405020304" pitchFamily="18" charset="0"/>
                <a:ea typeface="Calibri" panose="020F0502020204030204" pitchFamily="34" charset="0"/>
                <a:cs typeface="Arial" panose="020B0604020202020204" pitchFamily="34" charset="0"/>
              </a:rPr>
              <a:t>) are to the real measure of the domain or construct (</a:t>
            </a:r>
            <a:r>
              <a:rPr lang="en-US" i="1" dirty="0">
                <a:latin typeface="Times New Roman" panose="02020603050405020304" pitchFamily="18" charset="0"/>
                <a:ea typeface="Calibri" panose="020F0502020204030204" pitchFamily="34" charset="0"/>
                <a:cs typeface="Arial" panose="020B0604020202020204" pitchFamily="34" charset="0"/>
              </a:rPr>
              <a:t>bulls-eye </a:t>
            </a:r>
            <a:r>
              <a:rPr lang="en-US" dirty="0">
                <a:latin typeface="Times New Roman" panose="02020603050405020304" pitchFamily="18" charset="0"/>
                <a:ea typeface="Calibri" panose="020F0502020204030204" pitchFamily="34" charset="0"/>
                <a:cs typeface="Arial" panose="020B0604020202020204" pitchFamily="34" charset="0"/>
              </a:rPr>
              <a:t>or </a:t>
            </a:r>
            <a:r>
              <a:rPr lang="en-US" i="1" dirty="0">
                <a:latin typeface="Times New Roman" panose="02020603050405020304" pitchFamily="18" charset="0"/>
                <a:ea typeface="Calibri" panose="020F0502020204030204" pitchFamily="34" charset="0"/>
                <a:cs typeface="Arial" panose="020B0604020202020204" pitchFamily="34" charset="0"/>
              </a:rPr>
              <a:t>center of target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The left target </a:t>
            </a:r>
            <a:r>
              <a:rPr lang="en-US" dirty="0">
                <a:latin typeface="Times New Roman" panose="02020603050405020304" pitchFamily="18" charset="0"/>
                <a:ea typeface="Calibri" panose="020F0502020204030204" pitchFamily="34" charset="0"/>
                <a:cs typeface="Arial" panose="020B0604020202020204" pitchFamily="34" charset="0"/>
              </a:rPr>
              <a:t>illustrates scores that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neither reliable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consistent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nor valid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precise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The middle target </a:t>
            </a:r>
            <a:r>
              <a:rPr lang="en-US" dirty="0">
                <a:latin typeface="Times New Roman" panose="02020603050405020304" pitchFamily="18" charset="0"/>
                <a:ea typeface="Calibri" panose="020F0502020204030204" pitchFamily="34" charset="0"/>
                <a:cs typeface="Arial" panose="020B0604020202020204" pitchFamily="34" charset="0"/>
              </a:rPr>
              <a:t>illustrates the concept of scores that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reliable but not valid</a:t>
            </a:r>
            <a:r>
              <a:rPr lang="en-US" dirty="0">
                <a:latin typeface="Times New Roman" panose="02020603050405020304" pitchFamily="18" charset="0"/>
                <a:ea typeface="Calibri" panose="020F0502020204030204" pitchFamily="34" charset="0"/>
                <a:cs typeface="Arial" panose="020B0604020202020204" pitchFamily="34" charset="0"/>
              </a:rPr>
              <a:t>. The bullets tend to hit the same area every time, but they are not near the center of the target. </a:t>
            </a:r>
            <a:r>
              <a:rPr lang="en-US" b="1" dirty="0">
                <a:latin typeface="Times New Roman" panose="02020603050405020304" pitchFamily="18" charset="0"/>
                <a:ea typeface="Calibri" panose="020F0502020204030204" pitchFamily="34" charset="0"/>
                <a:cs typeface="Arial" panose="020B0604020202020204" pitchFamily="34" charset="0"/>
              </a:rPr>
              <a:t>The right target</a:t>
            </a:r>
            <a:r>
              <a:rPr lang="en-US" dirty="0">
                <a:latin typeface="Times New Roman" panose="02020603050405020304" pitchFamily="18" charset="0"/>
                <a:ea typeface="Calibri" panose="020F0502020204030204" pitchFamily="34" charset="0"/>
                <a:cs typeface="Arial" panose="020B0604020202020204" pitchFamily="34" charset="0"/>
              </a:rPr>
              <a:t> illustrates scores that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both reliable and valid</a:t>
            </a:r>
            <a:r>
              <a:rPr lang="en-US" dirty="0">
                <a:latin typeface="Times New Roman" panose="02020603050405020304" pitchFamily="18" charset="0"/>
                <a:ea typeface="Calibri" panose="020F0502020204030204" pitchFamily="34" charset="0"/>
                <a:cs typeface="Arial" panose="020B0604020202020204" pitchFamily="34" charset="0"/>
              </a:rPr>
              <a:t>—the score is consistently near the center of the target.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92790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087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Validity</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50878"/>
            <a:ext cx="10515600" cy="5807123"/>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Validity studies are necessary to evaluate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whether the scores </a:t>
            </a:r>
            <a:r>
              <a:rPr lang="en-US" dirty="0">
                <a:latin typeface="Times New Roman" panose="02020603050405020304" pitchFamily="18" charset="0"/>
                <a:ea typeface="Calibri" panose="020F0502020204030204" pitchFamily="34" charset="0"/>
                <a:cs typeface="Arial" panose="020B0604020202020204" pitchFamily="34" charset="0"/>
              </a:rPr>
              <a:t>elicited from the instruments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truly represent the underlying constructs </a:t>
            </a:r>
            <a:r>
              <a:rPr lang="en-US" dirty="0">
                <a:latin typeface="Times New Roman" panose="02020603050405020304" pitchFamily="18" charset="0"/>
                <a:ea typeface="Calibri" panose="020F0502020204030204" pitchFamily="34" charset="0"/>
                <a:cs typeface="Arial" panose="020B0604020202020204" pitchFamily="34" charset="0"/>
              </a:rPr>
              <a:t>(aspects)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HRQoL</a:t>
            </a:r>
            <a:r>
              <a:rPr lang="en-US" dirty="0">
                <a:latin typeface="Times New Roman" panose="02020603050405020304" pitchFamily="18" charset="0"/>
                <a:ea typeface="Calibri" panose="020F0502020204030204" pitchFamily="34" charset="0"/>
                <a:cs typeface="Arial" panose="020B0604020202020204" pitchFamily="34" charset="0"/>
              </a:rPr>
              <a:t>. In other words, the purpose of validity assessment is to determine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whether the instrument is actually measuring what it is supposed to be measuring</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endParaRPr lang="en-US" sz="1800" dirty="0" smtClean="0">
              <a:latin typeface="LegacySerifStd-Book"/>
              <a:ea typeface="Calibri" panose="020F0502020204030204" pitchFamily="34" charset="0"/>
              <a:cs typeface="LegacySerifStd-Book"/>
            </a:endParaRPr>
          </a:p>
          <a:p>
            <a:pPr marL="0" algn="just">
              <a:lnSpc>
                <a:spcPct val="115000"/>
              </a:lnSpc>
              <a:spcBef>
                <a:spcPts val="0"/>
              </a:spcBef>
            </a:pPr>
            <a:endParaRPr lang="en-US" sz="1800" dirty="0" smtClean="0">
              <a:latin typeface="LegacySerifStd-Book"/>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validity </a:t>
            </a:r>
            <a:r>
              <a:rPr lang="en-US" dirty="0">
                <a:latin typeface="Times New Roman" panose="02020603050405020304" pitchFamily="18" charset="0"/>
                <a:ea typeface="Calibri" panose="020F0502020204030204" pitchFamily="34" charset="0"/>
                <a:cs typeface="Arial" panose="020B0604020202020204" pitchFamily="34" charset="0"/>
              </a:rPr>
              <a:t>of an instrument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much more difficult to assess than its reliability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When </a:t>
            </a:r>
            <a:r>
              <a:rPr lang="en-US" dirty="0">
                <a:latin typeface="Times New Roman" panose="02020603050405020304" pitchFamily="18" charset="0"/>
                <a:ea typeface="Calibri" panose="020F0502020204030204" pitchFamily="34" charset="0"/>
                <a:cs typeface="Arial" panose="020B0604020202020204" pitchFamily="34" charset="0"/>
              </a:rPr>
              <a:t>enough evidence has been accumulated to show that an instrument reflects the health concept intended to be measured and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 does not measure other unintended concepts</a:t>
            </a:r>
            <a:r>
              <a:rPr lang="en-US" dirty="0">
                <a:latin typeface="Times New Roman" panose="02020603050405020304" pitchFamily="18" charset="0"/>
                <a:ea typeface="Calibri" panose="020F0502020204030204" pitchFamily="34" charset="0"/>
                <a:cs typeface="Arial" panose="020B0604020202020204" pitchFamily="34" charset="0"/>
              </a:rPr>
              <a:t>, researchers say that a HRQoL instrument has been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validated</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60746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2"/>
            <a:ext cx="10515600" cy="942108"/>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91490"/>
            <a:ext cx="10515600" cy="566650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advantage</a:t>
            </a:r>
            <a:r>
              <a:rPr lang="en-US" dirty="0">
                <a:latin typeface="Times New Roman" panose="02020603050405020304" pitchFamily="18" charset="0"/>
                <a:ea typeface="Calibri" panose="020F0502020204030204" pitchFamily="34" charset="0"/>
                <a:cs typeface="Arial" panose="020B0604020202020204" pitchFamily="34" charset="0"/>
              </a:rPr>
              <a:t> of a CUA is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different types of health outcomes </a:t>
            </a:r>
            <a:r>
              <a:rPr lang="en-US" dirty="0">
                <a:latin typeface="Times New Roman" panose="02020603050405020304" pitchFamily="18" charset="0"/>
                <a:ea typeface="Calibri" panose="020F0502020204030204" pitchFamily="34" charset="0"/>
                <a:cs typeface="Arial" panose="020B0604020202020204" pitchFamily="34" charset="0"/>
              </a:rPr>
              <a:t>and diseases with multiple outcomes of interest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can be compared </a:t>
            </a:r>
            <a:r>
              <a:rPr lang="en-US" dirty="0">
                <a:latin typeface="Times New Roman" panose="02020603050405020304" pitchFamily="18" charset="0"/>
                <a:ea typeface="Calibri" panose="020F0502020204030204" pitchFamily="34" charset="0"/>
                <a:cs typeface="Arial" panose="020B0604020202020204" pitchFamily="34" charset="0"/>
              </a:rPr>
              <a:t>(unlike in CEA) using one common unit such as the QALY. CUA incorporates morbidity and mortality into this one common unit without having to determine or estimate the monetary value of these health outcomes (unlike CBA).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disadvantage</a:t>
            </a:r>
            <a:r>
              <a:rPr lang="en-US" dirty="0">
                <a:latin typeface="Times New Roman" panose="02020603050405020304" pitchFamily="18" charset="0"/>
                <a:ea typeface="Calibri" panose="020F0502020204030204" pitchFamily="34" charset="0"/>
                <a:cs typeface="Arial" panose="020B0604020202020204" pitchFamily="34" charset="0"/>
              </a:rPr>
              <a:t> of this method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that it is difficult to determine an accurate utility or preference weight value</a:t>
            </a:r>
            <a:r>
              <a:rPr lang="en-US" dirty="0">
                <a:latin typeface="Times New Roman" panose="02020603050405020304" pitchFamily="18" charset="0"/>
                <a:ea typeface="Calibri" panose="020F0502020204030204" pitchFamily="34" charset="0"/>
                <a:cs typeface="Arial" panose="020B0604020202020204" pitchFamily="34" charset="0"/>
              </a:rPr>
              <a:t>. Therefore, although the number of CUA research articles in the literature is increasing yearly, the methods for estimating utilities/QALYs may not be fully understood or embraced yet by many US providers or decision makers.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4912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9940"/>
            <a:ext cx="10515600" cy="111533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Responsiveness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355272"/>
            <a:ext cx="10515600" cy="4502727"/>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responsiveness of an HRQoL instrument refers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its ability to detect changes in health status</a:t>
            </a:r>
            <a:r>
              <a:rPr lang="en-US" dirty="0">
                <a:latin typeface="Times New Roman" panose="02020603050405020304" pitchFamily="18" charset="0"/>
                <a:ea typeface="Calibri" panose="020F0502020204030204" pitchFamily="34" charset="0"/>
                <a:cs typeface="Arial" panose="020B0604020202020204" pitchFamily="34" charset="0"/>
              </a:rPr>
              <a:t>. This includes the instrument’s ability to not only show numerical differences in scores between patients in dissimilar health states but to also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detect changes in a patient’s health over time when his or her health status changes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0951604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xmlns="" val="422186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3127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83672"/>
            <a:ext cx="5908964" cy="5874327"/>
          </a:xfrm>
        </p:spPr>
        <p:txBody>
          <a:bodyPr>
            <a:normAutofit fontScale="850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For some research questions, utility adjustments may not be warranted. For example, if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two pharmaceutical products have different outcomes</a:t>
            </a:r>
            <a:r>
              <a:rPr lang="en-US" dirty="0">
                <a:latin typeface="Times New Roman" panose="02020603050405020304" pitchFamily="18" charset="0"/>
                <a:ea typeface="Calibri" panose="020F0502020204030204" pitchFamily="34" charset="0"/>
                <a:cs typeface="Arial" panose="020B0604020202020204" pitchFamily="34" charset="0"/>
              </a:rPr>
              <a:t> based on the number of life-years saved (LYS),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but the quality </a:t>
            </a:r>
            <a:r>
              <a:rPr lang="en-US" dirty="0">
                <a:latin typeface="Times New Roman" panose="02020603050405020304" pitchFamily="18" charset="0"/>
                <a:ea typeface="Calibri" panose="020F0502020204030204" pitchFamily="34" charset="0"/>
                <a:cs typeface="Arial" panose="020B0604020202020204" pitchFamily="34" charset="0"/>
              </a:rPr>
              <a:t>of each year of life for those on the two treatments are thought to be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very similar </a:t>
            </a:r>
            <a:r>
              <a:rPr lang="en-US" dirty="0">
                <a:latin typeface="Times New Roman" panose="02020603050405020304" pitchFamily="18" charset="0"/>
                <a:ea typeface="Calibri" panose="020F0502020204030204" pitchFamily="34" charset="0"/>
                <a:cs typeface="Arial" panose="020B0604020202020204" pitchFamily="34" charset="0"/>
              </a:rPr>
              <a:t>(see Fig. 6.1A),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quality adjustment may not be as crucial</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rPr>
              <a:t>Fig. 6.1 Examples estimating and comparing quality-adjusted life-years (QALYs). A: </a:t>
            </a:r>
            <a:r>
              <a:rPr lang="en-US" sz="2400" dirty="0">
                <a:latin typeface="Times New Roman" panose="02020603050405020304" pitchFamily="18" charset="0"/>
                <a:ea typeface="Calibri" panose="020F0502020204030204" pitchFamily="34" charset="0"/>
              </a:rPr>
              <a:t>Example illustrating when two treatment options produce different outcomes on the basis of the number of life years saved (LYS), but the quality of each year of life for those on the two treatments are thought to be the very similar (</a:t>
            </a:r>
            <a:r>
              <a:rPr lang="en-US" sz="2400" dirty="0">
                <a:solidFill>
                  <a:srgbClr val="FF0000"/>
                </a:solidFill>
                <a:latin typeface="Times New Roman" panose="02020603050405020304" pitchFamily="18" charset="0"/>
                <a:ea typeface="Calibri" panose="020F0502020204030204" pitchFamily="34" charset="0"/>
              </a:rPr>
              <a:t>quality adjustment not needed</a:t>
            </a:r>
            <a:r>
              <a:rPr lang="en-US" sz="2400" dirty="0">
                <a:latin typeface="Times New Roman" panose="02020603050405020304" pitchFamily="18" charset="0"/>
                <a:ea typeface="Calibri" panose="020F0502020204030204" pitchFamily="34" charset="0"/>
              </a:rPr>
              <a:t>).</a:t>
            </a:r>
            <a:r>
              <a:rPr lang="en-US" sz="2400" b="1" dirty="0">
                <a:latin typeface="Times New Roman" panose="02020603050405020304" pitchFamily="18"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47164" y="1690253"/>
            <a:ext cx="5159459" cy="3762319"/>
          </a:xfrm>
          <a:prstGeom prst="rect">
            <a:avLst/>
          </a:prstGeom>
        </p:spPr>
      </p:pic>
    </p:spTree>
    <p:extLst>
      <p:ext uri="{BB962C8B-B14F-4D97-AF65-F5344CB8AC3E}">
        <p14:creationId xmlns:p14="http://schemas.microsoft.com/office/powerpoint/2010/main" xmlns="" val="1700439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831272"/>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983672"/>
            <a:ext cx="5349240" cy="5874327"/>
          </a:xfrm>
        </p:spPr>
        <p:txBody>
          <a:bodyPr>
            <a:normAutofit fontScale="850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However, in many cases</a:t>
            </a:r>
            <a:r>
              <a:rPr lang="en-US" sz="1800" dirty="0">
                <a:latin typeface="LegacySerifStd-Book"/>
                <a:ea typeface="LegacySerifStd-Book"/>
                <a:cs typeface="LegacySerifStd-Book"/>
              </a:rPr>
              <a:t>—</a:t>
            </a:r>
            <a:r>
              <a:rPr lang="en-US" dirty="0">
                <a:latin typeface="Times New Roman" panose="02020603050405020304" pitchFamily="18" charset="0"/>
                <a:ea typeface="Calibri" panose="020F0502020204030204" pitchFamily="34" charset="0"/>
              </a:rPr>
              <a:t>for example, </a:t>
            </a:r>
            <a:r>
              <a:rPr lang="en-US" dirty="0">
                <a:solidFill>
                  <a:srgbClr val="FF0000"/>
                </a:solidFill>
                <a:latin typeface="Times New Roman" panose="02020603050405020304" pitchFamily="18" charset="0"/>
                <a:ea typeface="Calibri" panose="020F0502020204030204" pitchFamily="34" charset="0"/>
              </a:rPr>
              <a:t>cancer treatment</a:t>
            </a:r>
            <a:r>
              <a:rPr lang="en-US" sz="1800" dirty="0">
                <a:latin typeface="LegacySerifStd-Book"/>
                <a:ea typeface="LegacySerifStd-Book"/>
                <a:cs typeface="LegacySerifStd-Book"/>
              </a:rPr>
              <a:t>—</a:t>
            </a:r>
            <a:r>
              <a:rPr lang="en-US" dirty="0">
                <a:solidFill>
                  <a:srgbClr val="FF0000"/>
                </a:solidFill>
                <a:latin typeface="Times New Roman" panose="02020603050405020304" pitchFamily="18" charset="0"/>
                <a:ea typeface="Calibri" panose="020F0502020204030204" pitchFamily="34" charset="0"/>
              </a:rPr>
              <a:t>both</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the length of life and the quality of life are different</a:t>
            </a:r>
            <a:r>
              <a:rPr lang="en-US" dirty="0">
                <a:latin typeface="Times New Roman" panose="02020603050405020304" pitchFamily="18" charset="0"/>
                <a:ea typeface="Calibri" panose="020F0502020204030204" pitchFamily="34" charset="0"/>
              </a:rPr>
              <a:t>, depending on the therapy selected. Sometimes the treatments that extend life the longest are also the most toxic, so a measure that incorporates both length of life and quality of life is </a:t>
            </a:r>
            <a:r>
              <a:rPr lang="en-US" dirty="0">
                <a:solidFill>
                  <a:srgbClr val="FF0000"/>
                </a:solidFill>
                <a:latin typeface="Times New Roman" panose="02020603050405020304" pitchFamily="18" charset="0"/>
                <a:ea typeface="Calibri" panose="020F0502020204030204" pitchFamily="34" charset="0"/>
              </a:rPr>
              <a:t>needed</a:t>
            </a:r>
            <a:r>
              <a:rPr lang="en-US" dirty="0">
                <a:latin typeface="Times New Roman" panose="02020603050405020304" pitchFamily="18" charset="0"/>
                <a:ea typeface="Calibri" panose="020F0502020204030204" pitchFamily="34" charset="0"/>
              </a:rPr>
              <a:t> in these cases (see Fig. 6.1B).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rPr>
              <a:t>Fig. 6.1 Examples estimating and comparing quality-adjusted life-years (QALYs). B: </a:t>
            </a:r>
            <a:r>
              <a:rPr lang="en-US" sz="2400" dirty="0">
                <a:latin typeface="Times New Roman" panose="02020603050405020304" pitchFamily="18" charset="0"/>
                <a:ea typeface="Calibri" panose="020F0502020204030204" pitchFamily="34" charset="0"/>
              </a:rPr>
              <a:t>Example illustrating when both the length of life and the quality of life are different depending on the therapy selected (</a:t>
            </a:r>
            <a:r>
              <a:rPr lang="en-US" sz="2400" dirty="0">
                <a:solidFill>
                  <a:srgbClr val="FF0000"/>
                </a:solidFill>
                <a:latin typeface="Times New Roman" panose="02020603050405020304" pitchFamily="18" charset="0"/>
                <a:ea typeface="Calibri" panose="020F0502020204030204" pitchFamily="34" charset="0"/>
              </a:rPr>
              <a:t>quality adjustment appropriate</a:t>
            </a:r>
            <a:r>
              <a:rPr lang="en-US" sz="2400" dirty="0">
                <a:latin typeface="Times New Roman" panose="02020603050405020304" pitchFamily="18" charset="0"/>
                <a:ea typeface="Calibri" panose="020F0502020204030204" pitchFamily="34" charset="0"/>
              </a:rPr>
              <a:t>).</a:t>
            </a:r>
            <a:r>
              <a:rPr lang="en-US" sz="2400" b="1" dirty="0">
                <a:latin typeface="Times New Roman" panose="02020603050405020304" pitchFamily="18"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156960" y="1769224"/>
            <a:ext cx="6035040" cy="3628898"/>
          </a:xfrm>
          <a:prstGeom prst="rect">
            <a:avLst/>
          </a:prstGeom>
        </p:spPr>
      </p:pic>
    </p:spTree>
    <p:extLst>
      <p:ext uri="{BB962C8B-B14F-4D97-AF65-F5344CB8AC3E}">
        <p14:creationId xmlns:p14="http://schemas.microsoft.com/office/powerpoint/2010/main" xmlns="" val="280172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0"/>
            <a:ext cx="11118273" cy="748146"/>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235527" y="748146"/>
            <a:ext cx="6511637" cy="6109854"/>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Many health conditions do not have an impact on patients’ length of life, but </a:t>
            </a:r>
            <a:r>
              <a:rPr lang="en-US" i="1" dirty="0">
                <a:solidFill>
                  <a:srgbClr val="FF0000"/>
                </a:solidFill>
                <a:latin typeface="Times New Roman" panose="02020603050405020304" pitchFamily="18" charset="0"/>
                <a:ea typeface="Calibri" panose="020F0502020204030204" pitchFamily="34" charset="0"/>
              </a:rPr>
              <a:t>only </a:t>
            </a:r>
            <a:r>
              <a:rPr lang="en-US" dirty="0">
                <a:solidFill>
                  <a:srgbClr val="FF0000"/>
                </a:solidFill>
                <a:latin typeface="Times New Roman" panose="02020603050405020304" pitchFamily="18" charset="0"/>
                <a:ea typeface="Calibri" panose="020F0502020204030204" pitchFamily="34" charset="0"/>
              </a:rPr>
              <a:t>on the quality of their life</a:t>
            </a:r>
            <a:r>
              <a:rPr lang="en-US" dirty="0">
                <a:latin typeface="Times New Roman" panose="02020603050405020304" pitchFamily="18" charset="0"/>
                <a:ea typeface="Calibri" panose="020F0502020204030204" pitchFamily="34" charset="0"/>
              </a:rPr>
              <a:t>, and CUA may be a good choice for comparing treatments for these conditions (see Fig. 6.1C). Examples include conditions such as </a:t>
            </a:r>
            <a:r>
              <a:rPr lang="en-US" dirty="0">
                <a:solidFill>
                  <a:srgbClr val="FF0000"/>
                </a:solidFill>
                <a:latin typeface="Times New Roman" panose="02020603050405020304" pitchFamily="18" charset="0"/>
                <a:ea typeface="Calibri" panose="020F0502020204030204" pitchFamily="34" charset="0"/>
              </a:rPr>
              <a:t>hearing loss</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seasonal allergies</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erectile dysfunction</a:t>
            </a:r>
            <a:r>
              <a:rPr lang="en-US" dirty="0">
                <a:latin typeface="Times New Roman" panose="02020603050405020304" pitchFamily="18" charset="0"/>
                <a:ea typeface="Calibri" panose="020F0502020204030204" pitchFamily="34" charset="0"/>
              </a:rPr>
              <a:t>. CUAs may also be useful when comparing treatments and outcomes that are very different (e.g., </a:t>
            </a:r>
            <a:r>
              <a:rPr lang="en-US" dirty="0">
                <a:solidFill>
                  <a:srgbClr val="FF0000"/>
                </a:solidFill>
                <a:latin typeface="Times New Roman" panose="02020603050405020304" pitchFamily="18" charset="0"/>
                <a:ea typeface="Calibri" panose="020F0502020204030204" pitchFamily="34" charset="0"/>
              </a:rPr>
              <a:t>when comparing the treatment of heart disease with prenatal care</a:t>
            </a:r>
            <a:r>
              <a:rPr lang="en-US" dirty="0">
                <a:latin typeface="Times New Roman" panose="02020603050405020304" pitchFamily="18" charset="0"/>
                <a:ea typeface="Calibri" panose="020F0502020204030204" pitchFamily="34" charset="0"/>
              </a:rPr>
              <a:t>) because outcomes for both treatments can be summarized into one common unit, such as QALYs</a:t>
            </a:r>
            <a:r>
              <a:rPr lang="en-US"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rPr>
              <a:t>Fig. 6.1 Examples estimating and comparing quality-adjusted life-years (QALYs). C: </a:t>
            </a:r>
            <a:r>
              <a:rPr lang="en-US" sz="2400" dirty="0">
                <a:latin typeface="Times New Roman" panose="02020603050405020304" pitchFamily="18" charset="0"/>
                <a:ea typeface="Calibri" panose="020F0502020204030204" pitchFamily="34" charset="0"/>
              </a:rPr>
              <a:t>Example illustrating options that do not have an impact on patients' length of life but only on the quality of their life (</a:t>
            </a:r>
            <a:r>
              <a:rPr lang="en-US" sz="2400" dirty="0">
                <a:solidFill>
                  <a:srgbClr val="FF0000"/>
                </a:solidFill>
                <a:latin typeface="Times New Roman" panose="02020603050405020304" pitchFamily="18" charset="0"/>
                <a:ea typeface="Calibri" panose="020F0502020204030204" pitchFamily="34" charset="0"/>
              </a:rPr>
              <a:t>quality adjustment appropriate</a:t>
            </a:r>
            <a:r>
              <a:rPr lang="en-US" sz="2400" dirty="0">
                <a:latin typeface="Times New Roman" panose="02020603050405020304" pitchFamily="18" charset="0"/>
                <a:ea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747164" y="1562587"/>
            <a:ext cx="5439532" cy="4037625"/>
          </a:xfrm>
          <a:prstGeom prst="rect">
            <a:avLst/>
          </a:prstGeom>
        </p:spPr>
      </p:pic>
    </p:spTree>
    <p:extLst>
      <p:ext uri="{BB962C8B-B14F-4D97-AF65-F5344CB8AC3E}">
        <p14:creationId xmlns:p14="http://schemas.microsoft.com/office/powerpoint/2010/main" xmlns="" val="85234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983"/>
            <a:ext cx="10515600" cy="993054"/>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Overview</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30036"/>
            <a:ext cx="10515600" cy="552796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By convention,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perfect health </a:t>
            </a:r>
            <a:r>
              <a:rPr lang="en-US" dirty="0">
                <a:latin typeface="Times New Roman" panose="02020603050405020304" pitchFamily="18" charset="0"/>
                <a:ea typeface="Calibri" panose="020F0502020204030204" pitchFamily="34" charset="0"/>
                <a:cs typeface="Arial" panose="020B0604020202020204" pitchFamily="34" charset="0"/>
              </a:rPr>
              <a:t>is assigned a value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 utility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μ</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per year</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death </a:t>
            </a:r>
            <a:r>
              <a:rPr lang="en-US" dirty="0">
                <a:latin typeface="Times New Roman" panose="02020603050405020304" pitchFamily="18" charset="0"/>
                <a:ea typeface="Calibri" panose="020F0502020204030204" pitchFamily="34" charset="0"/>
                <a:cs typeface="Arial" panose="020B0604020202020204" pitchFamily="34" charset="0"/>
              </a:rPr>
              <a:t>is assigned a value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0.0</a:t>
            </a:r>
            <a:r>
              <a:rPr lang="en-US" dirty="0">
                <a:latin typeface="Times New Roman" panose="02020603050405020304" pitchFamily="18" charset="0"/>
                <a:ea typeface="Calibri" panose="020F0502020204030204" pitchFamily="34" charset="0"/>
                <a:cs typeface="Arial" panose="020B0604020202020204" pitchFamily="34" charset="0"/>
              </a:rPr>
              <a:t>. If a person’s health is diminished by disease or treatment, 1 year of life in this state is valued somewhere between 0 and 1.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Some </a:t>
            </a:r>
            <a:r>
              <a:rPr lang="en-US" dirty="0">
                <a:latin typeface="Times New Roman" panose="02020603050405020304" pitchFamily="18" charset="0"/>
                <a:ea typeface="Calibri" panose="020F0502020204030204" pitchFamily="34" charset="0"/>
                <a:cs typeface="Arial" panose="020B0604020202020204" pitchFamily="34" charset="0"/>
              </a:rPr>
              <a:t>researches point out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there are disease states worse than death</a:t>
            </a:r>
            <a:r>
              <a:rPr lang="en-US" dirty="0">
                <a:latin typeface="Times New Roman" panose="02020603050405020304" pitchFamily="18" charset="0"/>
                <a:ea typeface="Calibri" panose="020F0502020204030204" pitchFamily="34" charset="0"/>
                <a:cs typeface="Arial" panose="020B0604020202020204" pitchFamily="34" charset="0"/>
              </a:rPr>
              <a:t>, so negative utility weights may be needed to depict these values.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vast majority of studies</a:t>
            </a:r>
            <a:r>
              <a:rPr lang="en-US" dirty="0">
                <a:latin typeface="Times New Roman" panose="02020603050405020304" pitchFamily="18" charset="0"/>
                <a:ea typeface="Calibri" panose="020F0502020204030204" pitchFamily="34" charset="0"/>
                <a:cs typeface="Arial" panose="020B0604020202020204" pitchFamily="34" charset="0"/>
              </a:rPr>
              <a:t>, this is not an issue, and the values for each year are estimated to be between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0.0</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37994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4694</Words>
  <Application>Microsoft Office PowerPoint</Application>
  <PresentationFormat>Custom</PresentationFormat>
  <Paragraphs>198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Cost-Utility Analysis</vt:lpstr>
      <vt:lpstr>What Is Cost-Utility Analysis?</vt:lpstr>
      <vt:lpstr>Overview</vt:lpstr>
      <vt:lpstr>Overview</vt:lpstr>
      <vt:lpstr>Overview</vt:lpstr>
      <vt:lpstr>Overview</vt:lpstr>
      <vt:lpstr>Overview</vt:lpstr>
      <vt:lpstr>Overview</vt:lpstr>
      <vt:lpstr>Overview</vt:lpstr>
      <vt:lpstr>Overview</vt:lpstr>
      <vt:lpstr>When Is Cost-Utility Analysis Appropriate?</vt:lpstr>
      <vt:lpstr>When Is Cost-Utility Analysis Appropriate?</vt:lpstr>
      <vt:lpstr>When Is Cost-Utility Analysis Appropriate?</vt:lpstr>
      <vt:lpstr>Steps in Calculating QALYs </vt:lpstr>
      <vt:lpstr>Step 1: Develop a Description of Each Disease State or Condition of Interest</vt:lpstr>
      <vt:lpstr>Description of Hospital-Based Kidney Dialysis</vt:lpstr>
      <vt:lpstr>Step 2: Choose Method for Determining Utilities</vt:lpstr>
      <vt:lpstr>Rating Scale</vt:lpstr>
      <vt:lpstr>Rating Scale</vt:lpstr>
      <vt:lpstr>Standard Gamble</vt:lpstr>
      <vt:lpstr>Standard Gamble</vt:lpstr>
      <vt:lpstr>Standard Gamble</vt:lpstr>
      <vt:lpstr>Standard Gamble</vt:lpstr>
      <vt:lpstr>Time Tradeoff </vt:lpstr>
      <vt:lpstr>Time Tradeoff </vt:lpstr>
      <vt:lpstr>Time Tradeoff </vt:lpstr>
      <vt:lpstr>Time Tradeoff </vt:lpstr>
      <vt:lpstr>Comparisons of the Three Methods</vt:lpstr>
      <vt:lpstr>Comparisons of the Three Methods</vt:lpstr>
      <vt:lpstr>Step 3: Choose Subjects Who Will Determine Utilities</vt:lpstr>
      <vt:lpstr>Step 3: Choose Subjects Who Will Determine Utilities</vt:lpstr>
      <vt:lpstr>Step 4: Multiply Utilities by the Length of Life for Each Option to Obtain QALYs</vt:lpstr>
      <vt:lpstr>Slide 33</vt:lpstr>
      <vt:lpstr>Step 4: Multiply Utilities by the Length of Life for Each Option to Obtain QALYs</vt:lpstr>
      <vt:lpstr>Cost-Utility Analysis and Healthcare Interventions</vt:lpstr>
      <vt:lpstr>Slide 36</vt:lpstr>
      <vt:lpstr>Incremental Net Benefit Analysis </vt:lpstr>
      <vt:lpstr>Incremental Net Benefit Analysis </vt:lpstr>
      <vt:lpstr>Slide 39</vt:lpstr>
      <vt:lpstr>Health-Related Quality of Life</vt:lpstr>
      <vt:lpstr>HRQoL Measures Vs. Utility Measures </vt:lpstr>
      <vt:lpstr>General or Generic Measures </vt:lpstr>
      <vt:lpstr>The Medical Outcomes Short-Form Surveys</vt:lpstr>
      <vt:lpstr>Domains of Health Status </vt:lpstr>
      <vt:lpstr>Assessing HRQoL Instruments </vt:lpstr>
      <vt:lpstr>Reliability</vt:lpstr>
      <vt:lpstr>Reliability</vt:lpstr>
      <vt:lpstr>Slide 48</vt:lpstr>
      <vt:lpstr>Validity</vt:lpstr>
      <vt:lpstr>Responsiveness</vt:lpstr>
      <vt:lpstr>Slide 51</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IRAQ_ISP</cp:lastModifiedBy>
  <cp:revision>95</cp:revision>
  <dcterms:created xsi:type="dcterms:W3CDTF">2022-02-23T10:59:51Z</dcterms:created>
  <dcterms:modified xsi:type="dcterms:W3CDTF">2023-03-29T09:49:23Z</dcterms:modified>
</cp:coreProperties>
</file>