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257" r:id="rId3"/>
    <p:sldId id="259" r:id="rId4"/>
    <p:sldId id="260" r:id="rId5"/>
    <p:sldId id="261" r:id="rId6"/>
    <p:sldId id="263" r:id="rId7"/>
    <p:sldId id="264" r:id="rId8"/>
    <p:sldId id="265" r:id="rId9"/>
    <p:sldId id="266" r:id="rId10"/>
    <p:sldId id="267" r:id="rId11"/>
    <p:sldId id="268" r:id="rId12"/>
    <p:sldId id="270" r:id="rId13"/>
    <p:sldId id="271" r:id="rId14"/>
    <p:sldId id="272" r:id="rId15"/>
    <p:sldId id="273" r:id="rId16"/>
    <p:sldId id="274" r:id="rId17"/>
    <p:sldId id="275" r:id="rId18"/>
    <p:sldId id="276" r:id="rId19"/>
    <p:sldId id="278" r:id="rId20"/>
    <p:sldId id="279" r:id="rId21"/>
    <p:sldId id="280" r:id="rId22"/>
    <p:sldId id="281" r:id="rId23"/>
    <p:sldId id="282" r:id="rId24"/>
    <p:sldId id="283" r:id="rId25"/>
    <p:sldId id="284" r:id="rId26"/>
    <p:sldId id="285" r:id="rId27"/>
    <p:sldId id="286" r:id="rId28"/>
    <p:sldId id="289" r:id="rId29"/>
    <p:sldId id="343" r:id="rId30"/>
    <p:sldId id="291" r:id="rId31"/>
    <p:sldId id="292" r:id="rId32"/>
    <p:sldId id="293" r:id="rId33"/>
    <p:sldId id="294" r:id="rId34"/>
    <p:sldId id="296" r:id="rId35"/>
    <p:sldId id="297" r:id="rId36"/>
    <p:sldId id="29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18773D-5199-4380-8319-C3221AB0E4E0}" type="datetimeFigureOut">
              <a:rPr lang="en-GB" smtClean="0"/>
              <a:t>06/02/2018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ED38A3-E5E4-4A8B-B714-ED2311110BDA}" type="slidenum">
              <a:rPr lang="en-GB" smtClean="0"/>
              <a:t>‹#›</a:t>
            </a:fld>
            <a:endParaRPr lang="en-GB"/>
          </a:p>
        </p:txBody>
      </p:sp>
    </p:spTree>
    <p:extLst>
      <p:ext uri="{BB962C8B-B14F-4D97-AF65-F5344CB8AC3E}">
        <p14:creationId xmlns:p14="http://schemas.microsoft.com/office/powerpoint/2010/main" val="826334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6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26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36BE1B23-482B-434D-A689-BCAACCBB1ED8}" type="slidenum">
              <a:rPr lang="en-US" sz="1200"/>
              <a:pPr/>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7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7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1730CEFC-4177-448C-BF73-13073FD4337F}" type="slidenum">
              <a:rPr lang="en-US" sz="1200"/>
              <a:pPr/>
              <a:t>10</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8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8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D0A14AA0-1989-4432-B7BD-CD7DB1E4FB80}" type="slidenum">
              <a:rPr lang="en-US" sz="1200"/>
              <a:pPr/>
              <a:t>11</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0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0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A46D2865-487B-4942-AA14-AF6E3CA147C6}" type="slidenum">
              <a:rPr lang="en-US" sz="1200"/>
              <a:pPr/>
              <a:t>12</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1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1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E2936BE8-6E44-4E83-B2EA-2F5CC41DCDF4}" type="slidenum">
              <a:rPr lang="en-US" sz="1200"/>
              <a:pPr/>
              <a:t>13</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2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2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5C255F6C-BBFE-4934-9C77-A7D55A23BB89}" type="slidenum">
              <a:rPr lang="en-US" sz="1200"/>
              <a:pPr/>
              <a:t>14</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3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3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C0F7F871-DFC1-4AA7-B273-4AB835E65ACD}" type="slidenum">
              <a:rPr lang="en-US" sz="1200"/>
              <a:pPr/>
              <a:t>15</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4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4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E3797745-2201-47E5-996C-1382ECD8CCDC}" type="slidenum">
              <a:rPr lang="en-US" sz="1200"/>
              <a:pPr/>
              <a:t>16</a:t>
            </a:fld>
            <a:endParaRPr 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5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FFF6CC21-6B39-46C6-B80D-577F3BA06B1A}" type="slidenum">
              <a:rPr lang="en-US" sz="1200"/>
              <a:pPr/>
              <a:t>17</a:t>
            </a:fld>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6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6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0AAAAF08-BFD4-4F38-8F7D-FCB31FB37FCA}" type="slidenum">
              <a:rPr lang="en-US" sz="1200"/>
              <a:pPr/>
              <a:t>18</a:t>
            </a:fld>
            <a:endParaRPr 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8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88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53706A03-B923-403C-9A18-DB11F6E2A21A}" type="slidenum">
              <a:rPr lang="en-US" sz="1200"/>
              <a:pPr/>
              <a:t>19</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7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27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56CC4844-B47F-468A-968B-0B1E5F55F093}" type="slidenum">
              <a:rPr lang="en-US" sz="1200"/>
              <a:pPr/>
              <a:t>2</a:t>
            </a:fld>
            <a:endParaRPr 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9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9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DC511D11-E2DB-4549-BB2A-9859F55AB3DC}" type="slidenum">
              <a:rPr lang="en-US" sz="1200"/>
              <a:pPr/>
              <a:t>20</a:t>
            </a:fld>
            <a:endParaRPr 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0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08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3E458188-66E4-4FCB-BD91-3761D1F80E15}" type="slidenum">
              <a:rPr lang="en-US" sz="1200"/>
              <a:pPr/>
              <a:t>21</a:t>
            </a:fld>
            <a:endParaRPr 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1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1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31B73A76-0B4E-4A90-97AB-94035C10D42A}" type="slidenum">
              <a:rPr lang="en-US" sz="1200"/>
              <a:pPr/>
              <a:t>22</a:t>
            </a:fld>
            <a:endParaRPr 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2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29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748C6037-E707-4881-9163-51879F075FB9}" type="slidenum">
              <a:rPr lang="en-US" sz="1200"/>
              <a:pPr/>
              <a:t>23</a:t>
            </a:fld>
            <a:endParaRPr 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3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39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BADAC676-71FF-4A07-9A77-78822C9B4294}" type="slidenum">
              <a:rPr lang="en-US" sz="1200"/>
              <a:pPr/>
              <a:t>24</a:t>
            </a:fld>
            <a:endParaRPr 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4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49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A9F7B772-8F9D-46EA-BB26-FD23B28DFA36}" type="slidenum">
              <a:rPr lang="en-US" sz="1200"/>
              <a:pPr/>
              <a:t>25</a:t>
            </a:fld>
            <a:endParaRPr 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A1EB1A3A-662A-47EC-A092-F458E9CE7DDA}" type="slidenum">
              <a:rPr lang="en-US" sz="1200"/>
              <a:pPr/>
              <a:t>26</a:t>
            </a:fld>
            <a:endParaRPr 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7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70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9B57A448-8CAA-4838-8515-46B9B6414BA8}" type="slidenum">
              <a:rPr lang="en-US" sz="1200"/>
              <a:pPr/>
              <a:t>27</a:t>
            </a:fld>
            <a:endParaRPr 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0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60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613091C3-1C38-41AF-BB50-D7D72B0CFDE9}" type="slidenum">
              <a:rPr lang="en-US" sz="1200"/>
              <a:pPr/>
              <a:t>28</a:t>
            </a:fld>
            <a:endParaRPr 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2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62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32A4DC92-BD88-4000-9CC5-01C66FE8ABCC}" type="slidenum">
              <a:rPr lang="en-US" sz="1200"/>
              <a:pPr/>
              <a:t>30</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9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29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1E4CA9B6-6CFF-4241-92F5-65D283BE02A7}" type="slidenum">
              <a:rPr lang="en-US" sz="1200"/>
              <a:pPr/>
              <a:t>3</a:t>
            </a:fld>
            <a:endParaRPr 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3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63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0353D09A-EE79-43D0-BDEF-6221FC86A582}" type="slidenum">
              <a:rPr lang="en-US" sz="1200"/>
              <a:pPr/>
              <a:t>31</a:t>
            </a:fld>
            <a:endParaRPr 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4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64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F808FEAB-7DFE-4F19-9DEE-3650A75BE010}" type="slidenum">
              <a:rPr lang="en-US" sz="1200"/>
              <a:pPr/>
              <a:t>32</a:t>
            </a:fld>
            <a:endParaRPr 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5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65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C03C33DB-B6D1-44AA-A1AF-C2CC0A4B53AC}" type="slidenum">
              <a:rPr lang="en-US" sz="1200"/>
              <a:pPr/>
              <a:t>33</a:t>
            </a:fld>
            <a:endParaRPr 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7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67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827E7CAC-05EB-4EA9-9DEF-223C9B0CF479}" type="slidenum">
              <a:rPr lang="en-US" sz="1200"/>
              <a:pPr/>
              <a:t>34</a:t>
            </a:fld>
            <a:endParaRPr 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8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68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B6F804D5-3837-4806-BD1E-8C9266249249}" type="slidenum">
              <a:rPr lang="en-US" sz="1200"/>
              <a:pPr/>
              <a:t>35</a:t>
            </a:fld>
            <a:endParaRPr 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9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69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8FEA47E6-3FFE-4237-B563-11C4C64772EF}" type="slidenum">
              <a:rPr lang="en-US" sz="1200"/>
              <a:pPr/>
              <a:t>36</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0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0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B56D9AF2-013C-4FDE-BC51-5FC20CA0A9C0}" type="slidenum">
              <a:rPr lang="en-US" sz="1200"/>
              <a:pPr/>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1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1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C16912EB-D031-4D20-AE53-3917124A9C40}" type="slidenum">
              <a:rPr lang="en-US" sz="1200"/>
              <a:pPr/>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3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CA671A08-8D56-4AA1-9815-9BA65B574FE2}" type="slidenum">
              <a:rPr lang="en-US" sz="1200"/>
              <a:pPr/>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4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4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33A4687C-7D07-4B8D-B84A-451F80B10C64}" type="slidenum">
              <a:rPr lang="en-US" sz="1200"/>
              <a:pPr/>
              <a:t>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5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72714035-53F4-4BDF-BBB6-011DE5095984}" type="slidenum">
              <a:rPr lang="en-US" sz="1200"/>
              <a:pPr/>
              <a:t>8</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6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65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200">
                <a:solidFill>
                  <a:schemeClr val="tx1"/>
                </a:solidFill>
                <a:latin typeface="Arial" charset="0"/>
                <a:ea typeface="ヒラギノ角ゴ Pro W3" charset="-128"/>
              </a:defRPr>
            </a:lvl1pPr>
            <a:lvl2pPr marL="685669" indent="-263719">
              <a:defRPr sz="2200">
                <a:solidFill>
                  <a:schemeClr val="tx1"/>
                </a:solidFill>
                <a:latin typeface="Arial" charset="0"/>
                <a:ea typeface="ヒラギノ角ゴ Pro W3" charset="-128"/>
              </a:defRPr>
            </a:lvl2pPr>
            <a:lvl3pPr marL="1054875" indent="-210975">
              <a:defRPr sz="2200">
                <a:solidFill>
                  <a:schemeClr val="tx1"/>
                </a:solidFill>
                <a:latin typeface="Arial" charset="0"/>
                <a:ea typeface="ヒラギノ角ゴ Pro W3" charset="-128"/>
              </a:defRPr>
            </a:lvl3pPr>
            <a:lvl4pPr marL="1476825" indent="-210975">
              <a:defRPr sz="2200">
                <a:solidFill>
                  <a:schemeClr val="tx1"/>
                </a:solidFill>
                <a:latin typeface="Arial" charset="0"/>
                <a:ea typeface="ヒラギノ角ゴ Pro W3" charset="-128"/>
              </a:defRPr>
            </a:lvl4pPr>
            <a:lvl5pPr marL="1898774" indent="-210975">
              <a:defRPr sz="2200">
                <a:solidFill>
                  <a:schemeClr val="tx1"/>
                </a:solidFill>
                <a:latin typeface="Arial" charset="0"/>
                <a:ea typeface="ヒラギノ角ゴ Pro W3" charset="-128"/>
              </a:defRPr>
            </a:lvl5pPr>
            <a:lvl6pPr marL="2320724" indent="-210975" eaLnBrk="0" fontAlgn="base" hangingPunct="0">
              <a:spcBef>
                <a:spcPct val="0"/>
              </a:spcBef>
              <a:spcAft>
                <a:spcPct val="0"/>
              </a:spcAft>
              <a:defRPr sz="2200">
                <a:solidFill>
                  <a:schemeClr val="tx1"/>
                </a:solidFill>
                <a:latin typeface="Arial" charset="0"/>
                <a:ea typeface="ヒラギノ角ゴ Pro W3" charset="-128"/>
              </a:defRPr>
            </a:lvl6pPr>
            <a:lvl7pPr marL="2742674" indent="-210975" eaLnBrk="0" fontAlgn="base" hangingPunct="0">
              <a:spcBef>
                <a:spcPct val="0"/>
              </a:spcBef>
              <a:spcAft>
                <a:spcPct val="0"/>
              </a:spcAft>
              <a:defRPr sz="2200">
                <a:solidFill>
                  <a:schemeClr val="tx1"/>
                </a:solidFill>
                <a:latin typeface="Arial" charset="0"/>
                <a:ea typeface="ヒラギノ角ゴ Pro W3" charset="-128"/>
              </a:defRPr>
            </a:lvl7pPr>
            <a:lvl8pPr marL="3164624" indent="-210975" eaLnBrk="0" fontAlgn="base" hangingPunct="0">
              <a:spcBef>
                <a:spcPct val="0"/>
              </a:spcBef>
              <a:spcAft>
                <a:spcPct val="0"/>
              </a:spcAft>
              <a:defRPr sz="2200">
                <a:solidFill>
                  <a:schemeClr val="tx1"/>
                </a:solidFill>
                <a:latin typeface="Arial" charset="0"/>
                <a:ea typeface="ヒラギノ角ゴ Pro W3" charset="-128"/>
              </a:defRPr>
            </a:lvl8pPr>
            <a:lvl9pPr marL="3586574" indent="-210975" eaLnBrk="0" fontAlgn="base" hangingPunct="0">
              <a:spcBef>
                <a:spcPct val="0"/>
              </a:spcBef>
              <a:spcAft>
                <a:spcPct val="0"/>
              </a:spcAft>
              <a:defRPr sz="2200">
                <a:solidFill>
                  <a:schemeClr val="tx1"/>
                </a:solidFill>
                <a:latin typeface="Arial" charset="0"/>
                <a:ea typeface="ヒラギノ角ゴ Pro W3" charset="-128"/>
              </a:defRPr>
            </a:lvl9pPr>
          </a:lstStyle>
          <a:p>
            <a:fld id="{A16796BE-9A3B-47B2-BA8B-FC47FDBFA718}" type="slidenum">
              <a:rPr lang="en-US" sz="1200"/>
              <a:pPr/>
              <a:t>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C05A41-F06B-43F3-9269-91B8FB57B642}" type="datetime1">
              <a:rPr lang="en-GB" smtClean="0"/>
              <a:t>06/02/2018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331D12-0C6F-47C6-85CB-A1AB3FC26348}"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EA0A4D-E61D-4F3A-BE40-64A4A5432F9E}" type="datetime1">
              <a:rPr lang="en-GB" smtClean="0"/>
              <a:t>06/02/2018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331D12-0C6F-47C6-85CB-A1AB3FC2634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02E93F-2542-418C-9073-9CC398F072BD}" type="datetime1">
              <a:rPr lang="en-GB" smtClean="0"/>
              <a:t>06/02/2018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331D12-0C6F-47C6-85CB-A1AB3FC2634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56AB78-13A5-4FD6-B03C-F093A76E305C}" type="datetime1">
              <a:rPr lang="en-GB" smtClean="0"/>
              <a:t>06/02/2018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331D12-0C6F-47C6-85CB-A1AB3FC2634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5C8589-5368-4DAD-B64B-EECEC57CE9BB}" type="datetime1">
              <a:rPr lang="en-GB" smtClean="0"/>
              <a:t>06/02/2018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331D12-0C6F-47C6-85CB-A1AB3FC26348}"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CDD157E-BFD3-4597-87FB-F7DF8091608B}" type="datetime1">
              <a:rPr lang="en-GB" smtClean="0"/>
              <a:t>06/02/2018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331D12-0C6F-47C6-85CB-A1AB3FC2634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274359-3CA6-45BC-AB9E-800D0F0CCA72}" type="datetime1">
              <a:rPr lang="en-GB" smtClean="0"/>
              <a:t>06/02/2018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5331D12-0C6F-47C6-85CB-A1AB3FC26348}"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B0A47D-AFD1-44C5-80CC-BE9D772685DA}" type="datetime1">
              <a:rPr lang="en-GB" smtClean="0"/>
              <a:t>06/02/2018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5331D12-0C6F-47C6-85CB-A1AB3FC2634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4FE0AA-904E-4495-A377-7FA6D79E79EE}" type="datetime1">
              <a:rPr lang="en-GB" smtClean="0"/>
              <a:t>06/02/2018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5331D12-0C6F-47C6-85CB-A1AB3FC2634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5EBA7-2497-47CE-A989-6D96EE20A9F1}" type="datetime1">
              <a:rPr lang="en-GB" smtClean="0"/>
              <a:t>06/02/2018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331D12-0C6F-47C6-85CB-A1AB3FC26348}"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487DAE6-48EC-4BCF-BFB0-3D7481DB448F}" type="datetime1">
              <a:rPr lang="en-GB" smtClean="0"/>
              <a:t>06/02/2018</a:t>
            </a:fld>
            <a:endParaRPr lang="en-GB"/>
          </a:p>
        </p:txBody>
      </p:sp>
      <p:sp>
        <p:nvSpPr>
          <p:cNvPr id="9" name="Slide Number Placeholder 8"/>
          <p:cNvSpPr>
            <a:spLocks noGrp="1"/>
          </p:cNvSpPr>
          <p:nvPr>
            <p:ph type="sldNum" sz="quarter" idx="11"/>
          </p:nvPr>
        </p:nvSpPr>
        <p:spPr/>
        <p:txBody>
          <a:bodyPr/>
          <a:lstStyle/>
          <a:p>
            <a:fld id="{B5331D12-0C6F-47C6-85CB-A1AB3FC26348}"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5331D12-0C6F-47C6-85CB-A1AB3FC26348}"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881F8BB-7FE3-4471-9221-BCDCDA1200B3}" type="datetime1">
              <a:rPr lang="en-GB" smtClean="0"/>
              <a:t>06/02/2018</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4"/>
          <p:cNvSpPr>
            <a:spLocks noGrp="1" noChangeArrowheads="1"/>
          </p:cNvSpPr>
          <p:nvPr>
            <p:ph type="ctrTitle"/>
          </p:nvPr>
        </p:nvSpPr>
        <p:spPr/>
        <p:txBody>
          <a:bodyPr/>
          <a:lstStyle/>
          <a:p>
            <a:pPr eaLnBrk="1" hangingPunct="1"/>
            <a:r>
              <a:rPr lang="fr-FR" altLang="ja-JP" smtClean="0"/>
              <a:t>Designing Parallel Programs</a:t>
            </a:r>
            <a:endParaRPr lang="fr-FR" smtClean="0"/>
          </a:p>
        </p:txBody>
      </p:sp>
      <p:sp>
        <p:nvSpPr>
          <p:cNvPr id="2" name="Slide Number Placeholder 1"/>
          <p:cNvSpPr>
            <a:spLocks noGrp="1"/>
          </p:cNvSpPr>
          <p:nvPr>
            <p:ph type="sldNum" sz="quarter" idx="12"/>
          </p:nvPr>
        </p:nvSpPr>
        <p:spPr/>
        <p:style>
          <a:lnRef idx="1">
            <a:schemeClr val="dk1"/>
          </a:lnRef>
          <a:fillRef idx="1003">
            <a:schemeClr val="dk2"/>
          </a:fillRef>
          <a:effectRef idx="2">
            <a:schemeClr val="dk1"/>
          </a:effectRef>
          <a:fontRef idx="minor">
            <a:schemeClr val="lt1"/>
          </a:fontRef>
        </p:style>
        <p:txBody>
          <a:bodyPr/>
          <a:lstStyle/>
          <a:p>
            <a:fld id="{ADA1ED92-96AC-460D-B813-26EF3FA2C13D}" type="slidenum">
              <a:rPr lang="en-GB" b="1" smtClean="0"/>
              <a:t>1</a:t>
            </a:fld>
            <a:endParaRPr lang="en-GB" b="1" dirty="0"/>
          </a:p>
        </p:txBody>
      </p:sp>
    </p:spTree>
    <p:extLst>
      <p:ext uri="{BB962C8B-B14F-4D97-AF65-F5344CB8AC3E}">
        <p14:creationId xmlns:p14="http://schemas.microsoft.com/office/powerpoint/2010/main" val="3146312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76200" y="228600"/>
            <a:ext cx="8229600" cy="960438"/>
          </a:xfrm>
        </p:spPr>
        <p:style>
          <a:lnRef idx="2">
            <a:schemeClr val="accent6"/>
          </a:lnRef>
          <a:fillRef idx="1">
            <a:schemeClr val="lt1"/>
          </a:fillRef>
          <a:effectRef idx="0">
            <a:schemeClr val="accent6"/>
          </a:effectRef>
          <a:fontRef idx="minor">
            <a:schemeClr val="dk1"/>
          </a:fontRef>
        </p:style>
        <p:txBody>
          <a:bodyPr/>
          <a:lstStyle/>
          <a:p>
            <a:pPr eaLnBrk="1" hangingPunct="1"/>
            <a:r>
              <a:rPr lang="fr-FR" dirty="0" err="1" smtClean="0"/>
              <a:t>Identify</a:t>
            </a:r>
            <a:r>
              <a:rPr lang="fr-FR" dirty="0" smtClean="0"/>
              <a:t> </a:t>
            </a:r>
            <a:r>
              <a:rPr lang="fr-FR" b="1" i="1" dirty="0" err="1" smtClean="0"/>
              <a:t>bottlenecks</a:t>
            </a:r>
            <a:r>
              <a:rPr lang="fr-FR" dirty="0" smtClean="0"/>
              <a:t> in the program</a:t>
            </a:r>
          </a:p>
        </p:txBody>
      </p:sp>
      <p:sp>
        <p:nvSpPr>
          <p:cNvPr id="87043" name="Rectangle 3"/>
          <p:cNvSpPr>
            <a:spLocks noGrp="1" noChangeArrowheads="1"/>
          </p:cNvSpPr>
          <p:nvPr>
            <p:ph idx="1"/>
          </p:nvPr>
        </p:nvSpPr>
        <p:spPr>
          <a:xfrm>
            <a:off x="228600" y="1600200"/>
            <a:ext cx="8153400" cy="4800600"/>
          </a:xfrm>
        </p:spPr>
        <p:txBody>
          <a:bodyPr>
            <a:normAutofit/>
          </a:bodyPr>
          <a:lstStyle/>
          <a:p>
            <a:pPr eaLnBrk="1" hangingPunct="1"/>
            <a:r>
              <a:rPr lang="en-GB" sz="3200" dirty="0" smtClean="0"/>
              <a:t>Are there areas that are disproportionately slow, or cause parallelizable work to halt or be deferred? For example, I/O is usually something that slows a program down. </a:t>
            </a:r>
            <a:endParaRPr lang="fr-FR" sz="3200" dirty="0" smtClean="0"/>
          </a:p>
          <a:p>
            <a:pPr eaLnBrk="1" hangingPunct="1"/>
            <a:r>
              <a:rPr lang="en-GB" sz="3200" dirty="0" smtClean="0"/>
              <a:t>May be possible to restructure the program or use a different algorithm to reduce or eliminate unnecessary slow areas</a:t>
            </a:r>
            <a:endParaRPr lang="fr-FR" sz="32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10</a:t>
            </a:fld>
            <a:endParaRPr lang="en-GB" b="1" dirty="0"/>
          </a:p>
        </p:txBody>
      </p:sp>
    </p:spTree>
    <p:extLst>
      <p:ext uri="{BB962C8B-B14F-4D97-AF65-F5344CB8AC3E}">
        <p14:creationId xmlns:p14="http://schemas.microsoft.com/office/powerpoint/2010/main" val="1495408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274638"/>
            <a:ext cx="7620000" cy="868362"/>
          </a:xfrm>
        </p:spPr>
        <p:style>
          <a:lnRef idx="2">
            <a:schemeClr val="accent6"/>
          </a:lnRef>
          <a:fillRef idx="1">
            <a:schemeClr val="lt1"/>
          </a:fillRef>
          <a:effectRef idx="0">
            <a:schemeClr val="accent6"/>
          </a:effectRef>
          <a:fontRef idx="minor">
            <a:schemeClr val="dk1"/>
          </a:fontRef>
        </p:style>
        <p:txBody>
          <a:bodyPr/>
          <a:lstStyle/>
          <a:p>
            <a:pPr eaLnBrk="1" hangingPunct="1"/>
            <a:r>
              <a:rPr lang="fr-FR" dirty="0" err="1" smtClean="0"/>
              <a:t>Other</a:t>
            </a:r>
            <a:r>
              <a:rPr lang="fr-FR" dirty="0" smtClean="0"/>
              <a:t> </a:t>
            </a:r>
            <a:r>
              <a:rPr lang="fr-FR" dirty="0" err="1" smtClean="0"/>
              <a:t>considerations</a:t>
            </a:r>
            <a:endParaRPr lang="fr-FR" dirty="0" smtClean="0"/>
          </a:p>
        </p:txBody>
      </p:sp>
      <p:sp>
        <p:nvSpPr>
          <p:cNvPr id="88067" name="Rectangle 3"/>
          <p:cNvSpPr>
            <a:spLocks noGrp="1" noChangeArrowheads="1"/>
          </p:cNvSpPr>
          <p:nvPr>
            <p:ph idx="1"/>
          </p:nvPr>
        </p:nvSpPr>
        <p:spPr/>
        <p:txBody>
          <a:bodyPr>
            <a:normAutofit/>
          </a:bodyPr>
          <a:lstStyle/>
          <a:p>
            <a:pPr eaLnBrk="1" hangingPunct="1"/>
            <a:r>
              <a:rPr lang="en-GB" sz="3200" smtClean="0"/>
              <a:t>Identify inhibitors to parallelism. One common class of inhibitor is </a:t>
            </a:r>
            <a:r>
              <a:rPr lang="en-GB" sz="3200" i="1" smtClean="0"/>
              <a:t>data dependence</a:t>
            </a:r>
            <a:r>
              <a:rPr lang="en-GB" sz="3200" smtClean="0"/>
              <a:t>, as demonstrated by the Fibonacci sequence above. </a:t>
            </a:r>
            <a:endParaRPr lang="fr-FR" sz="3200" smtClean="0"/>
          </a:p>
          <a:p>
            <a:pPr eaLnBrk="1" hangingPunct="1"/>
            <a:r>
              <a:rPr lang="en-GB" sz="3200" smtClean="0"/>
              <a:t>Investigate other algorithms if possible. This may be the single most important consideration when designing a parallel application. </a:t>
            </a:r>
            <a:endParaRPr lang="fr-FR" sz="3200" smtClean="0"/>
          </a:p>
          <a:p>
            <a:pPr eaLnBrk="1" hangingPunct="1"/>
            <a:endParaRPr lang="fr-FR" sz="320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11</a:t>
            </a:fld>
            <a:endParaRPr lang="en-GB" b="1"/>
          </a:p>
        </p:txBody>
      </p:sp>
    </p:spTree>
    <p:extLst>
      <p:ext uri="{BB962C8B-B14F-4D97-AF65-F5344CB8AC3E}">
        <p14:creationId xmlns:p14="http://schemas.microsoft.com/office/powerpoint/2010/main" val="1577851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274638"/>
            <a:ext cx="7848600" cy="639762"/>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l"/>
            <a:r>
              <a:rPr lang="fr-FR" dirty="0" smtClean="0"/>
              <a:t>  3) </a:t>
            </a:r>
            <a:r>
              <a:rPr lang="fr-FR" dirty="0" err="1" smtClean="0"/>
              <a:t>Partitioning</a:t>
            </a:r>
            <a:endParaRPr lang="fr-FR" dirty="0"/>
          </a:p>
        </p:txBody>
      </p:sp>
      <p:sp>
        <p:nvSpPr>
          <p:cNvPr id="90115" name="Rectangle 3"/>
          <p:cNvSpPr>
            <a:spLocks noGrp="1" noChangeArrowheads="1"/>
          </p:cNvSpPr>
          <p:nvPr>
            <p:ph idx="1"/>
          </p:nvPr>
        </p:nvSpPr>
        <p:spPr>
          <a:xfrm>
            <a:off x="457200" y="1219200"/>
            <a:ext cx="7772400" cy="4906963"/>
          </a:xfrm>
        </p:spPr>
        <p:txBody>
          <a:bodyPr>
            <a:normAutofit/>
          </a:bodyPr>
          <a:lstStyle/>
          <a:p>
            <a:pPr eaLnBrk="1" hangingPunct="1"/>
            <a:r>
              <a:rPr lang="en-GB" sz="2800" dirty="0" smtClean="0"/>
              <a:t>One of the first steps in designing a parallel program is to break the problem into discrete "chunks" of work that can be distributed to multiple tasks. </a:t>
            </a:r>
            <a:r>
              <a:rPr lang="fr-FR" sz="2800" dirty="0" smtClean="0"/>
              <a:t>This </a:t>
            </a:r>
            <a:r>
              <a:rPr lang="fr-FR" sz="2800" dirty="0" err="1" smtClean="0"/>
              <a:t>is</a:t>
            </a:r>
            <a:r>
              <a:rPr lang="fr-FR" sz="2800" dirty="0" smtClean="0"/>
              <a:t> </a:t>
            </a:r>
            <a:r>
              <a:rPr lang="fr-FR" sz="2800" dirty="0" err="1" smtClean="0"/>
              <a:t>known</a:t>
            </a:r>
            <a:r>
              <a:rPr lang="fr-FR" sz="2800" dirty="0" smtClean="0"/>
              <a:t> as </a:t>
            </a:r>
            <a:r>
              <a:rPr lang="fr-FR" sz="2800" dirty="0" err="1" smtClean="0"/>
              <a:t>decomposition</a:t>
            </a:r>
            <a:r>
              <a:rPr lang="fr-FR" sz="2800" dirty="0" smtClean="0"/>
              <a:t> or </a:t>
            </a:r>
            <a:r>
              <a:rPr lang="fr-FR" sz="2800" dirty="0" err="1" smtClean="0"/>
              <a:t>partitioning</a:t>
            </a:r>
            <a:r>
              <a:rPr lang="fr-FR" sz="2800" dirty="0" smtClean="0"/>
              <a:t>. </a:t>
            </a:r>
          </a:p>
          <a:p>
            <a:pPr eaLnBrk="1" hangingPunct="1"/>
            <a:r>
              <a:rPr lang="en-GB" sz="2800" dirty="0" smtClean="0"/>
              <a:t>There are two basic ways to partition computational work among parallel tasks:</a:t>
            </a:r>
          </a:p>
          <a:p>
            <a:pPr lvl="1" eaLnBrk="1" hangingPunct="1"/>
            <a:r>
              <a:rPr lang="en-GB" sz="2800" b="1" i="1" dirty="0" smtClean="0"/>
              <a:t>domain decomposition</a:t>
            </a:r>
            <a:r>
              <a:rPr lang="en-GB" sz="2800" dirty="0" smtClean="0"/>
              <a:t/>
            </a:r>
            <a:br>
              <a:rPr lang="en-GB" sz="2800" dirty="0" smtClean="0"/>
            </a:br>
            <a:r>
              <a:rPr lang="en-GB" sz="2800" dirty="0" smtClean="0"/>
              <a:t>and</a:t>
            </a:r>
          </a:p>
          <a:p>
            <a:pPr lvl="1" eaLnBrk="1" hangingPunct="1"/>
            <a:r>
              <a:rPr lang="en-GB" sz="2800" b="1" i="1" dirty="0" smtClean="0"/>
              <a:t>functional decomposition</a:t>
            </a:r>
            <a:r>
              <a:rPr lang="en-GB" sz="2800" dirty="0" smtClean="0"/>
              <a:t> </a:t>
            </a:r>
            <a:endParaRPr lang="fr-FR" sz="2800" dirty="0" smtClean="0"/>
          </a:p>
          <a:p>
            <a:pPr eaLnBrk="1" hangingPunct="1">
              <a:buFont typeface="Webdings" pitchFamily="18" charset="2"/>
              <a:buNone/>
            </a:pPr>
            <a:endParaRPr lang="fr-FR" sz="28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12</a:t>
            </a:fld>
            <a:endParaRPr lang="en-GB" b="1"/>
          </a:p>
        </p:txBody>
      </p:sp>
    </p:spTree>
    <p:extLst>
      <p:ext uri="{BB962C8B-B14F-4D97-AF65-F5344CB8AC3E}">
        <p14:creationId xmlns:p14="http://schemas.microsoft.com/office/powerpoint/2010/main" val="37802652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fr-FR" smtClean="0"/>
              <a:t>Domain Decomposition</a:t>
            </a:r>
          </a:p>
        </p:txBody>
      </p:sp>
      <p:sp>
        <p:nvSpPr>
          <p:cNvPr id="91139" name="Rectangle 3"/>
          <p:cNvSpPr>
            <a:spLocks noGrp="1" noChangeArrowheads="1"/>
          </p:cNvSpPr>
          <p:nvPr>
            <p:ph idx="1"/>
          </p:nvPr>
        </p:nvSpPr>
        <p:spPr>
          <a:xfrm>
            <a:off x="457200" y="1219200"/>
            <a:ext cx="7620000" cy="4800600"/>
          </a:xfrm>
        </p:spPr>
        <p:txBody>
          <a:bodyPr>
            <a:normAutofit/>
          </a:bodyPr>
          <a:lstStyle/>
          <a:p>
            <a:pPr eaLnBrk="1" hangingPunct="1"/>
            <a:r>
              <a:rPr lang="en-GB" altLang="ja-JP" sz="2800" dirty="0" smtClean="0"/>
              <a:t>In this type of partitioning, the data associated with a problem is decomposed. Each parallel task then works on a portion of </a:t>
            </a:r>
            <a:r>
              <a:rPr lang="en-GB" altLang="ja-JP" sz="2800" dirty="0" err="1" smtClean="0"/>
              <a:t>of</a:t>
            </a:r>
            <a:r>
              <a:rPr lang="en-GB" altLang="ja-JP" sz="2800" dirty="0" smtClean="0"/>
              <a:t> the data.</a:t>
            </a:r>
            <a:endParaRPr lang="fr-FR" sz="2800" dirty="0" smtClean="0"/>
          </a:p>
        </p:txBody>
      </p:sp>
      <p:pic>
        <p:nvPicPr>
          <p:cNvPr id="91140" name="Picture 4" descr="domain_deco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1" y="2848397"/>
            <a:ext cx="5549900" cy="309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13</a:t>
            </a:fld>
            <a:endParaRPr lang="en-GB" b="1"/>
          </a:p>
        </p:txBody>
      </p:sp>
    </p:spTree>
    <p:extLst>
      <p:ext uri="{BB962C8B-B14F-4D97-AF65-F5344CB8AC3E}">
        <p14:creationId xmlns:p14="http://schemas.microsoft.com/office/powerpoint/2010/main" val="1579763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fr-FR" smtClean="0"/>
              <a:t>Partitioning Data</a:t>
            </a:r>
          </a:p>
        </p:txBody>
      </p:sp>
      <p:sp>
        <p:nvSpPr>
          <p:cNvPr id="92163" name="Rectangle 3"/>
          <p:cNvSpPr>
            <a:spLocks noGrp="1" noChangeArrowheads="1"/>
          </p:cNvSpPr>
          <p:nvPr>
            <p:ph idx="1"/>
          </p:nvPr>
        </p:nvSpPr>
        <p:spPr/>
        <p:txBody>
          <a:bodyPr/>
          <a:lstStyle/>
          <a:p>
            <a:pPr eaLnBrk="1" hangingPunct="1"/>
            <a:r>
              <a:rPr lang="en-GB" altLang="ja-JP" smtClean="0"/>
              <a:t>There are different ways to partition data</a:t>
            </a:r>
            <a:endParaRPr lang="fr-FR" smtClean="0"/>
          </a:p>
        </p:txBody>
      </p:sp>
      <p:pic>
        <p:nvPicPr>
          <p:cNvPr id="92164" name="Picture 4" descr="distribu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2133600"/>
            <a:ext cx="5545137" cy="426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14</a:t>
            </a:fld>
            <a:endParaRPr lang="en-GB" b="1"/>
          </a:p>
        </p:txBody>
      </p:sp>
    </p:spTree>
    <p:extLst>
      <p:ext uri="{BB962C8B-B14F-4D97-AF65-F5344CB8AC3E}">
        <p14:creationId xmlns:p14="http://schemas.microsoft.com/office/powerpoint/2010/main" val="13874663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457200" y="0"/>
            <a:ext cx="8229600" cy="609600"/>
          </a:xfrm>
        </p:spPr>
        <p:txBody>
          <a:bodyPr>
            <a:normAutofit fontScale="90000"/>
          </a:bodyPr>
          <a:lstStyle/>
          <a:p>
            <a:pPr eaLnBrk="1" hangingPunct="1"/>
            <a:r>
              <a:rPr lang="fr-FR" altLang="ja-JP" dirty="0" err="1" smtClean="0"/>
              <a:t>Functional</a:t>
            </a:r>
            <a:r>
              <a:rPr lang="fr-FR" altLang="ja-JP" dirty="0" smtClean="0"/>
              <a:t> </a:t>
            </a:r>
            <a:r>
              <a:rPr lang="fr-FR" altLang="ja-JP" dirty="0" err="1" smtClean="0"/>
              <a:t>Decomposition</a:t>
            </a:r>
            <a:endParaRPr lang="fr-FR" dirty="0" smtClean="0"/>
          </a:p>
        </p:txBody>
      </p:sp>
      <p:sp>
        <p:nvSpPr>
          <p:cNvPr id="93187" name="Rectangle 3"/>
          <p:cNvSpPr>
            <a:spLocks noGrp="1" noChangeArrowheads="1"/>
          </p:cNvSpPr>
          <p:nvPr>
            <p:ph idx="1"/>
          </p:nvPr>
        </p:nvSpPr>
        <p:spPr>
          <a:xfrm>
            <a:off x="0" y="609600"/>
            <a:ext cx="8610600" cy="4419600"/>
          </a:xfrm>
        </p:spPr>
        <p:txBody>
          <a:bodyPr>
            <a:noAutofit/>
          </a:bodyPr>
          <a:lstStyle/>
          <a:p>
            <a:pPr eaLnBrk="1" hangingPunct="1">
              <a:lnSpc>
                <a:spcPct val="90000"/>
              </a:lnSpc>
            </a:pPr>
            <a:r>
              <a:rPr lang="en-US" sz="2800" dirty="0" smtClean="0"/>
              <a:t>In this approach, the focus is on the computation that is to be performed rather than on the data manipulated by the computation. The problem is decomposed according to the work that must be done. Each task then performs a portion of the overall work.</a:t>
            </a:r>
          </a:p>
          <a:p>
            <a:pPr eaLnBrk="1" hangingPunct="1">
              <a:lnSpc>
                <a:spcPct val="90000"/>
              </a:lnSpc>
            </a:pPr>
            <a:r>
              <a:rPr lang="en-GB" altLang="ja-JP" sz="2800" dirty="0" smtClean="0"/>
              <a:t>Functional decomposition lends itself well to problems that can be split into different tasks. </a:t>
            </a:r>
            <a:r>
              <a:rPr lang="fr-FR" altLang="ja-JP" sz="2800" dirty="0" smtClean="0"/>
              <a:t>For </a:t>
            </a:r>
            <a:r>
              <a:rPr lang="fr-FR" altLang="ja-JP" sz="2800" dirty="0" err="1" smtClean="0"/>
              <a:t>example</a:t>
            </a:r>
            <a:endParaRPr lang="fr-FR" altLang="ja-JP" sz="2800" dirty="0" smtClean="0"/>
          </a:p>
          <a:p>
            <a:pPr lvl="1" eaLnBrk="1" hangingPunct="1">
              <a:lnSpc>
                <a:spcPct val="90000"/>
              </a:lnSpc>
            </a:pPr>
            <a:r>
              <a:rPr lang="fr-FR" sz="2400" dirty="0" smtClean="0">
                <a:solidFill>
                  <a:srgbClr val="C00000"/>
                </a:solidFill>
              </a:rPr>
              <a:t>Eco system </a:t>
            </a:r>
            <a:r>
              <a:rPr lang="fr-FR" sz="2400" dirty="0" err="1" smtClean="0">
                <a:solidFill>
                  <a:srgbClr val="C00000"/>
                </a:solidFill>
              </a:rPr>
              <a:t>Modeling</a:t>
            </a:r>
            <a:endParaRPr lang="fr-FR" sz="2400" dirty="0" smtClean="0">
              <a:solidFill>
                <a:srgbClr val="C00000"/>
              </a:solidFill>
            </a:endParaRPr>
          </a:p>
          <a:p>
            <a:pPr lvl="1" eaLnBrk="1" hangingPunct="1">
              <a:lnSpc>
                <a:spcPct val="90000"/>
              </a:lnSpc>
            </a:pPr>
            <a:r>
              <a:rPr lang="fr-FR" sz="2400" dirty="0" smtClean="0">
                <a:solidFill>
                  <a:srgbClr val="C00000"/>
                </a:solidFill>
              </a:rPr>
              <a:t>Signal </a:t>
            </a:r>
            <a:r>
              <a:rPr lang="fr-FR" sz="2400" dirty="0" err="1" smtClean="0">
                <a:solidFill>
                  <a:srgbClr val="C00000"/>
                </a:solidFill>
              </a:rPr>
              <a:t>Processing</a:t>
            </a:r>
            <a:endParaRPr lang="fr-FR" sz="2400" dirty="0" smtClean="0">
              <a:solidFill>
                <a:srgbClr val="C00000"/>
              </a:solidFill>
            </a:endParaRPr>
          </a:p>
          <a:p>
            <a:pPr lvl="1" eaLnBrk="1" hangingPunct="1">
              <a:lnSpc>
                <a:spcPct val="90000"/>
              </a:lnSpc>
            </a:pPr>
            <a:r>
              <a:rPr lang="fr-FR" sz="2400" dirty="0" smtClean="0">
                <a:solidFill>
                  <a:srgbClr val="C00000"/>
                </a:solidFill>
              </a:rPr>
              <a:t>C </a:t>
            </a:r>
            <a:r>
              <a:rPr lang="fr-FR" sz="2400" dirty="0" err="1" smtClean="0">
                <a:solidFill>
                  <a:srgbClr val="C00000"/>
                </a:solidFill>
              </a:rPr>
              <a:t>limate</a:t>
            </a:r>
            <a:r>
              <a:rPr lang="fr-FR" sz="2400" dirty="0" smtClean="0">
                <a:solidFill>
                  <a:srgbClr val="C00000"/>
                </a:solidFill>
              </a:rPr>
              <a:t> </a:t>
            </a:r>
            <a:r>
              <a:rPr lang="fr-FR" sz="2400" dirty="0" err="1" smtClean="0">
                <a:solidFill>
                  <a:srgbClr val="C00000"/>
                </a:solidFill>
              </a:rPr>
              <a:t>Modeling</a:t>
            </a:r>
            <a:endParaRPr lang="fr-FR" sz="2400" dirty="0" smtClean="0">
              <a:solidFill>
                <a:srgbClr val="C00000"/>
              </a:solidFill>
            </a:endParaRPr>
          </a:p>
        </p:txBody>
      </p:sp>
      <p:pic>
        <p:nvPicPr>
          <p:cNvPr id="93188" name="Picture 4" descr="functional_decomp"/>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71800" y="3589338"/>
            <a:ext cx="5106988" cy="319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15</a:t>
            </a:fld>
            <a:endParaRPr lang="en-GB" b="1"/>
          </a:p>
        </p:txBody>
      </p:sp>
    </p:spTree>
    <p:extLst>
      <p:ext uri="{BB962C8B-B14F-4D97-AF65-F5344CB8AC3E}">
        <p14:creationId xmlns:p14="http://schemas.microsoft.com/office/powerpoint/2010/main" val="31712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76200"/>
            <a:ext cx="8229600" cy="762000"/>
          </a:xfrm>
        </p:spPr>
        <p:txBody>
          <a:bodyPr/>
          <a:lstStyle/>
          <a:p>
            <a:pPr eaLnBrk="1" hangingPunct="1"/>
            <a:r>
              <a:rPr lang="fr-FR" dirty="0" err="1" smtClean="0">
                <a:solidFill>
                  <a:srgbClr val="C00000"/>
                </a:solidFill>
              </a:rPr>
              <a:t>Ecosystem</a:t>
            </a:r>
            <a:r>
              <a:rPr lang="fr-FR" dirty="0" smtClean="0">
                <a:solidFill>
                  <a:srgbClr val="C00000"/>
                </a:solidFill>
              </a:rPr>
              <a:t> </a:t>
            </a:r>
            <a:r>
              <a:rPr lang="fr-FR" dirty="0" err="1" smtClean="0">
                <a:solidFill>
                  <a:srgbClr val="C00000"/>
                </a:solidFill>
              </a:rPr>
              <a:t>Modeling</a:t>
            </a:r>
            <a:endParaRPr lang="fr-FR" dirty="0" smtClean="0">
              <a:solidFill>
                <a:srgbClr val="C00000"/>
              </a:solidFill>
            </a:endParaRPr>
          </a:p>
        </p:txBody>
      </p:sp>
      <p:sp>
        <p:nvSpPr>
          <p:cNvPr id="94211" name="Rectangle 3"/>
          <p:cNvSpPr>
            <a:spLocks noGrp="1" noChangeArrowheads="1"/>
          </p:cNvSpPr>
          <p:nvPr>
            <p:ph idx="1"/>
          </p:nvPr>
        </p:nvSpPr>
        <p:spPr>
          <a:xfrm>
            <a:off x="228600" y="762000"/>
            <a:ext cx="7848600" cy="4525963"/>
          </a:xfrm>
        </p:spPr>
        <p:txBody>
          <a:bodyPr>
            <a:normAutofit/>
          </a:bodyPr>
          <a:lstStyle/>
          <a:p>
            <a:pPr algn="just" eaLnBrk="1" hangingPunct="1"/>
            <a:r>
              <a:rPr lang="en-GB" sz="2800" dirty="0" smtClean="0"/>
              <a:t>Each program calculates the population of a given group, where each group's growth depends on that of its </a:t>
            </a:r>
            <a:r>
              <a:rPr lang="en-GB" sz="2800" dirty="0" err="1" smtClean="0"/>
              <a:t>neighbors</a:t>
            </a:r>
            <a:r>
              <a:rPr lang="en-GB" sz="2800" dirty="0" smtClean="0"/>
              <a:t>. As time progresses, each process calculates its current state, then exchanges information with the </a:t>
            </a:r>
            <a:r>
              <a:rPr lang="en-GB" sz="2800" dirty="0" err="1" smtClean="0"/>
              <a:t>neighbor</a:t>
            </a:r>
            <a:r>
              <a:rPr lang="en-GB" sz="2800" dirty="0" smtClean="0"/>
              <a:t> populations. All tasks then progress to calculate the state at the next time step. </a:t>
            </a:r>
            <a:endParaRPr lang="fr-FR" sz="2800" dirty="0" smtClean="0"/>
          </a:p>
        </p:txBody>
      </p:sp>
      <p:pic>
        <p:nvPicPr>
          <p:cNvPr id="94212" name="Picture 4" descr="Functional decomposition exam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976743"/>
            <a:ext cx="6807689" cy="2652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16</a:t>
            </a:fld>
            <a:endParaRPr lang="en-GB" b="1"/>
          </a:p>
        </p:txBody>
      </p:sp>
    </p:spTree>
    <p:extLst>
      <p:ext uri="{BB962C8B-B14F-4D97-AF65-F5344CB8AC3E}">
        <p14:creationId xmlns:p14="http://schemas.microsoft.com/office/powerpoint/2010/main" val="20296380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276225" y="0"/>
            <a:ext cx="6505575" cy="685800"/>
          </a:xfrm>
        </p:spPr>
        <p:txBody>
          <a:bodyPr/>
          <a:lstStyle/>
          <a:p>
            <a:pPr eaLnBrk="1" hangingPunct="1"/>
            <a:r>
              <a:rPr lang="en-GB" dirty="0" smtClean="0">
                <a:solidFill>
                  <a:srgbClr val="C00000"/>
                </a:solidFill>
              </a:rPr>
              <a:t>Signal Processing</a:t>
            </a:r>
            <a:endParaRPr lang="fr-FR" dirty="0" smtClean="0">
              <a:solidFill>
                <a:srgbClr val="C00000"/>
              </a:solidFill>
            </a:endParaRPr>
          </a:p>
        </p:txBody>
      </p:sp>
      <p:sp>
        <p:nvSpPr>
          <p:cNvPr id="95235" name="Rectangle 3"/>
          <p:cNvSpPr>
            <a:spLocks noGrp="1" noChangeArrowheads="1"/>
          </p:cNvSpPr>
          <p:nvPr>
            <p:ph idx="1"/>
          </p:nvPr>
        </p:nvSpPr>
        <p:spPr>
          <a:xfrm>
            <a:off x="152400" y="685800"/>
            <a:ext cx="8029576" cy="4525963"/>
          </a:xfrm>
        </p:spPr>
        <p:txBody>
          <a:bodyPr>
            <a:normAutofit/>
          </a:bodyPr>
          <a:lstStyle/>
          <a:p>
            <a:pPr algn="just" eaLnBrk="1" hangingPunct="1"/>
            <a:r>
              <a:rPr lang="en-GB" altLang="ja-JP" sz="2800" dirty="0" smtClean="0"/>
              <a:t>An audio signal data set is passed through four distinct computational filters. Each filter is a separate process. The first segment of data must pass through the first filter before progressing to the second. When it does, the second segment of data passes through the first filter. By the time the fourth segment of data is in the first filter, all four tasks are busy.</a:t>
            </a:r>
            <a:r>
              <a:rPr lang="fr-FR" altLang="ja-JP" sz="2800" dirty="0" smtClean="0"/>
              <a:t> </a:t>
            </a:r>
            <a:endParaRPr lang="fr-FR" sz="2800" dirty="0" smtClean="0"/>
          </a:p>
        </p:txBody>
      </p:sp>
      <p:pic>
        <p:nvPicPr>
          <p:cNvPr id="95236" name="Picture 4" descr="Functional decomposition exam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4192587"/>
            <a:ext cx="6696075" cy="258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17</a:t>
            </a:fld>
            <a:endParaRPr lang="en-GB" b="1"/>
          </a:p>
        </p:txBody>
      </p:sp>
    </p:spTree>
    <p:extLst>
      <p:ext uri="{BB962C8B-B14F-4D97-AF65-F5344CB8AC3E}">
        <p14:creationId xmlns:p14="http://schemas.microsoft.com/office/powerpoint/2010/main" val="29623220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228600" y="0"/>
            <a:ext cx="5791200" cy="808038"/>
          </a:xfrm>
        </p:spPr>
        <p:txBody>
          <a:bodyPr/>
          <a:lstStyle/>
          <a:p>
            <a:pPr eaLnBrk="1" hangingPunct="1"/>
            <a:r>
              <a:rPr lang="fr-FR" dirty="0" err="1" smtClean="0">
                <a:solidFill>
                  <a:srgbClr val="C00000"/>
                </a:solidFill>
              </a:rPr>
              <a:t>Climate</a:t>
            </a:r>
            <a:r>
              <a:rPr lang="fr-FR" dirty="0" smtClean="0">
                <a:solidFill>
                  <a:srgbClr val="C00000"/>
                </a:solidFill>
              </a:rPr>
              <a:t> </a:t>
            </a:r>
            <a:r>
              <a:rPr lang="fr-FR" dirty="0" err="1" smtClean="0">
                <a:solidFill>
                  <a:srgbClr val="C00000"/>
                </a:solidFill>
              </a:rPr>
              <a:t>Modeling</a:t>
            </a:r>
            <a:endParaRPr lang="fr-FR" dirty="0" smtClean="0">
              <a:solidFill>
                <a:srgbClr val="C00000"/>
              </a:solidFill>
            </a:endParaRPr>
          </a:p>
        </p:txBody>
      </p:sp>
      <p:sp>
        <p:nvSpPr>
          <p:cNvPr id="96259" name="Rectangle 3"/>
          <p:cNvSpPr>
            <a:spLocks noGrp="1" noChangeArrowheads="1"/>
          </p:cNvSpPr>
          <p:nvPr>
            <p:ph idx="1"/>
          </p:nvPr>
        </p:nvSpPr>
        <p:spPr>
          <a:xfrm>
            <a:off x="76200" y="685800"/>
            <a:ext cx="8305800" cy="3124200"/>
          </a:xfrm>
        </p:spPr>
        <p:txBody>
          <a:bodyPr>
            <a:noAutofit/>
          </a:bodyPr>
          <a:lstStyle/>
          <a:p>
            <a:pPr algn="just" eaLnBrk="1" hangingPunct="1"/>
            <a:r>
              <a:rPr lang="en-GB" sz="2800" dirty="0" smtClean="0"/>
              <a:t>Each model component can be thought of as a separate task. Arrows represent exchanges of data between components during computation: the atmosphere model generates wind velocity data that are used by the ocean model, the ocean model generates sea surface temperature data that are used by the atmosphere model, and so on.</a:t>
            </a:r>
          </a:p>
          <a:p>
            <a:pPr algn="just" eaLnBrk="1" hangingPunct="1"/>
            <a:endParaRPr lang="en-GB" sz="2800" dirty="0" smtClean="0"/>
          </a:p>
          <a:p>
            <a:pPr marL="0" indent="0" algn="just" eaLnBrk="1" hangingPunct="1">
              <a:buNone/>
            </a:pPr>
            <a:endParaRPr lang="en-GB" sz="2800" dirty="0" smtClean="0"/>
          </a:p>
          <a:p>
            <a:pPr lvl="0" algn="just"/>
            <a:endParaRPr lang="fr-FR" sz="2800" dirty="0">
              <a:solidFill>
                <a:prstClr val="black"/>
              </a:solidFill>
            </a:endParaRPr>
          </a:p>
          <a:p>
            <a:pPr algn="just" eaLnBrk="1" hangingPunct="1"/>
            <a:endParaRPr lang="en-GB" sz="2800" dirty="0" smtClean="0"/>
          </a:p>
        </p:txBody>
      </p:sp>
      <p:pic>
        <p:nvPicPr>
          <p:cNvPr id="96260" name="Picture 4" descr="Functional decomposition exam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3733800"/>
            <a:ext cx="4067009"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52400" y="3962400"/>
            <a:ext cx="4038600" cy="1815882"/>
          </a:xfrm>
          <a:prstGeom prst="rect">
            <a:avLst/>
          </a:prstGeom>
          <a:noFill/>
        </p:spPr>
        <p:txBody>
          <a:bodyPr wrap="square" rtlCol="0">
            <a:spAutoFit/>
          </a:bodyPr>
          <a:lstStyle/>
          <a:p>
            <a:pPr marL="342900" lvl="0" indent="-342900">
              <a:spcBef>
                <a:spcPct val="20000"/>
              </a:spcBef>
              <a:buFont typeface="Arial" pitchFamily="34" charset="0"/>
              <a:buChar char="•"/>
            </a:pPr>
            <a:r>
              <a:rPr lang="en-GB" sz="2800" dirty="0">
                <a:solidFill>
                  <a:prstClr val="black"/>
                </a:solidFill>
              </a:rPr>
              <a:t>Combining these two types of problem decomposition is common and natural. </a:t>
            </a:r>
            <a:endParaRPr lang="fr-FR" sz="2800" dirty="0">
              <a:solidFill>
                <a:prstClr val="black"/>
              </a:solidFill>
            </a:endParaRPr>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18</a:t>
            </a:fld>
            <a:endParaRPr lang="en-GB" b="1" dirty="0"/>
          </a:p>
        </p:txBody>
      </p:sp>
    </p:spTree>
    <p:extLst>
      <p:ext uri="{BB962C8B-B14F-4D97-AF65-F5344CB8AC3E}">
        <p14:creationId xmlns:p14="http://schemas.microsoft.com/office/powerpoint/2010/main" val="28762036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304800" y="27709"/>
            <a:ext cx="7696200" cy="505691"/>
          </a:xfrm>
        </p:spPr>
        <p:style>
          <a:lnRef idx="1">
            <a:schemeClr val="accent4"/>
          </a:lnRef>
          <a:fillRef idx="2">
            <a:schemeClr val="accent4"/>
          </a:fillRef>
          <a:effectRef idx="1">
            <a:schemeClr val="accent4"/>
          </a:effectRef>
          <a:fontRef idx="minor">
            <a:schemeClr val="dk1"/>
          </a:fontRef>
        </p:style>
        <p:txBody>
          <a:bodyPr>
            <a:noAutofit/>
          </a:bodyPr>
          <a:lstStyle/>
          <a:p>
            <a:pPr algn="l"/>
            <a:r>
              <a:rPr lang="fr-FR" sz="3600" dirty="0" smtClean="0"/>
              <a:t>4) Communications</a:t>
            </a:r>
            <a:endParaRPr lang="fr-FR" sz="3600" dirty="0"/>
          </a:p>
        </p:txBody>
      </p:sp>
      <p:sp>
        <p:nvSpPr>
          <p:cNvPr id="98307" name="Rectangle 3"/>
          <p:cNvSpPr>
            <a:spLocks noGrp="1" noChangeArrowheads="1"/>
          </p:cNvSpPr>
          <p:nvPr>
            <p:ph idx="1"/>
          </p:nvPr>
        </p:nvSpPr>
        <p:spPr>
          <a:xfrm>
            <a:off x="0" y="457200"/>
            <a:ext cx="8458200" cy="6400800"/>
          </a:xfrm>
        </p:spPr>
        <p:txBody>
          <a:bodyPr>
            <a:noAutofit/>
          </a:bodyPr>
          <a:lstStyle/>
          <a:p>
            <a:pPr marL="182880" eaLnBrk="1" hangingPunct="1">
              <a:lnSpc>
                <a:spcPct val="90000"/>
              </a:lnSpc>
              <a:spcBef>
                <a:spcPts val="300"/>
              </a:spcBef>
            </a:pPr>
            <a:r>
              <a:rPr lang="en-GB" altLang="ja-JP" sz="2800" dirty="0" smtClean="0"/>
              <a:t>communications between tasks depends upon problem</a:t>
            </a:r>
            <a:endParaRPr lang="fr-FR" altLang="ja-JP" sz="2800" dirty="0" smtClean="0"/>
          </a:p>
          <a:p>
            <a:pPr eaLnBrk="1" hangingPunct="1">
              <a:lnSpc>
                <a:spcPct val="90000"/>
              </a:lnSpc>
              <a:spcBef>
                <a:spcPts val="300"/>
              </a:spcBef>
            </a:pPr>
            <a:r>
              <a:rPr lang="fr-FR" sz="2800" b="1" dirty="0" smtClean="0"/>
              <a:t>You DON'T </a:t>
            </a:r>
            <a:r>
              <a:rPr lang="fr-FR" sz="2800" b="1" dirty="0" err="1" smtClean="0"/>
              <a:t>need</a:t>
            </a:r>
            <a:r>
              <a:rPr lang="fr-FR" sz="2800" b="1" dirty="0" smtClean="0"/>
              <a:t> communications</a:t>
            </a:r>
            <a:r>
              <a:rPr lang="fr-FR" sz="2800" dirty="0" smtClean="0"/>
              <a:t> </a:t>
            </a:r>
          </a:p>
          <a:p>
            <a:pPr marL="182880" lvl="1" algn="just" eaLnBrk="1" hangingPunct="1">
              <a:lnSpc>
                <a:spcPct val="90000"/>
              </a:lnSpc>
              <a:spcBef>
                <a:spcPts val="300"/>
              </a:spcBef>
            </a:pPr>
            <a:r>
              <a:rPr lang="en-GB" sz="2400" dirty="0" smtClean="0"/>
              <a:t>Some types of problems can be decomposed and executed in parallel with virtually no need for tasks to share data. For example, imagine an image processing operation where every pixel in a black and white image needs to have its </a:t>
            </a:r>
            <a:r>
              <a:rPr lang="en-GB" sz="2400" dirty="0" err="1" smtClean="0"/>
              <a:t>color</a:t>
            </a:r>
            <a:r>
              <a:rPr lang="en-GB" sz="2400" dirty="0" smtClean="0"/>
              <a:t> reversed. The image data can easily be distributed to multiple tasks that then act independently of each other to do their portion of the work. </a:t>
            </a:r>
            <a:endParaRPr lang="fr-FR" sz="2400" dirty="0" smtClean="0"/>
          </a:p>
          <a:p>
            <a:pPr marL="182880" lvl="1" algn="just">
              <a:lnSpc>
                <a:spcPct val="90000"/>
              </a:lnSpc>
              <a:spcBef>
                <a:spcPts val="300"/>
              </a:spcBef>
            </a:pPr>
            <a:r>
              <a:rPr lang="en-GB" sz="2400" dirty="0"/>
              <a:t>These types of problems are often called embarrassingly parallel because they are so straight-forward. </a:t>
            </a:r>
            <a:r>
              <a:rPr lang="fr-FR" sz="2400" dirty="0" err="1"/>
              <a:t>Very</a:t>
            </a:r>
            <a:r>
              <a:rPr lang="fr-FR" sz="2400" dirty="0"/>
              <a:t> </a:t>
            </a:r>
            <a:r>
              <a:rPr lang="fr-FR" sz="2400" dirty="0" err="1"/>
              <a:t>little</a:t>
            </a:r>
            <a:r>
              <a:rPr lang="fr-FR" sz="2400" dirty="0"/>
              <a:t> inter-</a:t>
            </a:r>
            <a:r>
              <a:rPr lang="fr-FR" sz="2400" dirty="0" err="1"/>
              <a:t>task</a:t>
            </a:r>
            <a:r>
              <a:rPr lang="fr-FR" sz="2400" dirty="0"/>
              <a:t> communication </a:t>
            </a:r>
            <a:r>
              <a:rPr lang="fr-FR" sz="2400" dirty="0" err="1"/>
              <a:t>is</a:t>
            </a:r>
            <a:r>
              <a:rPr lang="fr-FR" sz="2400" dirty="0"/>
              <a:t> </a:t>
            </a:r>
            <a:r>
              <a:rPr lang="fr-FR" sz="2400" dirty="0" err="1"/>
              <a:t>required</a:t>
            </a:r>
            <a:r>
              <a:rPr lang="fr-FR" sz="2400" dirty="0"/>
              <a:t>. </a:t>
            </a:r>
          </a:p>
          <a:p>
            <a:pPr marL="182880" eaLnBrk="1" hangingPunct="1">
              <a:lnSpc>
                <a:spcPct val="90000"/>
              </a:lnSpc>
              <a:spcBef>
                <a:spcPts val="300"/>
              </a:spcBef>
            </a:pPr>
            <a:r>
              <a:rPr lang="fr-FR" sz="2800" b="1" dirty="0" smtClean="0"/>
              <a:t>You DO </a:t>
            </a:r>
            <a:r>
              <a:rPr lang="fr-FR" sz="2800" b="1" dirty="0" err="1" smtClean="0"/>
              <a:t>need</a:t>
            </a:r>
            <a:r>
              <a:rPr lang="fr-FR" sz="2800" b="1" dirty="0" smtClean="0"/>
              <a:t> communications</a:t>
            </a:r>
            <a:r>
              <a:rPr lang="fr-FR" sz="2800" dirty="0" smtClean="0"/>
              <a:t> </a:t>
            </a:r>
          </a:p>
          <a:p>
            <a:pPr marL="182880" lvl="1" algn="just">
              <a:lnSpc>
                <a:spcPct val="90000"/>
              </a:lnSpc>
              <a:spcBef>
                <a:spcPts val="300"/>
              </a:spcBef>
            </a:pPr>
            <a:r>
              <a:rPr lang="en-GB" sz="2400" dirty="0" smtClean="0"/>
              <a:t>Most parallel applications are not quite so simple, and do require tasks to share data with each other. For example, a 3-D heat diffusion problem requires a task to know the temperatures calculated by the tasks that have </a:t>
            </a:r>
            <a:r>
              <a:rPr lang="en-GB" sz="2400" dirty="0" err="1" smtClean="0"/>
              <a:t>neighboring</a:t>
            </a:r>
            <a:r>
              <a:rPr lang="en-GB" sz="2400" dirty="0" smtClean="0"/>
              <a:t> data. Changes to </a:t>
            </a:r>
            <a:r>
              <a:rPr lang="en-GB" sz="2400" dirty="0" err="1" smtClean="0"/>
              <a:t>neighboring</a:t>
            </a:r>
            <a:r>
              <a:rPr lang="en-GB" sz="2400" dirty="0" smtClean="0"/>
              <a:t> data has a direct effect on that task's data. </a:t>
            </a:r>
            <a:endParaRPr lang="fr-FR" sz="2400" dirty="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19</a:t>
            </a:fld>
            <a:endParaRPr lang="en-GB" b="1"/>
          </a:p>
        </p:txBody>
      </p:sp>
    </p:spTree>
    <p:extLst>
      <p:ext uri="{BB962C8B-B14F-4D97-AF65-F5344CB8AC3E}">
        <p14:creationId xmlns:p14="http://schemas.microsoft.com/office/powerpoint/2010/main" val="118402113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228600" y="0"/>
            <a:ext cx="7620000" cy="685800"/>
          </a:xfrm>
        </p:spPr>
        <p:txBody>
          <a:bodyPr/>
          <a:lstStyle/>
          <a:p>
            <a:pPr eaLnBrk="1" hangingPunct="1"/>
            <a:r>
              <a:rPr lang="fr-FR" dirty="0" smtClean="0"/>
              <a:t>Agenda</a:t>
            </a:r>
          </a:p>
        </p:txBody>
      </p:sp>
      <p:sp>
        <p:nvSpPr>
          <p:cNvPr id="76803" name="Rectangle 3"/>
          <p:cNvSpPr>
            <a:spLocks noGrp="1" noChangeArrowheads="1"/>
          </p:cNvSpPr>
          <p:nvPr>
            <p:ph idx="1"/>
          </p:nvPr>
        </p:nvSpPr>
        <p:spPr>
          <a:xfrm>
            <a:off x="304800" y="838200"/>
            <a:ext cx="7620000" cy="5715000"/>
          </a:xfrm>
        </p:spPr>
        <p:style>
          <a:lnRef idx="1">
            <a:schemeClr val="accent4"/>
          </a:lnRef>
          <a:fillRef idx="2">
            <a:schemeClr val="accent4"/>
          </a:fillRef>
          <a:effectRef idx="1">
            <a:schemeClr val="accent4"/>
          </a:effectRef>
          <a:fontRef idx="minor">
            <a:schemeClr val="dk1"/>
          </a:fontRef>
        </p:style>
        <p:txBody>
          <a:bodyPr>
            <a:noAutofit/>
          </a:bodyPr>
          <a:lstStyle/>
          <a:p>
            <a:pPr marL="457200" indent="-457200" eaLnBrk="1" hangingPunct="1">
              <a:buClr>
                <a:schemeClr val="accent6">
                  <a:lumMod val="50000"/>
                </a:schemeClr>
              </a:buClr>
              <a:buFont typeface="+mj-lt"/>
              <a:buAutoNum type="arabicParenR"/>
            </a:pPr>
            <a:r>
              <a:rPr lang="fr-FR" sz="2800" dirty="0" err="1" smtClean="0"/>
              <a:t>Automatic</a:t>
            </a:r>
            <a:r>
              <a:rPr lang="fr-FR" sz="2800" dirty="0" smtClean="0"/>
              <a:t> vs. </a:t>
            </a:r>
            <a:r>
              <a:rPr lang="fr-FR" sz="2800" dirty="0" err="1" smtClean="0"/>
              <a:t>Manual</a:t>
            </a:r>
            <a:r>
              <a:rPr lang="fr-FR" sz="2800" dirty="0" smtClean="0"/>
              <a:t> </a:t>
            </a:r>
            <a:r>
              <a:rPr lang="fr-FR" sz="2800" dirty="0" err="1" smtClean="0"/>
              <a:t>Parallelization</a:t>
            </a:r>
            <a:endParaRPr lang="fr-FR" sz="2800" dirty="0" smtClean="0"/>
          </a:p>
          <a:p>
            <a:pPr marL="457200" indent="-457200" eaLnBrk="1" hangingPunct="1">
              <a:buClr>
                <a:schemeClr val="accent6">
                  <a:lumMod val="50000"/>
                </a:schemeClr>
              </a:buClr>
              <a:buFont typeface="+mj-lt"/>
              <a:buAutoNum type="arabicParenR"/>
            </a:pPr>
            <a:r>
              <a:rPr lang="en-GB" sz="2800" dirty="0" smtClean="0"/>
              <a:t>Understand the Problem and the Program</a:t>
            </a:r>
            <a:endParaRPr lang="fr-FR" sz="2800" dirty="0" smtClean="0"/>
          </a:p>
          <a:p>
            <a:pPr marL="457200" indent="-457200" eaLnBrk="1" hangingPunct="1">
              <a:buClr>
                <a:schemeClr val="accent6">
                  <a:lumMod val="50000"/>
                </a:schemeClr>
              </a:buClr>
              <a:buFont typeface="+mj-lt"/>
              <a:buAutoNum type="arabicParenR"/>
            </a:pPr>
            <a:r>
              <a:rPr lang="fr-FR" sz="2800" dirty="0" err="1" smtClean="0"/>
              <a:t>Partitioning</a:t>
            </a:r>
            <a:endParaRPr lang="fr-FR" sz="2800" dirty="0" smtClean="0"/>
          </a:p>
          <a:p>
            <a:pPr marL="457200" indent="-457200" eaLnBrk="1" hangingPunct="1">
              <a:buClr>
                <a:schemeClr val="accent6">
                  <a:lumMod val="50000"/>
                </a:schemeClr>
              </a:buClr>
              <a:buFont typeface="+mj-lt"/>
              <a:buAutoNum type="arabicParenR"/>
            </a:pPr>
            <a:r>
              <a:rPr lang="fr-FR" sz="2800" dirty="0" smtClean="0"/>
              <a:t>Communications</a:t>
            </a:r>
          </a:p>
          <a:p>
            <a:pPr marL="457200" indent="-457200" eaLnBrk="1" hangingPunct="1">
              <a:buClr>
                <a:schemeClr val="accent6">
                  <a:lumMod val="50000"/>
                </a:schemeClr>
              </a:buClr>
              <a:buFont typeface="+mj-lt"/>
              <a:buAutoNum type="arabicParenR"/>
            </a:pPr>
            <a:r>
              <a:rPr lang="fr-FR" sz="2800" dirty="0" err="1" smtClean="0"/>
              <a:t>Synchronization</a:t>
            </a:r>
            <a:endParaRPr lang="fr-FR" sz="2800" dirty="0" smtClean="0"/>
          </a:p>
          <a:p>
            <a:pPr marL="457200" indent="-457200" eaLnBrk="1" hangingPunct="1">
              <a:buClr>
                <a:schemeClr val="accent6">
                  <a:lumMod val="50000"/>
                </a:schemeClr>
              </a:buClr>
              <a:buFont typeface="+mj-lt"/>
              <a:buAutoNum type="arabicParenR"/>
            </a:pPr>
            <a:r>
              <a:rPr lang="fr-FR" sz="2800" dirty="0" smtClean="0"/>
              <a:t>Data </a:t>
            </a:r>
            <a:r>
              <a:rPr lang="fr-FR" sz="2800" dirty="0" err="1" smtClean="0"/>
              <a:t>Dependencies</a:t>
            </a:r>
            <a:endParaRPr lang="fr-FR" sz="2800" dirty="0" smtClean="0"/>
          </a:p>
          <a:p>
            <a:pPr marL="457200" indent="-457200" eaLnBrk="1" hangingPunct="1">
              <a:buClr>
                <a:schemeClr val="accent6">
                  <a:lumMod val="50000"/>
                </a:schemeClr>
              </a:buClr>
              <a:buFont typeface="+mj-lt"/>
              <a:buAutoNum type="arabicParenR"/>
            </a:pPr>
            <a:r>
              <a:rPr lang="fr-FR" sz="2800" dirty="0" err="1" smtClean="0"/>
              <a:t>Load</a:t>
            </a:r>
            <a:r>
              <a:rPr lang="fr-FR" sz="2800" dirty="0" smtClean="0"/>
              <a:t> </a:t>
            </a:r>
            <a:r>
              <a:rPr lang="fr-FR" sz="2800" dirty="0" err="1" smtClean="0"/>
              <a:t>Balancing</a:t>
            </a:r>
            <a:endParaRPr lang="fr-FR" sz="2800" dirty="0" smtClean="0"/>
          </a:p>
          <a:p>
            <a:pPr marL="457200" indent="-457200" eaLnBrk="1" hangingPunct="1">
              <a:buClr>
                <a:schemeClr val="accent6">
                  <a:lumMod val="50000"/>
                </a:schemeClr>
              </a:buClr>
              <a:buFont typeface="+mj-lt"/>
              <a:buAutoNum type="arabicParenR"/>
            </a:pPr>
            <a:r>
              <a:rPr lang="fr-FR" sz="2800" dirty="0" err="1" smtClean="0"/>
              <a:t>Granularity</a:t>
            </a:r>
            <a:endParaRPr lang="fr-FR" sz="2800" dirty="0" smtClean="0"/>
          </a:p>
          <a:p>
            <a:pPr marL="457200" indent="-457200" eaLnBrk="1" hangingPunct="1">
              <a:buClr>
                <a:schemeClr val="accent6">
                  <a:lumMod val="50000"/>
                </a:schemeClr>
              </a:buClr>
              <a:buFont typeface="+mj-lt"/>
              <a:buAutoNum type="arabicParenR"/>
            </a:pPr>
            <a:r>
              <a:rPr lang="fr-FR" sz="2800" dirty="0" smtClean="0"/>
              <a:t>I/O</a:t>
            </a:r>
          </a:p>
          <a:p>
            <a:pPr marL="457200" indent="-457200" eaLnBrk="1" hangingPunct="1">
              <a:buClr>
                <a:schemeClr val="accent6">
                  <a:lumMod val="50000"/>
                </a:schemeClr>
              </a:buClr>
              <a:buFont typeface="+mj-lt"/>
              <a:buAutoNum type="arabicParenR"/>
            </a:pPr>
            <a:r>
              <a:rPr lang="en-GB" sz="2800" dirty="0" smtClean="0"/>
              <a:t>Limits and Costs of Parallel Programming</a:t>
            </a:r>
            <a:endParaRPr lang="fr-FR" sz="2800" dirty="0" smtClean="0"/>
          </a:p>
          <a:p>
            <a:pPr marL="457200" indent="-457200" eaLnBrk="1" hangingPunct="1">
              <a:buClr>
                <a:schemeClr val="accent6">
                  <a:lumMod val="50000"/>
                </a:schemeClr>
              </a:buClr>
              <a:buFont typeface="+mj-lt"/>
              <a:buAutoNum type="arabicParenR"/>
            </a:pPr>
            <a:r>
              <a:rPr lang="fr-FR" sz="2800" dirty="0" smtClean="0"/>
              <a:t>Performance </a:t>
            </a:r>
            <a:r>
              <a:rPr lang="fr-FR" sz="2800" dirty="0" err="1" smtClean="0"/>
              <a:t>Analysis</a:t>
            </a:r>
            <a:r>
              <a:rPr lang="fr-FR" sz="2800" dirty="0" smtClean="0"/>
              <a:t> and </a:t>
            </a:r>
            <a:r>
              <a:rPr lang="fr-FR" sz="2800" dirty="0" err="1" smtClean="0"/>
              <a:t>Tuning</a:t>
            </a:r>
            <a:endParaRPr lang="fr-FR" sz="28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2</a:t>
            </a:fld>
            <a:endParaRPr lang="en-GB" b="1" dirty="0"/>
          </a:p>
        </p:txBody>
      </p:sp>
    </p:spTree>
    <p:extLst>
      <p:ext uri="{BB962C8B-B14F-4D97-AF65-F5344CB8AC3E}">
        <p14:creationId xmlns:p14="http://schemas.microsoft.com/office/powerpoint/2010/main" val="19579336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0" y="-124691"/>
            <a:ext cx="7467600" cy="658091"/>
          </a:xfrm>
        </p:spPr>
        <p:txBody>
          <a:bodyPr/>
          <a:lstStyle/>
          <a:p>
            <a:pPr eaLnBrk="1" hangingPunct="1"/>
            <a:r>
              <a:rPr lang="en-GB" altLang="ja-JP" sz="4400" dirty="0" smtClean="0"/>
              <a:t>Factors to Consider</a:t>
            </a:r>
            <a:endParaRPr lang="fr-FR" sz="4400" dirty="0" smtClean="0"/>
          </a:p>
        </p:txBody>
      </p:sp>
      <p:sp>
        <p:nvSpPr>
          <p:cNvPr id="99331" name="Rectangle 3"/>
          <p:cNvSpPr>
            <a:spLocks noGrp="1" noChangeArrowheads="1"/>
          </p:cNvSpPr>
          <p:nvPr>
            <p:ph idx="1"/>
          </p:nvPr>
        </p:nvSpPr>
        <p:spPr>
          <a:xfrm>
            <a:off x="0" y="381000"/>
            <a:ext cx="8458200" cy="5943600"/>
          </a:xfrm>
        </p:spPr>
        <p:txBody>
          <a:bodyPr>
            <a:noAutofit/>
          </a:bodyPr>
          <a:lstStyle/>
          <a:p>
            <a:pPr eaLnBrk="1" hangingPunct="1">
              <a:lnSpc>
                <a:spcPct val="90000"/>
              </a:lnSpc>
            </a:pPr>
            <a:r>
              <a:rPr lang="en-GB" altLang="ja-JP" sz="2800" dirty="0" smtClean="0"/>
              <a:t>There are a number of important factors to consider when designing your program's inter-task communications</a:t>
            </a:r>
            <a:endParaRPr lang="fr-FR" altLang="ja-JP" sz="2800" dirty="0" smtClean="0"/>
          </a:p>
          <a:p>
            <a:pPr>
              <a:lnSpc>
                <a:spcPct val="90000"/>
              </a:lnSpc>
            </a:pPr>
            <a:r>
              <a:rPr lang="en-GB" altLang="ja-JP" sz="3600" u="sng" dirty="0" smtClean="0">
                <a:solidFill>
                  <a:srgbClr val="C00000"/>
                </a:solidFill>
              </a:rPr>
              <a:t>(A) </a:t>
            </a:r>
            <a:r>
              <a:rPr lang="fr-FR" sz="3600" b="1" u="sng" dirty="0" err="1" smtClean="0">
                <a:solidFill>
                  <a:srgbClr val="C00000"/>
                </a:solidFill>
              </a:rPr>
              <a:t>Cost</a:t>
            </a:r>
            <a:r>
              <a:rPr lang="fr-FR" sz="3600" b="1" u="sng" dirty="0" smtClean="0">
                <a:solidFill>
                  <a:srgbClr val="C00000"/>
                </a:solidFill>
              </a:rPr>
              <a:t> of </a:t>
            </a:r>
            <a:r>
              <a:rPr lang="fr-FR" sz="3600" b="1" u="sng" dirty="0">
                <a:solidFill>
                  <a:srgbClr val="C00000"/>
                </a:solidFill>
              </a:rPr>
              <a:t>communications</a:t>
            </a:r>
            <a:r>
              <a:rPr lang="fr-FR" sz="3600" u="sng" dirty="0" smtClean="0">
                <a:solidFill>
                  <a:srgbClr val="C00000"/>
                </a:solidFill>
              </a:rPr>
              <a:t> </a:t>
            </a:r>
          </a:p>
          <a:p>
            <a:pPr lvl="1" eaLnBrk="1" hangingPunct="1">
              <a:lnSpc>
                <a:spcPct val="90000"/>
              </a:lnSpc>
            </a:pPr>
            <a:r>
              <a:rPr lang="en-GB" sz="2800" dirty="0" smtClean="0"/>
              <a:t>Inter-task communication virtually always implies overhead. </a:t>
            </a:r>
            <a:endParaRPr lang="fr-FR" sz="2800" dirty="0" smtClean="0"/>
          </a:p>
          <a:p>
            <a:pPr lvl="1" eaLnBrk="1" hangingPunct="1">
              <a:lnSpc>
                <a:spcPct val="90000"/>
              </a:lnSpc>
            </a:pPr>
            <a:r>
              <a:rPr lang="en-GB" sz="2800" dirty="0" smtClean="0"/>
              <a:t>Machine cycles and resources that could be used for computation are instead used to package and transmit data. </a:t>
            </a:r>
            <a:endParaRPr lang="fr-FR" sz="2800" dirty="0" smtClean="0"/>
          </a:p>
          <a:p>
            <a:pPr lvl="1" eaLnBrk="1" hangingPunct="1">
              <a:lnSpc>
                <a:spcPct val="90000"/>
              </a:lnSpc>
            </a:pPr>
            <a:r>
              <a:rPr lang="en-GB" sz="2800" dirty="0" smtClean="0"/>
              <a:t>Communications frequently require some type of synchronization between tasks, which can result in tasks spending time "waiting" instead of doing work. </a:t>
            </a:r>
            <a:endParaRPr lang="fr-FR" sz="2800" dirty="0" smtClean="0"/>
          </a:p>
          <a:p>
            <a:pPr lvl="1" eaLnBrk="1" hangingPunct="1">
              <a:lnSpc>
                <a:spcPct val="90000"/>
              </a:lnSpc>
            </a:pPr>
            <a:r>
              <a:rPr lang="en-GB" sz="2800" dirty="0" smtClean="0"/>
              <a:t>Competing communication traffic can saturate the available network bandwidth, further aggravating performance problems. </a:t>
            </a:r>
            <a:endParaRPr lang="fr-FR" sz="28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20</a:t>
            </a:fld>
            <a:endParaRPr lang="en-GB" b="1" dirty="0"/>
          </a:p>
        </p:txBody>
      </p:sp>
    </p:spTree>
    <p:extLst>
      <p:ext uri="{BB962C8B-B14F-4D97-AF65-F5344CB8AC3E}">
        <p14:creationId xmlns:p14="http://schemas.microsoft.com/office/powerpoint/2010/main" val="22550894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idx="1"/>
          </p:nvPr>
        </p:nvSpPr>
        <p:spPr>
          <a:xfrm>
            <a:off x="-20782" y="152400"/>
            <a:ext cx="8229600" cy="5562600"/>
          </a:xfrm>
        </p:spPr>
        <p:txBody>
          <a:bodyPr>
            <a:noAutofit/>
          </a:bodyPr>
          <a:lstStyle/>
          <a:p>
            <a:r>
              <a:rPr lang="en-GB" altLang="ja-JP" sz="3200" u="sng" dirty="0" smtClean="0">
                <a:solidFill>
                  <a:srgbClr val="C00000"/>
                </a:solidFill>
              </a:rPr>
              <a:t>(B)  </a:t>
            </a:r>
            <a:r>
              <a:rPr lang="fr-FR" sz="3200" b="1" u="sng" dirty="0" err="1" smtClean="0">
                <a:solidFill>
                  <a:srgbClr val="C00000"/>
                </a:solidFill>
              </a:rPr>
              <a:t>Latency</a:t>
            </a:r>
            <a:r>
              <a:rPr lang="fr-FR" sz="3200" b="1" u="sng" dirty="0" smtClean="0">
                <a:solidFill>
                  <a:srgbClr val="C00000"/>
                </a:solidFill>
              </a:rPr>
              <a:t> vs. </a:t>
            </a:r>
            <a:r>
              <a:rPr lang="fr-FR" sz="3200" b="1" u="sng" dirty="0" err="1" smtClean="0">
                <a:solidFill>
                  <a:srgbClr val="C00000"/>
                </a:solidFill>
              </a:rPr>
              <a:t>Bandwidth</a:t>
            </a:r>
            <a:r>
              <a:rPr lang="fr-FR" sz="3200" u="sng" dirty="0" smtClean="0">
                <a:solidFill>
                  <a:srgbClr val="C00000"/>
                </a:solidFill>
              </a:rPr>
              <a:t> </a:t>
            </a:r>
          </a:p>
          <a:p>
            <a:pPr lvl="1" eaLnBrk="1" hangingPunct="1"/>
            <a:r>
              <a:rPr lang="en-GB" sz="3200" b="1" i="1" dirty="0" smtClean="0"/>
              <a:t>latency</a:t>
            </a:r>
            <a:r>
              <a:rPr lang="en-GB" sz="3200" dirty="0" smtClean="0"/>
              <a:t> is the time it takes to send a minimal (0 byte) message from point A to point B. Commonly expressed as microseconds. </a:t>
            </a:r>
            <a:endParaRPr lang="fr-FR" sz="3200" dirty="0" smtClean="0"/>
          </a:p>
          <a:p>
            <a:pPr lvl="1" eaLnBrk="1" hangingPunct="1"/>
            <a:r>
              <a:rPr lang="en-GB" sz="3200" b="1" i="1" dirty="0" smtClean="0"/>
              <a:t>bandwidth</a:t>
            </a:r>
            <a:r>
              <a:rPr lang="en-GB" sz="3200" dirty="0" smtClean="0"/>
              <a:t> is the amount of data that can be communicated per unit of time. </a:t>
            </a:r>
            <a:r>
              <a:rPr lang="fr-FR" sz="3200" dirty="0" err="1" smtClean="0"/>
              <a:t>Commonly</a:t>
            </a:r>
            <a:r>
              <a:rPr lang="fr-FR" sz="3200" dirty="0" smtClean="0"/>
              <a:t> </a:t>
            </a:r>
            <a:r>
              <a:rPr lang="fr-FR" sz="3200" dirty="0" err="1" smtClean="0"/>
              <a:t>expressed</a:t>
            </a:r>
            <a:r>
              <a:rPr lang="fr-FR" sz="3200" dirty="0" smtClean="0"/>
              <a:t> as </a:t>
            </a:r>
            <a:r>
              <a:rPr lang="fr-FR" sz="3200" dirty="0" err="1" smtClean="0"/>
              <a:t>megabytes</a:t>
            </a:r>
            <a:r>
              <a:rPr lang="fr-FR" sz="3200" dirty="0" smtClean="0"/>
              <a:t>/sec. </a:t>
            </a:r>
          </a:p>
          <a:p>
            <a:pPr lvl="1" eaLnBrk="1" hangingPunct="1"/>
            <a:r>
              <a:rPr lang="en-GB" sz="3200" dirty="0" smtClean="0"/>
              <a:t>Sending many small messages can cause latency to dominate communication overheads. Often it is more efficient to package small messages into a larger message, thus increasing the effective communications bandwidth. </a:t>
            </a:r>
            <a:endParaRPr lang="fr-FR" sz="32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21</a:t>
            </a:fld>
            <a:endParaRPr lang="en-GB" b="1"/>
          </a:p>
        </p:txBody>
      </p:sp>
    </p:spTree>
    <p:extLst>
      <p:ext uri="{BB962C8B-B14F-4D97-AF65-F5344CB8AC3E}">
        <p14:creationId xmlns:p14="http://schemas.microsoft.com/office/powerpoint/2010/main" val="9150220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304800" y="76200"/>
            <a:ext cx="8077200" cy="762000"/>
          </a:xfrm>
        </p:spPr>
        <p:txBody>
          <a:bodyPr/>
          <a:lstStyle/>
          <a:p>
            <a:r>
              <a:rPr lang="en-GB" altLang="ja-JP" sz="4000" u="sng" dirty="0" smtClean="0">
                <a:solidFill>
                  <a:srgbClr val="C00000"/>
                </a:solidFill>
              </a:rPr>
              <a:t>(C)</a:t>
            </a:r>
            <a:r>
              <a:rPr lang="fr-FR" sz="4000" b="1" u="sng" dirty="0" smtClean="0">
                <a:solidFill>
                  <a:srgbClr val="C00000"/>
                </a:solidFill>
              </a:rPr>
              <a:t> </a:t>
            </a:r>
            <a:r>
              <a:rPr lang="fr-FR" sz="4000" b="1" u="sng" dirty="0" err="1">
                <a:solidFill>
                  <a:srgbClr val="C00000"/>
                </a:solidFill>
              </a:rPr>
              <a:t>Visibility</a:t>
            </a:r>
            <a:r>
              <a:rPr lang="fr-FR" sz="4000" b="1" u="sng" dirty="0">
                <a:solidFill>
                  <a:srgbClr val="C00000"/>
                </a:solidFill>
              </a:rPr>
              <a:t> of communications</a:t>
            </a:r>
            <a:r>
              <a:rPr lang="fr-FR" sz="4000" u="sng" dirty="0">
                <a:solidFill>
                  <a:srgbClr val="C00000"/>
                </a:solidFill>
              </a:rPr>
              <a:t> </a:t>
            </a:r>
            <a:endParaRPr lang="fr-FR" sz="4000" u="sng" dirty="0" smtClean="0">
              <a:solidFill>
                <a:srgbClr val="C00000"/>
              </a:solidFill>
            </a:endParaRPr>
          </a:p>
        </p:txBody>
      </p:sp>
      <p:sp>
        <p:nvSpPr>
          <p:cNvPr id="101379" name="Rectangle 3"/>
          <p:cNvSpPr>
            <a:spLocks noGrp="1" noChangeArrowheads="1"/>
          </p:cNvSpPr>
          <p:nvPr>
            <p:ph idx="1"/>
          </p:nvPr>
        </p:nvSpPr>
        <p:spPr>
          <a:xfrm>
            <a:off x="-27709" y="838200"/>
            <a:ext cx="8610600" cy="5715000"/>
          </a:xfrm>
        </p:spPr>
        <p:txBody>
          <a:bodyPr>
            <a:noAutofit/>
          </a:bodyPr>
          <a:lstStyle/>
          <a:p>
            <a:pPr lvl="1" eaLnBrk="1" hangingPunct="1"/>
            <a:r>
              <a:rPr lang="en-GB" sz="3200" dirty="0" smtClean="0"/>
              <a:t>With the Message Passing Model, communications are explicit and generally quite visible and under the control of the programmer. </a:t>
            </a:r>
            <a:endParaRPr lang="fr-FR" sz="3200" dirty="0" smtClean="0"/>
          </a:p>
          <a:p>
            <a:pPr lvl="1" eaLnBrk="1" hangingPunct="1"/>
            <a:r>
              <a:rPr lang="en-GB" sz="3200" dirty="0" smtClean="0"/>
              <a:t>With the Data Parallel Model, communications often occur transparently to the programmer, particularly on distributed memory architectures. The programmer may not even be able to know exactly how inter-task communications are being accomplished.</a:t>
            </a:r>
            <a:endParaRPr lang="fr-FR" sz="32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22</a:t>
            </a:fld>
            <a:endParaRPr lang="en-GB" b="1"/>
          </a:p>
        </p:txBody>
      </p:sp>
    </p:spTree>
    <p:extLst>
      <p:ext uri="{BB962C8B-B14F-4D97-AF65-F5344CB8AC3E}">
        <p14:creationId xmlns:p14="http://schemas.microsoft.com/office/powerpoint/2010/main" val="23684084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76200" y="0"/>
            <a:ext cx="9448800" cy="609600"/>
          </a:xfrm>
        </p:spPr>
        <p:txBody>
          <a:bodyPr/>
          <a:lstStyle/>
          <a:p>
            <a:r>
              <a:rPr lang="en-GB" altLang="ja-JP" sz="3000" b="1" u="sng" dirty="0" smtClean="0">
                <a:solidFill>
                  <a:srgbClr val="C00000"/>
                </a:solidFill>
              </a:rPr>
              <a:t>D)</a:t>
            </a:r>
            <a:r>
              <a:rPr lang="fr-FR" sz="3000" b="1" u="sng" dirty="0" smtClean="0">
                <a:solidFill>
                  <a:srgbClr val="C00000"/>
                </a:solidFill>
              </a:rPr>
              <a:t> </a:t>
            </a:r>
            <a:r>
              <a:rPr lang="fr-FR" sz="3000" b="1" u="sng" dirty="0" err="1">
                <a:solidFill>
                  <a:srgbClr val="C00000"/>
                </a:solidFill>
              </a:rPr>
              <a:t>Synchronous</a:t>
            </a:r>
            <a:r>
              <a:rPr lang="fr-FR" sz="3000" b="1" u="sng" dirty="0">
                <a:solidFill>
                  <a:srgbClr val="C00000"/>
                </a:solidFill>
              </a:rPr>
              <a:t> </a:t>
            </a:r>
            <a:r>
              <a:rPr lang="fr-FR" sz="3000" b="1" u="sng" dirty="0" smtClean="0">
                <a:solidFill>
                  <a:srgbClr val="C00000"/>
                </a:solidFill>
              </a:rPr>
              <a:t> vs   </a:t>
            </a:r>
            <a:r>
              <a:rPr lang="fr-FR" sz="3000" b="1" u="sng" dirty="0" err="1" smtClean="0">
                <a:solidFill>
                  <a:srgbClr val="C00000"/>
                </a:solidFill>
              </a:rPr>
              <a:t>asynchronous</a:t>
            </a:r>
            <a:r>
              <a:rPr lang="fr-FR" sz="3000" b="1" u="sng" dirty="0" smtClean="0">
                <a:solidFill>
                  <a:srgbClr val="C00000"/>
                </a:solidFill>
              </a:rPr>
              <a:t> </a:t>
            </a:r>
            <a:r>
              <a:rPr lang="fr-FR" sz="3000" b="1" u="sng" dirty="0">
                <a:solidFill>
                  <a:srgbClr val="C00000"/>
                </a:solidFill>
              </a:rPr>
              <a:t>communications </a:t>
            </a:r>
            <a:endParaRPr lang="fr-FR" sz="3000" b="1" u="sng" dirty="0" smtClean="0">
              <a:solidFill>
                <a:srgbClr val="C00000"/>
              </a:solidFill>
            </a:endParaRPr>
          </a:p>
        </p:txBody>
      </p:sp>
      <p:sp>
        <p:nvSpPr>
          <p:cNvPr id="102403" name="Rectangle 3"/>
          <p:cNvSpPr>
            <a:spLocks noGrp="1" noChangeArrowheads="1"/>
          </p:cNvSpPr>
          <p:nvPr>
            <p:ph idx="1"/>
          </p:nvPr>
        </p:nvSpPr>
        <p:spPr>
          <a:xfrm>
            <a:off x="-228600" y="762000"/>
            <a:ext cx="8686800" cy="5791200"/>
          </a:xfrm>
        </p:spPr>
        <p:txBody>
          <a:bodyPr>
            <a:noAutofit/>
          </a:bodyPr>
          <a:lstStyle/>
          <a:p>
            <a:pPr marL="457200" lvl="1" algn="just" eaLnBrk="1" hangingPunct="1">
              <a:lnSpc>
                <a:spcPct val="80000"/>
              </a:lnSpc>
            </a:pPr>
            <a:r>
              <a:rPr lang="en-GB" sz="2600" dirty="0" smtClean="0"/>
              <a:t>Synchronous communications require some type of "handshaking" between tasks that are sharing data. This can be explicitly structured in code by the programmer, or it may happen at a lower level unknown to the programmer. </a:t>
            </a:r>
            <a:endParaRPr lang="fr-FR" sz="2600" dirty="0" smtClean="0"/>
          </a:p>
          <a:p>
            <a:pPr marL="457200" lvl="1" algn="just" eaLnBrk="1" hangingPunct="1">
              <a:lnSpc>
                <a:spcPct val="80000"/>
              </a:lnSpc>
            </a:pPr>
            <a:r>
              <a:rPr lang="en-GB" sz="2600" dirty="0" smtClean="0"/>
              <a:t>Synchronous communications are often referred to as </a:t>
            </a:r>
            <a:r>
              <a:rPr lang="en-GB" sz="2600" b="1" i="1" dirty="0" smtClean="0"/>
              <a:t>blocking</a:t>
            </a:r>
            <a:r>
              <a:rPr lang="en-GB" sz="2600" dirty="0" smtClean="0"/>
              <a:t> communications since other work must wait until the communications have completed. </a:t>
            </a:r>
            <a:endParaRPr lang="fr-FR" sz="2600" dirty="0" smtClean="0"/>
          </a:p>
          <a:p>
            <a:pPr marL="457200" lvl="1" algn="just" eaLnBrk="1" hangingPunct="1">
              <a:lnSpc>
                <a:spcPct val="80000"/>
              </a:lnSpc>
            </a:pPr>
            <a:r>
              <a:rPr lang="en-GB" sz="2600" dirty="0" smtClean="0"/>
              <a:t>Asynchronous communications allow tasks to transfer data independently from one another. For example, task 1 can prepare and send a message to task 2, and then immediately begin doing other work. </a:t>
            </a:r>
            <a:r>
              <a:rPr lang="fr-FR" sz="2600" dirty="0" err="1" smtClean="0"/>
              <a:t>When</a:t>
            </a:r>
            <a:r>
              <a:rPr lang="fr-FR" sz="2600" dirty="0" smtClean="0"/>
              <a:t> </a:t>
            </a:r>
            <a:r>
              <a:rPr lang="fr-FR" sz="2600" dirty="0" err="1" smtClean="0"/>
              <a:t>task</a:t>
            </a:r>
            <a:r>
              <a:rPr lang="fr-FR" sz="2600" dirty="0" smtClean="0"/>
              <a:t> 2 </a:t>
            </a:r>
            <a:r>
              <a:rPr lang="fr-FR" sz="2600" dirty="0" err="1" smtClean="0"/>
              <a:t>actually</a:t>
            </a:r>
            <a:r>
              <a:rPr lang="fr-FR" sz="2600" dirty="0" smtClean="0"/>
              <a:t> </a:t>
            </a:r>
            <a:r>
              <a:rPr lang="fr-FR" sz="2600" dirty="0" err="1" smtClean="0"/>
              <a:t>receives</a:t>
            </a:r>
            <a:r>
              <a:rPr lang="fr-FR" sz="2600" dirty="0" smtClean="0"/>
              <a:t> the data </a:t>
            </a:r>
            <a:r>
              <a:rPr lang="fr-FR" sz="2600" dirty="0" err="1" smtClean="0"/>
              <a:t>doesn't</a:t>
            </a:r>
            <a:r>
              <a:rPr lang="fr-FR" sz="2600" dirty="0" smtClean="0"/>
              <a:t> </a:t>
            </a:r>
            <a:r>
              <a:rPr lang="fr-FR" sz="2600" dirty="0" err="1" smtClean="0"/>
              <a:t>matter</a:t>
            </a:r>
            <a:r>
              <a:rPr lang="fr-FR" sz="2600" dirty="0" smtClean="0"/>
              <a:t>. </a:t>
            </a:r>
          </a:p>
          <a:p>
            <a:pPr marL="457200" lvl="1" algn="just" eaLnBrk="1" hangingPunct="1">
              <a:lnSpc>
                <a:spcPct val="80000"/>
              </a:lnSpc>
            </a:pPr>
            <a:r>
              <a:rPr lang="en-GB" sz="2600" dirty="0" smtClean="0"/>
              <a:t>Asynchronous communications are often referred to as </a:t>
            </a:r>
            <a:r>
              <a:rPr lang="en-GB" sz="2600" b="1" i="1" dirty="0" smtClean="0"/>
              <a:t>non-blocking</a:t>
            </a:r>
            <a:r>
              <a:rPr lang="en-GB" sz="2600" dirty="0" smtClean="0"/>
              <a:t> communications since other work can be done while the communications are taking place. </a:t>
            </a:r>
            <a:endParaRPr lang="fr-FR" sz="2600" dirty="0" smtClean="0"/>
          </a:p>
          <a:p>
            <a:pPr marL="457200" lvl="1" algn="just" eaLnBrk="1" hangingPunct="1">
              <a:lnSpc>
                <a:spcPct val="80000"/>
              </a:lnSpc>
            </a:pPr>
            <a:r>
              <a:rPr lang="en-GB" sz="2600" dirty="0" smtClean="0"/>
              <a:t>Interleaving computation with communication is the single greatest benefit for using asynchronous communications. </a:t>
            </a:r>
            <a:endParaRPr lang="fr-FR" sz="2600" dirty="0" smtClean="0"/>
          </a:p>
          <a:p>
            <a:pPr marL="457200" algn="just" eaLnBrk="1" hangingPunct="1">
              <a:lnSpc>
                <a:spcPct val="80000"/>
              </a:lnSpc>
            </a:pPr>
            <a:endParaRPr lang="fr-FR" sz="26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23</a:t>
            </a:fld>
            <a:endParaRPr lang="en-GB" b="1"/>
          </a:p>
        </p:txBody>
      </p:sp>
    </p:spTree>
    <p:extLst>
      <p:ext uri="{BB962C8B-B14F-4D97-AF65-F5344CB8AC3E}">
        <p14:creationId xmlns:p14="http://schemas.microsoft.com/office/powerpoint/2010/main" val="23104921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28600" y="27709"/>
            <a:ext cx="8229600" cy="838200"/>
          </a:xfrm>
        </p:spPr>
        <p:txBody>
          <a:bodyPr/>
          <a:lstStyle/>
          <a:p>
            <a:r>
              <a:rPr lang="en-GB" altLang="ja-JP" u="sng" dirty="0" smtClean="0">
                <a:solidFill>
                  <a:srgbClr val="C00000"/>
                </a:solidFill>
              </a:rPr>
              <a:t>(E)</a:t>
            </a:r>
            <a:r>
              <a:rPr lang="fr-FR" b="1" u="sng" dirty="0" smtClean="0">
                <a:solidFill>
                  <a:srgbClr val="C00000"/>
                </a:solidFill>
              </a:rPr>
              <a:t> </a:t>
            </a:r>
            <a:r>
              <a:rPr lang="fr-FR" b="1" u="sng" dirty="0">
                <a:solidFill>
                  <a:srgbClr val="C00000"/>
                </a:solidFill>
              </a:rPr>
              <a:t>Scope of communications</a:t>
            </a:r>
            <a:r>
              <a:rPr lang="fr-FR" u="sng" dirty="0">
                <a:solidFill>
                  <a:srgbClr val="C00000"/>
                </a:solidFill>
              </a:rPr>
              <a:t> </a:t>
            </a:r>
            <a:endParaRPr lang="fr-FR" u="sng" dirty="0" smtClean="0">
              <a:solidFill>
                <a:srgbClr val="C00000"/>
              </a:solidFill>
            </a:endParaRPr>
          </a:p>
        </p:txBody>
      </p:sp>
      <p:sp>
        <p:nvSpPr>
          <p:cNvPr id="103427" name="Rectangle 3"/>
          <p:cNvSpPr>
            <a:spLocks noGrp="1" noChangeArrowheads="1"/>
          </p:cNvSpPr>
          <p:nvPr>
            <p:ph idx="1"/>
          </p:nvPr>
        </p:nvSpPr>
        <p:spPr>
          <a:xfrm>
            <a:off x="0" y="762000"/>
            <a:ext cx="8382000" cy="4525963"/>
          </a:xfrm>
        </p:spPr>
        <p:txBody>
          <a:bodyPr>
            <a:noAutofit/>
          </a:bodyPr>
          <a:lstStyle/>
          <a:p>
            <a:pPr marL="457200" lvl="1" eaLnBrk="1" hangingPunct="1"/>
            <a:r>
              <a:rPr lang="en-GB" sz="3200" dirty="0" smtClean="0"/>
              <a:t>Knowing which tasks must communicate with each other is critical during the design stage of a parallel code. Both of the two </a:t>
            </a:r>
            <a:r>
              <a:rPr lang="en-GB" sz="3200" dirty="0" err="1" smtClean="0"/>
              <a:t>scopings</a:t>
            </a:r>
            <a:r>
              <a:rPr lang="en-GB" sz="3200" dirty="0" smtClean="0"/>
              <a:t> described below can be implemented synchronously or asynchronously. </a:t>
            </a:r>
            <a:endParaRPr lang="fr-FR" sz="3200" dirty="0" smtClean="0"/>
          </a:p>
          <a:p>
            <a:pPr marL="457200" lvl="1" eaLnBrk="1" hangingPunct="1"/>
            <a:r>
              <a:rPr lang="en-GB" sz="3200" b="1" i="1" dirty="0" smtClean="0"/>
              <a:t>Point-to-point</a:t>
            </a:r>
            <a:r>
              <a:rPr lang="en-GB" sz="3200" dirty="0" smtClean="0"/>
              <a:t> - involves two tasks with one task acting as the sender/producer of data, and the other acting as the receiver/consumer. </a:t>
            </a:r>
            <a:endParaRPr lang="fr-FR" sz="3200" dirty="0" smtClean="0"/>
          </a:p>
          <a:p>
            <a:pPr marL="457200" lvl="1" eaLnBrk="1" hangingPunct="1"/>
            <a:r>
              <a:rPr lang="en-GB" sz="3200" b="1" i="1" dirty="0" smtClean="0"/>
              <a:t>Collective</a:t>
            </a:r>
            <a:r>
              <a:rPr lang="en-GB" sz="3200" dirty="0" smtClean="0"/>
              <a:t> - involves data sharing between more than two tasks, which are often specified as being members in a common group, or collective.</a:t>
            </a:r>
            <a:endParaRPr lang="fr-FR" sz="32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24</a:t>
            </a:fld>
            <a:endParaRPr lang="en-GB" b="1" dirty="0"/>
          </a:p>
        </p:txBody>
      </p:sp>
    </p:spTree>
    <p:extLst>
      <p:ext uri="{BB962C8B-B14F-4D97-AF65-F5344CB8AC3E}">
        <p14:creationId xmlns:p14="http://schemas.microsoft.com/office/powerpoint/2010/main" val="25976653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76200" y="152400"/>
            <a:ext cx="8915400" cy="1143000"/>
          </a:xfrm>
        </p:spPr>
        <p:txBody>
          <a:bodyPr/>
          <a:lstStyle/>
          <a:p>
            <a:r>
              <a:rPr lang="fr-FR" sz="4000" b="1" dirty="0"/>
              <a:t>Collective Communications </a:t>
            </a:r>
            <a:r>
              <a:rPr lang="fr-FR" sz="4000" b="1" dirty="0" err="1" smtClean="0"/>
              <a:t>Example</a:t>
            </a:r>
            <a:r>
              <a:rPr lang="fr-FR" sz="4000" b="1" dirty="0" smtClean="0"/>
              <a:t> :</a:t>
            </a:r>
            <a:endParaRPr lang="fr-FR" sz="4000" dirty="0" smtClean="0"/>
          </a:p>
        </p:txBody>
      </p:sp>
      <p:pic>
        <p:nvPicPr>
          <p:cNvPr id="104452" name="Picture 4" descr="Collective communications examp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295399"/>
            <a:ext cx="7143750" cy="5418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25</a:t>
            </a:fld>
            <a:endParaRPr lang="en-GB" b="1" dirty="0"/>
          </a:p>
        </p:txBody>
      </p:sp>
    </p:spTree>
    <p:extLst>
      <p:ext uri="{BB962C8B-B14F-4D97-AF65-F5344CB8AC3E}">
        <p14:creationId xmlns:p14="http://schemas.microsoft.com/office/powerpoint/2010/main" val="16278580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13855" y="0"/>
            <a:ext cx="8458200" cy="838200"/>
          </a:xfrm>
        </p:spPr>
        <p:txBody>
          <a:bodyPr/>
          <a:lstStyle/>
          <a:p>
            <a:r>
              <a:rPr lang="en-GB" altLang="ja-JP" sz="4400" u="sng" dirty="0" smtClean="0">
                <a:solidFill>
                  <a:srgbClr val="C00000"/>
                </a:solidFill>
              </a:rPr>
              <a:t>(F)</a:t>
            </a:r>
            <a:r>
              <a:rPr lang="fr-FR" sz="4400" b="1" u="sng" dirty="0" smtClean="0">
                <a:solidFill>
                  <a:srgbClr val="C00000"/>
                </a:solidFill>
              </a:rPr>
              <a:t> </a:t>
            </a:r>
            <a:r>
              <a:rPr lang="fr-FR" sz="4400" b="1" u="sng" dirty="0" err="1">
                <a:solidFill>
                  <a:srgbClr val="C00000"/>
                </a:solidFill>
              </a:rPr>
              <a:t>Efficiency</a:t>
            </a:r>
            <a:r>
              <a:rPr lang="fr-FR" sz="4400" b="1" u="sng" dirty="0">
                <a:solidFill>
                  <a:srgbClr val="C00000"/>
                </a:solidFill>
              </a:rPr>
              <a:t> of communications</a:t>
            </a:r>
            <a:r>
              <a:rPr lang="fr-FR" sz="4400" u="sng" dirty="0">
                <a:solidFill>
                  <a:srgbClr val="C00000"/>
                </a:solidFill>
              </a:rPr>
              <a:t> </a:t>
            </a:r>
            <a:endParaRPr lang="fr-FR" sz="4400" u="sng" dirty="0" smtClean="0">
              <a:solidFill>
                <a:srgbClr val="C00000"/>
              </a:solidFill>
            </a:endParaRPr>
          </a:p>
        </p:txBody>
      </p:sp>
      <p:sp>
        <p:nvSpPr>
          <p:cNvPr id="105475" name="Rectangle 3"/>
          <p:cNvSpPr>
            <a:spLocks noGrp="1" noChangeArrowheads="1"/>
          </p:cNvSpPr>
          <p:nvPr>
            <p:ph idx="1"/>
          </p:nvPr>
        </p:nvSpPr>
        <p:spPr>
          <a:xfrm>
            <a:off x="76200" y="685800"/>
            <a:ext cx="8382000" cy="4800600"/>
          </a:xfrm>
        </p:spPr>
        <p:txBody>
          <a:bodyPr>
            <a:noAutofit/>
          </a:bodyPr>
          <a:lstStyle/>
          <a:p>
            <a:pPr marL="274320" lvl="1" eaLnBrk="1" hangingPunct="1"/>
            <a:r>
              <a:rPr lang="en-GB" sz="2800" dirty="0" smtClean="0"/>
              <a:t>Very often, the programmer will have a choice with regard to factors that can affect communications performance. </a:t>
            </a:r>
            <a:r>
              <a:rPr lang="fr-FR" sz="2800" dirty="0" err="1" smtClean="0"/>
              <a:t>Only</a:t>
            </a:r>
            <a:r>
              <a:rPr lang="fr-FR" sz="2800" dirty="0" smtClean="0"/>
              <a:t> a few are </a:t>
            </a:r>
            <a:r>
              <a:rPr lang="fr-FR" sz="2800" dirty="0" err="1" smtClean="0"/>
              <a:t>mentioned</a:t>
            </a:r>
            <a:r>
              <a:rPr lang="fr-FR" sz="2800" dirty="0" smtClean="0"/>
              <a:t> </a:t>
            </a:r>
            <a:r>
              <a:rPr lang="fr-FR" sz="2800" dirty="0" err="1" smtClean="0"/>
              <a:t>here</a:t>
            </a:r>
            <a:r>
              <a:rPr lang="fr-FR" sz="2800" dirty="0" smtClean="0"/>
              <a:t>. </a:t>
            </a:r>
          </a:p>
          <a:p>
            <a:pPr marL="274320" lvl="1" eaLnBrk="1" hangingPunct="1"/>
            <a:r>
              <a:rPr lang="en-GB" sz="2800" dirty="0" smtClean="0"/>
              <a:t>Which implementation for a given model should be used? Using the Message Passing Model as an example, one MPI implementation may be faster on a given hardware platform than another. </a:t>
            </a:r>
            <a:endParaRPr lang="fr-FR" sz="2800" dirty="0" smtClean="0"/>
          </a:p>
          <a:p>
            <a:pPr marL="274320" lvl="1" eaLnBrk="1" hangingPunct="1"/>
            <a:r>
              <a:rPr lang="en-GB" sz="2800" dirty="0" smtClean="0"/>
              <a:t>What type of communication operations should be used? As mentioned previously, asynchronous communication operations can improve overall program performance. </a:t>
            </a:r>
            <a:endParaRPr lang="fr-FR" sz="2800" dirty="0" smtClean="0"/>
          </a:p>
          <a:p>
            <a:pPr marL="274320" lvl="1" eaLnBrk="1" hangingPunct="1"/>
            <a:r>
              <a:rPr lang="en-GB" sz="2800" dirty="0" smtClean="0"/>
              <a:t>Network media - some platforms may offer more than one network for communications. </a:t>
            </a:r>
            <a:r>
              <a:rPr lang="fr-FR" sz="2800" dirty="0" err="1" smtClean="0"/>
              <a:t>Which</a:t>
            </a:r>
            <a:r>
              <a:rPr lang="fr-FR" sz="2800" dirty="0" smtClean="0"/>
              <a:t> one </a:t>
            </a:r>
            <a:r>
              <a:rPr lang="fr-FR" sz="2800" dirty="0" err="1" smtClean="0"/>
              <a:t>is</a:t>
            </a:r>
            <a:r>
              <a:rPr lang="fr-FR" sz="2800" dirty="0" smtClean="0"/>
              <a:t> best? </a:t>
            </a:r>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26</a:t>
            </a:fld>
            <a:endParaRPr lang="en-GB" b="1"/>
          </a:p>
        </p:txBody>
      </p:sp>
    </p:spTree>
    <p:extLst>
      <p:ext uri="{BB962C8B-B14F-4D97-AF65-F5344CB8AC3E}">
        <p14:creationId xmlns:p14="http://schemas.microsoft.com/office/powerpoint/2010/main" val="15988017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57200" y="274638"/>
            <a:ext cx="8686800" cy="1143000"/>
          </a:xfrm>
        </p:spPr>
        <p:txBody>
          <a:bodyPr/>
          <a:lstStyle/>
          <a:p>
            <a:r>
              <a:rPr lang="en-GB" altLang="ja-JP" dirty="0" smtClean="0"/>
              <a:t>(G) </a:t>
            </a:r>
            <a:r>
              <a:rPr lang="fr-FR" b="1" dirty="0" err="1"/>
              <a:t>Overhead</a:t>
            </a:r>
            <a:r>
              <a:rPr lang="fr-FR" b="1" dirty="0"/>
              <a:t> and </a:t>
            </a:r>
            <a:r>
              <a:rPr lang="fr-FR" b="1" dirty="0" err="1"/>
              <a:t>Complexity</a:t>
            </a:r>
            <a:r>
              <a:rPr lang="fr-FR" b="1" dirty="0"/>
              <a:t/>
            </a:r>
            <a:br>
              <a:rPr lang="fr-FR" b="1" dirty="0"/>
            </a:br>
            <a:endParaRPr lang="fr-FR" dirty="0" smtClean="0"/>
          </a:p>
        </p:txBody>
      </p:sp>
      <p:pic>
        <p:nvPicPr>
          <p:cNvPr id="106500" name="Picture 4" descr="Callgraph of parallel hello world progr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388" y="1133475"/>
            <a:ext cx="7593012" cy="473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27</a:t>
            </a:fld>
            <a:endParaRPr lang="en-GB" b="1"/>
          </a:p>
        </p:txBody>
      </p:sp>
      <p:sp>
        <p:nvSpPr>
          <p:cNvPr id="3" name="Rectangle 2"/>
          <p:cNvSpPr/>
          <p:nvPr/>
        </p:nvSpPr>
        <p:spPr>
          <a:xfrm>
            <a:off x="-152400" y="5969913"/>
            <a:ext cx="8229600" cy="830997"/>
          </a:xfrm>
          <a:prstGeom prst="rect">
            <a:avLst/>
          </a:prstGeom>
        </p:spPr>
        <p:txBody>
          <a:bodyPr wrap="square">
            <a:spAutoFit/>
          </a:bodyPr>
          <a:lstStyle/>
          <a:p>
            <a:pPr marL="342900" lvl="0" indent="-228600">
              <a:spcBef>
                <a:spcPct val="20000"/>
              </a:spcBef>
              <a:buClr>
                <a:srgbClr val="A9A57C"/>
              </a:buClr>
              <a:buFont typeface="Arial" pitchFamily="34" charset="0"/>
              <a:buChar char="•"/>
            </a:pPr>
            <a:r>
              <a:rPr lang="en-GB" sz="2400" b="1" dirty="0">
                <a:solidFill>
                  <a:srgbClr val="2F2B20"/>
                </a:solidFill>
              </a:rPr>
              <a:t>Finally, realize that this is only a partial list of things to consider!!! </a:t>
            </a:r>
            <a:endParaRPr lang="fr-FR" sz="2400" b="1" dirty="0">
              <a:solidFill>
                <a:srgbClr val="2F2B20"/>
              </a:solidFill>
            </a:endParaRPr>
          </a:p>
        </p:txBody>
      </p:sp>
    </p:spTree>
    <p:extLst>
      <p:ext uri="{BB962C8B-B14F-4D97-AF65-F5344CB8AC3E}">
        <p14:creationId xmlns:p14="http://schemas.microsoft.com/office/powerpoint/2010/main" val="10653549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533400" y="533400"/>
            <a:ext cx="5486400" cy="457200"/>
          </a:xfrm>
        </p:spPr>
        <p:style>
          <a:lnRef idx="1">
            <a:schemeClr val="accent5"/>
          </a:lnRef>
          <a:fillRef idx="2">
            <a:schemeClr val="accent5"/>
          </a:fillRef>
          <a:effectRef idx="1">
            <a:schemeClr val="accent5"/>
          </a:effectRef>
          <a:fontRef idx="minor">
            <a:schemeClr val="dk1"/>
          </a:fontRef>
        </p:style>
        <p:txBody>
          <a:bodyPr/>
          <a:lstStyle/>
          <a:p>
            <a:pPr eaLnBrk="1" hangingPunct="1"/>
            <a:r>
              <a:rPr lang="fr-FR" sz="3200" dirty="0" smtClean="0"/>
              <a:t>Types of </a:t>
            </a:r>
            <a:r>
              <a:rPr lang="fr-FR" sz="3200" dirty="0" err="1" smtClean="0"/>
              <a:t>Synchronization</a:t>
            </a:r>
            <a:endParaRPr lang="fr-FR" sz="3200" dirty="0" smtClean="0"/>
          </a:p>
        </p:txBody>
      </p:sp>
      <p:sp>
        <p:nvSpPr>
          <p:cNvPr id="109571" name="Rectangle 3"/>
          <p:cNvSpPr>
            <a:spLocks noGrp="1" noChangeArrowheads="1"/>
          </p:cNvSpPr>
          <p:nvPr>
            <p:ph idx="1"/>
          </p:nvPr>
        </p:nvSpPr>
        <p:spPr>
          <a:xfrm>
            <a:off x="152400" y="990600"/>
            <a:ext cx="8382000" cy="4713288"/>
          </a:xfrm>
        </p:spPr>
        <p:txBody>
          <a:bodyPr>
            <a:noAutofit/>
          </a:bodyPr>
          <a:lstStyle/>
          <a:p>
            <a:pPr eaLnBrk="1" hangingPunct="1">
              <a:lnSpc>
                <a:spcPct val="80000"/>
              </a:lnSpc>
            </a:pPr>
            <a:r>
              <a:rPr lang="fr-FR" sz="2800" b="1" dirty="0" err="1" smtClean="0"/>
              <a:t>Barrier</a:t>
            </a:r>
            <a:r>
              <a:rPr lang="fr-FR" sz="2800" dirty="0" smtClean="0"/>
              <a:t> </a:t>
            </a:r>
          </a:p>
          <a:p>
            <a:pPr lvl="1" eaLnBrk="1" hangingPunct="1">
              <a:lnSpc>
                <a:spcPct val="80000"/>
              </a:lnSpc>
            </a:pPr>
            <a:r>
              <a:rPr lang="en-GB" sz="2400" dirty="0" smtClean="0"/>
              <a:t>Usually implies that all tasks are involved </a:t>
            </a:r>
            <a:endParaRPr lang="fr-FR" sz="2400" dirty="0" smtClean="0"/>
          </a:p>
          <a:p>
            <a:pPr lvl="1" eaLnBrk="1" hangingPunct="1">
              <a:lnSpc>
                <a:spcPct val="80000"/>
              </a:lnSpc>
            </a:pPr>
            <a:r>
              <a:rPr lang="en-GB" sz="2400" dirty="0" smtClean="0"/>
              <a:t>Each task performs its work until it reaches the barrier. It then stops, or "blocks". </a:t>
            </a:r>
            <a:endParaRPr lang="fr-FR" sz="2400" dirty="0" smtClean="0"/>
          </a:p>
          <a:p>
            <a:pPr lvl="1" eaLnBrk="1" hangingPunct="1">
              <a:lnSpc>
                <a:spcPct val="80000"/>
              </a:lnSpc>
            </a:pPr>
            <a:r>
              <a:rPr lang="en-GB" sz="2400" dirty="0" smtClean="0"/>
              <a:t>When the last task reaches the barrier, all tasks are synchronized. </a:t>
            </a:r>
            <a:endParaRPr lang="fr-FR" sz="2400" dirty="0" smtClean="0"/>
          </a:p>
          <a:p>
            <a:pPr lvl="1" eaLnBrk="1" hangingPunct="1">
              <a:lnSpc>
                <a:spcPct val="80000"/>
              </a:lnSpc>
            </a:pPr>
            <a:r>
              <a:rPr lang="en-GB" sz="2400" dirty="0" smtClean="0"/>
              <a:t>What happens from here varies. Often, a serial section of work must be done. In other cases, the tasks are automatically released to continue their work. </a:t>
            </a:r>
            <a:endParaRPr lang="fr-FR" sz="2400" dirty="0" smtClean="0"/>
          </a:p>
          <a:p>
            <a:pPr eaLnBrk="1" hangingPunct="1">
              <a:lnSpc>
                <a:spcPct val="80000"/>
              </a:lnSpc>
            </a:pPr>
            <a:r>
              <a:rPr lang="fr-FR" sz="2800" b="1" dirty="0" err="1" smtClean="0"/>
              <a:t>Lock</a:t>
            </a:r>
            <a:r>
              <a:rPr lang="fr-FR" sz="2800" b="1" dirty="0" smtClean="0"/>
              <a:t> / </a:t>
            </a:r>
            <a:r>
              <a:rPr lang="fr-FR" sz="2800" b="1" dirty="0" err="1" smtClean="0"/>
              <a:t>semaphore</a:t>
            </a:r>
            <a:r>
              <a:rPr lang="fr-FR" sz="2800" dirty="0" smtClean="0"/>
              <a:t> </a:t>
            </a:r>
          </a:p>
          <a:p>
            <a:pPr lvl="1" eaLnBrk="1" hangingPunct="1">
              <a:lnSpc>
                <a:spcPct val="80000"/>
              </a:lnSpc>
            </a:pPr>
            <a:r>
              <a:rPr lang="en-GB" sz="2400" dirty="0" smtClean="0"/>
              <a:t>Can involve any number of tasks </a:t>
            </a:r>
            <a:endParaRPr lang="fr-FR" sz="2400" dirty="0" smtClean="0"/>
          </a:p>
          <a:p>
            <a:pPr lvl="1" eaLnBrk="1" hangingPunct="1">
              <a:lnSpc>
                <a:spcPct val="80000"/>
              </a:lnSpc>
            </a:pPr>
            <a:r>
              <a:rPr lang="en-GB" sz="2400" dirty="0" smtClean="0"/>
              <a:t>Typically used to serialize (protect) access to global data or a section of code. Only one task at a time may use (own) the lock / semaphore / flag. </a:t>
            </a:r>
            <a:endParaRPr lang="fr-FR" sz="24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28</a:t>
            </a:fld>
            <a:endParaRPr lang="en-GB" b="1"/>
          </a:p>
        </p:txBody>
      </p:sp>
      <p:sp>
        <p:nvSpPr>
          <p:cNvPr id="6" name="Rectangle 2"/>
          <p:cNvSpPr txBox="1">
            <a:spLocks noChangeArrowheads="1"/>
          </p:cNvSpPr>
          <p:nvPr/>
        </p:nvSpPr>
        <p:spPr>
          <a:xfrm>
            <a:off x="304800" y="27709"/>
            <a:ext cx="7772400" cy="429491"/>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dk1"/>
                </a:solidFill>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fr-FR" sz="3600" dirty="0" smtClean="0"/>
              <a:t>5) </a:t>
            </a:r>
            <a:r>
              <a:rPr lang="fr-FR" sz="3600" dirty="0" err="1"/>
              <a:t>Synchronization</a:t>
            </a:r>
            <a:endParaRPr lang="fr-FR" sz="3600" dirty="0"/>
          </a:p>
        </p:txBody>
      </p:sp>
    </p:spTree>
    <p:extLst>
      <p:ext uri="{BB962C8B-B14F-4D97-AF65-F5344CB8AC3E}">
        <p14:creationId xmlns:p14="http://schemas.microsoft.com/office/powerpoint/2010/main" val="8743504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29</a:t>
            </a:fld>
            <a:endParaRPr lang="en-GB" b="1"/>
          </a:p>
        </p:txBody>
      </p:sp>
      <p:sp>
        <p:nvSpPr>
          <p:cNvPr id="5" name="Rectangle 4"/>
          <p:cNvSpPr/>
          <p:nvPr/>
        </p:nvSpPr>
        <p:spPr>
          <a:xfrm>
            <a:off x="405245" y="2895600"/>
            <a:ext cx="7620000" cy="3096232"/>
          </a:xfrm>
          <a:prstGeom prst="rect">
            <a:avLst/>
          </a:prstGeom>
        </p:spPr>
        <p:txBody>
          <a:bodyPr wrap="square">
            <a:spAutoFit/>
          </a:bodyPr>
          <a:lstStyle/>
          <a:p>
            <a:pPr>
              <a:lnSpc>
                <a:spcPct val="80000"/>
              </a:lnSpc>
            </a:pPr>
            <a:r>
              <a:rPr lang="fr-FR" sz="2800" b="1" dirty="0" err="1"/>
              <a:t>Synchronous</a:t>
            </a:r>
            <a:r>
              <a:rPr lang="fr-FR" sz="2800" b="1" dirty="0"/>
              <a:t> communication </a:t>
            </a:r>
            <a:r>
              <a:rPr lang="fr-FR" sz="2800" b="1" dirty="0" err="1"/>
              <a:t>operations</a:t>
            </a:r>
            <a:r>
              <a:rPr lang="fr-FR" sz="2800" dirty="0"/>
              <a:t> </a:t>
            </a:r>
          </a:p>
          <a:p>
            <a:pPr lvl="1">
              <a:lnSpc>
                <a:spcPct val="80000"/>
              </a:lnSpc>
            </a:pPr>
            <a:r>
              <a:rPr lang="en-GB" sz="2400" dirty="0"/>
              <a:t>Involves only those tasks executing a communication operation </a:t>
            </a:r>
            <a:endParaRPr lang="fr-FR" sz="2400" dirty="0"/>
          </a:p>
          <a:p>
            <a:pPr lvl="1">
              <a:lnSpc>
                <a:spcPct val="80000"/>
              </a:lnSpc>
            </a:pPr>
            <a:r>
              <a:rPr lang="en-GB" sz="2400" dirty="0"/>
              <a:t>When a task performs a communication operation, some form of coordination is required with the other task(s) participating in the communication. For example, before a task can perform a send operation, it must first receive an acknowledgment from the receiving task that it is OK to send. </a:t>
            </a:r>
            <a:endParaRPr lang="fr-FR" sz="2400" dirty="0"/>
          </a:p>
          <a:p>
            <a:pPr lvl="1">
              <a:lnSpc>
                <a:spcPct val="80000"/>
              </a:lnSpc>
            </a:pPr>
            <a:r>
              <a:rPr lang="en-GB" sz="2400" dirty="0"/>
              <a:t>Discussed previously in the Communications section.</a:t>
            </a:r>
            <a:endParaRPr lang="fr-FR" sz="2400" dirty="0"/>
          </a:p>
        </p:txBody>
      </p:sp>
      <p:sp>
        <p:nvSpPr>
          <p:cNvPr id="6" name="Rectangle 5"/>
          <p:cNvSpPr/>
          <p:nvPr/>
        </p:nvSpPr>
        <p:spPr>
          <a:xfrm>
            <a:off x="304800" y="228600"/>
            <a:ext cx="7848600" cy="2513893"/>
          </a:xfrm>
          <a:prstGeom prst="rect">
            <a:avLst/>
          </a:prstGeom>
        </p:spPr>
        <p:txBody>
          <a:bodyPr wrap="square">
            <a:spAutoFit/>
          </a:bodyPr>
          <a:lstStyle/>
          <a:p>
            <a:pPr lvl="1">
              <a:lnSpc>
                <a:spcPct val="80000"/>
              </a:lnSpc>
            </a:pPr>
            <a:r>
              <a:rPr lang="en-GB" sz="2800" dirty="0"/>
              <a:t>The first task to acquire the lock "sets" it. This task can then safely (serially) access the protected data or code. </a:t>
            </a:r>
            <a:endParaRPr lang="fr-FR" sz="2800" dirty="0"/>
          </a:p>
          <a:p>
            <a:pPr lvl="1">
              <a:lnSpc>
                <a:spcPct val="80000"/>
              </a:lnSpc>
            </a:pPr>
            <a:r>
              <a:rPr lang="en-GB" sz="2800" dirty="0"/>
              <a:t>Other tasks can attempt to acquire the lock but must wait until the task that owns the lock releases it. </a:t>
            </a:r>
            <a:endParaRPr lang="fr-FR" sz="2800" dirty="0"/>
          </a:p>
          <a:p>
            <a:pPr lvl="1">
              <a:lnSpc>
                <a:spcPct val="80000"/>
              </a:lnSpc>
            </a:pPr>
            <a:r>
              <a:rPr lang="en-GB" sz="2800" dirty="0"/>
              <a:t>Can be blocking or non-blocking </a:t>
            </a:r>
            <a:endParaRPr lang="fr-FR" sz="2800" dirty="0"/>
          </a:p>
        </p:txBody>
      </p:sp>
    </p:spTree>
    <p:extLst>
      <p:ext uri="{BB962C8B-B14F-4D97-AF65-F5344CB8AC3E}">
        <p14:creationId xmlns:p14="http://schemas.microsoft.com/office/powerpoint/2010/main" val="680349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idx="1"/>
          </p:nvPr>
        </p:nvSpPr>
        <p:spPr>
          <a:xfrm>
            <a:off x="-76200" y="609600"/>
            <a:ext cx="8305800" cy="6248400"/>
          </a:xfrm>
        </p:spPr>
        <p:txBody>
          <a:bodyPr>
            <a:noAutofit/>
          </a:bodyPr>
          <a:lstStyle/>
          <a:p>
            <a:pPr algn="just" eaLnBrk="1" hangingPunct="1"/>
            <a:r>
              <a:rPr lang="en-GB" sz="3000" dirty="0" smtClean="0"/>
              <a:t>Designing and developing parallel programs has characteristically been a very </a:t>
            </a:r>
            <a:r>
              <a:rPr lang="en-GB" sz="3000" dirty="0" smtClean="0">
                <a:solidFill>
                  <a:srgbClr val="0070C0"/>
                </a:solidFill>
              </a:rPr>
              <a:t>manual process</a:t>
            </a:r>
            <a:r>
              <a:rPr lang="en-GB" sz="3000" dirty="0" smtClean="0"/>
              <a:t>. The programmer is typically responsible for both identifying and actually implementing parallelism. </a:t>
            </a:r>
            <a:endParaRPr lang="fr-FR" sz="3000" dirty="0" smtClean="0"/>
          </a:p>
          <a:p>
            <a:pPr algn="just" eaLnBrk="1" hangingPunct="1"/>
            <a:r>
              <a:rPr lang="en-GB" sz="3000" dirty="0" smtClean="0"/>
              <a:t>Very often, manually developing parallel codes is a time consuming, complex, error-prone and </a:t>
            </a:r>
            <a:r>
              <a:rPr lang="en-GB" sz="3000" dirty="0">
                <a:solidFill>
                  <a:srgbClr val="0070C0"/>
                </a:solidFill>
              </a:rPr>
              <a:t>iterative</a:t>
            </a:r>
            <a:r>
              <a:rPr lang="en-GB" sz="3000" dirty="0" smtClean="0"/>
              <a:t> process. </a:t>
            </a:r>
            <a:endParaRPr lang="fr-FR" sz="3000" dirty="0" smtClean="0"/>
          </a:p>
          <a:p>
            <a:pPr algn="just" eaLnBrk="1" hangingPunct="1"/>
            <a:r>
              <a:rPr lang="en-GB" sz="3000" dirty="0" smtClean="0"/>
              <a:t>For a number of years now, various tools have been available to assist the programmer with converting serial programs into parallel programs. The most common type of tool used to automatically parallelize a serial program is a parallelizing compiler or pre-processor. </a:t>
            </a:r>
            <a:endParaRPr lang="fr-FR" sz="3000" dirty="0" smtClean="0"/>
          </a:p>
          <a:p>
            <a:pPr algn="just" eaLnBrk="1" hangingPunct="1"/>
            <a:endParaRPr lang="fr-FR" sz="3000" dirty="0" smtClean="0"/>
          </a:p>
        </p:txBody>
      </p:sp>
      <p:sp>
        <p:nvSpPr>
          <p:cNvPr id="2" name="Rectangle 1"/>
          <p:cNvSpPr/>
          <p:nvPr/>
        </p:nvSpPr>
        <p:spPr>
          <a:xfrm>
            <a:off x="762000" y="152400"/>
            <a:ext cx="6629400" cy="52322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457200" lvl="0" indent="-457200">
              <a:spcBef>
                <a:spcPct val="20000"/>
              </a:spcBef>
              <a:buFont typeface="+mj-lt"/>
              <a:buAutoNum type="arabicParenR"/>
            </a:pPr>
            <a:r>
              <a:rPr lang="fr-FR" sz="2800" dirty="0" err="1">
                <a:solidFill>
                  <a:prstClr val="black"/>
                </a:solidFill>
              </a:rPr>
              <a:t>Automatic</a:t>
            </a:r>
            <a:r>
              <a:rPr lang="fr-FR" sz="2800" dirty="0">
                <a:solidFill>
                  <a:prstClr val="black"/>
                </a:solidFill>
              </a:rPr>
              <a:t> vs. </a:t>
            </a:r>
            <a:r>
              <a:rPr lang="fr-FR" sz="2800" dirty="0" err="1">
                <a:solidFill>
                  <a:prstClr val="black"/>
                </a:solidFill>
              </a:rPr>
              <a:t>Manual</a:t>
            </a:r>
            <a:r>
              <a:rPr lang="fr-FR" sz="2800" dirty="0">
                <a:solidFill>
                  <a:prstClr val="black"/>
                </a:solidFill>
              </a:rPr>
              <a:t> </a:t>
            </a:r>
            <a:r>
              <a:rPr lang="fr-FR" sz="2800" dirty="0" err="1">
                <a:solidFill>
                  <a:prstClr val="black"/>
                </a:solidFill>
              </a:rPr>
              <a:t>Parallelization</a:t>
            </a:r>
            <a:endParaRPr lang="fr-FR" sz="2800" dirty="0">
              <a:solidFill>
                <a:prstClr val="black"/>
              </a:solidFill>
            </a:endParaRPr>
          </a:p>
        </p:txBody>
      </p:sp>
      <p:sp>
        <p:nvSpPr>
          <p:cNvPr id="3" name="Slide Number Placeholder 2"/>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3</a:t>
            </a:fld>
            <a:endParaRPr lang="en-GB" b="1"/>
          </a:p>
        </p:txBody>
      </p:sp>
    </p:spTree>
    <p:extLst>
      <p:ext uri="{BB962C8B-B14F-4D97-AF65-F5344CB8AC3E}">
        <p14:creationId xmlns:p14="http://schemas.microsoft.com/office/powerpoint/2010/main" val="26274365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457200" y="274638"/>
            <a:ext cx="6553200" cy="639762"/>
          </a:xfrm>
        </p:spPr>
        <p:style>
          <a:lnRef idx="1">
            <a:schemeClr val="accent4"/>
          </a:lnRef>
          <a:fillRef idx="2">
            <a:schemeClr val="accent4"/>
          </a:fillRef>
          <a:effectRef idx="1">
            <a:schemeClr val="accent4"/>
          </a:effectRef>
          <a:fontRef idx="minor">
            <a:schemeClr val="dk1"/>
          </a:fontRef>
        </p:style>
        <p:txBody>
          <a:bodyPr/>
          <a:lstStyle/>
          <a:p>
            <a:r>
              <a:rPr lang="fr-FR" sz="4800" dirty="0" smtClean="0"/>
              <a:t>6) Data </a:t>
            </a:r>
            <a:r>
              <a:rPr lang="fr-FR" sz="4800" dirty="0" err="1"/>
              <a:t>Dependencies</a:t>
            </a:r>
            <a:endParaRPr lang="fr-FR" sz="4800" dirty="0"/>
          </a:p>
        </p:txBody>
      </p:sp>
      <p:sp>
        <p:nvSpPr>
          <p:cNvPr id="111619" name="Rectangle 3"/>
          <p:cNvSpPr>
            <a:spLocks noGrp="1" noChangeArrowheads="1"/>
          </p:cNvSpPr>
          <p:nvPr>
            <p:ph idx="1"/>
          </p:nvPr>
        </p:nvSpPr>
        <p:spPr>
          <a:xfrm>
            <a:off x="304800" y="1143000"/>
            <a:ext cx="7620000" cy="4800600"/>
          </a:xfrm>
        </p:spPr>
        <p:txBody>
          <a:bodyPr>
            <a:noAutofit/>
          </a:bodyPr>
          <a:lstStyle/>
          <a:p>
            <a:pPr eaLnBrk="1" hangingPunct="1"/>
            <a:r>
              <a:rPr lang="en-GB" sz="3200" dirty="0" smtClean="0"/>
              <a:t>A </a:t>
            </a:r>
            <a:r>
              <a:rPr lang="en-GB" sz="3200" b="1" i="1" dirty="0" smtClean="0"/>
              <a:t>dependence</a:t>
            </a:r>
            <a:r>
              <a:rPr lang="en-GB" sz="3200" dirty="0" smtClean="0"/>
              <a:t> exists between program statements when the order of statement execution affects the results of the program. </a:t>
            </a:r>
            <a:endParaRPr lang="fr-FR" sz="3200" dirty="0" smtClean="0"/>
          </a:p>
          <a:p>
            <a:pPr eaLnBrk="1" hangingPunct="1"/>
            <a:r>
              <a:rPr lang="en-GB" sz="3200" dirty="0" smtClean="0"/>
              <a:t>A </a:t>
            </a:r>
            <a:r>
              <a:rPr lang="en-GB" sz="3200" b="1" i="1" dirty="0" smtClean="0"/>
              <a:t>data dependence</a:t>
            </a:r>
            <a:r>
              <a:rPr lang="en-GB" sz="3200" dirty="0" smtClean="0"/>
              <a:t> results from multiple use of the same location(s) in storage by different tasks. </a:t>
            </a:r>
            <a:endParaRPr lang="fr-FR" sz="3200" dirty="0" smtClean="0"/>
          </a:p>
          <a:p>
            <a:pPr eaLnBrk="1" hangingPunct="1"/>
            <a:r>
              <a:rPr lang="en-GB" sz="3200" dirty="0" smtClean="0"/>
              <a:t>Dependencies are important to parallel programming because they are one of the primary inhibitors to parallelism.</a:t>
            </a:r>
            <a:endParaRPr lang="fr-FR" sz="32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30</a:t>
            </a:fld>
            <a:endParaRPr lang="en-GB" b="1"/>
          </a:p>
        </p:txBody>
      </p:sp>
    </p:spTree>
    <p:extLst>
      <p:ext uri="{BB962C8B-B14F-4D97-AF65-F5344CB8AC3E}">
        <p14:creationId xmlns:p14="http://schemas.microsoft.com/office/powerpoint/2010/main" val="37375932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76200" y="76200"/>
            <a:ext cx="8077200" cy="838200"/>
          </a:xfrm>
        </p:spPr>
        <p:style>
          <a:lnRef idx="1">
            <a:schemeClr val="accent5"/>
          </a:lnRef>
          <a:fillRef idx="2">
            <a:schemeClr val="accent5"/>
          </a:fillRef>
          <a:effectRef idx="1">
            <a:schemeClr val="accent5"/>
          </a:effectRef>
          <a:fontRef idx="minor">
            <a:schemeClr val="dk1"/>
          </a:fontRef>
        </p:style>
        <p:txBody>
          <a:bodyPr>
            <a:noAutofit/>
          </a:bodyPr>
          <a:lstStyle/>
          <a:p>
            <a:pPr eaLnBrk="1" hangingPunct="1"/>
            <a:r>
              <a:rPr lang="fr-FR" sz="3600" dirty="0" err="1" smtClean="0"/>
              <a:t>Examples</a:t>
            </a:r>
            <a:r>
              <a:rPr lang="fr-FR" sz="3600" dirty="0" smtClean="0"/>
              <a:t> (1): </a:t>
            </a:r>
            <a:r>
              <a:rPr lang="fr-FR" sz="3600" dirty="0" err="1" smtClean="0"/>
              <a:t>Loop</a:t>
            </a:r>
            <a:r>
              <a:rPr lang="fr-FR" sz="3600" dirty="0" smtClean="0"/>
              <a:t> </a:t>
            </a:r>
            <a:r>
              <a:rPr lang="fr-FR" sz="3600" dirty="0" err="1" smtClean="0"/>
              <a:t>carried</a:t>
            </a:r>
            <a:r>
              <a:rPr lang="fr-FR" sz="3600" dirty="0" smtClean="0"/>
              <a:t> data </a:t>
            </a:r>
            <a:r>
              <a:rPr lang="fr-FR" sz="3600" dirty="0" err="1" smtClean="0"/>
              <a:t>dependence</a:t>
            </a:r>
            <a:endParaRPr lang="fr-FR" sz="3600" dirty="0" smtClean="0"/>
          </a:p>
        </p:txBody>
      </p:sp>
      <p:sp>
        <p:nvSpPr>
          <p:cNvPr id="112643" name="Rectangle 3"/>
          <p:cNvSpPr>
            <a:spLocks noGrp="1" noChangeArrowheads="1"/>
          </p:cNvSpPr>
          <p:nvPr>
            <p:ph idx="1"/>
          </p:nvPr>
        </p:nvSpPr>
        <p:spPr>
          <a:xfrm>
            <a:off x="0" y="2286000"/>
            <a:ext cx="8382000" cy="3738562"/>
          </a:xfrm>
        </p:spPr>
        <p:txBody>
          <a:bodyPr>
            <a:noAutofit/>
          </a:bodyPr>
          <a:lstStyle/>
          <a:p>
            <a:pPr eaLnBrk="1" hangingPunct="1"/>
            <a:r>
              <a:rPr lang="en-GB" sz="2800" dirty="0" smtClean="0"/>
              <a:t>The value of A(J-1) must be computed before the value of A(J), therefore A(J) exhibits a data dependency on A(J-1). Parallelism is inhibited. </a:t>
            </a:r>
          </a:p>
          <a:p>
            <a:pPr eaLnBrk="1" hangingPunct="1"/>
            <a:r>
              <a:rPr lang="en-GB" sz="2800" dirty="0" smtClean="0"/>
              <a:t>If Task 2 has A(J) and task 1 has A(J-1), computing the correct value of A(J) necessitates: </a:t>
            </a:r>
            <a:endParaRPr lang="fr-FR" sz="2800" dirty="0" smtClean="0"/>
          </a:p>
          <a:p>
            <a:pPr lvl="1" eaLnBrk="1" hangingPunct="1"/>
            <a:r>
              <a:rPr lang="en-GB" sz="2800" dirty="0" smtClean="0"/>
              <a:t>Distributed memory architecture - task 2 must obtain the value of A(J-1) from task 1 after task 1 finishes its computation </a:t>
            </a:r>
            <a:endParaRPr lang="fr-FR" sz="2800" dirty="0" smtClean="0"/>
          </a:p>
          <a:p>
            <a:pPr lvl="1" eaLnBrk="1" hangingPunct="1"/>
            <a:r>
              <a:rPr lang="en-GB" sz="2800" dirty="0" smtClean="0"/>
              <a:t>Shared memory architecture - task 2 must read A(J-1) after task 1 updates it</a:t>
            </a:r>
            <a:endParaRPr lang="fr-FR" sz="2800" dirty="0" smtClean="0"/>
          </a:p>
        </p:txBody>
      </p:sp>
      <p:sp>
        <p:nvSpPr>
          <p:cNvPr id="112644" name="Text Box 5"/>
          <p:cNvSpPr txBox="1">
            <a:spLocks noChangeArrowheads="1"/>
          </p:cNvSpPr>
          <p:nvPr/>
        </p:nvSpPr>
        <p:spPr bwMode="auto">
          <a:xfrm>
            <a:off x="1600200" y="1066800"/>
            <a:ext cx="5867400" cy="1015663"/>
          </a:xfrm>
          <a:prstGeom prst="rect">
            <a:avLst/>
          </a:prstGeom>
          <a:ln>
            <a:headEnd/>
            <a:tailEnd/>
          </a:ln>
          <a:extLst/>
        </p:spPr>
        <p:style>
          <a:lnRef idx="2">
            <a:schemeClr val="accent5"/>
          </a:lnRef>
          <a:fillRef idx="1">
            <a:schemeClr val="lt1"/>
          </a:fillRef>
          <a:effectRef idx="0">
            <a:schemeClr val="accent5"/>
          </a:effectRef>
          <a:fontRef idx="minor">
            <a:schemeClr val="dk1"/>
          </a:fontRef>
        </p:style>
        <p:txBody>
          <a:bodyPr wrap="square">
            <a:spAutoFit/>
          </a:bodyPr>
          <a:lstStyle>
            <a:lvl1pPr marL="342900" indent="-342900">
              <a:defRPr sz="2400">
                <a:solidFill>
                  <a:schemeClr val="tx1"/>
                </a:solidFill>
                <a:latin typeface="Arial" charset="0"/>
                <a:ea typeface="ヒラギノ角ゴ Pro W3" charset="-128"/>
              </a:defRPr>
            </a:lvl1pPr>
            <a:lvl2pPr marL="742950" indent="-285750">
              <a:defRPr sz="2400">
                <a:solidFill>
                  <a:schemeClr val="tx1"/>
                </a:solidFill>
                <a:latin typeface="Arial" charset="0"/>
                <a:ea typeface="ヒラギノ角ゴ Pro W3" charset="-128"/>
              </a:defRPr>
            </a:lvl2pPr>
            <a:lvl3pPr>
              <a:defRPr sz="2400">
                <a:solidFill>
                  <a:schemeClr val="tx1"/>
                </a:solidFill>
                <a:latin typeface="Arial" charset="0"/>
                <a:ea typeface="ヒラギノ角ゴ Pro W3" charset="-128"/>
              </a:defRPr>
            </a:lvl3pPr>
            <a:lvl4pPr>
              <a:defRPr sz="2400">
                <a:solidFill>
                  <a:schemeClr val="tx1"/>
                </a:solidFill>
                <a:latin typeface="Arial" charset="0"/>
                <a:ea typeface="ヒラギノ角ゴ Pro W3" charset="-128"/>
              </a:defRPr>
            </a:lvl4pPr>
            <a:lvl5pPr marL="2057400" indent="-228600">
              <a:defRPr sz="2400">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charset="-128"/>
              </a:defRPr>
            </a:lvl9pPr>
          </a:lstStyle>
          <a:p>
            <a:pPr lvl="2"/>
            <a:r>
              <a:rPr lang="fr-FR" sz="2000" b="1" dirty="0">
                <a:latin typeface="Courier New" pitchFamily="49" charset="0"/>
              </a:rPr>
              <a:t>DO 500 J = MYSTART,MYEND </a:t>
            </a:r>
          </a:p>
          <a:p>
            <a:pPr lvl="3"/>
            <a:r>
              <a:rPr lang="fr-FR" sz="2000" b="1" dirty="0">
                <a:latin typeface="Courier New" pitchFamily="49" charset="0"/>
              </a:rPr>
              <a:t>  A(J) = A(J-1) * 2.0</a:t>
            </a:r>
            <a:r>
              <a:rPr lang="fr-FR" altLang="ja-JP" sz="2000" b="1" dirty="0">
                <a:latin typeface="Courier New" pitchFamily="49" charset="0"/>
              </a:rPr>
              <a:t>500</a:t>
            </a:r>
          </a:p>
          <a:p>
            <a:pPr lvl="2"/>
            <a:r>
              <a:rPr lang="fr-FR" altLang="ja-JP" sz="2000" b="1" dirty="0">
                <a:latin typeface="Courier New" pitchFamily="49" charset="0"/>
              </a:rPr>
              <a:t>CONTINUE</a:t>
            </a:r>
            <a:endParaRPr lang="fr-FR" sz="2000" b="1" dirty="0">
              <a:latin typeface="Courier New" pitchFamily="49" charset="0"/>
            </a:endParaRPr>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31</a:t>
            </a:fld>
            <a:endParaRPr lang="en-GB" b="1"/>
          </a:p>
        </p:txBody>
      </p:sp>
    </p:spTree>
    <p:extLst>
      <p:ext uri="{BB962C8B-B14F-4D97-AF65-F5344CB8AC3E}">
        <p14:creationId xmlns:p14="http://schemas.microsoft.com/office/powerpoint/2010/main" val="3852428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76200" y="0"/>
            <a:ext cx="8153400" cy="685800"/>
          </a:xfrm>
        </p:spPr>
        <p:style>
          <a:lnRef idx="1">
            <a:schemeClr val="accent5"/>
          </a:lnRef>
          <a:fillRef idx="2">
            <a:schemeClr val="accent5"/>
          </a:fillRef>
          <a:effectRef idx="1">
            <a:schemeClr val="accent5"/>
          </a:effectRef>
          <a:fontRef idx="minor">
            <a:schemeClr val="dk1"/>
          </a:fontRef>
        </p:style>
        <p:txBody>
          <a:bodyPr/>
          <a:lstStyle/>
          <a:p>
            <a:pPr eaLnBrk="1" hangingPunct="1"/>
            <a:r>
              <a:rPr lang="fr-FR" sz="3200" dirty="0" err="1" smtClean="0"/>
              <a:t>Examples</a:t>
            </a:r>
            <a:r>
              <a:rPr lang="fr-FR" sz="3200" dirty="0" smtClean="0"/>
              <a:t>(2): </a:t>
            </a:r>
            <a:r>
              <a:rPr lang="fr-FR" sz="3200" b="1" dirty="0" err="1" smtClean="0"/>
              <a:t>Loop</a:t>
            </a:r>
            <a:r>
              <a:rPr lang="fr-FR" sz="3200" b="1" dirty="0" smtClean="0"/>
              <a:t> </a:t>
            </a:r>
            <a:r>
              <a:rPr lang="fr-FR" sz="3200" b="1" dirty="0" err="1" smtClean="0"/>
              <a:t>independent</a:t>
            </a:r>
            <a:r>
              <a:rPr lang="fr-FR" sz="3200" b="1" dirty="0" smtClean="0"/>
              <a:t> data </a:t>
            </a:r>
            <a:r>
              <a:rPr lang="fr-FR" sz="3200" b="1" dirty="0" err="1" smtClean="0"/>
              <a:t>dependence</a:t>
            </a:r>
            <a:endParaRPr lang="fr-FR" sz="3200" dirty="0" smtClean="0"/>
          </a:p>
        </p:txBody>
      </p:sp>
      <p:sp>
        <p:nvSpPr>
          <p:cNvPr id="113667" name="Rectangle 3"/>
          <p:cNvSpPr>
            <a:spLocks noGrp="1" noChangeArrowheads="1"/>
          </p:cNvSpPr>
          <p:nvPr>
            <p:ph idx="1"/>
          </p:nvPr>
        </p:nvSpPr>
        <p:spPr>
          <a:xfrm>
            <a:off x="-228600" y="2286000"/>
            <a:ext cx="8686800" cy="4114800"/>
          </a:xfrm>
        </p:spPr>
        <p:txBody>
          <a:bodyPr>
            <a:noAutofit/>
          </a:bodyPr>
          <a:lstStyle/>
          <a:p>
            <a:pPr eaLnBrk="1" hangingPunct="1"/>
            <a:r>
              <a:rPr lang="en-GB" sz="2800" dirty="0" smtClean="0"/>
              <a:t>As with the previous example, parallelism is inhibited. The value of Y is dependent on: </a:t>
            </a:r>
            <a:endParaRPr lang="fr-FR" sz="2800" dirty="0" smtClean="0"/>
          </a:p>
          <a:p>
            <a:pPr marL="457200" lvl="1" eaLnBrk="1" hangingPunct="1"/>
            <a:r>
              <a:rPr lang="en-GB" sz="2400" dirty="0" smtClean="0"/>
              <a:t>Distributed memory architecture - if or when the value of X is communicated between the tasks. </a:t>
            </a:r>
            <a:endParaRPr lang="fr-FR" sz="2400" dirty="0" smtClean="0"/>
          </a:p>
          <a:p>
            <a:pPr marL="457200" lvl="1" eaLnBrk="1" hangingPunct="1"/>
            <a:r>
              <a:rPr lang="en-GB" sz="2400" dirty="0" smtClean="0"/>
              <a:t>Shared memory architecture - which task last stores the value of X. </a:t>
            </a:r>
            <a:endParaRPr lang="fr-FR" sz="2400" dirty="0" smtClean="0"/>
          </a:p>
          <a:p>
            <a:pPr eaLnBrk="1" hangingPunct="1"/>
            <a:r>
              <a:rPr lang="en-GB" sz="2700" dirty="0" smtClean="0"/>
              <a:t>Although all data dependencies are important to identify when designing parallel programs, loop carried dependencies are particularly important since loops are possibly the most common target of parallelization efforts. </a:t>
            </a:r>
            <a:endParaRPr lang="fr-FR" sz="2700" dirty="0" smtClean="0"/>
          </a:p>
        </p:txBody>
      </p:sp>
      <p:sp>
        <p:nvSpPr>
          <p:cNvPr id="113668" name="Text Box 4"/>
          <p:cNvSpPr txBox="1">
            <a:spLocks noChangeArrowheads="1"/>
          </p:cNvSpPr>
          <p:nvPr/>
        </p:nvSpPr>
        <p:spPr bwMode="auto">
          <a:xfrm>
            <a:off x="3184523" y="685800"/>
            <a:ext cx="3368675" cy="175432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charset="0"/>
                <a:ea typeface="ヒラギノ角ゴ Pro W3" charset="-128"/>
              </a:defRPr>
            </a:lvl1pPr>
            <a:lvl2pPr marL="742950" indent="-285750">
              <a:defRPr sz="2400">
                <a:solidFill>
                  <a:schemeClr val="tx1"/>
                </a:solidFill>
                <a:latin typeface="Arial" charset="0"/>
                <a:ea typeface="ヒラギノ角ゴ Pro W3" charset="-128"/>
              </a:defRPr>
            </a:lvl2pPr>
            <a:lvl3pPr marL="1143000" indent="-228600">
              <a:defRPr sz="2400">
                <a:solidFill>
                  <a:schemeClr val="tx1"/>
                </a:solidFill>
                <a:latin typeface="Arial" charset="0"/>
                <a:ea typeface="ヒラギノ角ゴ Pro W3" charset="-128"/>
              </a:defRPr>
            </a:lvl3pPr>
            <a:lvl4pPr marL="1600200" indent="-228600">
              <a:defRPr sz="2400">
                <a:solidFill>
                  <a:schemeClr val="tx1"/>
                </a:solidFill>
                <a:latin typeface="Arial" charset="0"/>
                <a:ea typeface="ヒラギノ角ゴ Pro W3" charset="-128"/>
              </a:defRPr>
            </a:lvl4pPr>
            <a:lvl5pPr marL="2057400" indent="-228600">
              <a:defRPr sz="2400">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charset="-128"/>
              </a:defRPr>
            </a:lvl9pPr>
          </a:lstStyle>
          <a:p>
            <a:r>
              <a:rPr lang="fr-FR" sz="1800" b="1" dirty="0" err="1">
                <a:latin typeface="Courier New" pitchFamily="49" charset="0"/>
              </a:rPr>
              <a:t>task</a:t>
            </a:r>
            <a:r>
              <a:rPr lang="fr-FR" sz="1800" b="1" dirty="0">
                <a:latin typeface="Courier New" pitchFamily="49" charset="0"/>
              </a:rPr>
              <a:t> 1        </a:t>
            </a:r>
            <a:r>
              <a:rPr lang="fr-FR" sz="1800" b="1" dirty="0" err="1">
                <a:latin typeface="Courier New" pitchFamily="49" charset="0"/>
              </a:rPr>
              <a:t>task</a:t>
            </a:r>
            <a:r>
              <a:rPr lang="fr-FR" sz="1800" b="1" dirty="0">
                <a:latin typeface="Courier New" pitchFamily="49" charset="0"/>
              </a:rPr>
              <a:t> 2</a:t>
            </a:r>
          </a:p>
          <a:p>
            <a:r>
              <a:rPr lang="fr-FR" sz="1800" b="1" dirty="0">
                <a:latin typeface="Courier New" pitchFamily="49" charset="0"/>
              </a:rPr>
              <a:t>------        ------</a:t>
            </a:r>
          </a:p>
          <a:p>
            <a:r>
              <a:rPr lang="fr-FR" sz="1800" b="1" dirty="0">
                <a:latin typeface="Courier New" pitchFamily="49" charset="0"/>
              </a:rPr>
              <a:t>X = 2         X = 4  </a:t>
            </a:r>
          </a:p>
          <a:p>
            <a:r>
              <a:rPr lang="fr-FR" sz="1800" b="1" dirty="0">
                <a:latin typeface="Courier New" pitchFamily="49" charset="0"/>
              </a:rPr>
              <a:t>.             .  </a:t>
            </a:r>
          </a:p>
          <a:p>
            <a:r>
              <a:rPr lang="fr-FR" sz="1800" b="1" dirty="0">
                <a:latin typeface="Courier New" pitchFamily="49" charset="0"/>
              </a:rPr>
              <a:t>.             .</a:t>
            </a:r>
          </a:p>
          <a:p>
            <a:r>
              <a:rPr lang="fr-FR" altLang="ja-JP" sz="1800" b="1" dirty="0">
                <a:latin typeface="Courier New" pitchFamily="49" charset="0"/>
              </a:rPr>
              <a:t>Y = X**2      Y = X**3 </a:t>
            </a:r>
            <a:endParaRPr lang="fr-FR" sz="1800" b="1" dirty="0">
              <a:latin typeface="Courier New" pitchFamily="49" charset="0"/>
            </a:endParaRPr>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32</a:t>
            </a:fld>
            <a:endParaRPr lang="en-GB" b="1"/>
          </a:p>
        </p:txBody>
      </p:sp>
    </p:spTree>
    <p:extLst>
      <p:ext uri="{BB962C8B-B14F-4D97-AF65-F5344CB8AC3E}">
        <p14:creationId xmlns:p14="http://schemas.microsoft.com/office/powerpoint/2010/main" val="2830381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274638"/>
            <a:ext cx="8153400" cy="1143000"/>
          </a:xfrm>
        </p:spPr>
        <p:txBody>
          <a:bodyPr>
            <a:normAutofit fontScale="90000"/>
          </a:bodyPr>
          <a:lstStyle/>
          <a:p>
            <a:pPr eaLnBrk="1" hangingPunct="1"/>
            <a:r>
              <a:rPr lang="en-GB" altLang="ja-JP" dirty="0" smtClean="0"/>
              <a:t>How to Handle Data Dependencies</a:t>
            </a:r>
            <a:r>
              <a:rPr lang="fr-FR" altLang="ja-JP" dirty="0" smtClean="0"/>
              <a:t>?</a:t>
            </a:r>
            <a:endParaRPr lang="fr-FR" dirty="0" smtClean="0"/>
          </a:p>
        </p:txBody>
      </p:sp>
      <p:sp>
        <p:nvSpPr>
          <p:cNvPr id="114691" name="Rectangle 3"/>
          <p:cNvSpPr>
            <a:spLocks noGrp="1" noChangeArrowheads="1"/>
          </p:cNvSpPr>
          <p:nvPr>
            <p:ph idx="1"/>
          </p:nvPr>
        </p:nvSpPr>
        <p:spPr/>
        <p:txBody>
          <a:bodyPr>
            <a:normAutofit/>
          </a:bodyPr>
          <a:lstStyle/>
          <a:p>
            <a:pPr eaLnBrk="1" hangingPunct="1"/>
            <a:r>
              <a:rPr lang="en-GB" sz="3600" dirty="0" smtClean="0"/>
              <a:t>Distributed memory architectures - communicate required data at synchronization points. </a:t>
            </a:r>
            <a:endParaRPr lang="fr-FR" sz="3600" dirty="0" smtClean="0"/>
          </a:p>
          <a:p>
            <a:pPr eaLnBrk="1" hangingPunct="1"/>
            <a:r>
              <a:rPr lang="en-GB" sz="3600" dirty="0" smtClean="0"/>
              <a:t>Shared memory architectures -synchronize read/write operations between tasks. </a:t>
            </a:r>
            <a:endParaRPr lang="fr-FR" sz="36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33</a:t>
            </a:fld>
            <a:endParaRPr lang="en-GB" b="1"/>
          </a:p>
        </p:txBody>
      </p:sp>
    </p:spTree>
    <p:extLst>
      <p:ext uri="{BB962C8B-B14F-4D97-AF65-F5344CB8AC3E}">
        <p14:creationId xmlns:p14="http://schemas.microsoft.com/office/powerpoint/2010/main" val="34318521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57200" y="152400"/>
            <a:ext cx="7010400" cy="715962"/>
          </a:xfrm>
        </p:spPr>
        <p:style>
          <a:lnRef idx="1">
            <a:schemeClr val="accent4"/>
          </a:lnRef>
          <a:fillRef idx="2">
            <a:schemeClr val="accent4"/>
          </a:fillRef>
          <a:effectRef idx="1">
            <a:schemeClr val="accent4"/>
          </a:effectRef>
          <a:fontRef idx="minor">
            <a:schemeClr val="dk1"/>
          </a:fontRef>
        </p:style>
        <p:txBody>
          <a:bodyPr/>
          <a:lstStyle/>
          <a:p>
            <a:r>
              <a:rPr lang="fr-FR" sz="4400" dirty="0" smtClean="0"/>
              <a:t>7) </a:t>
            </a:r>
            <a:r>
              <a:rPr lang="fr-FR" sz="4400" dirty="0" err="1"/>
              <a:t>Load</a:t>
            </a:r>
            <a:r>
              <a:rPr lang="fr-FR" sz="4400" dirty="0"/>
              <a:t> </a:t>
            </a:r>
            <a:r>
              <a:rPr lang="fr-FR" sz="4400" dirty="0" err="1" smtClean="0"/>
              <a:t>Balancing</a:t>
            </a:r>
            <a:endParaRPr lang="fr-FR" sz="4400" dirty="0" smtClean="0"/>
          </a:p>
        </p:txBody>
      </p:sp>
      <p:sp>
        <p:nvSpPr>
          <p:cNvPr id="116739" name="Rectangle 3"/>
          <p:cNvSpPr>
            <a:spLocks noGrp="1" noChangeArrowheads="1"/>
          </p:cNvSpPr>
          <p:nvPr>
            <p:ph idx="1"/>
          </p:nvPr>
        </p:nvSpPr>
        <p:spPr>
          <a:xfrm>
            <a:off x="381000" y="990600"/>
            <a:ext cx="7924800" cy="4800600"/>
          </a:xfrm>
        </p:spPr>
        <p:txBody>
          <a:bodyPr>
            <a:normAutofit/>
          </a:bodyPr>
          <a:lstStyle/>
          <a:p>
            <a:pPr eaLnBrk="1" hangingPunct="1"/>
            <a:r>
              <a:rPr lang="en-GB" sz="2400" dirty="0" smtClean="0"/>
              <a:t>Load balancing refers to the practice of distributing work among tasks so that </a:t>
            </a:r>
            <a:r>
              <a:rPr lang="en-GB" sz="2400" b="1" i="1" dirty="0" smtClean="0"/>
              <a:t>all</a:t>
            </a:r>
            <a:r>
              <a:rPr lang="en-GB" sz="2400" dirty="0" smtClean="0"/>
              <a:t> tasks are kept busy </a:t>
            </a:r>
            <a:r>
              <a:rPr lang="en-GB" sz="2400" b="1" i="1" dirty="0" smtClean="0"/>
              <a:t>all</a:t>
            </a:r>
            <a:r>
              <a:rPr lang="en-GB" sz="2400" dirty="0" smtClean="0"/>
              <a:t> of the time. It can be considered a minimization of task idle time. </a:t>
            </a:r>
            <a:endParaRPr lang="fr-FR" sz="2400" dirty="0" smtClean="0"/>
          </a:p>
          <a:p>
            <a:pPr eaLnBrk="1" hangingPunct="1"/>
            <a:r>
              <a:rPr lang="en-GB" sz="2400" dirty="0" smtClean="0"/>
              <a:t>Load balancing is important to parallel programs for performance reasons. For example, if all tasks are subject to a barrier synchronization point, the slowest task will determine the overall performance. </a:t>
            </a:r>
            <a:endParaRPr lang="fr-FR" sz="2400" dirty="0" smtClean="0"/>
          </a:p>
          <a:p>
            <a:pPr eaLnBrk="1" hangingPunct="1"/>
            <a:endParaRPr lang="fr-FR" sz="2400" dirty="0" smtClean="0"/>
          </a:p>
        </p:txBody>
      </p:sp>
      <p:pic>
        <p:nvPicPr>
          <p:cNvPr id="116740" name="Picture 4" descr="Load Imbalance"/>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31913" y="3886201"/>
            <a:ext cx="6829561"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34</a:t>
            </a:fld>
            <a:endParaRPr lang="en-GB" b="1"/>
          </a:p>
        </p:txBody>
      </p:sp>
    </p:spTree>
    <p:extLst>
      <p:ext uri="{BB962C8B-B14F-4D97-AF65-F5344CB8AC3E}">
        <p14:creationId xmlns:p14="http://schemas.microsoft.com/office/powerpoint/2010/main" val="28764830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76200" y="0"/>
            <a:ext cx="8229600" cy="1295400"/>
          </a:xfrm>
        </p:spPr>
        <p:style>
          <a:lnRef idx="1">
            <a:schemeClr val="accent5"/>
          </a:lnRef>
          <a:fillRef idx="2">
            <a:schemeClr val="accent5"/>
          </a:fillRef>
          <a:effectRef idx="1">
            <a:schemeClr val="accent5"/>
          </a:effectRef>
          <a:fontRef idx="minor">
            <a:schemeClr val="dk1"/>
          </a:fontRef>
        </p:style>
        <p:txBody>
          <a:bodyPr/>
          <a:lstStyle/>
          <a:p>
            <a:r>
              <a:rPr lang="en-GB" altLang="ja-JP" sz="3200" dirty="0" smtClean="0"/>
              <a:t>How to Achieve Load Balance</a:t>
            </a:r>
            <a:r>
              <a:rPr lang="fr-FR" altLang="ja-JP" sz="3200" dirty="0" smtClean="0"/>
              <a:t>? </a:t>
            </a:r>
            <a:br>
              <a:rPr lang="fr-FR" altLang="ja-JP" sz="3200" dirty="0" smtClean="0"/>
            </a:br>
            <a:r>
              <a:rPr lang="fr-FR" altLang="ja-JP" sz="3200" dirty="0" smtClean="0"/>
              <a:t>(1)</a:t>
            </a:r>
            <a:r>
              <a:rPr lang="en-GB" sz="3200" b="1" dirty="0"/>
              <a:t> Equally partition the work each task receives</a:t>
            </a:r>
            <a:r>
              <a:rPr lang="en-GB" sz="3200" dirty="0"/>
              <a:t> </a:t>
            </a:r>
            <a:endParaRPr lang="fr-FR" sz="3200" dirty="0" smtClean="0"/>
          </a:p>
        </p:txBody>
      </p:sp>
      <p:sp>
        <p:nvSpPr>
          <p:cNvPr id="117763" name="Rectangle 3"/>
          <p:cNvSpPr>
            <a:spLocks noGrp="1" noChangeArrowheads="1"/>
          </p:cNvSpPr>
          <p:nvPr>
            <p:ph idx="1"/>
          </p:nvPr>
        </p:nvSpPr>
        <p:spPr>
          <a:xfrm>
            <a:off x="76200" y="1447800"/>
            <a:ext cx="8305800" cy="4800600"/>
          </a:xfrm>
        </p:spPr>
        <p:txBody>
          <a:bodyPr>
            <a:noAutofit/>
          </a:bodyPr>
          <a:lstStyle/>
          <a:p>
            <a:pPr lvl="1" eaLnBrk="1" hangingPunct="1"/>
            <a:r>
              <a:rPr lang="en-GB" sz="2800" dirty="0" smtClean="0"/>
              <a:t>For array/matrix operations where each task performs similar work, evenly distribute the data set among the tasks. </a:t>
            </a:r>
            <a:endParaRPr lang="fr-FR" sz="2800" dirty="0" smtClean="0"/>
          </a:p>
          <a:p>
            <a:pPr lvl="1" eaLnBrk="1" hangingPunct="1"/>
            <a:r>
              <a:rPr lang="en-GB" sz="2800" dirty="0" smtClean="0"/>
              <a:t>For loop iterations where the work done in each iteration is similar, evenly distribute the iterations across the tasks. </a:t>
            </a:r>
            <a:endParaRPr lang="fr-FR" sz="2800" dirty="0" smtClean="0"/>
          </a:p>
          <a:p>
            <a:pPr lvl="1" eaLnBrk="1" hangingPunct="1"/>
            <a:r>
              <a:rPr lang="en-GB" sz="2800" dirty="0" smtClean="0"/>
              <a:t>If a heterogeneous mix of machines with varying performance characteristics are being used, be sure to use some type of performance analysis tool to detect any load imbalances. </a:t>
            </a:r>
            <a:r>
              <a:rPr lang="fr-FR" sz="2800" dirty="0" err="1" smtClean="0"/>
              <a:t>Adjust</a:t>
            </a:r>
            <a:r>
              <a:rPr lang="fr-FR" sz="2800" dirty="0" smtClean="0"/>
              <a:t> </a:t>
            </a:r>
            <a:r>
              <a:rPr lang="fr-FR" sz="2800" dirty="0" err="1" smtClean="0"/>
              <a:t>work</a:t>
            </a:r>
            <a:r>
              <a:rPr lang="fr-FR" sz="2800" dirty="0" smtClean="0"/>
              <a:t> </a:t>
            </a:r>
            <a:r>
              <a:rPr lang="fr-FR" sz="2800" dirty="0" err="1" smtClean="0"/>
              <a:t>accordingly</a:t>
            </a:r>
            <a:r>
              <a:rPr lang="fr-FR" sz="2800" dirty="0" smtClean="0"/>
              <a:t>.</a:t>
            </a:r>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35</a:t>
            </a:fld>
            <a:endParaRPr lang="en-GB" b="1"/>
          </a:p>
        </p:txBody>
      </p:sp>
    </p:spTree>
    <p:extLst>
      <p:ext uri="{BB962C8B-B14F-4D97-AF65-F5344CB8AC3E}">
        <p14:creationId xmlns:p14="http://schemas.microsoft.com/office/powerpoint/2010/main" val="20363270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152400" y="152400"/>
            <a:ext cx="7467600" cy="990600"/>
          </a:xfrm>
        </p:spPr>
        <p:style>
          <a:lnRef idx="1">
            <a:schemeClr val="accent5"/>
          </a:lnRef>
          <a:fillRef idx="2">
            <a:schemeClr val="accent5"/>
          </a:fillRef>
          <a:effectRef idx="1">
            <a:schemeClr val="accent5"/>
          </a:effectRef>
          <a:fontRef idx="minor">
            <a:schemeClr val="dk1"/>
          </a:fontRef>
        </p:style>
        <p:txBody>
          <a:bodyPr/>
          <a:lstStyle/>
          <a:p>
            <a:r>
              <a:rPr lang="en-GB" altLang="ja-JP" sz="3200" dirty="0" smtClean="0"/>
              <a:t>How to Achieve Load Balance</a:t>
            </a:r>
            <a:r>
              <a:rPr lang="fr-FR" altLang="ja-JP" sz="3200" dirty="0" smtClean="0"/>
              <a:t>? </a:t>
            </a:r>
            <a:br>
              <a:rPr lang="fr-FR" altLang="ja-JP" sz="3200" dirty="0" smtClean="0"/>
            </a:br>
            <a:r>
              <a:rPr lang="fr-FR" altLang="ja-JP" sz="3200" dirty="0" smtClean="0"/>
              <a:t>(2) </a:t>
            </a:r>
            <a:r>
              <a:rPr lang="fr-FR" sz="3200" b="1" dirty="0"/>
              <a:t>Use </a:t>
            </a:r>
            <a:r>
              <a:rPr lang="fr-FR" sz="3200" b="1" dirty="0" err="1"/>
              <a:t>dynamic</a:t>
            </a:r>
            <a:r>
              <a:rPr lang="fr-FR" sz="3200" b="1" dirty="0"/>
              <a:t> </a:t>
            </a:r>
            <a:r>
              <a:rPr lang="fr-FR" sz="3200" b="1" dirty="0" err="1"/>
              <a:t>work</a:t>
            </a:r>
            <a:r>
              <a:rPr lang="fr-FR" sz="3200" b="1" dirty="0"/>
              <a:t> </a:t>
            </a:r>
            <a:r>
              <a:rPr lang="fr-FR" sz="3200" b="1" dirty="0" err="1"/>
              <a:t>assignment</a:t>
            </a:r>
            <a:r>
              <a:rPr lang="fr-FR" sz="3200" dirty="0"/>
              <a:t> </a:t>
            </a:r>
            <a:endParaRPr lang="fr-FR" sz="3200" dirty="0" smtClean="0"/>
          </a:p>
        </p:txBody>
      </p:sp>
      <p:sp>
        <p:nvSpPr>
          <p:cNvPr id="118787" name="Rectangle 4"/>
          <p:cNvSpPr>
            <a:spLocks noGrp="1" noChangeArrowheads="1"/>
          </p:cNvSpPr>
          <p:nvPr>
            <p:ph idx="1"/>
          </p:nvPr>
        </p:nvSpPr>
        <p:spPr>
          <a:xfrm>
            <a:off x="0" y="1219200"/>
            <a:ext cx="8305800" cy="5562600"/>
          </a:xfrm>
        </p:spPr>
        <p:txBody>
          <a:bodyPr>
            <a:noAutofit/>
          </a:bodyPr>
          <a:lstStyle/>
          <a:p>
            <a:pPr lvl="1" eaLnBrk="1" hangingPunct="1">
              <a:lnSpc>
                <a:spcPct val="90000"/>
              </a:lnSpc>
            </a:pPr>
            <a:r>
              <a:rPr lang="en-GB" sz="2400" dirty="0" smtClean="0"/>
              <a:t>Certain classes of problems result in load imbalances even if data is evenly distributed among tasks: </a:t>
            </a:r>
            <a:endParaRPr lang="fr-FR" sz="2400" dirty="0" smtClean="0"/>
          </a:p>
          <a:p>
            <a:pPr lvl="2" eaLnBrk="1" hangingPunct="1">
              <a:lnSpc>
                <a:spcPct val="90000"/>
              </a:lnSpc>
            </a:pPr>
            <a:r>
              <a:rPr lang="en-GB" sz="2000" dirty="0" smtClean="0"/>
              <a:t>Sparse arrays - some tasks will have actual data to work on while others have mostly "zeros". </a:t>
            </a:r>
            <a:endParaRPr lang="fr-FR" sz="2000" dirty="0" smtClean="0"/>
          </a:p>
          <a:p>
            <a:pPr lvl="2" eaLnBrk="1" hangingPunct="1">
              <a:lnSpc>
                <a:spcPct val="90000"/>
              </a:lnSpc>
            </a:pPr>
            <a:r>
              <a:rPr lang="en-GB" sz="2000" dirty="0" smtClean="0"/>
              <a:t>Adaptive grid methods - some tasks may need to refine their mesh while others don't. </a:t>
            </a:r>
            <a:endParaRPr lang="fr-FR" sz="2000" dirty="0" smtClean="0"/>
          </a:p>
          <a:p>
            <a:pPr lvl="2" eaLnBrk="1" hangingPunct="1">
              <a:lnSpc>
                <a:spcPct val="90000"/>
              </a:lnSpc>
            </a:pPr>
            <a:r>
              <a:rPr lang="en-GB" sz="2000" i="1" dirty="0" smtClean="0"/>
              <a:t>N</a:t>
            </a:r>
            <a:r>
              <a:rPr lang="en-GB" sz="2000" dirty="0" smtClean="0"/>
              <a:t>-body simulations - where some particles may migrate to/from their original task domain to another task's; where the particles owned by some tasks require more work than those owned by other tasks. </a:t>
            </a:r>
            <a:endParaRPr lang="fr-FR" sz="2000" dirty="0" smtClean="0"/>
          </a:p>
          <a:p>
            <a:pPr lvl="1" eaLnBrk="1" hangingPunct="1">
              <a:lnSpc>
                <a:spcPct val="90000"/>
              </a:lnSpc>
            </a:pPr>
            <a:r>
              <a:rPr lang="en-GB" sz="2400" dirty="0" smtClean="0"/>
              <a:t>When the amount of work each task will perform is intentionally variable, or is unable to be predicted, it may be helpful to use a </a:t>
            </a:r>
            <a:r>
              <a:rPr lang="en-GB" sz="2400" b="1" i="1" dirty="0" smtClean="0"/>
              <a:t>scheduler - task pool</a:t>
            </a:r>
            <a:r>
              <a:rPr lang="en-GB" sz="2400" dirty="0" smtClean="0"/>
              <a:t> approach. As each task finishes its work, it queues to get a new piece of work. </a:t>
            </a:r>
            <a:endParaRPr lang="fr-FR" sz="2400" dirty="0" smtClean="0"/>
          </a:p>
          <a:p>
            <a:pPr lvl="1" eaLnBrk="1" hangingPunct="1">
              <a:lnSpc>
                <a:spcPct val="90000"/>
              </a:lnSpc>
            </a:pPr>
            <a:r>
              <a:rPr lang="en-GB" sz="2400" dirty="0" smtClean="0"/>
              <a:t>It may become necessary to design an algorithm which detects and handles load imbalances as they occur dynamically within the code. </a:t>
            </a:r>
            <a:endParaRPr lang="fr-FR" sz="24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36</a:t>
            </a:fld>
            <a:endParaRPr lang="en-GB" b="1"/>
          </a:p>
        </p:txBody>
      </p:sp>
    </p:spTree>
    <p:extLst>
      <p:ext uri="{BB962C8B-B14F-4D97-AF65-F5344CB8AC3E}">
        <p14:creationId xmlns:p14="http://schemas.microsoft.com/office/powerpoint/2010/main" val="1097780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idx="1"/>
          </p:nvPr>
        </p:nvSpPr>
        <p:spPr>
          <a:xfrm>
            <a:off x="0" y="76200"/>
            <a:ext cx="8382000" cy="6705600"/>
          </a:xfrm>
        </p:spPr>
        <p:txBody>
          <a:bodyPr>
            <a:noAutofit/>
          </a:bodyPr>
          <a:lstStyle/>
          <a:p>
            <a:pPr algn="just" eaLnBrk="1" hangingPunct="1">
              <a:spcBef>
                <a:spcPts val="600"/>
              </a:spcBef>
            </a:pPr>
            <a:r>
              <a:rPr lang="en-GB" sz="3200" dirty="0" smtClean="0"/>
              <a:t>A parallelizing compiler generally works in two different ways: </a:t>
            </a:r>
            <a:endParaRPr lang="fr-FR" sz="3200" dirty="0" smtClean="0"/>
          </a:p>
          <a:p>
            <a:pPr marL="274320" lvl="1" algn="just" eaLnBrk="1" hangingPunct="1">
              <a:buFont typeface="Wingdings" pitchFamily="2" charset="2"/>
              <a:buChar char="v"/>
            </a:pPr>
            <a:r>
              <a:rPr lang="fr-FR" sz="2800" dirty="0" err="1" smtClean="0">
                <a:solidFill>
                  <a:srgbClr val="C00000"/>
                </a:solidFill>
              </a:rPr>
              <a:t>Fully</a:t>
            </a:r>
            <a:r>
              <a:rPr lang="fr-FR" sz="2800" dirty="0" smtClean="0">
                <a:solidFill>
                  <a:srgbClr val="C00000"/>
                </a:solidFill>
              </a:rPr>
              <a:t> </a:t>
            </a:r>
            <a:r>
              <a:rPr lang="fr-FR" sz="2800" dirty="0" err="1" smtClean="0">
                <a:solidFill>
                  <a:srgbClr val="C00000"/>
                </a:solidFill>
              </a:rPr>
              <a:t>Automatic</a:t>
            </a:r>
            <a:r>
              <a:rPr lang="fr-FR" sz="2800" dirty="0" smtClean="0">
                <a:solidFill>
                  <a:srgbClr val="C00000"/>
                </a:solidFill>
              </a:rPr>
              <a:t> </a:t>
            </a:r>
          </a:p>
          <a:p>
            <a:pPr marL="548640" lvl="2" algn="just" eaLnBrk="1" hangingPunct="1"/>
            <a:r>
              <a:rPr lang="en-GB" sz="2400" dirty="0" smtClean="0"/>
              <a:t>The compiler </a:t>
            </a:r>
            <a:r>
              <a:rPr lang="en-GB" sz="2400" dirty="0" err="1" smtClean="0"/>
              <a:t>analyzes</a:t>
            </a:r>
            <a:r>
              <a:rPr lang="en-GB" sz="2400" dirty="0" smtClean="0"/>
              <a:t> the source code and identifies opportunities for parallelism. </a:t>
            </a:r>
            <a:endParaRPr lang="fr-FR" sz="2400" dirty="0" smtClean="0"/>
          </a:p>
          <a:p>
            <a:pPr marL="548640" lvl="2" algn="just" eaLnBrk="1" hangingPunct="1"/>
            <a:r>
              <a:rPr lang="en-GB" sz="2400" dirty="0" smtClean="0"/>
              <a:t>The analysis includes identifying inhibitors to parallelism and possibly a cost weighting on whether or not the parallelism would actually improve performance. </a:t>
            </a:r>
            <a:endParaRPr lang="fr-FR" sz="2400" dirty="0" smtClean="0"/>
          </a:p>
          <a:p>
            <a:pPr marL="548640" lvl="2" algn="just" eaLnBrk="1" hangingPunct="1"/>
            <a:r>
              <a:rPr lang="en-GB" sz="2400" dirty="0" smtClean="0"/>
              <a:t>Loops (do, for) loops are the most frequent target for automatic parallelization. </a:t>
            </a:r>
            <a:endParaRPr lang="fr-FR" sz="2400" dirty="0" smtClean="0"/>
          </a:p>
          <a:p>
            <a:pPr marL="274320" lvl="1" algn="just">
              <a:buFont typeface="Wingdings" pitchFamily="2" charset="2"/>
              <a:buChar char="v"/>
            </a:pPr>
            <a:r>
              <a:rPr lang="fr-FR" sz="2800" dirty="0">
                <a:solidFill>
                  <a:srgbClr val="C00000"/>
                </a:solidFill>
              </a:rPr>
              <a:t>Programmer </a:t>
            </a:r>
            <a:r>
              <a:rPr lang="fr-FR" sz="2800" dirty="0" err="1">
                <a:solidFill>
                  <a:srgbClr val="C00000"/>
                </a:solidFill>
              </a:rPr>
              <a:t>Directed</a:t>
            </a:r>
            <a:r>
              <a:rPr lang="fr-FR" sz="2800" dirty="0">
                <a:solidFill>
                  <a:srgbClr val="C00000"/>
                </a:solidFill>
              </a:rPr>
              <a:t> </a:t>
            </a:r>
          </a:p>
          <a:p>
            <a:pPr marL="548640" lvl="2" algn="just"/>
            <a:r>
              <a:rPr lang="en-GB" sz="2400" dirty="0"/>
              <a:t>Using "compiler directives" or possibly compiler flags, the programmer explicitly tells the compiler how to parallelize the code. </a:t>
            </a:r>
            <a:endParaRPr lang="fr-FR" sz="2400" dirty="0"/>
          </a:p>
          <a:p>
            <a:pPr marL="548640" lvl="2" algn="just"/>
            <a:r>
              <a:rPr lang="en-GB" sz="2400" dirty="0"/>
              <a:t>May be able to be used in conjunction with some degree of automatic parallelization also. </a:t>
            </a:r>
            <a:endParaRPr lang="fr-FR" sz="2400" dirty="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4</a:t>
            </a:fld>
            <a:endParaRPr lang="en-GB" b="1"/>
          </a:p>
        </p:txBody>
      </p:sp>
    </p:spTree>
    <p:extLst>
      <p:ext uri="{BB962C8B-B14F-4D97-AF65-F5344CB8AC3E}">
        <p14:creationId xmlns:p14="http://schemas.microsoft.com/office/powerpoint/2010/main" val="10872767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idx="1"/>
          </p:nvPr>
        </p:nvSpPr>
        <p:spPr>
          <a:xfrm>
            <a:off x="152400" y="152400"/>
            <a:ext cx="8229600" cy="6324600"/>
          </a:xfrm>
        </p:spPr>
        <p:txBody>
          <a:bodyPr>
            <a:noAutofit/>
          </a:bodyPr>
          <a:lstStyle/>
          <a:p>
            <a:pPr eaLnBrk="1" hangingPunct="1"/>
            <a:r>
              <a:rPr lang="en-GB" sz="2800" dirty="0" smtClean="0"/>
              <a:t>If you are beginning with an existing serial code and have time or budget constraints, then automatic parallelization may be the answer. However, there are several important caveats that apply to automatic parallelization: </a:t>
            </a:r>
            <a:endParaRPr lang="fr-FR" sz="2800" dirty="0" smtClean="0"/>
          </a:p>
          <a:p>
            <a:pPr lvl="1" eaLnBrk="1" hangingPunct="1"/>
            <a:r>
              <a:rPr lang="fr-FR" sz="2400" dirty="0" err="1" smtClean="0"/>
              <a:t>Wrong</a:t>
            </a:r>
            <a:r>
              <a:rPr lang="fr-FR" sz="2400" dirty="0" smtClean="0"/>
              <a:t> </a:t>
            </a:r>
            <a:r>
              <a:rPr lang="fr-FR" sz="2400" dirty="0" err="1" smtClean="0"/>
              <a:t>results</a:t>
            </a:r>
            <a:r>
              <a:rPr lang="fr-FR" sz="2400" dirty="0" smtClean="0"/>
              <a:t> </a:t>
            </a:r>
            <a:r>
              <a:rPr lang="fr-FR" sz="2400" dirty="0" err="1" smtClean="0"/>
              <a:t>may</a:t>
            </a:r>
            <a:r>
              <a:rPr lang="fr-FR" sz="2400" dirty="0" smtClean="0"/>
              <a:t> </a:t>
            </a:r>
            <a:r>
              <a:rPr lang="fr-FR" sz="2400" dirty="0" err="1" smtClean="0"/>
              <a:t>be</a:t>
            </a:r>
            <a:r>
              <a:rPr lang="fr-FR" sz="2400" dirty="0" smtClean="0"/>
              <a:t> </a:t>
            </a:r>
            <a:r>
              <a:rPr lang="fr-FR" sz="2400" dirty="0" err="1" smtClean="0"/>
              <a:t>produced</a:t>
            </a:r>
            <a:r>
              <a:rPr lang="fr-FR" sz="2400" dirty="0" smtClean="0"/>
              <a:t> </a:t>
            </a:r>
          </a:p>
          <a:p>
            <a:pPr lvl="1" eaLnBrk="1" hangingPunct="1"/>
            <a:r>
              <a:rPr lang="fr-FR" sz="2400" dirty="0" smtClean="0"/>
              <a:t>Performance </a:t>
            </a:r>
            <a:r>
              <a:rPr lang="fr-FR" sz="2400" dirty="0" err="1" smtClean="0"/>
              <a:t>may</a:t>
            </a:r>
            <a:r>
              <a:rPr lang="fr-FR" sz="2400" dirty="0" smtClean="0"/>
              <a:t> </a:t>
            </a:r>
            <a:r>
              <a:rPr lang="fr-FR" sz="2400" dirty="0" err="1" smtClean="0"/>
              <a:t>actually</a:t>
            </a:r>
            <a:r>
              <a:rPr lang="fr-FR" sz="2400" dirty="0" smtClean="0"/>
              <a:t> </a:t>
            </a:r>
            <a:r>
              <a:rPr lang="fr-FR" sz="2400" dirty="0" err="1" smtClean="0"/>
              <a:t>degrade</a:t>
            </a:r>
            <a:r>
              <a:rPr lang="fr-FR" sz="2400" dirty="0" smtClean="0"/>
              <a:t> </a:t>
            </a:r>
          </a:p>
          <a:p>
            <a:pPr lvl="1" eaLnBrk="1" hangingPunct="1"/>
            <a:r>
              <a:rPr lang="en-GB" sz="2400" dirty="0" smtClean="0"/>
              <a:t>Much less flexible than manual parallelization </a:t>
            </a:r>
            <a:endParaRPr lang="fr-FR" sz="2400" dirty="0" smtClean="0"/>
          </a:p>
          <a:p>
            <a:pPr lvl="1" eaLnBrk="1" hangingPunct="1"/>
            <a:r>
              <a:rPr lang="en-GB" sz="2400" dirty="0" smtClean="0"/>
              <a:t>Limited to a subset (mostly loops) of code </a:t>
            </a:r>
            <a:endParaRPr lang="fr-FR" sz="2400" dirty="0" smtClean="0"/>
          </a:p>
          <a:p>
            <a:pPr lvl="1" eaLnBrk="1" hangingPunct="1"/>
            <a:r>
              <a:rPr lang="en-GB" sz="2400" dirty="0" smtClean="0"/>
              <a:t>May actually not parallelize code if the analysis suggests there are inhibitors or the code is too complex </a:t>
            </a:r>
            <a:endParaRPr lang="fr-FR" sz="2400" dirty="0" smtClean="0"/>
          </a:p>
          <a:p>
            <a:pPr lvl="1" eaLnBrk="1" hangingPunct="1"/>
            <a:r>
              <a:rPr lang="en-GB" sz="2400" dirty="0" smtClean="0"/>
              <a:t>Most automatic parallelization tools are for Fortran </a:t>
            </a:r>
            <a:endParaRPr lang="fr-FR" sz="2400" dirty="0" smtClean="0"/>
          </a:p>
          <a:p>
            <a:pPr eaLnBrk="1" hangingPunct="1"/>
            <a:r>
              <a:rPr lang="en-GB" sz="2800" dirty="0" smtClean="0"/>
              <a:t>The remainder of this section applies to the manual method of developing parallel codes.</a:t>
            </a:r>
            <a:endParaRPr lang="fr-FR" sz="28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5</a:t>
            </a:fld>
            <a:endParaRPr lang="en-GB" b="1"/>
          </a:p>
        </p:txBody>
      </p:sp>
    </p:spTree>
    <p:extLst>
      <p:ext uri="{BB962C8B-B14F-4D97-AF65-F5344CB8AC3E}">
        <p14:creationId xmlns:p14="http://schemas.microsoft.com/office/powerpoint/2010/main" val="1485354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idx="1"/>
          </p:nvPr>
        </p:nvSpPr>
        <p:spPr>
          <a:xfrm>
            <a:off x="152400" y="914400"/>
            <a:ext cx="8305800" cy="5791200"/>
          </a:xfrm>
        </p:spPr>
        <p:txBody>
          <a:bodyPr>
            <a:noAutofit/>
          </a:bodyPr>
          <a:lstStyle/>
          <a:p>
            <a:pPr algn="just" eaLnBrk="1" hangingPunct="1"/>
            <a:r>
              <a:rPr lang="en-GB" sz="3200" dirty="0" smtClean="0"/>
              <a:t>Undoubtedly, the first step in developing parallel software is to first understand the problem that you wish to solve in parallel. If you are starting with a serial program, this necessitates understanding the existing code also. </a:t>
            </a:r>
            <a:endParaRPr lang="fr-FR" sz="3200" dirty="0" smtClean="0"/>
          </a:p>
          <a:p>
            <a:pPr algn="just" eaLnBrk="1" hangingPunct="1"/>
            <a:r>
              <a:rPr lang="en-GB" sz="3200" dirty="0" smtClean="0"/>
              <a:t>Before spending time in an attempt to develop a parallel solution for a problem, determine whether or not the problem is one that can actually be parallelized. </a:t>
            </a:r>
            <a:endParaRPr lang="fr-FR" sz="3200" dirty="0" smtClean="0"/>
          </a:p>
        </p:txBody>
      </p:sp>
      <p:sp>
        <p:nvSpPr>
          <p:cNvPr id="2" name="Rectangle 1"/>
          <p:cNvSpPr/>
          <p:nvPr/>
        </p:nvSpPr>
        <p:spPr>
          <a:xfrm>
            <a:off x="381000" y="152400"/>
            <a:ext cx="7543800" cy="5847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spcBef>
                <a:spcPct val="20000"/>
              </a:spcBef>
            </a:pPr>
            <a:r>
              <a:rPr lang="en-GB" sz="3200" dirty="0" smtClean="0">
                <a:solidFill>
                  <a:prstClr val="black"/>
                </a:solidFill>
              </a:rPr>
              <a:t>2) Understand </a:t>
            </a:r>
            <a:r>
              <a:rPr lang="en-GB" sz="3200" dirty="0">
                <a:solidFill>
                  <a:prstClr val="black"/>
                </a:solidFill>
              </a:rPr>
              <a:t>the Problem and the Program</a:t>
            </a:r>
            <a:endParaRPr lang="fr-FR" sz="3200" dirty="0">
              <a:solidFill>
                <a:prstClr val="black"/>
              </a:solidFill>
            </a:endParaRPr>
          </a:p>
        </p:txBody>
      </p:sp>
      <p:sp>
        <p:nvSpPr>
          <p:cNvPr id="3" name="Slide Number Placeholder 2"/>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6</a:t>
            </a:fld>
            <a:endParaRPr lang="en-GB" b="1"/>
          </a:p>
        </p:txBody>
      </p:sp>
    </p:spTree>
    <p:extLst>
      <p:ext uri="{BB962C8B-B14F-4D97-AF65-F5344CB8AC3E}">
        <p14:creationId xmlns:p14="http://schemas.microsoft.com/office/powerpoint/2010/main" val="2902787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4"/>
          <p:cNvSpPr>
            <a:spLocks noChangeArrowheads="1"/>
          </p:cNvSpPr>
          <p:nvPr/>
        </p:nvSpPr>
        <p:spPr bwMode="auto">
          <a:xfrm>
            <a:off x="381000" y="1484313"/>
            <a:ext cx="7924800" cy="1868487"/>
          </a:xfrm>
          <a:prstGeom prst="rect">
            <a:avLst/>
          </a:prstGeom>
          <a:ln>
            <a:headEnd/>
            <a:tailEnd/>
          </a:ln>
          <a:extLst/>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sp>
        <p:nvSpPr>
          <p:cNvPr id="83971" name="Rectangle 2"/>
          <p:cNvSpPr>
            <a:spLocks noGrp="1" noChangeArrowheads="1"/>
          </p:cNvSpPr>
          <p:nvPr>
            <p:ph type="title"/>
          </p:nvPr>
        </p:nvSpPr>
        <p:spPr>
          <a:xfrm>
            <a:off x="187036" y="152400"/>
            <a:ext cx="7966364" cy="990600"/>
          </a:xfrm>
        </p:spPr>
        <p:style>
          <a:lnRef idx="2">
            <a:schemeClr val="accent5">
              <a:shade val="50000"/>
            </a:schemeClr>
          </a:lnRef>
          <a:fillRef idx="1">
            <a:schemeClr val="accent5"/>
          </a:fillRef>
          <a:effectRef idx="0">
            <a:schemeClr val="accent5"/>
          </a:effectRef>
          <a:fontRef idx="minor">
            <a:schemeClr val="lt1"/>
          </a:fontRef>
        </p:style>
        <p:txBody>
          <a:bodyPr/>
          <a:lstStyle/>
          <a:p>
            <a:pPr eaLnBrk="1" hangingPunct="1"/>
            <a:r>
              <a:rPr lang="fr-FR" altLang="ja-JP" dirty="0" err="1" smtClean="0"/>
              <a:t>Example</a:t>
            </a:r>
            <a:r>
              <a:rPr lang="fr-FR" altLang="ja-JP" dirty="0" smtClean="0"/>
              <a:t> of </a:t>
            </a:r>
            <a:r>
              <a:rPr lang="fr-FR" altLang="ja-JP" dirty="0" err="1" smtClean="0"/>
              <a:t>Parallelizable</a:t>
            </a:r>
            <a:r>
              <a:rPr lang="fr-FR" altLang="ja-JP" dirty="0" smtClean="0"/>
              <a:t> </a:t>
            </a:r>
            <a:r>
              <a:rPr lang="fr-FR" altLang="ja-JP" dirty="0" err="1" smtClean="0"/>
              <a:t>Problem</a:t>
            </a:r>
            <a:endParaRPr lang="fr-FR" dirty="0" smtClean="0"/>
          </a:p>
        </p:txBody>
      </p:sp>
      <p:sp>
        <p:nvSpPr>
          <p:cNvPr id="83972" name="Rectangle 3"/>
          <p:cNvSpPr>
            <a:spLocks noGrp="1" noChangeArrowheads="1"/>
          </p:cNvSpPr>
          <p:nvPr>
            <p:ph idx="1"/>
          </p:nvPr>
        </p:nvSpPr>
        <p:spPr>
          <a:xfrm>
            <a:off x="152400" y="1447800"/>
            <a:ext cx="8153400" cy="4800600"/>
          </a:xfrm>
        </p:spPr>
        <p:txBody>
          <a:bodyPr>
            <a:noAutofit/>
          </a:bodyPr>
          <a:lstStyle/>
          <a:p>
            <a:pPr algn="just" eaLnBrk="1" hangingPunct="1">
              <a:buFont typeface="Webdings" pitchFamily="18" charset="2"/>
              <a:buNone/>
            </a:pPr>
            <a:r>
              <a:rPr lang="en-GB" sz="2800" dirty="0" smtClean="0"/>
              <a:t>    Calculate the potential energy for each of several thousand independent conformations of a molecule. </a:t>
            </a:r>
            <a:r>
              <a:rPr lang="fr-FR" sz="2800" dirty="0" err="1" smtClean="0"/>
              <a:t>When</a:t>
            </a:r>
            <a:r>
              <a:rPr lang="fr-FR" sz="2800" dirty="0" smtClean="0"/>
              <a:t> </a:t>
            </a:r>
            <a:r>
              <a:rPr lang="fr-FR" sz="2800" dirty="0" err="1" smtClean="0"/>
              <a:t>done</a:t>
            </a:r>
            <a:r>
              <a:rPr lang="fr-FR" sz="2800" dirty="0" smtClean="0"/>
              <a:t>, </a:t>
            </a:r>
            <a:r>
              <a:rPr lang="fr-FR" sz="2800" dirty="0" err="1" smtClean="0"/>
              <a:t>find</a:t>
            </a:r>
            <a:r>
              <a:rPr lang="fr-FR" sz="2800" dirty="0" smtClean="0"/>
              <a:t> the minimum </a:t>
            </a:r>
            <a:r>
              <a:rPr lang="fr-FR" sz="2800" dirty="0" err="1" smtClean="0"/>
              <a:t>energy</a:t>
            </a:r>
            <a:r>
              <a:rPr lang="fr-FR" sz="2800" dirty="0" smtClean="0"/>
              <a:t> conformation.</a:t>
            </a:r>
          </a:p>
          <a:p>
            <a:pPr algn="just" eaLnBrk="1" hangingPunct="1">
              <a:buFont typeface="Webdings" pitchFamily="18" charset="2"/>
              <a:buNone/>
            </a:pPr>
            <a:endParaRPr lang="fr-FR" sz="2800" dirty="0" smtClean="0"/>
          </a:p>
          <a:p>
            <a:pPr algn="just" eaLnBrk="1" hangingPunct="1"/>
            <a:r>
              <a:rPr lang="en-GB" sz="2800" dirty="0" smtClean="0"/>
              <a:t>This problem is able to be solved in parallel. Each of the molecular conformations is independently determinable. The calculation of the minimum energy conformation is also a parallelizable problem. </a:t>
            </a:r>
            <a:endParaRPr lang="fr-FR" sz="28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7</a:t>
            </a:fld>
            <a:endParaRPr lang="en-GB" b="1"/>
          </a:p>
        </p:txBody>
      </p:sp>
    </p:spTree>
    <p:extLst>
      <p:ext uri="{BB962C8B-B14F-4D97-AF65-F5344CB8AC3E}">
        <p14:creationId xmlns:p14="http://schemas.microsoft.com/office/powerpoint/2010/main" val="1889848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4"/>
          <p:cNvSpPr>
            <a:spLocks noChangeArrowheads="1"/>
          </p:cNvSpPr>
          <p:nvPr/>
        </p:nvSpPr>
        <p:spPr bwMode="auto">
          <a:xfrm>
            <a:off x="152400" y="1066800"/>
            <a:ext cx="8229600" cy="1524000"/>
          </a:xfrm>
          <a:prstGeom prst="rect">
            <a:avLst/>
          </a:prstGeom>
          <a:ln>
            <a:headEnd/>
            <a:tailEnd/>
          </a:ln>
          <a:extLst/>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sp>
        <p:nvSpPr>
          <p:cNvPr id="84995" name="Rectangle 2"/>
          <p:cNvSpPr>
            <a:spLocks noGrp="1" noChangeArrowheads="1"/>
          </p:cNvSpPr>
          <p:nvPr>
            <p:ph type="title"/>
          </p:nvPr>
        </p:nvSpPr>
        <p:spPr>
          <a:xfrm>
            <a:off x="152400" y="76200"/>
            <a:ext cx="8229600" cy="838200"/>
          </a:xfr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Autofit/>
          </a:bodyPr>
          <a:lstStyle/>
          <a:p>
            <a:r>
              <a:rPr lang="en-GB" altLang="ja-JP" sz="4000" dirty="0">
                <a:solidFill>
                  <a:schemeClr val="lt1"/>
                </a:solidFill>
                <a:latin typeface="+mn-lt"/>
                <a:ea typeface="+mn-ea"/>
                <a:cs typeface="+mn-cs"/>
              </a:rPr>
              <a:t>Example of a Non-parallelizable Problem</a:t>
            </a:r>
            <a:endParaRPr lang="fr-FR" sz="4000" dirty="0">
              <a:solidFill>
                <a:schemeClr val="lt1"/>
              </a:solidFill>
              <a:latin typeface="+mn-lt"/>
              <a:ea typeface="+mn-ea"/>
              <a:cs typeface="+mn-cs"/>
            </a:endParaRPr>
          </a:p>
        </p:txBody>
      </p:sp>
      <p:sp>
        <p:nvSpPr>
          <p:cNvPr id="84996" name="Rectangle 3"/>
          <p:cNvSpPr>
            <a:spLocks noGrp="1" noChangeArrowheads="1"/>
          </p:cNvSpPr>
          <p:nvPr>
            <p:ph idx="1"/>
          </p:nvPr>
        </p:nvSpPr>
        <p:spPr>
          <a:xfrm>
            <a:off x="0" y="1143000"/>
            <a:ext cx="8534400" cy="4800600"/>
          </a:xfrm>
        </p:spPr>
        <p:txBody>
          <a:bodyPr>
            <a:noAutofit/>
          </a:bodyPr>
          <a:lstStyle/>
          <a:p>
            <a:pPr eaLnBrk="1" hangingPunct="1">
              <a:lnSpc>
                <a:spcPct val="90000"/>
              </a:lnSpc>
              <a:buFont typeface="Webdings" pitchFamily="18" charset="2"/>
              <a:buNone/>
            </a:pPr>
            <a:r>
              <a:rPr lang="en-GB" sz="2400" dirty="0" smtClean="0"/>
              <a:t>    </a:t>
            </a:r>
            <a:r>
              <a:rPr lang="en-GB" sz="2800" dirty="0" smtClean="0"/>
              <a:t>Calculation of the Fibonacci series (1,1,2,3,5,8,13,21,...) by use of the formula: </a:t>
            </a:r>
            <a:endParaRPr lang="en-GB" altLang="ja-JP" sz="2800" dirty="0" smtClean="0"/>
          </a:p>
          <a:p>
            <a:pPr eaLnBrk="1" hangingPunct="1">
              <a:lnSpc>
                <a:spcPct val="90000"/>
              </a:lnSpc>
              <a:buFont typeface="Webdings" pitchFamily="18" charset="2"/>
              <a:buNone/>
            </a:pPr>
            <a:r>
              <a:rPr lang="en-GB" altLang="ja-JP" sz="2800" b="1" dirty="0" smtClean="0"/>
              <a:t>    </a:t>
            </a:r>
            <a:r>
              <a:rPr lang="fr-FR" altLang="ja-JP" sz="2800" b="1" dirty="0" smtClean="0">
                <a:latin typeface="Courier New" pitchFamily="49" charset="0"/>
              </a:rPr>
              <a:t>F(k + 2) = F(k + 1) + F(k)</a:t>
            </a:r>
            <a:endParaRPr lang="fr-FR" altLang="ja-JP" sz="2800" b="1" dirty="0" smtClean="0"/>
          </a:p>
          <a:p>
            <a:pPr eaLnBrk="1" hangingPunct="1">
              <a:lnSpc>
                <a:spcPct val="90000"/>
              </a:lnSpc>
            </a:pPr>
            <a:endParaRPr lang="en-GB" sz="2400" dirty="0" smtClean="0"/>
          </a:p>
          <a:p>
            <a:pPr marL="114300" indent="0" eaLnBrk="1" hangingPunct="1">
              <a:lnSpc>
                <a:spcPct val="90000"/>
              </a:lnSpc>
              <a:buNone/>
            </a:pPr>
            <a:endParaRPr lang="en-GB" sz="1400" dirty="0" smtClean="0"/>
          </a:p>
          <a:p>
            <a:pPr eaLnBrk="1" hangingPunct="1">
              <a:lnSpc>
                <a:spcPct val="90000"/>
              </a:lnSpc>
            </a:pPr>
            <a:r>
              <a:rPr lang="en-GB" sz="3200" dirty="0" smtClean="0"/>
              <a:t>This is a non-parallelizable problem because the calculation of the Fibonacci sequence as shown would entail dependent calculations rather than independent ones. The calculation of the k + 2 value uses those of both k + 1 and k. These three terms cannot be calculated independently and therefore, not in parallel. </a:t>
            </a:r>
            <a:endParaRPr lang="fr-FR" sz="32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8</a:t>
            </a:fld>
            <a:endParaRPr lang="en-GB" b="1"/>
          </a:p>
        </p:txBody>
      </p:sp>
    </p:spTree>
    <p:extLst>
      <p:ext uri="{BB962C8B-B14F-4D97-AF65-F5344CB8AC3E}">
        <p14:creationId xmlns:p14="http://schemas.microsoft.com/office/powerpoint/2010/main" val="2882602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304800" y="228600"/>
            <a:ext cx="7696200" cy="914400"/>
          </a:xfrm>
        </p:spPr>
        <p:style>
          <a:lnRef idx="2">
            <a:schemeClr val="accent6"/>
          </a:lnRef>
          <a:fillRef idx="1">
            <a:schemeClr val="lt1"/>
          </a:fillRef>
          <a:effectRef idx="0">
            <a:schemeClr val="accent6"/>
          </a:effectRef>
          <a:fontRef idx="minor">
            <a:schemeClr val="dk1"/>
          </a:fontRef>
        </p:style>
        <p:txBody>
          <a:bodyPr/>
          <a:lstStyle/>
          <a:p>
            <a:pPr eaLnBrk="1" hangingPunct="1"/>
            <a:r>
              <a:rPr lang="fr-FR" altLang="ja-JP" dirty="0" err="1" smtClean="0"/>
              <a:t>Identify</a:t>
            </a:r>
            <a:r>
              <a:rPr lang="fr-FR" altLang="ja-JP" dirty="0" smtClean="0"/>
              <a:t> the </a:t>
            </a:r>
            <a:r>
              <a:rPr lang="fr-FR" altLang="ja-JP" dirty="0" err="1" smtClean="0"/>
              <a:t>program's</a:t>
            </a:r>
            <a:r>
              <a:rPr lang="fr-FR" altLang="ja-JP" dirty="0" smtClean="0"/>
              <a:t> </a:t>
            </a:r>
            <a:r>
              <a:rPr lang="fr-FR" altLang="ja-JP" b="1" i="1" dirty="0" err="1" smtClean="0"/>
              <a:t>hotspots</a:t>
            </a:r>
            <a:endParaRPr lang="fr-FR" dirty="0" smtClean="0"/>
          </a:p>
        </p:txBody>
      </p:sp>
      <p:sp>
        <p:nvSpPr>
          <p:cNvPr id="86019" name="Rectangle 3"/>
          <p:cNvSpPr>
            <a:spLocks noGrp="1" noChangeArrowheads="1"/>
          </p:cNvSpPr>
          <p:nvPr>
            <p:ph idx="1"/>
          </p:nvPr>
        </p:nvSpPr>
        <p:spPr>
          <a:xfrm>
            <a:off x="34636" y="1219200"/>
            <a:ext cx="8229600" cy="4800600"/>
          </a:xfrm>
        </p:spPr>
        <p:txBody>
          <a:bodyPr>
            <a:normAutofit/>
          </a:bodyPr>
          <a:lstStyle/>
          <a:p>
            <a:pPr eaLnBrk="1" hangingPunct="1"/>
            <a:r>
              <a:rPr lang="en-GB" sz="2800" dirty="0" smtClean="0"/>
              <a:t>Know where most of the real work is being done. The majority of scientific and technical programs usually accomplish most of their work in a few places. </a:t>
            </a:r>
            <a:endParaRPr lang="fr-FR" sz="2800" dirty="0" smtClean="0"/>
          </a:p>
          <a:p>
            <a:pPr eaLnBrk="1" hangingPunct="1"/>
            <a:r>
              <a:rPr lang="en-GB" sz="2800" dirty="0" smtClean="0"/>
              <a:t>Profilers and performance analysis tools can help here </a:t>
            </a:r>
            <a:endParaRPr lang="fr-FR" sz="2800" dirty="0" smtClean="0"/>
          </a:p>
          <a:p>
            <a:pPr eaLnBrk="1" hangingPunct="1"/>
            <a:r>
              <a:rPr lang="en-GB" sz="2800" dirty="0" smtClean="0"/>
              <a:t>Focus on parallelizing the hotspots and ignore those sections of the program that account for little CPU usage.</a:t>
            </a:r>
            <a:endParaRPr lang="fr-FR" sz="2800" dirty="0" smtClean="0"/>
          </a:p>
        </p:txBody>
      </p:sp>
      <p:sp>
        <p:nvSpPr>
          <p:cNvPr id="2" name="Slide Number Placeholder 1"/>
          <p:cNvSpPr>
            <a:spLocks noGrp="1"/>
          </p:cNvSpPr>
          <p:nvPr>
            <p:ph type="sldNum" sz="quarter" idx="12"/>
          </p:nvPr>
        </p:nvSpPr>
        <p:spPr>
          <a:ln w="19050">
            <a:solidFill>
              <a:srgbClr val="FFFFFF"/>
            </a:solidFill>
          </a:ln>
        </p:spPr>
        <p:style>
          <a:lnRef idx="1">
            <a:schemeClr val="dk1"/>
          </a:lnRef>
          <a:fillRef idx="1003">
            <a:schemeClr val="dk2"/>
          </a:fillRef>
          <a:effectRef idx="2">
            <a:schemeClr val="dk1"/>
          </a:effectRef>
          <a:fontRef idx="minor">
            <a:schemeClr val="lt1"/>
          </a:fontRef>
        </p:style>
        <p:txBody>
          <a:bodyPr vert="horz" lIns="0" tIns="0" rIns="0" bIns="0" rtlCol="0" anchor="ctr"/>
          <a:lstStyle/>
          <a:p>
            <a:fld id="{B5331D12-0C6F-47C6-85CB-A1AB3FC26348}" type="slidenum">
              <a:rPr lang="en-GB" b="1"/>
              <a:pPr/>
              <a:t>9</a:t>
            </a:fld>
            <a:endParaRPr lang="en-GB" b="1"/>
          </a:p>
        </p:txBody>
      </p:sp>
    </p:spTree>
    <p:extLst>
      <p:ext uri="{BB962C8B-B14F-4D97-AF65-F5344CB8AC3E}">
        <p14:creationId xmlns:p14="http://schemas.microsoft.com/office/powerpoint/2010/main" val="39668403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437</TotalTime>
  <Words>2800</Words>
  <Application>Microsoft Office PowerPoint</Application>
  <PresentationFormat>On-screen Show (4:3)</PresentationFormat>
  <Paragraphs>247</Paragraphs>
  <Slides>36</Slides>
  <Notes>35</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Adjacency</vt:lpstr>
      <vt:lpstr>Designing Parallel Programs</vt:lpstr>
      <vt:lpstr>Agenda</vt:lpstr>
      <vt:lpstr>PowerPoint Presentation</vt:lpstr>
      <vt:lpstr>PowerPoint Presentation</vt:lpstr>
      <vt:lpstr>PowerPoint Presentation</vt:lpstr>
      <vt:lpstr>PowerPoint Presentation</vt:lpstr>
      <vt:lpstr>Example of Parallelizable Problem</vt:lpstr>
      <vt:lpstr>Example of a Non-parallelizable Problem</vt:lpstr>
      <vt:lpstr>Identify the program's hotspots</vt:lpstr>
      <vt:lpstr>Identify bottlenecks in the program</vt:lpstr>
      <vt:lpstr>Other considerations</vt:lpstr>
      <vt:lpstr>  3) Partitioning</vt:lpstr>
      <vt:lpstr>Domain Decomposition</vt:lpstr>
      <vt:lpstr>Partitioning Data</vt:lpstr>
      <vt:lpstr>Functional Decomposition</vt:lpstr>
      <vt:lpstr>Ecosystem Modeling</vt:lpstr>
      <vt:lpstr>Signal Processing</vt:lpstr>
      <vt:lpstr>Climate Modeling</vt:lpstr>
      <vt:lpstr>4) Communications</vt:lpstr>
      <vt:lpstr>Factors to Consider</vt:lpstr>
      <vt:lpstr>PowerPoint Presentation</vt:lpstr>
      <vt:lpstr>(C) Visibility of communications </vt:lpstr>
      <vt:lpstr>D) Synchronous  vs   asynchronous communications </vt:lpstr>
      <vt:lpstr>(E) Scope of communications </vt:lpstr>
      <vt:lpstr>Collective Communications Example :</vt:lpstr>
      <vt:lpstr>(F) Efficiency of communications </vt:lpstr>
      <vt:lpstr>(G) Overhead and Complexity </vt:lpstr>
      <vt:lpstr>Types of Synchronization</vt:lpstr>
      <vt:lpstr>PowerPoint Presentation</vt:lpstr>
      <vt:lpstr>6) Data Dependencies</vt:lpstr>
      <vt:lpstr>Examples (1): Loop carried data dependence</vt:lpstr>
      <vt:lpstr>Examples(2): Loop independent data dependence</vt:lpstr>
      <vt:lpstr>How to Handle Data Dependencies?</vt:lpstr>
      <vt:lpstr>7) Load Balancing</vt:lpstr>
      <vt:lpstr>How to Achieve Load Balance?  (1) Equally partition the work each task receives </vt:lpstr>
      <vt:lpstr>How to Achieve Load Balance?  (2) Use dynamic work assignment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Parallel Programs</dc:title>
  <dc:creator>tawfik</dc:creator>
  <cp:lastModifiedBy>tawfik</cp:lastModifiedBy>
  <cp:revision>41</cp:revision>
  <dcterms:created xsi:type="dcterms:W3CDTF">2014-11-24T03:25:49Z</dcterms:created>
  <dcterms:modified xsi:type="dcterms:W3CDTF">2018-02-06T05:19:39Z</dcterms:modified>
</cp:coreProperties>
</file>